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4"/>
  </p:notesMasterIdLst>
  <p:sldIdLst>
    <p:sldId id="341" r:id="rId2"/>
    <p:sldId id="342" r:id="rId3"/>
    <p:sldId id="333" r:id="rId4"/>
    <p:sldId id="335" r:id="rId5"/>
    <p:sldId id="336" r:id="rId6"/>
    <p:sldId id="337" r:id="rId7"/>
    <p:sldId id="338" r:id="rId8"/>
    <p:sldId id="339" r:id="rId9"/>
    <p:sldId id="343" r:id="rId10"/>
    <p:sldId id="348" r:id="rId11"/>
    <p:sldId id="349" r:id="rId12"/>
    <p:sldId id="350" r:id="rId13"/>
    <p:sldId id="351" r:id="rId14"/>
    <p:sldId id="352" r:id="rId15"/>
    <p:sldId id="353" r:id="rId16"/>
    <p:sldId id="355" r:id="rId17"/>
    <p:sldId id="356" r:id="rId18"/>
    <p:sldId id="357" r:id="rId19"/>
    <p:sldId id="358" r:id="rId20"/>
    <p:sldId id="359" r:id="rId21"/>
    <p:sldId id="360" r:id="rId22"/>
    <p:sldId id="361" r:id="rId23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AD6"/>
    <a:srgbClr val="1A6B34"/>
    <a:srgbClr val="0E7D04"/>
    <a:srgbClr val="FBF061"/>
    <a:srgbClr val="109922"/>
    <a:srgbClr val="FF02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 autoAdjust="0"/>
    <p:restoredTop sz="99582" autoAdjust="0"/>
  </p:normalViewPr>
  <p:slideViewPr>
    <p:cSldViewPr>
      <p:cViewPr>
        <p:scale>
          <a:sx n="60" d="100"/>
          <a:sy n="60" d="100"/>
        </p:scale>
        <p:origin x="-149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2977C-24B3-8A43-BCA9-C26893740E0B}" type="doc">
      <dgm:prSet loTypeId="urn:microsoft.com/office/officeart/2005/8/layout/pyramid3" loCatId="" qsTypeId="urn:microsoft.com/office/officeart/2005/8/quickstyle/simple4" qsCatId="simple" csTypeId="urn:microsoft.com/office/officeart/2005/8/colors/accent1_2#1" csCatId="accent1" phldr="1"/>
      <dgm:spPr/>
    </dgm:pt>
    <dgm:pt modelId="{36AFCDD6-2259-5A43-A97A-9162714F4CAF}">
      <dgm:prSet phldrT="[Text]" custT="1"/>
      <dgm:spPr>
        <a:solidFill>
          <a:srgbClr val="E00406"/>
        </a:solidFill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gm:spPr>
      <dgm:t>
        <a:bodyPr lIns="0"/>
        <a:lstStyle/>
        <a:p>
          <a:endParaRPr lang="en-US" sz="3200" b="1" dirty="0">
            <a:latin typeface="Arial"/>
            <a:cs typeface="Arial"/>
          </a:endParaRPr>
        </a:p>
        <a:p>
          <a:endParaRPr lang="en-US" sz="3200" dirty="0" smtClean="0">
            <a:latin typeface="Arial"/>
            <a:cs typeface="Arial"/>
          </a:endParaRPr>
        </a:p>
        <a:p>
          <a:r>
            <a:rPr lang="en-US" sz="3200" b="1" dirty="0" smtClean="0">
              <a:solidFill>
                <a:srgbClr val="FBFCFF"/>
              </a:solidFill>
              <a:latin typeface="Arial"/>
              <a:cs typeface="Arial"/>
            </a:rPr>
            <a:t>COORDINATION POLYMER</a:t>
          </a:r>
          <a:endParaRPr lang="en-US" sz="3200" b="1" dirty="0">
            <a:solidFill>
              <a:srgbClr val="FBFCFF"/>
            </a:solidFill>
            <a:latin typeface="Arial"/>
            <a:cs typeface="Arial"/>
          </a:endParaRPr>
        </a:p>
        <a:p>
          <a:endParaRPr lang="en-US" sz="3200" b="1" dirty="0">
            <a:latin typeface="Arial"/>
            <a:cs typeface="Arial"/>
          </a:endParaRPr>
        </a:p>
        <a:p>
          <a:endParaRPr lang="en-US" sz="3200" b="1" dirty="0">
            <a:latin typeface="Arial"/>
            <a:cs typeface="Arial"/>
          </a:endParaRPr>
        </a:p>
      </dgm:t>
    </dgm:pt>
    <dgm:pt modelId="{86BB166A-0EF8-844E-A192-21F0D69AA71B}" type="parTrans" cxnId="{F66AC043-0A76-344F-8DA7-6D0527AC3ED8}">
      <dgm:prSet/>
      <dgm:spPr/>
      <dgm:t>
        <a:bodyPr/>
        <a:lstStyle/>
        <a:p>
          <a:endParaRPr lang="en-US" sz="3200">
            <a:latin typeface="Arial"/>
            <a:cs typeface="Arial"/>
          </a:endParaRPr>
        </a:p>
      </dgm:t>
    </dgm:pt>
    <dgm:pt modelId="{7C906396-93D7-514A-B4E4-F40CA2ABAE8A}" type="sibTrans" cxnId="{F66AC043-0A76-344F-8DA7-6D0527AC3ED8}">
      <dgm:prSet/>
      <dgm:spPr/>
      <dgm:t>
        <a:bodyPr/>
        <a:lstStyle/>
        <a:p>
          <a:endParaRPr lang="en-US" sz="3200">
            <a:latin typeface="Arial"/>
            <a:cs typeface="Arial"/>
          </a:endParaRPr>
        </a:p>
      </dgm:t>
    </dgm:pt>
    <dgm:pt modelId="{AC1F9ADF-586A-8046-BC49-AC31B2A0021E}">
      <dgm:prSet phldrT="[Text]" custT="1"/>
      <dgm:spPr>
        <a:solidFill>
          <a:srgbClr val="6E9A03"/>
        </a:solidFill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0"/>
          <a:r>
            <a:rPr lang="en-US" sz="3200" b="1" dirty="0" smtClean="0">
              <a:solidFill>
                <a:srgbClr val="FBFCFF"/>
              </a:solidFill>
              <a:latin typeface="Arial"/>
              <a:cs typeface="Arial"/>
            </a:rPr>
            <a:t>COORDINATION NETWORK</a:t>
          </a:r>
          <a:endParaRPr lang="en-US" sz="3200" dirty="0">
            <a:solidFill>
              <a:srgbClr val="FBFCFF"/>
            </a:solidFill>
            <a:latin typeface="Arial"/>
            <a:cs typeface="Arial"/>
          </a:endParaRPr>
        </a:p>
      </dgm:t>
    </dgm:pt>
    <dgm:pt modelId="{7E8C214E-3522-4247-9F01-59EB73AC971D}" type="sibTrans" cxnId="{D48363EA-B48B-4E4A-B518-8D9EA6F7B9FC}">
      <dgm:prSet/>
      <dgm:spPr/>
      <dgm:t>
        <a:bodyPr/>
        <a:lstStyle/>
        <a:p>
          <a:endParaRPr lang="en-US" sz="3200">
            <a:latin typeface="Arial"/>
            <a:cs typeface="Arial"/>
          </a:endParaRPr>
        </a:p>
      </dgm:t>
    </dgm:pt>
    <dgm:pt modelId="{19A8196A-0F5F-1C41-A52F-ED1774158756}" type="parTrans" cxnId="{D48363EA-B48B-4E4A-B518-8D9EA6F7B9FC}">
      <dgm:prSet/>
      <dgm:spPr/>
      <dgm:t>
        <a:bodyPr/>
        <a:lstStyle/>
        <a:p>
          <a:endParaRPr lang="en-US" sz="3200">
            <a:latin typeface="Arial"/>
            <a:cs typeface="Arial"/>
          </a:endParaRPr>
        </a:p>
      </dgm:t>
    </dgm:pt>
    <dgm:pt modelId="{0AEBFB08-04D9-8F4E-84E6-E4EEDA812BEA}">
      <dgm:prSet custT="1"/>
      <dgm:spPr>
        <a:solidFill>
          <a:srgbClr val="5C236F"/>
        </a:solidFill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US" sz="3200" b="1" dirty="0" smtClean="0">
              <a:solidFill>
                <a:srgbClr val="FBFCFF"/>
              </a:solidFill>
              <a:latin typeface="Arial"/>
              <a:cs typeface="Arial"/>
            </a:rPr>
            <a:t>  </a:t>
          </a:r>
        </a:p>
        <a:p>
          <a:pPr algn="ctr">
            <a:spcAft>
              <a:spcPts val="0"/>
            </a:spcAft>
          </a:pPr>
          <a:endParaRPr lang="en-US" sz="3200" b="1" dirty="0" smtClean="0">
            <a:solidFill>
              <a:srgbClr val="FBFCFF"/>
            </a:solidFill>
            <a:latin typeface="Arial"/>
            <a:cs typeface="Arial"/>
          </a:endParaRPr>
        </a:p>
        <a:p>
          <a:pPr algn="ctr">
            <a:spcAft>
              <a:spcPts val="0"/>
            </a:spcAft>
          </a:pPr>
          <a:endParaRPr lang="en-US" sz="3200" b="1" dirty="0" smtClean="0">
            <a:solidFill>
              <a:srgbClr val="FBFCFF"/>
            </a:solidFill>
            <a:latin typeface="Arial"/>
            <a:cs typeface="Arial"/>
          </a:endParaRPr>
        </a:p>
        <a:p>
          <a:pPr algn="ctr">
            <a:spcAft>
              <a:spcPts val="0"/>
            </a:spcAft>
          </a:pPr>
          <a:r>
            <a:rPr lang="en-US" sz="3200" b="1" dirty="0" smtClean="0">
              <a:solidFill>
                <a:srgbClr val="FBFCFF"/>
              </a:solidFill>
              <a:latin typeface="Arial"/>
              <a:cs typeface="Arial"/>
            </a:rPr>
            <a:t>MOF</a:t>
          </a:r>
        </a:p>
        <a:p>
          <a:pPr algn="ctr">
            <a:spcAft>
              <a:spcPts val="0"/>
            </a:spcAft>
          </a:pPr>
          <a:r>
            <a:rPr lang="en-US" sz="3200" b="1" dirty="0" smtClean="0">
              <a:latin typeface="Arial"/>
              <a:cs typeface="Arial"/>
            </a:rPr>
            <a:t> </a:t>
          </a:r>
        </a:p>
        <a:p>
          <a:pPr algn="ctr">
            <a:spcAft>
              <a:spcPts val="0"/>
            </a:spcAft>
          </a:pPr>
          <a:endParaRPr lang="en-US" sz="3200" b="1" dirty="0" smtClean="0">
            <a:latin typeface="Arial"/>
            <a:cs typeface="Arial"/>
          </a:endParaRPr>
        </a:p>
        <a:p>
          <a:pPr algn="ctr">
            <a:spcAft>
              <a:spcPts val="0"/>
            </a:spcAft>
          </a:pPr>
          <a:endParaRPr lang="en-US" sz="3200" b="1" dirty="0" smtClean="0">
            <a:latin typeface="Arial"/>
            <a:cs typeface="Arial"/>
          </a:endParaRPr>
        </a:p>
        <a:p>
          <a:pPr algn="ctr">
            <a:spcAft>
              <a:spcPts val="0"/>
            </a:spcAft>
          </a:pPr>
          <a:r>
            <a:rPr lang="en-US" sz="3200" b="1" dirty="0" smtClean="0">
              <a:latin typeface="Arial"/>
              <a:cs typeface="Arial"/>
            </a:rPr>
            <a:t>          </a:t>
          </a:r>
          <a:endParaRPr lang="en-US" sz="3200" dirty="0">
            <a:latin typeface="Arial"/>
            <a:cs typeface="Arial"/>
          </a:endParaRPr>
        </a:p>
      </dgm:t>
    </dgm:pt>
    <dgm:pt modelId="{BDE1316D-917A-3C45-AF64-37498C570253}" type="parTrans" cxnId="{F76BB095-DEFA-054C-A1DC-1A3A0333ADBD}">
      <dgm:prSet/>
      <dgm:spPr/>
      <dgm:t>
        <a:bodyPr/>
        <a:lstStyle/>
        <a:p>
          <a:endParaRPr lang="en-US" sz="3200"/>
        </a:p>
      </dgm:t>
    </dgm:pt>
    <dgm:pt modelId="{EDA18468-F92A-5B4C-93CD-A4BE2918FD76}" type="sibTrans" cxnId="{F76BB095-DEFA-054C-A1DC-1A3A0333ADBD}">
      <dgm:prSet/>
      <dgm:spPr/>
      <dgm:t>
        <a:bodyPr/>
        <a:lstStyle/>
        <a:p>
          <a:endParaRPr lang="en-US" sz="3200"/>
        </a:p>
      </dgm:t>
    </dgm:pt>
    <dgm:pt modelId="{4BBC3BB1-1B91-1E41-AABC-279B0EECFCD7}" type="pres">
      <dgm:prSet presAssocID="{5622977C-24B3-8A43-BCA9-C26893740E0B}" presName="Name0" presStyleCnt="0">
        <dgm:presLayoutVars>
          <dgm:dir/>
          <dgm:animLvl val="lvl"/>
          <dgm:resizeHandles val="exact"/>
        </dgm:presLayoutVars>
      </dgm:prSet>
      <dgm:spPr/>
    </dgm:pt>
    <dgm:pt modelId="{8DD1BDB3-E273-564D-9596-5F09CEF7B2AE}" type="pres">
      <dgm:prSet presAssocID="{36AFCDD6-2259-5A43-A97A-9162714F4CAF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A7045FA-A9F0-9A44-A991-737B7ED96026}" type="pres">
      <dgm:prSet presAssocID="{36AFCDD6-2259-5A43-A97A-9162714F4CAF}" presName="level" presStyleLbl="node1" presStyleIdx="0" presStyleCnt="3" custScaleY="54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71E21-A5CA-9B44-91CB-F33D586910D9}" type="pres">
      <dgm:prSet presAssocID="{36AFCDD6-2259-5A43-A97A-9162714F4C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C3C08-2C0B-354F-A8AC-A70573F2583A}" type="pres">
      <dgm:prSet presAssocID="{AC1F9ADF-586A-8046-BC49-AC31B2A0021E}" presName="Name8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6E86879-BD63-4747-9133-86498B07D58C}" type="pres">
      <dgm:prSet presAssocID="{AC1F9ADF-586A-8046-BC49-AC31B2A0021E}" presName="level" presStyleLbl="node1" presStyleIdx="1" presStyleCnt="3" custScaleY="121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D67F3-AB16-334C-A5DD-7A14898E873F}" type="pres">
      <dgm:prSet presAssocID="{AC1F9ADF-586A-8046-BC49-AC31B2A002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8A7DA-E5CF-DE48-815F-4C525961CBEB}" type="pres">
      <dgm:prSet presAssocID="{0AEBFB08-04D9-8F4E-84E6-E4EEDA812BEA}" presName="Name8" presStyleCnt="0"/>
      <dgm:spPr/>
    </dgm:pt>
    <dgm:pt modelId="{E56CA716-214C-144F-8369-CFD865EC80A8}" type="pres">
      <dgm:prSet presAssocID="{0AEBFB08-04D9-8F4E-84E6-E4EEDA812BE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016FC-DE2F-C248-ACF7-E0C270738EB1}" type="pres">
      <dgm:prSet presAssocID="{0AEBFB08-04D9-8F4E-84E6-E4EEDA812B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7614D-6CD4-6B43-B002-8BB37B8872A7}" type="presOf" srcId="{5622977C-24B3-8A43-BCA9-C26893740E0B}" destId="{4BBC3BB1-1B91-1E41-AABC-279B0EECFCD7}" srcOrd="0" destOrd="0" presId="urn:microsoft.com/office/officeart/2005/8/layout/pyramid3"/>
    <dgm:cxn modelId="{5B5F0DAA-36A0-C042-AE2F-BFEA10CFBDD0}" type="presOf" srcId="{36AFCDD6-2259-5A43-A97A-9162714F4CAF}" destId="{2A7045FA-A9F0-9A44-A991-737B7ED96026}" srcOrd="0" destOrd="0" presId="urn:microsoft.com/office/officeart/2005/8/layout/pyramid3"/>
    <dgm:cxn modelId="{D48363EA-B48B-4E4A-B518-8D9EA6F7B9FC}" srcId="{5622977C-24B3-8A43-BCA9-C26893740E0B}" destId="{AC1F9ADF-586A-8046-BC49-AC31B2A0021E}" srcOrd="1" destOrd="0" parTransId="{19A8196A-0F5F-1C41-A52F-ED1774158756}" sibTransId="{7E8C214E-3522-4247-9F01-59EB73AC971D}"/>
    <dgm:cxn modelId="{F66AC043-0A76-344F-8DA7-6D0527AC3ED8}" srcId="{5622977C-24B3-8A43-BCA9-C26893740E0B}" destId="{36AFCDD6-2259-5A43-A97A-9162714F4CAF}" srcOrd="0" destOrd="0" parTransId="{86BB166A-0EF8-844E-A192-21F0D69AA71B}" sibTransId="{7C906396-93D7-514A-B4E4-F40CA2ABAE8A}"/>
    <dgm:cxn modelId="{CDDE81FB-3B3A-7B4F-99B3-E53778BB8A0B}" type="presOf" srcId="{0AEBFB08-04D9-8F4E-84E6-E4EEDA812BEA}" destId="{E56CA716-214C-144F-8369-CFD865EC80A8}" srcOrd="0" destOrd="0" presId="urn:microsoft.com/office/officeart/2005/8/layout/pyramid3"/>
    <dgm:cxn modelId="{F76BB095-DEFA-054C-A1DC-1A3A0333ADBD}" srcId="{5622977C-24B3-8A43-BCA9-C26893740E0B}" destId="{0AEBFB08-04D9-8F4E-84E6-E4EEDA812BEA}" srcOrd="2" destOrd="0" parTransId="{BDE1316D-917A-3C45-AF64-37498C570253}" sibTransId="{EDA18468-F92A-5B4C-93CD-A4BE2918FD76}"/>
    <dgm:cxn modelId="{1EE72A34-F0DC-4A41-B496-4DD37CCF5AB5}" type="presOf" srcId="{AC1F9ADF-586A-8046-BC49-AC31B2A0021E}" destId="{459D67F3-AB16-334C-A5DD-7A14898E873F}" srcOrd="1" destOrd="0" presId="urn:microsoft.com/office/officeart/2005/8/layout/pyramid3"/>
    <dgm:cxn modelId="{0AFAC706-E9CE-0649-979E-C30AFF2D0881}" type="presOf" srcId="{AC1F9ADF-586A-8046-BC49-AC31B2A0021E}" destId="{A6E86879-BD63-4747-9133-86498B07D58C}" srcOrd="0" destOrd="0" presId="urn:microsoft.com/office/officeart/2005/8/layout/pyramid3"/>
    <dgm:cxn modelId="{2E90FE94-B51C-F343-A843-40775461F869}" type="presOf" srcId="{0AEBFB08-04D9-8F4E-84E6-E4EEDA812BEA}" destId="{244016FC-DE2F-C248-ACF7-E0C270738EB1}" srcOrd="1" destOrd="0" presId="urn:microsoft.com/office/officeart/2005/8/layout/pyramid3"/>
    <dgm:cxn modelId="{33635716-38F4-454A-A743-10EF2781192D}" type="presOf" srcId="{36AFCDD6-2259-5A43-A97A-9162714F4CAF}" destId="{D1C71E21-A5CA-9B44-91CB-F33D586910D9}" srcOrd="1" destOrd="0" presId="urn:microsoft.com/office/officeart/2005/8/layout/pyramid3"/>
    <dgm:cxn modelId="{A831A6C4-6366-7449-8C86-71112257558D}" type="presParOf" srcId="{4BBC3BB1-1B91-1E41-AABC-279B0EECFCD7}" destId="{8DD1BDB3-E273-564D-9596-5F09CEF7B2AE}" srcOrd="0" destOrd="0" presId="urn:microsoft.com/office/officeart/2005/8/layout/pyramid3"/>
    <dgm:cxn modelId="{AEBF112F-B5D5-FE45-B458-4C78941F708E}" type="presParOf" srcId="{8DD1BDB3-E273-564D-9596-5F09CEF7B2AE}" destId="{2A7045FA-A9F0-9A44-A991-737B7ED96026}" srcOrd="0" destOrd="0" presId="urn:microsoft.com/office/officeart/2005/8/layout/pyramid3"/>
    <dgm:cxn modelId="{712B2AE7-604F-9A4A-BA28-6484FF5BCF34}" type="presParOf" srcId="{8DD1BDB3-E273-564D-9596-5F09CEF7B2AE}" destId="{D1C71E21-A5CA-9B44-91CB-F33D586910D9}" srcOrd="1" destOrd="0" presId="urn:microsoft.com/office/officeart/2005/8/layout/pyramid3"/>
    <dgm:cxn modelId="{F5C3EAD4-6B68-ED46-BEA9-4E96C740BB71}" type="presParOf" srcId="{4BBC3BB1-1B91-1E41-AABC-279B0EECFCD7}" destId="{6EDC3C08-2C0B-354F-A8AC-A70573F2583A}" srcOrd="1" destOrd="0" presId="urn:microsoft.com/office/officeart/2005/8/layout/pyramid3"/>
    <dgm:cxn modelId="{C8C0FB81-3B29-BF42-B207-61AA360323C4}" type="presParOf" srcId="{6EDC3C08-2C0B-354F-A8AC-A70573F2583A}" destId="{A6E86879-BD63-4747-9133-86498B07D58C}" srcOrd="0" destOrd="0" presId="urn:microsoft.com/office/officeart/2005/8/layout/pyramid3"/>
    <dgm:cxn modelId="{C723E7E8-F4E7-F042-83DE-6DDEBC96ED40}" type="presParOf" srcId="{6EDC3C08-2C0B-354F-A8AC-A70573F2583A}" destId="{459D67F3-AB16-334C-A5DD-7A14898E873F}" srcOrd="1" destOrd="0" presId="urn:microsoft.com/office/officeart/2005/8/layout/pyramid3"/>
    <dgm:cxn modelId="{6E5E3BEB-0110-2D4F-8073-34D281B063E5}" type="presParOf" srcId="{4BBC3BB1-1B91-1E41-AABC-279B0EECFCD7}" destId="{E8B8A7DA-E5CF-DE48-815F-4C525961CBEB}" srcOrd="2" destOrd="0" presId="urn:microsoft.com/office/officeart/2005/8/layout/pyramid3"/>
    <dgm:cxn modelId="{022D5515-7D1B-D64A-BA17-4E47A45D4B94}" type="presParOf" srcId="{E8B8A7DA-E5CF-DE48-815F-4C525961CBEB}" destId="{E56CA716-214C-144F-8369-CFD865EC80A8}" srcOrd="0" destOrd="0" presId="urn:microsoft.com/office/officeart/2005/8/layout/pyramid3"/>
    <dgm:cxn modelId="{1C6A942B-6DD3-EA40-8862-44A7587FCD11}" type="presParOf" srcId="{E8B8A7DA-E5CF-DE48-815F-4C525961CBEB}" destId="{244016FC-DE2F-C248-ACF7-E0C270738EB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045FA-A9F0-9A44-A991-737B7ED96026}">
      <dsp:nvSpPr>
        <dsp:cNvPr id="0" name=""/>
        <dsp:cNvSpPr/>
      </dsp:nvSpPr>
      <dsp:spPr>
        <a:xfrm rot="10800000">
          <a:off x="0" y="0"/>
          <a:ext cx="7635801" cy="1071197"/>
        </a:xfrm>
        <a:prstGeom prst="trapezoid">
          <a:avLst>
            <a:gd name="adj" fmla="val 70177"/>
          </a:avLst>
        </a:prstGeom>
        <a:solidFill>
          <a:srgbClr val="E00406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BFCFF"/>
              </a:solidFill>
              <a:latin typeface="Arial"/>
              <a:cs typeface="Arial"/>
            </a:rPr>
            <a:t>COORDINATION POLYMER</a:t>
          </a:r>
          <a:endParaRPr lang="en-US" sz="3200" b="1" kern="1200" dirty="0">
            <a:solidFill>
              <a:srgbClr val="FBFCFF"/>
            </a:solidFill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latin typeface="Arial"/>
            <a:cs typeface="Arial"/>
          </a:endParaRPr>
        </a:p>
      </dsp:txBody>
      <dsp:txXfrm>
        <a:off x="1336265" y="0"/>
        <a:ext cx="4963270" cy="1071197"/>
      </dsp:txXfrm>
    </dsp:sp>
    <dsp:sp modelId="{A6E86879-BD63-4747-9133-86498B07D58C}">
      <dsp:nvSpPr>
        <dsp:cNvPr id="0" name=""/>
        <dsp:cNvSpPr/>
      </dsp:nvSpPr>
      <dsp:spPr>
        <a:xfrm rot="10800000">
          <a:off x="751737" y="1071197"/>
          <a:ext cx="6132325" cy="2394097"/>
        </a:xfrm>
        <a:prstGeom prst="trapezoid">
          <a:avLst>
            <a:gd name="adj" fmla="val 70177"/>
          </a:avLst>
        </a:prstGeom>
        <a:solidFill>
          <a:srgbClr val="6E9A03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BFCFF"/>
              </a:solidFill>
              <a:latin typeface="Arial"/>
              <a:cs typeface="Arial"/>
            </a:rPr>
            <a:t>COORDINATION NETWORK</a:t>
          </a:r>
          <a:endParaRPr lang="en-US" sz="3200" kern="1200" dirty="0">
            <a:solidFill>
              <a:srgbClr val="FBFCFF"/>
            </a:solidFill>
            <a:latin typeface="Arial"/>
            <a:cs typeface="Arial"/>
          </a:endParaRPr>
        </a:p>
      </dsp:txBody>
      <dsp:txXfrm>
        <a:off x="1824894" y="1071197"/>
        <a:ext cx="3986011" cy="2394097"/>
      </dsp:txXfrm>
    </dsp:sp>
    <dsp:sp modelId="{E56CA716-214C-144F-8369-CFD865EC80A8}">
      <dsp:nvSpPr>
        <dsp:cNvPr id="0" name=""/>
        <dsp:cNvSpPr/>
      </dsp:nvSpPr>
      <dsp:spPr>
        <a:xfrm rot="10800000">
          <a:off x="2431851" y="3465294"/>
          <a:ext cx="2772098" cy="1975067"/>
        </a:xfrm>
        <a:prstGeom prst="trapezoid">
          <a:avLst>
            <a:gd name="adj" fmla="val 70177"/>
          </a:avLst>
        </a:prstGeom>
        <a:solidFill>
          <a:srgbClr val="5C236F"/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  <a:softEdge rad="685800"/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FBFCFF"/>
              </a:solidFill>
              <a:latin typeface="Arial"/>
              <a:cs typeface="Arial"/>
            </a:rPr>
            <a:t>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 smtClean="0">
            <a:solidFill>
              <a:srgbClr val="FBFCFF"/>
            </a:solidFill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 smtClean="0">
            <a:solidFill>
              <a:srgbClr val="FBFCFF"/>
            </a:solidFill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solidFill>
                <a:srgbClr val="FBFCFF"/>
              </a:solidFill>
              <a:latin typeface="Arial"/>
              <a:cs typeface="Arial"/>
            </a:rPr>
            <a:t>MOF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latin typeface="Arial"/>
              <a:cs typeface="Arial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 smtClean="0"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3200" b="1" kern="1200" dirty="0" smtClean="0">
            <a:latin typeface="Arial"/>
            <a:cs typeface="Arial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smtClean="0">
              <a:latin typeface="Arial"/>
              <a:cs typeface="Arial"/>
            </a:rPr>
            <a:t>          </a:t>
          </a:r>
          <a:endParaRPr lang="en-US" sz="3200" kern="1200" dirty="0">
            <a:latin typeface="Arial"/>
            <a:cs typeface="Arial"/>
          </a:endParaRPr>
        </a:p>
      </dsp:txBody>
      <dsp:txXfrm>
        <a:off x="2431851" y="3465294"/>
        <a:ext cx="2772098" cy="197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4D2DBA-CB16-254F-B093-4EF1648A43F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41375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08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88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</a:p>
          <a:p>
            <a:r>
              <a:rPr lang="en-US" dirty="0" smtClean="0"/>
              <a:t>And we start with…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67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57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79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55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844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don’t want to call</a:t>
            </a:r>
            <a:r>
              <a:rPr lang="en-US" baseline="0" dirty="0" smtClean="0"/>
              <a:t> any of these metal-organic frameworks do we?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98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44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08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7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7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942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659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72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Neil: These were the formal objectives of the task group.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Lars: Do you have to worry that IUPAC will try to impose a lot of rules that we don’t like? (Question to 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62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Neil starts, title,</a:t>
            </a:r>
            <a:r>
              <a:rPr lang="en-US" baseline="0" dirty="0" smtClean="0"/>
              <a:t> I am … over to 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18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 present group</a:t>
            </a:r>
            <a:r>
              <a:rPr lang="en-US" baseline="0" dirty="0" smtClean="0"/>
              <a:t> members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66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Lars:</a:t>
            </a:r>
            <a:r>
              <a:rPr lang="en-US" baseline="0" dirty="0" smtClean="0"/>
              <a:t> Agreement need about terminology. Why should we bother?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shown but we kind of like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Neil: These were the formal objectives of the task group.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Lars: Do you have to worry that IUPAC will try to impose a lot of rules that we don’t like? (Question to 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2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5104-7CE3-5241-94FB-2AC09E1B1F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7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21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86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86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5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2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3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02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3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DE3BCB5-3768-6C43-89F0-4E28A13DC9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4/28/2014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F7AF89F-D473-C344-8D23-B3EC8D3C12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4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csr.anu.edu.a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CP vs. MOF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“What was </a:t>
            </a:r>
            <a:r>
              <a:rPr lang="en-US" dirty="0"/>
              <a:t>originally a coordination compound became a </a:t>
            </a:r>
            <a:r>
              <a:rPr lang="en-US" dirty="0" smtClean="0"/>
              <a:t>coordination polymer </a:t>
            </a:r>
            <a:r>
              <a:rPr lang="en-US" dirty="0"/>
              <a:t>and was then transformed into a metal–</a:t>
            </a:r>
            <a:r>
              <a:rPr lang="en-US" dirty="0" smtClean="0"/>
              <a:t>organic framework </a:t>
            </a:r>
            <a:r>
              <a:rPr lang="en-US" dirty="0"/>
              <a:t>compound</a:t>
            </a:r>
            <a:r>
              <a:rPr lang="en-US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No one knows if all </a:t>
            </a:r>
            <a:r>
              <a:rPr lang="en-US" dirty="0" smtClean="0">
                <a:solidFill>
                  <a:srgbClr val="FF0000"/>
                </a:solidFill>
              </a:rPr>
              <a:t>coordination </a:t>
            </a:r>
            <a:r>
              <a:rPr lang="en-US" dirty="0">
                <a:solidFill>
                  <a:srgbClr val="FF0000"/>
                </a:solidFill>
              </a:rPr>
              <a:t>polymers are metal–organic framework compounds or </a:t>
            </a:r>
            <a:r>
              <a:rPr lang="en-US" dirty="0" smtClean="0">
                <a:solidFill>
                  <a:srgbClr val="FF0000"/>
                </a:solidFill>
              </a:rPr>
              <a:t>vice versa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Does </a:t>
            </a:r>
            <a:r>
              <a:rPr lang="en-US" dirty="0"/>
              <a:t>anyone care</a:t>
            </a:r>
            <a:r>
              <a:rPr lang="en-US" dirty="0" smtClean="0"/>
              <a:t>?”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2800" dirty="0" smtClean="0"/>
              <a:t>G. R. </a:t>
            </a:r>
            <a:r>
              <a:rPr lang="en-US" sz="2800" dirty="0" err="1" smtClean="0"/>
              <a:t>Desiraju</a:t>
            </a:r>
            <a:r>
              <a:rPr lang="en-US" sz="2800" i="1" dirty="0" smtClean="0"/>
              <a:t>, </a:t>
            </a:r>
            <a:r>
              <a:rPr lang="de-DE" sz="2800" i="1" dirty="0" err="1"/>
              <a:t>Angew</a:t>
            </a:r>
            <a:r>
              <a:rPr lang="de-DE" sz="2800" i="1" dirty="0"/>
              <a:t>. Chem. Int. Ed. </a:t>
            </a:r>
            <a:r>
              <a:rPr lang="de-DE" sz="2800" i="1" dirty="0" smtClean="0"/>
              <a:t>50</a:t>
            </a:r>
            <a:r>
              <a:rPr lang="de-DE" sz="2800" i="1" dirty="0"/>
              <a:t>, </a:t>
            </a:r>
            <a:r>
              <a:rPr lang="de-DE" sz="2800" dirty="0"/>
              <a:t>52–59</a:t>
            </a:r>
            <a:r>
              <a:rPr lang="de-DE" sz="2800" i="1" dirty="0"/>
              <a:t>, </a:t>
            </a:r>
            <a:r>
              <a:rPr lang="de-DE" sz="2800" b="1" dirty="0" smtClean="0"/>
              <a:t>2011</a:t>
            </a:r>
            <a:r>
              <a:rPr lang="de-DE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7280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4314" y="1982307"/>
            <a:ext cx="7115373" cy="47486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r>
              <a:rPr lang="en-US" dirty="0" smtClean="0"/>
              <a:t>The Stockholm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4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r>
              <a:rPr lang="en-US" dirty="0" smtClean="0"/>
              <a:t>The Stockholm Agreement</a:t>
            </a:r>
            <a:endParaRPr lang="en-US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4676163"/>
              </p:ext>
            </p:extLst>
          </p:nvPr>
        </p:nvGraphicFramePr>
        <p:xfrm>
          <a:off x="754100" y="1417638"/>
          <a:ext cx="7635801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276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pPr marL="0" indent="0"/>
            <a:r>
              <a:rPr lang="en-GB" i="1" dirty="0" smtClean="0">
                <a:solidFill>
                  <a:srgbClr val="C00000"/>
                </a:solidFill>
              </a:rPr>
              <a:t>Coordination Polymer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51022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solidFill>
                  <a:srgbClr val="110AD6"/>
                </a:solidFill>
              </a:rPr>
              <a:t>A coordination </a:t>
            </a:r>
            <a:r>
              <a:rPr lang="en-US" sz="11200" b="1" dirty="0">
                <a:solidFill>
                  <a:srgbClr val="110AD6"/>
                </a:solidFill>
              </a:rPr>
              <a:t>compound with repeating coordination entities extending in 1, 2 or 3 dimensions. </a:t>
            </a:r>
            <a:r>
              <a:rPr lang="en-US" sz="11200" b="1" dirty="0" smtClean="0">
                <a:solidFill>
                  <a:srgbClr val="110AD6"/>
                </a:solidFill>
              </a:rPr>
              <a:t> </a:t>
            </a:r>
          </a:p>
          <a:p>
            <a:pPr marL="0" indent="0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9600" i="1" dirty="0" smtClean="0"/>
              <a:t>Comment: </a:t>
            </a:r>
          </a:p>
          <a:p>
            <a:pPr marL="0" indent="0" algn="just">
              <a:buNone/>
            </a:pPr>
            <a:r>
              <a:rPr lang="en-US" sz="9600" dirty="0" smtClean="0"/>
              <a:t>Coordination polymers do not need to be crystalline.  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marL="0" indent="0" algn="just">
              <a:buNone/>
            </a:pPr>
            <a:r>
              <a:rPr lang="en-US" sz="9600" dirty="0" smtClean="0"/>
              <a:t>These compounds may in some cases, such as those being composed of carboxylates, be regarded as salts. </a:t>
            </a:r>
          </a:p>
          <a:p>
            <a:pPr marL="0" indent="0" algn="just">
              <a:buNone/>
            </a:pPr>
            <a:endParaRPr lang="en-US" sz="9600" dirty="0" smtClean="0"/>
          </a:p>
          <a:p>
            <a:pPr marL="0" indent="0" algn="just">
              <a:buNone/>
            </a:pPr>
            <a:r>
              <a:rPr lang="en-GB" sz="9600" dirty="0" smtClean="0"/>
              <a:t>See</a:t>
            </a:r>
            <a:r>
              <a:rPr lang="en-GB" sz="9600" dirty="0" smtClean="0"/>
              <a:t>: S. R. Batten, N. R. </a:t>
            </a:r>
            <a:r>
              <a:rPr lang="en-GB" sz="9600" dirty="0" err="1" smtClean="0"/>
              <a:t>Champness</a:t>
            </a:r>
            <a:r>
              <a:rPr lang="en-GB" sz="9600" dirty="0" smtClean="0"/>
              <a:t>, X. M. Chen, J. Garcia-Martinez, S. Kitagawa, L. Öhrström, M. O'Keeffe, M. P. </a:t>
            </a:r>
            <a:r>
              <a:rPr lang="en-GB" sz="9600" dirty="0" err="1" smtClean="0"/>
              <a:t>Suh</a:t>
            </a:r>
            <a:r>
              <a:rPr lang="en-GB" sz="9600" dirty="0" smtClean="0"/>
              <a:t>, J. </a:t>
            </a:r>
            <a:r>
              <a:rPr lang="en-GB" sz="9600" dirty="0" err="1" smtClean="0"/>
              <a:t>Reedijk</a:t>
            </a:r>
            <a:r>
              <a:rPr lang="en-GB" sz="9600" dirty="0" smtClean="0"/>
              <a:t>, </a:t>
            </a:r>
            <a:r>
              <a:rPr lang="en-GB" sz="9600" i="1" dirty="0" err="1" smtClean="0"/>
              <a:t>Crystengcomm</a:t>
            </a:r>
            <a:r>
              <a:rPr lang="en-GB" sz="9600" dirty="0" smtClean="0"/>
              <a:t> 14, 3001, </a:t>
            </a:r>
            <a:r>
              <a:rPr lang="en-GB" sz="9600" b="1" dirty="0" smtClean="0"/>
              <a:t>2012</a:t>
            </a:r>
            <a:r>
              <a:rPr lang="en-US" sz="9600" b="1" dirty="0" smtClean="0"/>
              <a:t> </a:t>
            </a:r>
            <a:endParaRPr lang="en-GB" sz="9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638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pPr marL="0" indent="0"/>
            <a:r>
              <a:rPr lang="en-GB" i="1" dirty="0" smtClean="0">
                <a:solidFill>
                  <a:srgbClr val="C00000"/>
                </a:solidFill>
              </a:rPr>
              <a:t>Coordination Polymer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1022" cy="10141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110AD6"/>
                </a:solidFill>
              </a:rPr>
              <a:t>A coordination compound with repeating coordination entities extending in 1, 2 or 3 dimensions.  </a:t>
            </a:r>
          </a:p>
          <a:p>
            <a:pPr marL="0" indent="0" algn="just">
              <a:buNone/>
            </a:pPr>
            <a:endParaRPr lang="en-GB" sz="2800" i="1" dirty="0" smtClean="0">
              <a:solidFill>
                <a:srgbClr val="110AD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413266"/>
            <a:ext cx="859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Kubel</a:t>
            </a:r>
            <a:r>
              <a:rPr lang="en-US" sz="2000" dirty="0"/>
              <a:t>, F.; </a:t>
            </a:r>
            <a:r>
              <a:rPr lang="en-US" sz="2000" dirty="0" err="1"/>
              <a:t>Strahle</a:t>
            </a:r>
            <a:r>
              <a:rPr lang="en-US" sz="2000" dirty="0"/>
              <a:t>, J. </a:t>
            </a:r>
            <a:r>
              <a:rPr lang="en-US" sz="2000" i="1" dirty="0"/>
              <a:t>Z.</a:t>
            </a:r>
            <a:r>
              <a:rPr lang="en-US" sz="2000" i="1" dirty="0" err="1"/>
              <a:t>Naturforsch</a:t>
            </a:r>
            <a:r>
              <a:rPr lang="en-US" sz="2000" i="1" dirty="0"/>
              <a:t>.,</a:t>
            </a:r>
            <a:r>
              <a:rPr lang="en-US" sz="2000" i="1" dirty="0" err="1"/>
              <a:t>B:Chem.Sci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b="1" dirty="0"/>
              <a:t>1982</a:t>
            </a:r>
            <a:r>
              <a:rPr lang="en-US" sz="2000" dirty="0"/>
              <a:t>, </a:t>
            </a:r>
            <a:r>
              <a:rPr lang="en-US" sz="2000" i="1" dirty="0"/>
              <a:t>37</a:t>
            </a:r>
            <a:r>
              <a:rPr lang="en-US" sz="2000" dirty="0"/>
              <a:t>, 272.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24595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 classical type of single-chain coordination polymer is the (4,4'-bipyridine-</a:t>
            </a:r>
            <a:r>
              <a:rPr lang="en-US" altLang="zh-CN" i="1" dirty="0" smtClean="0"/>
              <a:t>N,N)-bridged cobalt(II) </a:t>
            </a:r>
            <a:r>
              <a:rPr lang="en-US" altLang="zh-CN" dirty="0" smtClean="0"/>
              <a:t>compound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3284984"/>
            <a:ext cx="44386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55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pPr marL="0" indent="0"/>
            <a:r>
              <a:rPr lang="en-GB" i="1" dirty="0" smtClean="0">
                <a:solidFill>
                  <a:srgbClr val="C00000"/>
                </a:solidFill>
              </a:rPr>
              <a:t>Coordination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110AD6"/>
                </a:solidFill>
              </a:rPr>
              <a:t>A coordination compound extending, through repeating coordination entities, in 1 dimension, but with cross-links between two or more individual chains, loops or </a:t>
            </a:r>
            <a:r>
              <a:rPr lang="en-US" sz="2400" b="1" dirty="0" err="1">
                <a:solidFill>
                  <a:srgbClr val="110AD6"/>
                </a:solidFill>
              </a:rPr>
              <a:t>spiro</a:t>
            </a:r>
            <a:r>
              <a:rPr lang="en-US" sz="2400" b="1" dirty="0">
                <a:solidFill>
                  <a:srgbClr val="110AD6"/>
                </a:solidFill>
              </a:rPr>
              <a:t>-links, or a coordination compound extending through repeating coordination entities in 2 or 3 </a:t>
            </a:r>
            <a:r>
              <a:rPr lang="en-US" sz="2400" b="1" dirty="0" smtClean="0">
                <a:solidFill>
                  <a:srgbClr val="110AD6"/>
                </a:solidFill>
              </a:rPr>
              <a:t>dimensions.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i="1" dirty="0" smtClean="0"/>
              <a:t>Comment</a:t>
            </a:r>
            <a:r>
              <a:rPr lang="en-US" sz="2400" dirty="0" smtClean="0"/>
              <a:t>: </a:t>
            </a:r>
          </a:p>
          <a:p>
            <a:pPr marL="0" indent="0" algn="just">
              <a:buNone/>
            </a:pPr>
            <a:r>
              <a:rPr lang="en-US" sz="2400" dirty="0" smtClean="0"/>
              <a:t>The preferred and most widely understood term will likely be </a:t>
            </a:r>
            <a:r>
              <a:rPr lang="en-US" sz="2400" i="1" dirty="0" smtClean="0"/>
              <a:t>Coordination Polymer</a:t>
            </a:r>
            <a:r>
              <a:rPr lang="en-US" sz="2400" dirty="0" smtClean="0"/>
              <a:t>, but the IUPAC will endorse also the use of the term Coordination Network although it should be clear that these two terms are not synonymous</a:t>
            </a: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981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pPr marL="0" indent="0"/>
            <a:r>
              <a:rPr lang="en-GB" i="1" dirty="0" smtClean="0">
                <a:solidFill>
                  <a:srgbClr val="C00000"/>
                </a:solidFill>
              </a:rPr>
              <a:t>Coordination</a:t>
            </a:r>
            <a:r>
              <a:rPr lang="en-GB" i="1" dirty="0" smtClean="0"/>
              <a:t> </a:t>
            </a:r>
            <a:r>
              <a:rPr lang="en-GB" i="1" dirty="0" smtClean="0">
                <a:solidFill>
                  <a:srgbClr val="C00000"/>
                </a:solidFill>
              </a:rPr>
              <a:t>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6119336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Venkataraman</a:t>
            </a:r>
            <a:r>
              <a:rPr lang="en-US" sz="1400" dirty="0"/>
              <a:t>, D.; Lee, S.; Moore, J. S.; Zhang, P.; Hirsch, K. A.; Gardner, G. B.; Covey, A. C.; Prentice, C. L. </a:t>
            </a:r>
            <a:r>
              <a:rPr lang="en-US" sz="1400" i="1" dirty="0" err="1"/>
              <a:t>Chem.Mater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1996</a:t>
            </a:r>
            <a:r>
              <a:rPr lang="en-US" sz="1400" dirty="0"/>
              <a:t>, </a:t>
            </a:r>
            <a:r>
              <a:rPr lang="en-US" sz="1400" i="1" dirty="0"/>
              <a:t>8</a:t>
            </a:r>
            <a:r>
              <a:rPr lang="en-US" sz="1400" dirty="0"/>
              <a:t>, 2030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824"/>
            <a:ext cx="4608512" cy="279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1520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b="1" dirty="0" smtClean="0"/>
              <a:t>Example of cross-links forming a coordination network</a:t>
            </a:r>
            <a:endParaRPr lang="zh-CN" alt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814" y="1196752"/>
            <a:ext cx="4524186" cy="48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572000" y="61501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b="1" dirty="0" smtClean="0"/>
              <a:t>Example of loops forming a coordination network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1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46764" cy="1143000"/>
          </a:xfrm>
        </p:spPr>
        <p:txBody>
          <a:bodyPr/>
          <a:lstStyle/>
          <a:p>
            <a:pPr marL="0" indent="0"/>
            <a:r>
              <a:rPr lang="en-GB" i="1" dirty="0" smtClean="0">
                <a:solidFill>
                  <a:srgbClr val="C00000"/>
                </a:solidFill>
              </a:rPr>
              <a:t>Coordination Network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800"/>
            <a:ext cx="453771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b="1" dirty="0" smtClean="0"/>
              <a:t>Example of </a:t>
            </a:r>
            <a:r>
              <a:rPr lang="en-US" altLang="zh-CN" sz="2000" b="1" dirty="0" err="1" smtClean="0"/>
              <a:t>spiro</a:t>
            </a:r>
            <a:r>
              <a:rPr lang="en-US" altLang="zh-CN" sz="2000" b="1" dirty="0" smtClean="0"/>
              <a:t> connections forming a coordination network</a:t>
            </a:r>
            <a:endParaRPr lang="zh-CN" altLang="en-US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307" y="3789040"/>
            <a:ext cx="4724693" cy="24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572000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dirty="0" smtClean="0"/>
              <a:t>Example of a coordination network that is also a 3D-coordination polymer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466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Metal-Organic Framework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10AD6"/>
                </a:solidFill>
              </a:rPr>
              <a:t>A Metal-Organic Framework, abbreviated to MOF, is a Coordination Network with organic ligands containing potential </a:t>
            </a:r>
            <a:r>
              <a:rPr lang="en-US" sz="2800" b="1" dirty="0" smtClean="0">
                <a:solidFill>
                  <a:srgbClr val="110AD6"/>
                </a:solidFill>
              </a:rPr>
              <a:t>voids.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400" i="1" dirty="0" smtClean="0"/>
              <a:t>Comment</a:t>
            </a:r>
            <a:r>
              <a:rPr lang="en-US" sz="2400" dirty="0" smtClean="0"/>
              <a:t>: </a:t>
            </a:r>
          </a:p>
          <a:p>
            <a:pPr marL="0" indent="0" algn="just">
              <a:buNone/>
            </a:pPr>
            <a:r>
              <a:rPr lang="en-US" sz="2400" dirty="0"/>
              <a:t>M</a:t>
            </a:r>
            <a:r>
              <a:rPr lang="en-US" sz="2400" dirty="0" smtClean="0"/>
              <a:t>any systems are dynamic and </a:t>
            </a:r>
            <a:r>
              <a:rPr lang="en-GB" sz="2400" dirty="0" smtClean="0"/>
              <a:t>changes in structure and thus corresponding changes in potential porosity or solvent and guest filled voids may occur</a:t>
            </a:r>
            <a:r>
              <a:rPr lang="en-US" sz="2400" dirty="0" smtClean="0"/>
              <a:t> depending on temperature, pressure or other external stimuli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GB" sz="2400" dirty="0" smtClean="0"/>
              <a:t>This </a:t>
            </a:r>
            <a:r>
              <a:rPr lang="en-US" sz="2400" dirty="0" smtClean="0"/>
              <a:t>comes very </a:t>
            </a:r>
            <a:r>
              <a:rPr lang="en-US" sz="2400" dirty="0" smtClean="0">
                <a:solidFill>
                  <a:srgbClr val="FF0000"/>
                </a:solidFill>
              </a:rPr>
              <a:t>close to a self-definition </a:t>
            </a:r>
            <a:r>
              <a:rPr lang="en-US" sz="2400" dirty="0" smtClean="0"/>
              <a:t>which is important as this term is now occurring also outside the inorganic chemistry community.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800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Metal-Organic Framework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3528" y="1988840"/>
            <a:ext cx="4552893" cy="3888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872" y="64544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Ghazzali</a:t>
            </a:r>
            <a:r>
              <a:rPr lang="en-US" sz="1800" dirty="0"/>
              <a:t>, M.; Langer, V.; Larsson, K.; </a:t>
            </a:r>
            <a:r>
              <a:rPr lang="en-US" sz="1800" dirty="0" smtClean="0"/>
              <a:t>Öhrström</a:t>
            </a:r>
            <a:r>
              <a:rPr lang="en-US" sz="1800" dirty="0"/>
              <a:t>, L. </a:t>
            </a:r>
            <a:r>
              <a:rPr lang="en-US" sz="1800" i="1" dirty="0" err="1"/>
              <a:t>Crystengcomm</a:t>
            </a:r>
            <a:r>
              <a:rPr lang="en-US" sz="1800" dirty="0"/>
              <a:t> </a:t>
            </a:r>
            <a:r>
              <a:rPr lang="en-US" sz="1800" b="1" dirty="0"/>
              <a:t>2011</a:t>
            </a:r>
            <a:r>
              <a:rPr lang="en-US" sz="1800" dirty="0"/>
              <a:t>, </a:t>
            </a:r>
            <a:r>
              <a:rPr lang="en-US" sz="1800" i="1" dirty="0"/>
              <a:t>13</a:t>
            </a:r>
            <a:r>
              <a:rPr lang="en-US" sz="1800" dirty="0"/>
              <a:t>, 5813.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r="47909"/>
          <a:stretch>
            <a:fillRect/>
          </a:stretch>
        </p:blipFill>
        <p:spPr bwMode="auto">
          <a:xfrm>
            <a:off x="5004047" y="2204864"/>
            <a:ext cx="378220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75856" y="1628800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Archetypical MOFs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095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Net or network topologies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The use of topology to enhance the description of crystal structures of 3D-coordination polymers and MOFs is </a:t>
            </a:r>
            <a:r>
              <a:rPr lang="en-GB" sz="2800" i="1" dirty="0" smtClean="0">
                <a:solidFill>
                  <a:srgbClr val="FF0000"/>
                </a:solidFill>
              </a:rPr>
              <a:t>strongly recommended</a:t>
            </a:r>
            <a:r>
              <a:rPr lang="en-GB" sz="2800" dirty="0" smtClean="0"/>
              <a:t>. </a:t>
            </a:r>
          </a:p>
          <a:p>
            <a:pPr marL="0" indent="0" algn="just">
              <a:buNone/>
            </a:pPr>
            <a:r>
              <a:rPr lang="en-GB" sz="2800" dirty="0" smtClean="0"/>
              <a:t>It </a:t>
            </a:r>
            <a:r>
              <a:rPr lang="en-GB" sz="2800" dirty="0"/>
              <a:t>is important that the utmost clarity, unambiguity and transparency are used when presenting these topologies in a scientific </a:t>
            </a:r>
            <a:r>
              <a:rPr lang="en-GB" sz="2800" dirty="0" smtClean="0"/>
              <a:t>article.</a:t>
            </a:r>
            <a:r>
              <a:rPr lang="en-US" sz="2800" dirty="0" smtClean="0">
                <a:effectLst/>
              </a:rPr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Comment</a:t>
            </a:r>
            <a:r>
              <a:rPr lang="en-US" sz="2400" dirty="0" smtClean="0"/>
              <a:t>: </a:t>
            </a:r>
          </a:p>
          <a:p>
            <a:pPr marL="0" indent="0" algn="just">
              <a:buNone/>
            </a:pPr>
            <a:r>
              <a:rPr lang="en-GB" sz="2400" dirty="0"/>
              <a:t>Accurate and careful use of network topologies will make scientific communication more efficient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8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Many People Care!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zh-CN" b="1" dirty="0" smtClean="0"/>
              <a:t>IUPAC </a:t>
            </a:r>
            <a:r>
              <a:rPr lang="en-GB" altLang="zh-CN" b="1" dirty="0" smtClean="0"/>
              <a:t>project: </a:t>
            </a:r>
            <a:r>
              <a:rPr lang="en-GB" altLang="zh-CN" b="1" i="1" dirty="0" smtClean="0">
                <a:solidFill>
                  <a:srgbClr val="C00000"/>
                </a:solidFill>
              </a:rPr>
              <a:t>Coordination polymers and metal- organic frameworks: terminology and nomenclature guidelines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sz="2800" i="1" dirty="0" smtClean="0"/>
              <a:t>During </a:t>
            </a:r>
            <a:r>
              <a:rPr lang="en-US" sz="2800" i="1" dirty="0" smtClean="0"/>
              <a:t>the course of the work we estimate that: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 smtClean="0"/>
              <a:t>  </a:t>
            </a:r>
            <a:r>
              <a:rPr lang="en-US" sz="2800" b="1" i="1" dirty="0" smtClean="0"/>
              <a:t>more than 1500 scientist </a:t>
            </a:r>
          </a:p>
          <a:p>
            <a:pPr marL="0" indent="0" algn="ctr">
              <a:buNone/>
            </a:pPr>
            <a:r>
              <a:rPr lang="en-US" sz="2800" i="1" dirty="0" smtClean="0"/>
              <a:t>has read about the project and </a:t>
            </a:r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b="1" i="1" dirty="0" smtClean="0"/>
              <a:t>over 100 have taken part</a:t>
            </a:r>
          </a:p>
          <a:p>
            <a:pPr marL="0" indent="0" algn="ctr">
              <a:buNone/>
            </a:pPr>
            <a:r>
              <a:rPr lang="en-US" sz="2800" i="1" dirty="0" smtClean="0"/>
              <a:t> in the online surveys or other feedback channels.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7895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Topology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3000" dirty="0">
                <a:solidFill>
                  <a:srgbClr val="110AD6"/>
                </a:solidFill>
              </a:rPr>
              <a:t>Detailed recommendations on topology descriptors cannot be made at the present </a:t>
            </a:r>
            <a:r>
              <a:rPr lang="en-GB" sz="3000" dirty="0" smtClean="0">
                <a:solidFill>
                  <a:srgbClr val="110AD6"/>
                </a:solidFill>
              </a:rPr>
              <a:t>time</a:t>
            </a:r>
            <a:r>
              <a:rPr lang="en-US" sz="3000" dirty="0" smtClean="0">
                <a:solidFill>
                  <a:srgbClr val="110AD6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600" i="1" dirty="0" smtClean="0"/>
              <a:t>However</a:t>
            </a:r>
            <a:r>
              <a:rPr lang="en-US" sz="2600" dirty="0" smtClean="0"/>
              <a:t>: </a:t>
            </a:r>
          </a:p>
          <a:p>
            <a:pPr marL="0" indent="0" algn="just">
              <a:buNone/>
            </a:pPr>
            <a:r>
              <a:rPr lang="en-GB" sz="2600" dirty="0">
                <a:solidFill>
                  <a:srgbClr val="FF0000"/>
                </a:solidFill>
              </a:rPr>
              <a:t>The use of the symbols or codes in the Reticular Chemistry Structural Resource (RCSR) database is encouraged</a:t>
            </a:r>
            <a:r>
              <a:rPr lang="en-GB" sz="2600" dirty="0" smtClean="0">
                <a:solidFill>
                  <a:srgbClr val="FF0000"/>
                </a:solidFill>
              </a:rPr>
              <a:t>.[1] </a:t>
            </a:r>
          </a:p>
          <a:p>
            <a:pPr marL="0" indent="0" algn="just">
              <a:buNone/>
            </a:pPr>
            <a:r>
              <a:rPr lang="en-GB" sz="2600" dirty="0" smtClean="0"/>
              <a:t>For </a:t>
            </a:r>
            <a:r>
              <a:rPr lang="en-GB" sz="2600" dirty="0"/>
              <a:t>the more general topology terms such a point symbols it is recommended that the advice outlined by an ad-hoc assembled group of scientist from the USA, Russia and Italy </a:t>
            </a:r>
            <a:r>
              <a:rPr lang="en-GB" sz="2600" dirty="0" smtClean="0"/>
              <a:t>[2] </a:t>
            </a:r>
            <a:r>
              <a:rPr lang="en-GB" sz="2600" dirty="0"/>
              <a:t>is followed.</a:t>
            </a:r>
            <a:r>
              <a:rPr lang="en-US" sz="2600" dirty="0" smtClean="0">
                <a:effectLst/>
              </a:rPr>
              <a:t> 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GB" sz="2600" dirty="0" smtClean="0"/>
              <a:t>[1] </a:t>
            </a:r>
            <a:r>
              <a:rPr lang="nl-NL" sz="2600" dirty="0" err="1"/>
              <a:t>O'Keeffe</a:t>
            </a:r>
            <a:r>
              <a:rPr lang="nl-NL" sz="2600" dirty="0"/>
              <a:t>, M., M. A. </a:t>
            </a:r>
            <a:r>
              <a:rPr lang="nl-NL" sz="2600" dirty="0" err="1"/>
              <a:t>Peskov</a:t>
            </a:r>
            <a:r>
              <a:rPr lang="nl-NL" sz="2600" dirty="0"/>
              <a:t>, S. </a:t>
            </a:r>
            <a:r>
              <a:rPr lang="nl-NL" sz="2600" dirty="0" err="1"/>
              <a:t>Ramsden</a:t>
            </a:r>
            <a:r>
              <a:rPr lang="nl-NL" sz="2600" dirty="0"/>
              <a:t> </a:t>
            </a:r>
            <a:r>
              <a:rPr lang="nl-NL" sz="2600" dirty="0" err="1"/>
              <a:t>and</a:t>
            </a:r>
            <a:r>
              <a:rPr lang="nl-NL" sz="2600" dirty="0"/>
              <a:t> O. M. </a:t>
            </a:r>
            <a:r>
              <a:rPr lang="nl-NL" sz="2600" dirty="0" err="1"/>
              <a:t>Yaghi</a:t>
            </a:r>
            <a:r>
              <a:rPr lang="nl-NL" sz="2600" dirty="0"/>
              <a:t> (2008).  </a:t>
            </a:r>
            <a:r>
              <a:rPr lang="nl-NL" sz="2600" i="1" dirty="0"/>
              <a:t>Acc. </a:t>
            </a:r>
            <a:r>
              <a:rPr lang="nl-NL" sz="2600" i="1" dirty="0" err="1"/>
              <a:t>Chem</a:t>
            </a:r>
            <a:r>
              <a:rPr lang="nl-NL" sz="2600" i="1" dirty="0"/>
              <a:t>. </a:t>
            </a:r>
            <a:r>
              <a:rPr lang="nl-NL" sz="2600" i="1" dirty="0" err="1"/>
              <a:t>Res</a:t>
            </a:r>
            <a:r>
              <a:rPr lang="nl-NL" sz="2600" i="1" dirty="0"/>
              <a:t>.</a:t>
            </a:r>
            <a:r>
              <a:rPr lang="nl-NL" sz="2600" dirty="0"/>
              <a:t> </a:t>
            </a:r>
            <a:r>
              <a:rPr lang="nl-NL" sz="2600" b="1" dirty="0"/>
              <a:t>41</a:t>
            </a:r>
            <a:r>
              <a:rPr lang="nl-NL" sz="2600" dirty="0"/>
              <a:t>, 1782-1789</a:t>
            </a:r>
            <a:r>
              <a:rPr lang="nl-NL" sz="2600" dirty="0" smtClean="0"/>
              <a:t>. </a:t>
            </a:r>
            <a:r>
              <a:rPr lang="nl-NL" sz="2600" dirty="0" smtClean="0">
                <a:hlinkClick r:id="rId3"/>
              </a:rPr>
              <a:t>http://rcsr.anu.edu.au/</a:t>
            </a:r>
            <a:endParaRPr lang="nl-NL" sz="2600" dirty="0" smtClean="0"/>
          </a:p>
          <a:p>
            <a:pPr marL="0" indent="0" algn="just">
              <a:buNone/>
            </a:pPr>
            <a:r>
              <a:rPr lang="en-GB" sz="2600" dirty="0" smtClean="0"/>
              <a:t>[2] </a:t>
            </a:r>
            <a:r>
              <a:rPr lang="en-GB" sz="2600" dirty="0"/>
              <a:t>V. A. </a:t>
            </a:r>
            <a:r>
              <a:rPr lang="en-GB" sz="2600" dirty="0" err="1"/>
              <a:t>Blatov</a:t>
            </a:r>
            <a:r>
              <a:rPr lang="en-GB" sz="2600" dirty="0"/>
              <a:t>, M. O'Keeffe, D. M. </a:t>
            </a:r>
            <a:r>
              <a:rPr lang="en-GB" sz="2600" dirty="0" err="1"/>
              <a:t>Proserpio</a:t>
            </a:r>
            <a:r>
              <a:rPr lang="en-GB" sz="2600" dirty="0"/>
              <a:t>, </a:t>
            </a:r>
            <a:r>
              <a:rPr lang="en-GB" sz="2600" i="1" dirty="0" err="1"/>
              <a:t>CrystEngComm</a:t>
            </a:r>
            <a:r>
              <a:rPr lang="en-GB" sz="2600" dirty="0"/>
              <a:t> </a:t>
            </a:r>
            <a:r>
              <a:rPr lang="en-GB" sz="2600" b="1" dirty="0"/>
              <a:t>12</a:t>
            </a:r>
            <a:r>
              <a:rPr lang="en-GB" sz="2600" dirty="0"/>
              <a:t>, 44 (2010)</a:t>
            </a:r>
            <a:r>
              <a:rPr lang="en-US" sz="2600" dirty="0" smtClean="0">
                <a:effectLst/>
              </a:rPr>
              <a:t>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92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Other Terms</a:t>
            </a:r>
            <a:r>
              <a:rPr lang="en-US" dirty="0" smtClean="0">
                <a:solidFill>
                  <a:srgbClr val="C00000"/>
                </a:solidFill>
                <a:effectLst/>
              </a:rPr>
              <a:t> 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rgbClr val="110AD6"/>
                </a:solidFill>
              </a:rPr>
              <a:t>IUPAC should not at the present time endorse any other terms in the area. The only term that is explicitly discouraged is “hybrid organic-inorganic materials”.</a:t>
            </a:r>
            <a:endParaRPr lang="en-US" sz="3000" i="1" dirty="0">
              <a:solidFill>
                <a:srgbClr val="110AD6"/>
              </a:solidFill>
            </a:endParaRPr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/>
          </a:p>
          <a:p>
            <a:pPr marL="0" indent="0">
              <a:buNone/>
            </a:pPr>
            <a:r>
              <a:rPr lang="en-GB" sz="2600" dirty="0"/>
              <a:t>The view of the group is that a simple prefix to the endorsed terms </a:t>
            </a:r>
            <a:r>
              <a:rPr lang="en-GB" sz="2600" i="1" dirty="0"/>
              <a:t>Coordination Polymer</a:t>
            </a:r>
            <a:r>
              <a:rPr lang="en-GB" sz="2600" dirty="0"/>
              <a:t> and </a:t>
            </a:r>
            <a:r>
              <a:rPr lang="en-GB" sz="2600" i="1" dirty="0"/>
              <a:t>Metal-Organic Framework</a:t>
            </a:r>
            <a:r>
              <a:rPr lang="en-GB" sz="2600" dirty="0"/>
              <a:t> can easily and more efficiently communicate any further specification needed. Such specification typically would indicate properties, such as in </a:t>
            </a:r>
            <a:r>
              <a:rPr lang="en-GB" sz="2600" i="1" dirty="0">
                <a:solidFill>
                  <a:srgbClr val="FF0000"/>
                </a:solidFill>
              </a:rPr>
              <a:t>Porous Coordination Polymer</a:t>
            </a:r>
            <a:r>
              <a:rPr lang="en-GB" sz="2600" dirty="0"/>
              <a:t>, constituents such as </a:t>
            </a:r>
            <a:r>
              <a:rPr lang="en-GB" sz="2600" i="1" dirty="0">
                <a:solidFill>
                  <a:srgbClr val="FF0000"/>
                </a:solidFill>
              </a:rPr>
              <a:t>carboxylate-MOF</a:t>
            </a:r>
            <a:r>
              <a:rPr lang="en-GB" sz="2600" dirty="0"/>
              <a:t>, or network topology, such as </a:t>
            </a:r>
            <a:r>
              <a:rPr lang="en-GB" sz="2600" i="1" dirty="0" err="1">
                <a:solidFill>
                  <a:srgbClr val="FF0000"/>
                </a:solidFill>
              </a:rPr>
              <a:t>dia</a:t>
            </a:r>
            <a:r>
              <a:rPr lang="en-GB" sz="2600" i="1" dirty="0">
                <a:solidFill>
                  <a:srgbClr val="FF0000"/>
                </a:solidFill>
              </a:rPr>
              <a:t>-MOF</a:t>
            </a:r>
            <a:r>
              <a:rPr lang="en-GB" sz="2600" dirty="0"/>
              <a:t>, such terms not being mutually excluding, but rather used as the authors see fit to emphasize different aspects of their materials.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4514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384"/>
            <a:ext cx="8646764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NOMENCLATURE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1022" cy="50290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dirty="0" smtClean="0">
                <a:solidFill>
                  <a:srgbClr val="110AD6"/>
                </a:solidFill>
              </a:rPr>
              <a:t>A </a:t>
            </a:r>
            <a:r>
              <a:rPr lang="en-GB" sz="3000" dirty="0">
                <a:solidFill>
                  <a:srgbClr val="110AD6"/>
                </a:solidFill>
              </a:rPr>
              <a:t>task </a:t>
            </a:r>
            <a:r>
              <a:rPr lang="en-GB" sz="3000" dirty="0" smtClean="0">
                <a:solidFill>
                  <a:srgbClr val="110AD6"/>
                </a:solidFill>
              </a:rPr>
              <a:t>group chaired by IUPAC Polymer division’s Richard Jones </a:t>
            </a:r>
            <a:r>
              <a:rPr lang="en-GB" sz="3000" dirty="0">
                <a:solidFill>
                  <a:srgbClr val="110AD6"/>
                </a:solidFill>
              </a:rPr>
              <a:t>is currently revising the </a:t>
            </a:r>
            <a:r>
              <a:rPr lang="en-GB" sz="3000" dirty="0" smtClean="0">
                <a:solidFill>
                  <a:srgbClr val="110AD6"/>
                </a:solidFill>
              </a:rPr>
              <a:t>IUPAC recommendations from 1984 for </a:t>
            </a:r>
            <a:r>
              <a:rPr lang="en-GB" sz="3000" dirty="0">
                <a:solidFill>
                  <a:srgbClr val="110AD6"/>
                </a:solidFill>
              </a:rPr>
              <a:t>the nomenclature of Coordination and Inorganic Polymers. </a:t>
            </a:r>
            <a:endParaRPr lang="en-US" sz="3000" i="1" dirty="0">
              <a:solidFill>
                <a:srgbClr val="110AD6"/>
              </a:solidFill>
            </a:endParaRPr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r>
              <a:rPr lang="en-US" sz="2600" i="1" dirty="0" smtClean="0"/>
              <a:t>Comment</a:t>
            </a:r>
            <a:endParaRPr lang="en-US" sz="2600" i="1" dirty="0"/>
          </a:p>
          <a:p>
            <a:pPr marL="0" indent="0">
              <a:buNone/>
            </a:pPr>
            <a:r>
              <a:rPr lang="en-GB" sz="2600" dirty="0"/>
              <a:t>T</a:t>
            </a:r>
            <a:r>
              <a:rPr lang="en-GB" sz="2600" dirty="0" smtClean="0"/>
              <a:t>he </a:t>
            </a:r>
            <a:r>
              <a:rPr lang="en-GB" sz="2600" dirty="0"/>
              <a:t>use of an IUPAC endorsed name in a flowing text will be cumbersome (although essential to include). 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>
                <a:solidFill>
                  <a:srgbClr val="110AD6"/>
                </a:solidFill>
              </a:rPr>
              <a:t>The task </a:t>
            </a:r>
            <a:r>
              <a:rPr lang="en-GB" sz="2600" dirty="0">
                <a:solidFill>
                  <a:srgbClr val="110AD6"/>
                </a:solidFill>
              </a:rPr>
              <a:t>group can agree with the common practice of giving important new compounds trivial names based on their place of origin followed by a number such as HKUST-1, MIL-101, and NOTT-</a:t>
            </a:r>
            <a:r>
              <a:rPr lang="en-GB" sz="2600" dirty="0" smtClean="0">
                <a:solidFill>
                  <a:srgbClr val="110AD6"/>
                </a:solidFill>
              </a:rPr>
              <a:t>112.</a:t>
            </a:r>
            <a:r>
              <a:rPr lang="en-US" sz="2600" dirty="0" smtClean="0">
                <a:solidFill>
                  <a:srgbClr val="110AD6"/>
                </a:solidFill>
                <a:effectLst/>
              </a:rPr>
              <a:t> </a:t>
            </a:r>
            <a:endParaRPr lang="en-GB" sz="2600" dirty="0" smtClean="0">
              <a:solidFill>
                <a:srgbClr val="110A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8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12882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The IUPAC task group on 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GB" sz="3600" b="1" i="1" dirty="0" smtClean="0">
                <a:solidFill>
                  <a:srgbClr val="C00000"/>
                </a:solidFill>
              </a:rPr>
              <a:t>Coordination polymers and metal- organic frameworks: terminology and nomenclature guidelines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348880"/>
            <a:ext cx="81065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latin typeface="+mj-lt"/>
              </a:rPr>
              <a:t>Since 2009, </a:t>
            </a:r>
            <a:r>
              <a:rPr lang="en-US" sz="2800" dirty="0" smtClean="0">
                <a:latin typeface="+mj-lt"/>
              </a:rPr>
              <a:t>the IUPAC division of Inorganic Chemistry has initiated above project</a:t>
            </a:r>
            <a:r>
              <a:rPr lang="en-US" sz="2800" dirty="0" smtClean="0">
                <a:latin typeface="+mj-lt"/>
              </a:rPr>
              <a:t>. 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+mj-lt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800" dirty="0" smtClean="0">
                <a:latin typeface="+mj-lt"/>
              </a:rPr>
              <a:t>A </a:t>
            </a:r>
            <a:r>
              <a:rPr lang="it-IT" sz="2800" dirty="0" smtClean="0">
                <a:latin typeface="+mj-lt"/>
              </a:rPr>
              <a:t>discussion </a:t>
            </a:r>
            <a:r>
              <a:rPr lang="it-IT" sz="2800" dirty="0" smtClean="0">
                <a:latin typeface="+mj-lt"/>
              </a:rPr>
              <a:t>paper: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rgbClr val="C00000"/>
                </a:solidFill>
                <a:latin typeface="+mj-lt"/>
              </a:rPr>
              <a:t>Coordination </a:t>
            </a:r>
            <a:r>
              <a:rPr lang="en-US" sz="2800" i="1" dirty="0" smtClean="0">
                <a:solidFill>
                  <a:srgbClr val="C00000"/>
                </a:solidFill>
                <a:latin typeface="+mj-lt"/>
              </a:rPr>
              <a:t>polymers, metal–organic frameworks and the need for terminology guidelines</a:t>
            </a:r>
            <a:endParaRPr lang="en-GB" sz="2800" i="1" dirty="0" smtClean="0">
              <a:solidFill>
                <a:srgbClr val="C00000"/>
              </a:solidFill>
              <a:latin typeface="+mj-lt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latin typeface="+mj-lt"/>
              </a:rPr>
              <a:t>S</a:t>
            </a:r>
            <a:r>
              <a:rPr lang="en-GB" sz="2800" dirty="0">
                <a:latin typeface="+mj-lt"/>
              </a:rPr>
              <a:t>. R. Batten, N. R. </a:t>
            </a:r>
            <a:r>
              <a:rPr lang="en-GB" sz="2800" dirty="0" err="1">
                <a:latin typeface="+mj-lt"/>
              </a:rPr>
              <a:t>Champness</a:t>
            </a:r>
            <a:r>
              <a:rPr lang="en-GB" sz="2800" dirty="0">
                <a:latin typeface="+mj-lt"/>
              </a:rPr>
              <a:t>, X. M. Chen, J. Garcia-Martinez, S. Kitagawa, L. Öhrström, M. O'Keeffe, M. P. </a:t>
            </a:r>
            <a:r>
              <a:rPr lang="en-GB" sz="2800" dirty="0" err="1">
                <a:latin typeface="+mj-lt"/>
              </a:rPr>
              <a:t>Suh</a:t>
            </a:r>
            <a:r>
              <a:rPr lang="en-GB" sz="2800" dirty="0">
                <a:latin typeface="+mj-lt"/>
              </a:rPr>
              <a:t>, J. </a:t>
            </a:r>
            <a:r>
              <a:rPr lang="en-GB" sz="2800" dirty="0" err="1" smtClean="0">
                <a:latin typeface="+mj-lt"/>
              </a:rPr>
              <a:t>Reedijk</a:t>
            </a:r>
            <a:endParaRPr lang="en-GB" sz="2800" dirty="0" smtClean="0">
              <a:latin typeface="+mj-lt"/>
            </a:endParaRP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i="1" dirty="0" err="1" smtClean="0">
                <a:latin typeface="+mj-lt"/>
              </a:rPr>
              <a:t>Crystengcomm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14, 3001, 2012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.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85800" y="260648"/>
            <a:ext cx="7772400" cy="212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</a:rPr>
              <a:t>The IUPAC task group on 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GB" sz="3600" b="1" i="1" dirty="0" smtClean="0">
                <a:solidFill>
                  <a:srgbClr val="C00000"/>
                </a:solidFill>
              </a:rPr>
              <a:t>Coordination polymers and metal- organic frameworks: terminology and nomenclature guidelines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06896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110AD6"/>
                </a:solidFill>
              </a:rPr>
              <a:t>Terminology of Metal-Organic Frameworks and Coordination Polymers (IUPAC </a:t>
            </a:r>
            <a:r>
              <a:rPr lang="en-US" i="1" dirty="0" smtClean="0">
                <a:solidFill>
                  <a:srgbClr val="110AD6"/>
                </a:solidFill>
              </a:rPr>
              <a:t>2013 Recommendation)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Stuart </a:t>
            </a:r>
            <a:r>
              <a:rPr lang="en-US" dirty="0"/>
              <a:t>Batten, </a:t>
            </a:r>
            <a:r>
              <a:rPr lang="en-US" dirty="0" smtClean="0"/>
              <a:t>Neil </a:t>
            </a:r>
            <a:r>
              <a:rPr lang="en-US" dirty="0" err="1"/>
              <a:t>Champness</a:t>
            </a:r>
            <a:r>
              <a:rPr lang="en-US" dirty="0"/>
              <a:t>, </a:t>
            </a:r>
            <a:r>
              <a:rPr lang="en-US" dirty="0" smtClean="0"/>
              <a:t>Xiao</a:t>
            </a:r>
            <a:r>
              <a:rPr lang="en-US" dirty="0"/>
              <a:t>-Ming Cheng, Javier Garcia-Martinez, </a:t>
            </a:r>
            <a:r>
              <a:rPr lang="en-US" dirty="0" smtClean="0"/>
              <a:t>Susumu </a:t>
            </a:r>
            <a:r>
              <a:rPr lang="en-US" dirty="0"/>
              <a:t>Kitagawa, Lars </a:t>
            </a:r>
            <a:r>
              <a:rPr lang="en-US" dirty="0" smtClean="0"/>
              <a:t>Öhrström</a:t>
            </a:r>
            <a:r>
              <a:rPr lang="en-US" dirty="0"/>
              <a:t>, Michael </a:t>
            </a:r>
            <a:r>
              <a:rPr lang="en-US" dirty="0" smtClean="0"/>
              <a:t>O’Keeffe</a:t>
            </a:r>
            <a:r>
              <a:rPr lang="en-US" dirty="0"/>
              <a:t>, </a:t>
            </a:r>
            <a:r>
              <a:rPr lang="en-US" dirty="0" err="1"/>
              <a:t>Myunghyun</a:t>
            </a:r>
            <a:r>
              <a:rPr lang="en-US" dirty="0"/>
              <a:t> Paik </a:t>
            </a:r>
            <a:r>
              <a:rPr lang="en-US" dirty="0" err="1"/>
              <a:t>Suh</a:t>
            </a:r>
            <a:r>
              <a:rPr lang="en-US" dirty="0"/>
              <a:t>, Jan </a:t>
            </a:r>
            <a:r>
              <a:rPr lang="en-US" dirty="0" err="1"/>
              <a:t>Reedijk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endParaRPr lang="en-GB" b="1" i="1" dirty="0" smtClean="0"/>
          </a:p>
          <a:p>
            <a:pPr algn="just"/>
            <a:r>
              <a:rPr lang="en-GB" b="1" i="1" dirty="0" smtClean="0"/>
              <a:t>Pure </a:t>
            </a:r>
            <a:r>
              <a:rPr lang="en-GB" b="1" i="1" dirty="0"/>
              <a:t>and Applied Chemistry</a:t>
            </a:r>
            <a:r>
              <a:rPr lang="en-GB" i="1" dirty="0"/>
              <a:t>, 85, 1715-1724,</a:t>
            </a:r>
            <a:r>
              <a:rPr lang="en-GB" b="1" i="1" dirty="0"/>
              <a:t> </a:t>
            </a:r>
            <a:r>
              <a:rPr lang="en-GB" b="1" dirty="0"/>
              <a:t>2013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-1419339" y="1"/>
            <a:ext cx="11375211" cy="70399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3427" y="300942"/>
            <a:ext cx="2872799" cy="688005"/>
          </a:xfrm>
        </p:spPr>
        <p:txBody>
          <a:bodyPr>
            <a:noAutofit/>
          </a:bodyPr>
          <a:lstStyle/>
          <a:p>
            <a:r>
              <a:rPr lang="sv-SE" sz="2800" b="1" dirty="0" err="1" smtClean="0"/>
              <a:t>Members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59632" y="1776632"/>
            <a:ext cx="2369236" cy="1802706"/>
            <a:chOff x="2923683" y="1549936"/>
            <a:chExt cx="2369236" cy="1802706"/>
          </a:xfrm>
        </p:grpSpPr>
        <p:pic>
          <p:nvPicPr>
            <p:cNvPr id="13" name="Picture 12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489356" y="1549936"/>
              <a:ext cx="1079500" cy="1116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923683" y="2644756"/>
              <a:ext cx="23692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Jan </a:t>
              </a:r>
              <a:r>
                <a:rPr lang="en-GB" sz="2000" dirty="0" err="1" smtClean="0"/>
                <a:t>Reedijk</a:t>
              </a:r>
              <a:r>
                <a:rPr lang="en-GB" sz="2000" dirty="0" smtClean="0"/>
                <a:t>, the Netherlands, 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46749" y="2488833"/>
            <a:ext cx="2260716" cy="2058775"/>
            <a:chOff x="2463471" y="3374787"/>
            <a:chExt cx="2260716" cy="2058775"/>
          </a:xfrm>
        </p:grpSpPr>
        <p:pic>
          <p:nvPicPr>
            <p:cNvPr id="10" name="Picture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801" y="3374787"/>
              <a:ext cx="1079500" cy="1279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63471" y="4725676"/>
              <a:ext cx="22607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Javier Martinez, Spain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1662" y="5169610"/>
            <a:ext cx="1566755" cy="1729379"/>
            <a:chOff x="6101662" y="5169610"/>
            <a:chExt cx="1566755" cy="1729379"/>
          </a:xfrm>
        </p:grpSpPr>
        <p:pic>
          <p:nvPicPr>
            <p:cNvPr id="9" name="Picture 8"/>
            <p:cNvPicPr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345289" y="5169610"/>
              <a:ext cx="1079500" cy="11404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101662" y="6191103"/>
              <a:ext cx="15667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 smtClean="0"/>
                <a:t>Stuart Batten</a:t>
              </a:r>
            </a:p>
            <a:p>
              <a:pPr algn="ctr"/>
              <a:r>
                <a:rPr lang="en-GB" sz="2000" dirty="0" smtClean="0"/>
                <a:t>Australia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72355" y="1615187"/>
            <a:ext cx="2032819" cy="1964151"/>
            <a:chOff x="6072355" y="1615187"/>
            <a:chExt cx="2032819" cy="1964151"/>
          </a:xfrm>
        </p:grpSpPr>
        <p:pic>
          <p:nvPicPr>
            <p:cNvPr id="11" name="Picture 10"/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49332" y="1615187"/>
              <a:ext cx="1078865" cy="12655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072355" y="2871452"/>
              <a:ext cx="20328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Xiao-Ming Chen, PR China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47222" y="992584"/>
            <a:ext cx="1564160" cy="2351684"/>
            <a:chOff x="7747222" y="1254020"/>
            <a:chExt cx="1564160" cy="2351684"/>
          </a:xfrm>
        </p:grpSpPr>
        <p:pic>
          <p:nvPicPr>
            <p:cNvPr id="8" name="Picture 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552" y="1254020"/>
              <a:ext cx="1079500" cy="107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7747222" y="2282265"/>
              <a:ext cx="15641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Susumu Kitagawa, Japan also IZA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85162" y="3297928"/>
            <a:ext cx="2126219" cy="1957566"/>
            <a:chOff x="7185162" y="3297928"/>
            <a:chExt cx="2126219" cy="1957566"/>
          </a:xfrm>
        </p:grpSpPr>
        <p:pic>
          <p:nvPicPr>
            <p:cNvPr id="12" name="Picture 11"/>
            <p:cNvPicPr/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724079" y="3297928"/>
              <a:ext cx="1048385" cy="12496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185162" y="4547608"/>
              <a:ext cx="21262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err="1" smtClean="0"/>
                <a:t>Myungh</a:t>
              </a:r>
              <a:r>
                <a:rPr lang="en-GB" sz="2000" dirty="0" smtClean="0"/>
                <a:t> Paik </a:t>
              </a:r>
              <a:r>
                <a:rPr lang="en-GB" sz="2000" dirty="0" err="1" smtClean="0"/>
                <a:t>Suh</a:t>
              </a:r>
              <a:r>
                <a:rPr lang="en-GB" sz="2000" dirty="0"/>
                <a:t>,</a:t>
              </a:r>
              <a:r>
                <a:rPr lang="en-GB" sz="2000" dirty="0" smtClean="0"/>
                <a:t> South Korea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9404" y="3557276"/>
            <a:ext cx="2087122" cy="2235257"/>
            <a:chOff x="149404" y="3557276"/>
            <a:chExt cx="2087122" cy="2235257"/>
          </a:xfrm>
        </p:grpSpPr>
        <p:pic>
          <p:nvPicPr>
            <p:cNvPr id="5" name="Picture 4"/>
            <p:cNvPicPr/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83477" y="3557276"/>
              <a:ext cx="1079500" cy="1168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49404" y="4776870"/>
              <a:ext cx="20871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Mike O’Keeffe, USA</a:t>
              </a:r>
            </a:p>
            <a:p>
              <a:pPr algn="ctr"/>
              <a:r>
                <a:rPr lang="en-GB" sz="2000" dirty="0" smtClean="0"/>
                <a:t>also IZA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167959" y="33613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922163" y="1750344"/>
            <a:ext cx="236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Neil </a:t>
            </a:r>
            <a:r>
              <a:rPr lang="en-GB" sz="2000" dirty="0" err="1" smtClean="0"/>
              <a:t>Champness</a:t>
            </a:r>
            <a:endParaRPr lang="en-GB" sz="2000" dirty="0"/>
          </a:p>
          <a:p>
            <a:pPr algn="ctr"/>
            <a:r>
              <a:rPr lang="en-GB" sz="2000" dirty="0" smtClean="0"/>
              <a:t>UK </a:t>
            </a:r>
            <a:endParaRPr lang="en-US" sz="2000" dirty="0"/>
          </a:p>
        </p:txBody>
      </p:sp>
      <p:pic>
        <p:nvPicPr>
          <p:cNvPr id="31" name="Picture 30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46226" y="619274"/>
            <a:ext cx="1079500" cy="1252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541726" y="1280259"/>
            <a:ext cx="2369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Lars Öhrström</a:t>
            </a:r>
            <a:endParaRPr lang="en-GB" sz="2000" dirty="0"/>
          </a:p>
          <a:p>
            <a:pPr algn="ctr"/>
            <a:r>
              <a:rPr lang="en-GB" sz="2000" dirty="0" smtClean="0"/>
              <a:t>Sweden</a:t>
            </a:r>
            <a:endParaRPr lang="en-US" sz="2000" dirty="0"/>
          </a:p>
        </p:txBody>
      </p:sp>
      <p:pic>
        <p:nvPicPr>
          <p:cNvPr id="6" name="Picture 5" descr="lar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707" y="284413"/>
            <a:ext cx="1038719" cy="10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2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Nomenclature and terminology should always create added value.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They </a:t>
            </a:r>
            <a:r>
              <a:rPr lang="en-GB" dirty="0">
                <a:solidFill>
                  <a:srgbClr val="0070C0"/>
                </a:solidFill>
              </a:rPr>
              <a:t>are tools to incorporate new results into the greater weave of science and enable us to go from the specific to the general.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New </a:t>
            </a:r>
            <a:r>
              <a:rPr lang="en-GB" dirty="0"/>
              <a:t>terminology should also help us to constructively discuss new compounds, materials and phenomena without having to proceed through endless preambles of definitions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8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“Diplomacy </a:t>
            </a:r>
            <a:r>
              <a:rPr lang="en-US" i="1" dirty="0"/>
              <a:t>is about surviving until the next century - politics is about surviving until Friday </a:t>
            </a:r>
            <a:r>
              <a:rPr lang="en-US" i="1" dirty="0" smtClean="0"/>
              <a:t>afternoon.”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“Science politics is about surviving the next grant application review – </a:t>
            </a:r>
            <a:r>
              <a:rPr lang="en-US" i="1" dirty="0" smtClean="0">
                <a:solidFill>
                  <a:srgbClr val="FF0000"/>
                </a:solidFill>
              </a:rPr>
              <a:t>nomenclature and terminology is about making science survive to the next generation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7350" y="6421381"/>
            <a:ext cx="746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The fictive Cabinet secretary Sir </a:t>
            </a:r>
            <a:r>
              <a:rPr lang="en-US" sz="1400" dirty="0"/>
              <a:t>Humphrey </a:t>
            </a:r>
            <a:r>
              <a:rPr lang="en-US" sz="1400" dirty="0" smtClean="0"/>
              <a:t>Appleby in the BBC series “Yes, Prime minister”, 1986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945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9499"/>
            <a:ext cx="7772400" cy="212882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IUPAC task group on 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GB" sz="3600" i="1" dirty="0" smtClean="0">
                <a:solidFill>
                  <a:srgbClr val="C00000"/>
                </a:solidFill>
              </a:rPr>
              <a:t>Coordination polymers and metal- organic frameworks: terminology and nomenclature guidelines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746" y="2753855"/>
            <a:ext cx="81065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objectives of this project </a:t>
            </a:r>
            <a:r>
              <a:rPr lang="en-US" sz="2400" dirty="0" smtClean="0"/>
              <a:t>were: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(1) to </a:t>
            </a:r>
            <a:r>
              <a:rPr lang="en-US" sz="2400" dirty="0"/>
              <a:t>produce </a:t>
            </a:r>
            <a:r>
              <a:rPr lang="en-US" sz="2400" dirty="0">
                <a:solidFill>
                  <a:srgbClr val="FF0000"/>
                </a:solidFill>
              </a:rPr>
              <a:t>guidelines for terminology </a:t>
            </a:r>
            <a:r>
              <a:rPr lang="en-US" sz="2400" dirty="0"/>
              <a:t>(glossary of terms) and </a:t>
            </a:r>
            <a:r>
              <a:rPr lang="en-US" sz="2400" dirty="0">
                <a:solidFill>
                  <a:srgbClr val="FF0000"/>
                </a:solidFill>
              </a:rPr>
              <a:t>nomenclature </a:t>
            </a:r>
            <a:r>
              <a:rPr lang="en-US" sz="2400" dirty="0" smtClean="0">
                <a:solidFill>
                  <a:srgbClr val="FF0000"/>
                </a:solidFill>
              </a:rPr>
              <a:t>concerning topology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(</a:t>
            </a:r>
            <a:r>
              <a:rPr lang="en-US" sz="2400" dirty="0"/>
              <a:t>2) to ensure that these guidelines are accepted by a large group of leading researchers in the field, and </a:t>
            </a:r>
            <a:endParaRPr lang="en-US" sz="2400" dirty="0" smtClean="0"/>
          </a:p>
          <a:p>
            <a:pPr algn="just">
              <a:spcBef>
                <a:spcPts val="600"/>
              </a:spcBef>
            </a:pPr>
            <a:r>
              <a:rPr lang="en-US" sz="2400" dirty="0" smtClean="0"/>
              <a:t>(</a:t>
            </a:r>
            <a:r>
              <a:rPr lang="en-US" sz="2400" dirty="0"/>
              <a:t>3) to have these guidelines implemented or referred to in the instructions to authors of leading general and inorganic chemistry journals.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http://</a:t>
            </a:r>
            <a:r>
              <a:rPr lang="en-US" sz="2400" dirty="0" err="1" smtClean="0"/>
              <a:t>stage.iupac.org</a:t>
            </a:r>
            <a:r>
              <a:rPr lang="en-US" sz="2400" dirty="0" smtClean="0"/>
              <a:t>/web/ins/2009-012-2-200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408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 did we work?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task group held an initial meeting in Glasgow (UK) </a:t>
            </a:r>
            <a:r>
              <a:rPr lang="en-US" sz="2800" dirty="0" smtClean="0"/>
              <a:t>2009.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additional smaller meeting in San Juan (Puerto Rico, USA) 2011, </a:t>
            </a:r>
            <a:r>
              <a:rPr lang="en-US" sz="2800" dirty="0" smtClean="0"/>
              <a:t>partly using Skype.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final meeting in Stockholm (Sweden) 2012.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12393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2004:Mallar:Mina mallar:OHRSTROMchalmers.pot</Template>
  <TotalTime>13610</TotalTime>
  <Words>1566</Words>
  <Application>Microsoft Office PowerPoint</Application>
  <PresentationFormat>全屏显示(4:3)</PresentationFormat>
  <Paragraphs>185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1_Office Theme</vt:lpstr>
      <vt:lpstr>The CP vs. MOF problem</vt:lpstr>
      <vt:lpstr>Many People Care!</vt:lpstr>
      <vt:lpstr>The IUPAC task group on   Coordination polymers and metal- organic frameworks: terminology and nomenclature guidelines </vt:lpstr>
      <vt:lpstr>幻灯片 4</vt:lpstr>
      <vt:lpstr>Members</vt:lpstr>
      <vt:lpstr>Why?</vt:lpstr>
      <vt:lpstr>Why?</vt:lpstr>
      <vt:lpstr>The IUPAC task group on   Coordination polymers and metal- organic frameworks: terminology and nomenclature guidelines </vt:lpstr>
      <vt:lpstr>How did we work?</vt:lpstr>
      <vt:lpstr>The Stockholm Agreement</vt:lpstr>
      <vt:lpstr>The Stockholm Agreement</vt:lpstr>
      <vt:lpstr>Coordination Polymer</vt:lpstr>
      <vt:lpstr>Coordination Polymer</vt:lpstr>
      <vt:lpstr>Coordination Network</vt:lpstr>
      <vt:lpstr>Coordination Network</vt:lpstr>
      <vt:lpstr>Coordination Network</vt:lpstr>
      <vt:lpstr>Metal-Organic Framework</vt:lpstr>
      <vt:lpstr>Metal-Organic Framework</vt:lpstr>
      <vt:lpstr>Net or network topologies</vt:lpstr>
      <vt:lpstr>Topology Descriptors</vt:lpstr>
      <vt:lpstr>Other Terms </vt:lpstr>
      <vt:lpstr>NOMENCLATURE</vt:lpstr>
    </vt:vector>
  </TitlesOfParts>
  <Company>Chalmers Tekniska Högskola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Öhrström</dc:creator>
  <cp:lastModifiedBy>yu</cp:lastModifiedBy>
  <cp:revision>245</cp:revision>
  <dcterms:created xsi:type="dcterms:W3CDTF">2009-08-02T12:30:36Z</dcterms:created>
  <dcterms:modified xsi:type="dcterms:W3CDTF">2014-04-27T19:02:21Z</dcterms:modified>
</cp:coreProperties>
</file>