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8" r:id="rId2"/>
    <p:sldId id="349" r:id="rId3"/>
    <p:sldId id="359" r:id="rId4"/>
    <p:sldId id="362" r:id="rId5"/>
    <p:sldId id="385" r:id="rId6"/>
    <p:sldId id="368" r:id="rId7"/>
    <p:sldId id="383" r:id="rId8"/>
    <p:sldId id="300" r:id="rId9"/>
    <p:sldId id="261" r:id="rId10"/>
    <p:sldId id="351" r:id="rId11"/>
    <p:sldId id="263" r:id="rId12"/>
    <p:sldId id="369" r:id="rId13"/>
    <p:sldId id="382" r:id="rId14"/>
    <p:sldId id="377" r:id="rId15"/>
    <p:sldId id="378" r:id="rId16"/>
    <p:sldId id="379" r:id="rId17"/>
    <p:sldId id="305" r:id="rId18"/>
    <p:sldId id="306" r:id="rId19"/>
    <p:sldId id="308" r:id="rId20"/>
    <p:sldId id="314" r:id="rId21"/>
    <p:sldId id="315" r:id="rId22"/>
    <p:sldId id="390" r:id="rId23"/>
    <p:sldId id="317" r:id="rId24"/>
    <p:sldId id="309" r:id="rId25"/>
    <p:sldId id="310" r:id="rId26"/>
    <p:sldId id="353" r:id="rId27"/>
    <p:sldId id="284" r:id="rId28"/>
    <p:sldId id="381" r:id="rId29"/>
    <p:sldId id="374" r:id="rId30"/>
    <p:sldId id="376" r:id="rId31"/>
    <p:sldId id="372" r:id="rId32"/>
    <p:sldId id="345" r:id="rId33"/>
    <p:sldId id="313" r:id="rId34"/>
    <p:sldId id="387" r:id="rId35"/>
    <p:sldId id="388" r:id="rId36"/>
    <p:sldId id="389" r:id="rId37"/>
    <p:sldId id="384" r:id="rId38"/>
    <p:sldId id="38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103"/>
    <a:srgbClr val="663300"/>
    <a:srgbClr val="0033CC"/>
    <a:srgbClr val="6600CC"/>
    <a:srgbClr val="009900"/>
    <a:srgbClr val="003300"/>
    <a:srgbClr val="FFFF99"/>
    <a:srgbClr val="C9C9C9"/>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05" autoAdjust="0"/>
  </p:normalViewPr>
  <p:slideViewPr>
    <p:cSldViewPr>
      <p:cViewPr varScale="1">
        <p:scale>
          <a:sx n="65" d="100"/>
          <a:sy n="65" d="100"/>
        </p:scale>
        <p:origin x="-14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H:\Atanu\atanu%20paper\gas%20adsorption\ATA-1-Hydrogen.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lrMapOvr bg1="lt1" tx1="dk1" bg2="lt2" tx2="dk2" accent1="accent1" accent2="accent2" accent3="accent3" accent4="accent4" accent5="accent5" accent6="accent6" hlink="hlink" folHlink="folHlink"/>
  <c:chart>
    <c:plotArea>
      <c:layout>
        <c:manualLayout>
          <c:layoutTarget val="inner"/>
          <c:xMode val="edge"/>
          <c:yMode val="edge"/>
          <c:x val="0.25446957766642808"/>
          <c:y val="5.8712320050903877E-2"/>
          <c:w val="0.69825005965163722"/>
          <c:h val="0.82859858426787569"/>
        </c:manualLayout>
      </c:layout>
      <c:scatterChart>
        <c:scatterStyle val="smoothMarker"/>
        <c:ser>
          <c:idx val="0"/>
          <c:order val="0"/>
          <c:spPr>
            <a:ln>
              <a:solidFill>
                <a:schemeClr val="tx1"/>
              </a:solidFill>
            </a:ln>
          </c:spPr>
          <c:marker>
            <c:symbol val="circle"/>
            <c:size val="7"/>
            <c:spPr>
              <a:solidFill>
                <a:schemeClr val="tx1"/>
              </a:solidFill>
              <a:ln>
                <a:solidFill>
                  <a:prstClr val="black"/>
                </a:solidFill>
              </a:ln>
            </c:spPr>
          </c:marker>
          <c:xVal>
            <c:numRef>
              <c:f>'ATA-1-Hydrogen'!$E$27:$E$67</c:f>
              <c:numCache>
                <c:formatCode>General</c:formatCode>
                <c:ptCount val="41"/>
                <c:pt idx="0">
                  <c:v>1.5250000000000001E-2</c:v>
                </c:pt>
                <c:pt idx="1">
                  <c:v>7.4912000000001366E-2</c:v>
                </c:pt>
                <c:pt idx="2">
                  <c:v>0.11973000000000129</c:v>
                </c:pt>
                <c:pt idx="3">
                  <c:v>0.16132000000000021</c:v>
                </c:pt>
                <c:pt idx="4">
                  <c:v>0.20392000000000021</c:v>
                </c:pt>
                <c:pt idx="5">
                  <c:v>0.25286000000000008</c:v>
                </c:pt>
                <c:pt idx="6">
                  <c:v>0.28073000000000004</c:v>
                </c:pt>
                <c:pt idx="7">
                  <c:v>0.30463000000000001</c:v>
                </c:pt>
                <c:pt idx="8">
                  <c:v>0.32318000000000446</c:v>
                </c:pt>
                <c:pt idx="9">
                  <c:v>0.33759000000000344</c:v>
                </c:pt>
                <c:pt idx="10">
                  <c:v>0.34886000000000478</c:v>
                </c:pt>
                <c:pt idx="11">
                  <c:v>0.35772000000000032</c:v>
                </c:pt>
                <c:pt idx="12">
                  <c:v>0.38362000000000435</c:v>
                </c:pt>
                <c:pt idx="13">
                  <c:v>1.7896999999999874</c:v>
                </c:pt>
                <c:pt idx="14">
                  <c:v>3.1608999999999998</c:v>
                </c:pt>
                <c:pt idx="15">
                  <c:v>5.3119000000000005</c:v>
                </c:pt>
                <c:pt idx="16">
                  <c:v>7.5991999999999997</c:v>
                </c:pt>
                <c:pt idx="17">
                  <c:v>9.9769000000000005</c:v>
                </c:pt>
                <c:pt idx="18">
                  <c:v>12.41</c:v>
                </c:pt>
                <c:pt idx="19">
                  <c:v>14.876000000000024</c:v>
                </c:pt>
                <c:pt idx="20">
                  <c:v>17.369</c:v>
                </c:pt>
                <c:pt idx="21">
                  <c:v>19.879000000000001</c:v>
                </c:pt>
                <c:pt idx="22">
                  <c:v>22.395</c:v>
                </c:pt>
                <c:pt idx="23">
                  <c:v>24.934999999999999</c:v>
                </c:pt>
                <c:pt idx="24">
                  <c:v>27.474</c:v>
                </c:pt>
                <c:pt idx="25">
                  <c:v>30.010999999999999</c:v>
                </c:pt>
                <c:pt idx="26">
                  <c:v>32.565000000000012</c:v>
                </c:pt>
                <c:pt idx="27">
                  <c:v>37.601000000000006</c:v>
                </c:pt>
                <c:pt idx="28">
                  <c:v>42.64</c:v>
                </c:pt>
                <c:pt idx="29">
                  <c:v>47.703000000000003</c:v>
                </c:pt>
                <c:pt idx="30">
                  <c:v>52.790000000000013</c:v>
                </c:pt>
                <c:pt idx="31">
                  <c:v>57.903000000000006</c:v>
                </c:pt>
                <c:pt idx="32">
                  <c:v>63.028000000000013</c:v>
                </c:pt>
                <c:pt idx="33">
                  <c:v>68.185000000000002</c:v>
                </c:pt>
                <c:pt idx="34">
                  <c:v>73.377999999999986</c:v>
                </c:pt>
                <c:pt idx="35">
                  <c:v>78.611999999999995</c:v>
                </c:pt>
                <c:pt idx="36">
                  <c:v>83.86999999999999</c:v>
                </c:pt>
                <c:pt idx="37">
                  <c:v>89.187999999999988</c:v>
                </c:pt>
                <c:pt idx="38">
                  <c:v>94.497000000000227</c:v>
                </c:pt>
                <c:pt idx="39">
                  <c:v>99.972000000000008</c:v>
                </c:pt>
                <c:pt idx="40">
                  <c:v>104.69</c:v>
                </c:pt>
              </c:numCache>
            </c:numRef>
          </c:xVal>
          <c:yVal>
            <c:numRef>
              <c:f>'ATA-1-Hydrogen'!$I$27:$I$67</c:f>
              <c:numCache>
                <c:formatCode>General</c:formatCode>
                <c:ptCount val="41"/>
                <c:pt idx="0">
                  <c:v>2.5933272909007866E-2</c:v>
                </c:pt>
                <c:pt idx="1">
                  <c:v>0.10887134112530751</c:v>
                </c:pt>
                <c:pt idx="2">
                  <c:v>0.16114988796583532</c:v>
                </c:pt>
                <c:pt idx="3">
                  <c:v>0.20490925981682084</c:v>
                </c:pt>
                <c:pt idx="4">
                  <c:v>0.24628195448257981</c:v>
                </c:pt>
                <c:pt idx="5">
                  <c:v>0.29025506749851177</c:v>
                </c:pt>
                <c:pt idx="6">
                  <c:v>0.3138916180730118</c:v>
                </c:pt>
                <c:pt idx="7">
                  <c:v>0.33367289650978116</c:v>
                </c:pt>
                <c:pt idx="8">
                  <c:v>0.34854094319707929</c:v>
                </c:pt>
                <c:pt idx="9">
                  <c:v>0.35986032843781796</c:v>
                </c:pt>
                <c:pt idx="10">
                  <c:v>0.36859634097692184</c:v>
                </c:pt>
                <c:pt idx="11">
                  <c:v>0.37514734515707682</c:v>
                </c:pt>
                <c:pt idx="12">
                  <c:v>0.39439834033162735</c:v>
                </c:pt>
                <c:pt idx="13">
                  <c:v>1.0483922837536304</c:v>
                </c:pt>
                <c:pt idx="14">
                  <c:v>1.3952571118670964</c:v>
                </c:pt>
                <c:pt idx="15">
                  <c:v>1.7447190242857773</c:v>
                </c:pt>
                <c:pt idx="16">
                  <c:v>1.9891305945829398</c:v>
                </c:pt>
                <c:pt idx="17">
                  <c:v>2.1679580496204212</c:v>
                </c:pt>
                <c:pt idx="18">
                  <c:v>2.2982385349425472</c:v>
                </c:pt>
                <c:pt idx="19">
                  <c:v>2.4032230359624602</c:v>
                </c:pt>
                <c:pt idx="20">
                  <c:v>2.4855459200439967</c:v>
                </c:pt>
                <c:pt idx="21">
                  <c:v>2.5455112462480396</c:v>
                </c:pt>
                <c:pt idx="22">
                  <c:v>2.5968649826963341</c:v>
                </c:pt>
                <c:pt idx="23">
                  <c:v>2.6377383914975492</c:v>
                </c:pt>
                <c:pt idx="24">
                  <c:v>2.6685367285143853</c:v>
                </c:pt>
                <c:pt idx="25">
                  <c:v>2.6942975939218972</c:v>
                </c:pt>
                <c:pt idx="26">
                  <c:v>2.7137039422352882</c:v>
                </c:pt>
                <c:pt idx="27">
                  <c:v>2.7310211200133843</c:v>
                </c:pt>
                <c:pt idx="28">
                  <c:v>2.7401976708222975</c:v>
                </c:pt>
                <c:pt idx="29">
                  <c:v>2.7575999797735804</c:v>
                </c:pt>
                <c:pt idx="30">
                  <c:v>2.7499399480879858</c:v>
                </c:pt>
                <c:pt idx="31">
                  <c:v>2.7278041871789411</c:v>
                </c:pt>
                <c:pt idx="32">
                  <c:v>2.7247762913042792</c:v>
                </c:pt>
                <c:pt idx="33">
                  <c:v>2.6939188564589402</c:v>
                </c:pt>
                <c:pt idx="34">
                  <c:v>2.6854911852517915</c:v>
                </c:pt>
                <c:pt idx="35">
                  <c:v>2.6710944830083188</c:v>
                </c:pt>
                <c:pt idx="36">
                  <c:v>2.6482593995539339</c:v>
                </c:pt>
                <c:pt idx="37">
                  <c:v>2.6189655407471482</c:v>
                </c:pt>
                <c:pt idx="38">
                  <c:v>2.6219052024247151</c:v>
                </c:pt>
                <c:pt idx="39">
                  <c:v>2.5708626473250349</c:v>
                </c:pt>
                <c:pt idx="40">
                  <c:v>2.5533934319038227</c:v>
                </c:pt>
              </c:numCache>
            </c:numRef>
          </c:yVal>
          <c:smooth val="1"/>
        </c:ser>
        <c:ser>
          <c:idx val="1"/>
          <c:order val="1"/>
          <c:spPr>
            <a:ln>
              <a:noFill/>
            </a:ln>
          </c:spPr>
          <c:marker>
            <c:symbol val="circle"/>
            <c:size val="7"/>
            <c:spPr>
              <a:solidFill>
                <a:schemeClr val="bg1"/>
              </a:solidFill>
              <a:ln>
                <a:solidFill>
                  <a:prstClr val="black"/>
                </a:solidFill>
              </a:ln>
            </c:spPr>
          </c:marker>
          <c:xVal>
            <c:numRef>
              <c:f>'ATA-1-Hydrogen'!$E$69:$E$106</c:f>
              <c:numCache>
                <c:formatCode>General</c:formatCode>
                <c:ptCount val="38"/>
                <c:pt idx="0">
                  <c:v>99.227000000000004</c:v>
                </c:pt>
                <c:pt idx="1">
                  <c:v>93.813999999999993</c:v>
                </c:pt>
                <c:pt idx="2">
                  <c:v>88.455000000000013</c:v>
                </c:pt>
                <c:pt idx="3">
                  <c:v>83.424999999999997</c:v>
                </c:pt>
                <c:pt idx="4">
                  <c:v>78.410000000000025</c:v>
                </c:pt>
                <c:pt idx="5">
                  <c:v>73.695999999999998</c:v>
                </c:pt>
                <c:pt idx="6">
                  <c:v>69.266000000000005</c:v>
                </c:pt>
                <c:pt idx="7">
                  <c:v>64.871000000000009</c:v>
                </c:pt>
                <c:pt idx="8">
                  <c:v>60.688000000000002</c:v>
                </c:pt>
                <c:pt idx="9">
                  <c:v>56.563000000000002</c:v>
                </c:pt>
                <c:pt idx="10">
                  <c:v>52.638000000000012</c:v>
                </c:pt>
                <c:pt idx="11">
                  <c:v>48.786000000000001</c:v>
                </c:pt>
                <c:pt idx="12">
                  <c:v>45.064</c:v>
                </c:pt>
                <c:pt idx="13">
                  <c:v>41.43</c:v>
                </c:pt>
                <c:pt idx="14">
                  <c:v>37.870000000000005</c:v>
                </c:pt>
                <c:pt idx="15">
                  <c:v>32.685000000000002</c:v>
                </c:pt>
                <c:pt idx="16">
                  <c:v>27.499000000000002</c:v>
                </c:pt>
                <c:pt idx="17">
                  <c:v>24.843000000000004</c:v>
                </c:pt>
                <c:pt idx="18">
                  <c:v>22.310000000000031</c:v>
                </c:pt>
                <c:pt idx="19">
                  <c:v>19.774000000000001</c:v>
                </c:pt>
                <c:pt idx="20">
                  <c:v>17.274999999999999</c:v>
                </c:pt>
                <c:pt idx="21">
                  <c:v>14.788</c:v>
                </c:pt>
                <c:pt idx="22">
                  <c:v>12.355000000000139</c:v>
                </c:pt>
                <c:pt idx="23">
                  <c:v>9.9578000000000042</c:v>
                </c:pt>
                <c:pt idx="24">
                  <c:v>7.6196000000000002</c:v>
                </c:pt>
                <c:pt idx="25">
                  <c:v>4.5133999999999999</c:v>
                </c:pt>
                <c:pt idx="26">
                  <c:v>2.6581000000000001</c:v>
                </c:pt>
                <c:pt idx="27">
                  <c:v>1.8661000000000001</c:v>
                </c:pt>
                <c:pt idx="28">
                  <c:v>1.3414999999999848</c:v>
                </c:pt>
                <c:pt idx="29">
                  <c:v>0.96005000000000063</c:v>
                </c:pt>
                <c:pt idx="30">
                  <c:v>0.72033000000000003</c:v>
                </c:pt>
                <c:pt idx="31">
                  <c:v>0.53644000000000003</c:v>
                </c:pt>
                <c:pt idx="32">
                  <c:v>0.37361000000000238</c:v>
                </c:pt>
                <c:pt idx="33">
                  <c:v>0.26779000000000003</c:v>
                </c:pt>
                <c:pt idx="34">
                  <c:v>0.19659000000000093</c:v>
                </c:pt>
                <c:pt idx="35">
                  <c:v>0.14725000000000021</c:v>
                </c:pt>
                <c:pt idx="36">
                  <c:v>0.11217000000000048</c:v>
                </c:pt>
                <c:pt idx="37">
                  <c:v>8.6732000000000045E-2</c:v>
                </c:pt>
              </c:numCache>
            </c:numRef>
          </c:xVal>
          <c:yVal>
            <c:numRef>
              <c:f>'ATA-1-Hydrogen'!$I$69:$I$106</c:f>
              <c:numCache>
                <c:formatCode>General</c:formatCode>
                <c:ptCount val="38"/>
                <c:pt idx="0">
                  <c:v>2.5745645570162892</c:v>
                </c:pt>
                <c:pt idx="1">
                  <c:v>2.5999957143998107</c:v>
                </c:pt>
                <c:pt idx="2">
                  <c:v>2.6579253483630012</c:v>
                </c:pt>
                <c:pt idx="3">
                  <c:v>2.6698629883661287</c:v>
                </c:pt>
                <c:pt idx="4">
                  <c:v>2.6829341873879535</c:v>
                </c:pt>
                <c:pt idx="5">
                  <c:v>2.7228837606555012</c:v>
                </c:pt>
                <c:pt idx="6">
                  <c:v>2.7334809839091987</c:v>
                </c:pt>
                <c:pt idx="7">
                  <c:v>2.7712148347791237</c:v>
                </c:pt>
                <c:pt idx="8">
                  <c:v>2.7713093690538577</c:v>
                </c:pt>
                <c:pt idx="9">
                  <c:v>2.7831247059190218</c:v>
                </c:pt>
                <c:pt idx="10">
                  <c:v>2.7863379807944852</c:v>
                </c:pt>
                <c:pt idx="11">
                  <c:v>2.7875665297591592</c:v>
                </c:pt>
                <c:pt idx="12">
                  <c:v>2.7864324856634277</c:v>
                </c:pt>
                <c:pt idx="13">
                  <c:v>2.7818960446814756</c:v>
                </c:pt>
                <c:pt idx="14">
                  <c:v>2.7768865659046322</c:v>
                </c:pt>
                <c:pt idx="15">
                  <c:v>2.7484267126731452</c:v>
                </c:pt>
                <c:pt idx="16">
                  <c:v>2.7160700405382134</c:v>
                </c:pt>
                <c:pt idx="17">
                  <c:v>2.6753571084459296</c:v>
                </c:pt>
                <c:pt idx="18">
                  <c:v>2.6290165530671872</c:v>
                </c:pt>
                <c:pt idx="19">
                  <c:v>2.5776018112772272</c:v>
                </c:pt>
                <c:pt idx="20">
                  <c:v>2.5153002236299007</c:v>
                </c:pt>
                <c:pt idx="21">
                  <c:v>2.4362640503975235</c:v>
                </c:pt>
                <c:pt idx="22">
                  <c:v>2.3302059465277387</c:v>
                </c:pt>
                <c:pt idx="23">
                  <c:v>2.1986716623585192</c:v>
                </c:pt>
                <c:pt idx="24">
                  <c:v>2.0227405219248578</c:v>
                </c:pt>
                <c:pt idx="25">
                  <c:v>1.6719698250940978</c:v>
                </c:pt>
                <c:pt idx="26">
                  <c:v>1.3186784992149898</c:v>
                </c:pt>
                <c:pt idx="27">
                  <c:v>1.1056389564667159</c:v>
                </c:pt>
                <c:pt idx="28">
                  <c:v>0.92334488732260001</c:v>
                </c:pt>
                <c:pt idx="29">
                  <c:v>0.76003916405814465</c:v>
                </c:pt>
                <c:pt idx="30">
                  <c:v>0.63335307086163506</c:v>
                </c:pt>
                <c:pt idx="31">
                  <c:v>0.52381176439223198</c:v>
                </c:pt>
                <c:pt idx="32">
                  <c:v>0.41149968330857273</c:v>
                </c:pt>
                <c:pt idx="33">
                  <c:v>0.32719591397320463</c:v>
                </c:pt>
                <c:pt idx="34">
                  <c:v>0.26322529579932646</c:v>
                </c:pt>
                <c:pt idx="35">
                  <c:v>0.21415041180123545</c:v>
                </c:pt>
                <c:pt idx="36">
                  <c:v>0.17613920237740793</c:v>
                </c:pt>
                <c:pt idx="37">
                  <c:v>0.14642528196652707</c:v>
                </c:pt>
              </c:numCache>
            </c:numRef>
          </c:yVal>
          <c:smooth val="1"/>
        </c:ser>
        <c:axId val="72384512"/>
        <c:axId val="72386816"/>
      </c:scatterChart>
      <c:valAx>
        <c:axId val="72384512"/>
        <c:scaling>
          <c:orientation val="minMax"/>
        </c:scaling>
        <c:axPos val="b"/>
        <c:title>
          <c:tx>
            <c:rich>
              <a:bodyPr/>
              <a:lstStyle/>
              <a:p>
                <a:pPr>
                  <a:defRPr/>
                </a:pPr>
                <a:r>
                  <a:rPr lang="de-DE"/>
                  <a:t>p</a:t>
                </a:r>
                <a:r>
                  <a:rPr lang="de-DE" baseline="0"/>
                  <a:t> / bar</a:t>
                </a:r>
                <a:endParaRPr lang="de-DE"/>
              </a:p>
            </c:rich>
          </c:tx>
          <c:layout/>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72386816"/>
        <c:crosses val="autoZero"/>
        <c:crossBetween val="midCat"/>
      </c:valAx>
      <c:valAx>
        <c:axId val="72386816"/>
        <c:scaling>
          <c:orientation val="minMax"/>
        </c:scaling>
        <c:axPos val="l"/>
        <c:title>
          <c:tx>
            <c:rich>
              <a:bodyPr/>
              <a:lstStyle/>
              <a:p>
                <a:pPr>
                  <a:defRPr/>
                </a:pPr>
                <a:r>
                  <a:rPr lang="en-US"/>
                  <a:t>hydrogen uptake / wt.%</a:t>
                </a:r>
              </a:p>
            </c:rich>
          </c:tx>
          <c:layout/>
        </c:title>
        <c:numFmt formatCode="General" sourceLinked="1"/>
        <c:tickLblPos val="nextTo"/>
        <c:crossAx val="72384512"/>
        <c:crosses val="autoZero"/>
        <c:crossBetween val="midCat"/>
      </c:valAx>
      <c:spPr>
        <a:noFill/>
        <a:ln w="25400">
          <a:noFill/>
        </a:ln>
      </c:spPr>
    </c:plotArea>
    <c:plotVisOnly val="1"/>
    <c:dispBlanksAs val="gap"/>
  </c:chart>
  <c:spPr>
    <a:ln>
      <a:solidFill>
        <a:schemeClr val="tx1"/>
      </a:solidFill>
    </a:ln>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91.wmf"/><Relationship Id="rId7" Type="http://schemas.openxmlformats.org/officeDocument/2006/relationships/image" Target="../media/image95.wmf"/><Relationship Id="rId2" Type="http://schemas.openxmlformats.org/officeDocument/2006/relationships/image" Target="../media/image90.wmf"/><Relationship Id="rId1" Type="http://schemas.openxmlformats.org/officeDocument/2006/relationships/image" Target="../media/image89.wmf"/><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B79B6-709F-4CD6-B8B6-B77368F190CC}" type="datetimeFigureOut">
              <a:rPr lang="en-US" smtClean="0"/>
              <a:pPr/>
              <a:t>4/28/2014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EF2E15-8DC1-4F12-80CA-5DF0836DEAC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Renewable_energy"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CDAC67C-BF21-4C78-92D3-9168AB2FC6C8}" type="slidenum">
              <a:rPr lang="en-US" smtClean="0"/>
              <a:pPr/>
              <a:t>1</a:t>
            </a:fld>
            <a:endParaRPr 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133D65A-A381-4A72-9443-45B2F9555B50}"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AE72A8-2899-468D-8178-65E381FB3B02}" type="slidenum">
              <a:rPr lang="en-US"/>
              <a:pPr/>
              <a:t>29</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A3244-5682-4D84-B902-4624BC3A5CDB}" type="slidenum">
              <a:rPr lang="en-US"/>
              <a:pPr/>
              <a:t>30</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28934C-320F-45DB-9EFA-134FCAA8542C}" type="slidenum">
              <a:rPr lang="en-US"/>
              <a:pPr/>
              <a:t>34</a:t>
            </a:fld>
            <a:endParaRPr lang="en-US"/>
          </a:p>
        </p:txBody>
      </p:sp>
      <p:sp>
        <p:nvSpPr>
          <p:cNvPr id="5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3D3F153-0647-43E3-80BE-CBFC223BB306}" type="slidenum">
              <a:rPr lang="en-US" sz="1200"/>
              <a:pPr algn="r"/>
              <a:t>34</a:t>
            </a:fld>
            <a:endParaRPr lang="en-US" sz="12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5D484309-4BF5-4598-88A1-44913B517919}" type="slidenum">
              <a:rPr lang="en-US"/>
              <a:pPr>
                <a:defRPr/>
              </a:pPr>
              <a:t>37</a:t>
            </a:fld>
            <a:endParaRPr 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Unfortunately, pure hydrogen is not widely available on our planet. Most of it is locked in water or hydrocarbon fuels. It can be produced using other high-energy fuels, i.e. fossil fuels, but such methods require fossil fuels and generate CO2 to a greater extent than conventional engines and thus contribute to global warming more than if those fossil fuels were to be used directly to power automobiles for example. It can also be produced using huge amounts of energy and water. Nuclear power can provide the energy, but has well known disadvantages. Some </a:t>
            </a:r>
            <a:r>
              <a:rPr lang="en-US" smtClean="0">
                <a:hlinkClick r:id="rId3" tooltip="Renewable energy"/>
              </a:rPr>
              <a:t>'Green'</a:t>
            </a:r>
            <a:r>
              <a:rPr lang="en-US" smtClean="0"/>
              <a:t> energy sources are capable of generating energy in a cost effective way if the externalities of conventional energy sources are factored in, but the policies of the world's major governments do not factor them in. However, most 'green' sources tend to produce rather low-intensity energy, not the prodigious amounts of energy required for extracting significant amounts of hydrogen using thermochemical electrolysis for example. This is called </a:t>
            </a:r>
            <a:r>
              <a:rPr lang="en-US" i="1" smtClean="0"/>
              <a:t>the production problem</a:t>
            </a:r>
            <a:r>
              <a:rPr lang="en-US" smtClean="0"/>
              <a:t>.</a:t>
            </a:r>
          </a:p>
          <a:p>
            <a:pPr eaLnBrk="1" hangingPunct="1"/>
            <a:endParaRPr lang="en-US" smtClean="0"/>
          </a:p>
          <a:p>
            <a:pPr eaLnBrk="1" hangingPunct="1"/>
            <a:r>
              <a:rPr lang="en-US" smtClean="0"/>
              <a:t>http://en.wikipedia.org/wiki/Hydrogen_economy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93315-8454-4496-A7DE-59CDD3C7A463}" type="datetime1">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01FB50-99E4-49CB-AF32-1E817D643C80}" type="datetime1">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69BF4-8D32-4035-AE9D-6FE34FFE2BDE}" type="datetime1">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C7E42A-0D44-47F0-9F9B-604E5932CBF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167C46B5-E646-436A-B1B5-3921FDBA405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E400E36-2904-4F54-A68C-6931AE53816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E20F4-7390-4AB1-99F9-8F251456F79C}" type="datetime1">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B4D83F-5720-4AA0-A1E1-443D90B07ACB}" type="datetime1">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8BA26D-A902-4CD6-94EC-B2747B137A10}" type="datetime1">
              <a:rPr lang="en-US" smtClean="0"/>
              <a:pPr/>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9C508B-18DD-4CFD-8CA9-AA7B9A717EED}" type="datetime1">
              <a:rPr lang="en-US" smtClean="0"/>
              <a:pPr/>
              <a:t>4/28/2014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5163A-896F-4CF9-8A85-5962F462ABFE}" type="datetime1">
              <a:rPr lang="en-US" smtClean="0"/>
              <a:pPr/>
              <a:t>4/28/2014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64375-4455-4D85-AF50-EFCE7ECBE9DC}" type="datetime1">
              <a:rPr lang="en-US" smtClean="0"/>
              <a:pPr/>
              <a:t>4/28/2014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7B0039-918D-4E65-8C24-D4A1A751DC53}" type="datetime1">
              <a:rPr lang="en-US" smtClean="0"/>
              <a:pPr/>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DE6FB-3D59-4679-A86F-9AFB6E39C068}" type="datetime1">
              <a:rPr lang="en-US" smtClean="0"/>
              <a:pPr/>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4CDD1-5097-44C9-9568-26C608DCE6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16958-B2CF-4ABF-A548-E3D02B7D5090}" type="datetime1">
              <a:rPr lang="en-US" smtClean="0"/>
              <a:pPr/>
              <a:t>4/28/2014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4CDD1-5097-44C9-9568-26C608DCE6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8.v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audio" Target="../media/audio1.wav"/><Relationship Id="rId7"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oleObject" Target="../embeddings/oleObject21.bin"/><Relationship Id="rId4" Type="http://schemas.openxmlformats.org/officeDocument/2006/relationships/image" Target="../media/image59.png"/><Relationship Id="rId9" Type="http://schemas.openxmlformats.org/officeDocument/2006/relationships/oleObject" Target="../embeddings/oleObject20.bin"/></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oleObject" Target="../embeddings/oleObject28.bin"/><Relationship Id="rId3" Type="http://schemas.openxmlformats.org/officeDocument/2006/relationships/notesSlide" Target="../notesSlides/notesSlide3.xml"/><Relationship Id="rId7" Type="http://schemas.openxmlformats.org/officeDocument/2006/relationships/oleObject" Target="../embeddings/oleObject26.bin"/><Relationship Id="rId12"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5.bin"/><Relationship Id="rId11" Type="http://schemas.openxmlformats.org/officeDocument/2006/relationships/image" Target="../media/image74.png"/><Relationship Id="rId5" Type="http://schemas.openxmlformats.org/officeDocument/2006/relationships/oleObject" Target="../embeddings/oleObject24.bin"/><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oleObject" Target="../embeddings/oleObject27.bin"/><Relationship Id="rId1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png"/><Relationship Id="rId3" Type="http://schemas.openxmlformats.org/officeDocument/2006/relationships/notesSlide" Target="../notesSlides/notesSlide4.xml"/><Relationship Id="rId7" Type="http://schemas.openxmlformats.org/officeDocument/2006/relationships/oleObject" Target="../embeddings/oleObject31.bin"/><Relationship Id="rId12"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0.bin"/><Relationship Id="rId11" Type="http://schemas.openxmlformats.org/officeDocument/2006/relationships/image" Target="../media/image85.png"/><Relationship Id="rId5" Type="http://schemas.openxmlformats.org/officeDocument/2006/relationships/image" Target="../media/image83.png"/><Relationship Id="rId15" Type="http://schemas.openxmlformats.org/officeDocument/2006/relationships/image" Target="../media/image76.jpeg"/><Relationship Id="rId10" Type="http://schemas.openxmlformats.org/officeDocument/2006/relationships/oleObject" Target="../embeddings/oleObject33.bin"/><Relationship Id="rId4" Type="http://schemas.openxmlformats.org/officeDocument/2006/relationships/oleObject" Target="../embeddings/oleObject29.bin"/><Relationship Id="rId9" Type="http://schemas.openxmlformats.org/officeDocument/2006/relationships/oleObject" Target="../embeddings/oleObject32.bin"/><Relationship Id="rId14" Type="http://schemas.openxmlformats.org/officeDocument/2006/relationships/oleObject" Target="../embeddings/oleObject35.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02.png"/><Relationship Id="rId18" Type="http://schemas.openxmlformats.org/officeDocument/2006/relationships/oleObject" Target="../embeddings/oleObject41.bin"/><Relationship Id="rId3" Type="http://schemas.openxmlformats.org/officeDocument/2006/relationships/notesSlide" Target="../notesSlides/notesSlide5.xml"/><Relationship Id="rId21" Type="http://schemas.openxmlformats.org/officeDocument/2006/relationships/image" Target="../media/image107.png"/><Relationship Id="rId7" Type="http://schemas.openxmlformats.org/officeDocument/2006/relationships/oleObject" Target="../embeddings/oleObject36.bin"/><Relationship Id="rId12" Type="http://schemas.openxmlformats.org/officeDocument/2006/relationships/image" Target="../media/image101.tiff"/><Relationship Id="rId17" Type="http://schemas.openxmlformats.org/officeDocument/2006/relationships/oleObject" Target="../embeddings/oleObject40.bin"/><Relationship Id="rId2" Type="http://schemas.openxmlformats.org/officeDocument/2006/relationships/slideLayout" Target="../slideLayouts/slideLayout7.xml"/><Relationship Id="rId16" Type="http://schemas.openxmlformats.org/officeDocument/2006/relationships/image" Target="../media/image105.png"/><Relationship Id="rId20" Type="http://schemas.openxmlformats.org/officeDocument/2006/relationships/oleObject" Target="../embeddings/oleObject42.bin"/><Relationship Id="rId1" Type="http://schemas.openxmlformats.org/officeDocument/2006/relationships/vmlDrawing" Target="../drawings/vmlDrawing16.vml"/><Relationship Id="rId6" Type="http://schemas.openxmlformats.org/officeDocument/2006/relationships/image" Target="../media/image99.png"/><Relationship Id="rId11" Type="http://schemas.openxmlformats.org/officeDocument/2006/relationships/oleObject" Target="../embeddings/oleObject39.bin"/><Relationship Id="rId24" Type="http://schemas.openxmlformats.org/officeDocument/2006/relationships/image" Target="../media/image76.jpeg"/><Relationship Id="rId5" Type="http://schemas.openxmlformats.org/officeDocument/2006/relationships/image" Target="../media/image98.png"/><Relationship Id="rId15" Type="http://schemas.openxmlformats.org/officeDocument/2006/relationships/image" Target="../media/image104.png"/><Relationship Id="rId23" Type="http://schemas.openxmlformats.org/officeDocument/2006/relationships/image" Target="../media/image108.png"/><Relationship Id="rId10" Type="http://schemas.openxmlformats.org/officeDocument/2006/relationships/image" Target="../media/image100.png"/><Relationship Id="rId19" Type="http://schemas.openxmlformats.org/officeDocument/2006/relationships/image" Target="../media/image106.png"/><Relationship Id="rId4" Type="http://schemas.openxmlformats.org/officeDocument/2006/relationships/image" Target="../media/image97.png"/><Relationship Id="rId9" Type="http://schemas.openxmlformats.org/officeDocument/2006/relationships/oleObject" Target="../embeddings/oleObject38.bin"/><Relationship Id="rId14" Type="http://schemas.openxmlformats.org/officeDocument/2006/relationships/image" Target="../media/image103.png"/><Relationship Id="rId22" Type="http://schemas.openxmlformats.org/officeDocument/2006/relationships/oleObject" Target="../embeddings/oleObject43.bin"/></Relationships>
</file>

<file path=ppt/slides/_rels/slide35.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7.jpe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3.gi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a:xfrm>
            <a:off x="838200" y="228600"/>
            <a:ext cx="7620000" cy="1447800"/>
          </a:xfrm>
        </p:spPr>
        <p:txBody>
          <a:bodyPr>
            <a:normAutofit fontScale="90000"/>
          </a:bodyPr>
          <a:lstStyle/>
          <a:p>
            <a:pPr eaLnBrk="1" hangingPunct="1"/>
            <a:r>
              <a:rPr lang="en-US" sz="3200" b="1" dirty="0" smtClean="0">
                <a:solidFill>
                  <a:srgbClr val="EE0077"/>
                </a:solidFill>
                <a:latin typeface="Times New Roman" pitchFamily="18" charset="0"/>
              </a:rPr>
              <a:t>Single Crystal to Single Crystal Transformations in Metal Organic Frameworks</a:t>
            </a:r>
          </a:p>
        </p:txBody>
      </p:sp>
      <p:sp>
        <p:nvSpPr>
          <p:cNvPr id="12" name="Slide Number Placeholder 5"/>
          <p:cNvSpPr>
            <a:spLocks noGrp="1"/>
          </p:cNvSpPr>
          <p:nvPr>
            <p:ph type="sldNum" sz="quarter" idx="12"/>
          </p:nvPr>
        </p:nvSpPr>
        <p:spPr/>
        <p:txBody>
          <a:bodyPr/>
          <a:lstStyle/>
          <a:p>
            <a:pPr>
              <a:defRPr/>
            </a:pPr>
            <a:fld id="{0CD97830-6870-4A24-B9A5-5CA1A25213B7}" type="slidenum">
              <a:rPr lang="en-US"/>
              <a:pPr>
                <a:defRPr/>
              </a:pPr>
              <a:t>1</a:t>
            </a:fld>
            <a:endParaRPr lang="en-US"/>
          </a:p>
        </p:txBody>
      </p:sp>
      <p:graphicFrame>
        <p:nvGraphicFramePr>
          <p:cNvPr id="1026" name="Object 0"/>
          <p:cNvGraphicFramePr>
            <a:graphicFrameLocks noChangeAspect="1"/>
          </p:cNvGraphicFramePr>
          <p:nvPr/>
        </p:nvGraphicFramePr>
        <p:xfrm>
          <a:off x="3886200" y="2362200"/>
          <a:ext cx="1143000" cy="1143000"/>
        </p:xfrm>
        <a:graphic>
          <a:graphicData uri="http://schemas.openxmlformats.org/presentationml/2006/ole">
            <p:oleObj spid="_x0000_s130050" name="Photo Editor Photo" r:id="rId4" imgW="1238423" imgH="1238423" progId="">
              <p:embed/>
            </p:oleObj>
          </a:graphicData>
        </a:graphic>
      </p:graphicFrame>
      <p:sp>
        <p:nvSpPr>
          <p:cNvPr id="1029" name="TextBox 13"/>
          <p:cNvSpPr txBox="1">
            <a:spLocks noChangeArrowheads="1"/>
          </p:cNvSpPr>
          <p:nvPr/>
        </p:nvSpPr>
        <p:spPr bwMode="auto">
          <a:xfrm>
            <a:off x="1752600" y="4191000"/>
            <a:ext cx="6172200" cy="1477328"/>
          </a:xfrm>
          <a:prstGeom prst="rect">
            <a:avLst/>
          </a:prstGeom>
          <a:noFill/>
          <a:ln w="9525">
            <a:noFill/>
            <a:miter lim="800000"/>
            <a:headEnd/>
            <a:tailEnd/>
          </a:ln>
        </p:spPr>
        <p:txBody>
          <a:bodyPr>
            <a:spAutoFit/>
          </a:bodyPr>
          <a:lstStyle/>
          <a:p>
            <a:r>
              <a:rPr lang="en-US" b="1" dirty="0">
                <a:latin typeface="Bookman Old Style" pitchFamily="18" charset="0"/>
              </a:rPr>
              <a:t>                 </a:t>
            </a:r>
            <a:r>
              <a:rPr lang="en-US" b="1" dirty="0" err="1">
                <a:latin typeface="Bookman Old Style" pitchFamily="18" charset="0"/>
              </a:rPr>
              <a:t>Parimal</a:t>
            </a:r>
            <a:r>
              <a:rPr lang="en-US" b="1" dirty="0">
                <a:latin typeface="Bookman Old Style" pitchFamily="18" charset="0"/>
              </a:rPr>
              <a:t> K. </a:t>
            </a:r>
            <a:r>
              <a:rPr lang="en-US" b="1" dirty="0" err="1">
                <a:latin typeface="Bookman Old Style" pitchFamily="18" charset="0"/>
              </a:rPr>
              <a:t>Bharadwaj</a:t>
            </a:r>
            <a:r>
              <a:rPr lang="en-US" b="1" dirty="0">
                <a:latin typeface="Bookman Old Style" pitchFamily="18" charset="0"/>
              </a:rPr>
              <a:t> </a:t>
            </a:r>
          </a:p>
          <a:p>
            <a:r>
              <a:rPr lang="en-US" b="1" dirty="0">
                <a:latin typeface="Bookman Old Style" pitchFamily="18" charset="0"/>
              </a:rPr>
              <a:t>      Indian Institute of Technology </a:t>
            </a:r>
            <a:r>
              <a:rPr lang="en-US" b="1" dirty="0" smtClean="0">
                <a:latin typeface="Bookman Old Style" pitchFamily="18" charset="0"/>
              </a:rPr>
              <a:t>Kanpur</a:t>
            </a:r>
          </a:p>
          <a:p>
            <a:endParaRPr lang="en-US" b="1" dirty="0" smtClean="0">
              <a:latin typeface="Bookman Old Style" pitchFamily="18" charset="0"/>
            </a:endParaRPr>
          </a:p>
          <a:p>
            <a:endParaRPr lang="en-US" b="1" dirty="0" smtClean="0">
              <a:latin typeface="Bookman Old Style" pitchFamily="18" charset="0"/>
            </a:endParaRPr>
          </a:p>
          <a:p>
            <a:r>
              <a:rPr lang="en-US" b="1" dirty="0" smtClean="0">
                <a:latin typeface="Bookman Old Style" pitchFamily="18" charset="0"/>
              </a:rPr>
              <a:t>		Karachi, April 28, 2014</a:t>
            </a:r>
            <a:endParaRPr lang="en-US" b="1" dirty="0">
              <a:solidFill>
                <a:srgbClr val="002060"/>
              </a:solidFill>
              <a:latin typeface="Bookman Old Style"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p:nvPr>
        </p:nvGraphicFramePr>
        <p:xfrm>
          <a:off x="1117600" y="781050"/>
          <a:ext cx="6950075" cy="1292225"/>
        </p:xfrm>
        <a:graphic>
          <a:graphicData uri="http://schemas.openxmlformats.org/presentationml/2006/ole">
            <p:oleObj spid="_x0000_s278530" name="CS ChemDraw Drawing" r:id="rId3" imgW="7358400" imgH="1378440" progId="ChemDraw.Document.6.0">
              <p:embed/>
            </p:oleObj>
          </a:graphicData>
        </a:graphic>
      </p:graphicFrame>
      <p:sp>
        <p:nvSpPr>
          <p:cNvPr id="3075" name="Text Box 4"/>
          <p:cNvSpPr txBox="1">
            <a:spLocks noChangeArrowheads="1"/>
          </p:cNvSpPr>
          <p:nvPr/>
        </p:nvSpPr>
        <p:spPr bwMode="auto">
          <a:xfrm>
            <a:off x="6553200" y="2908300"/>
            <a:ext cx="2051050" cy="1069975"/>
          </a:xfrm>
          <a:prstGeom prst="rect">
            <a:avLst/>
          </a:prstGeom>
          <a:noFill/>
          <a:ln w="9525">
            <a:noFill/>
            <a:miter lim="800000"/>
            <a:headEnd/>
            <a:tailEnd/>
          </a:ln>
        </p:spPr>
        <p:txBody>
          <a:bodyPr>
            <a:spAutoFit/>
          </a:bodyPr>
          <a:lstStyle/>
          <a:p>
            <a:r>
              <a:rPr lang="en-US">
                <a:latin typeface="Arial" pitchFamily="34" charset="0"/>
              </a:rPr>
              <a:t>Solvent Accessible Void: 56%, </a:t>
            </a:r>
          </a:p>
          <a:p>
            <a:endParaRPr lang="en-US">
              <a:latin typeface="Arial" pitchFamily="34" charset="0"/>
            </a:endParaRPr>
          </a:p>
          <a:p>
            <a:r>
              <a:rPr lang="en-US" i="1">
                <a:solidFill>
                  <a:srgbClr val="FF3300"/>
                </a:solidFill>
                <a:latin typeface="Arial" pitchFamily="34" charset="0"/>
              </a:rPr>
              <a:t>d</a:t>
            </a:r>
            <a:r>
              <a:rPr lang="en-US">
                <a:solidFill>
                  <a:srgbClr val="FF3300"/>
                </a:solidFill>
                <a:latin typeface="Arial" pitchFamily="34" charset="0"/>
              </a:rPr>
              <a:t> = 1.0 g/cc</a:t>
            </a:r>
          </a:p>
        </p:txBody>
      </p:sp>
      <p:pic>
        <p:nvPicPr>
          <p:cNvPr id="3076" name="Picture 5" descr="zn4o final"/>
          <p:cNvPicPr>
            <a:picLocks noChangeAspect="1" noChangeArrowheads="1"/>
          </p:cNvPicPr>
          <p:nvPr/>
        </p:nvPicPr>
        <p:blipFill>
          <a:blip r:embed="rId4" cstate="print"/>
          <a:srcRect/>
          <a:stretch>
            <a:fillRect/>
          </a:stretch>
        </p:blipFill>
        <p:spPr bwMode="auto">
          <a:xfrm>
            <a:off x="1752600" y="2362200"/>
            <a:ext cx="3603625"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0" y="0"/>
            <a:ext cx="184708" cy="369322"/>
          </a:xfrm>
          <a:prstGeom prst="rect">
            <a:avLst/>
          </a:prstGeom>
          <a:noFill/>
          <a:ln w="9525">
            <a:noFill/>
            <a:miter lim="800000"/>
            <a:headEnd/>
            <a:tailEnd/>
          </a:ln>
        </p:spPr>
        <p:txBody>
          <a:bodyPr wrap="none" lIns="91429" tIns="45715" rIns="91429" bIns="45715" anchor="ctr">
            <a:spAutoFit/>
          </a:bodyPr>
          <a:lstStyle/>
          <a:p>
            <a:endParaRPr lang="en-US">
              <a:latin typeface="Book Antiqua" pitchFamily="18" charset="0"/>
            </a:endParaRPr>
          </a:p>
        </p:txBody>
      </p:sp>
      <p:pic>
        <p:nvPicPr>
          <p:cNvPr id="4" name="Picture 12" descr="H2_Indien-MOF-2_LMA_N2"/>
          <p:cNvPicPr>
            <a:picLocks noChangeAspect="1" noChangeArrowheads="1"/>
          </p:cNvPicPr>
          <p:nvPr/>
        </p:nvPicPr>
        <p:blipFill>
          <a:blip r:embed="rId2" cstate="print"/>
          <a:srcRect l="3220" t="4829" r="2726" b="5035"/>
          <a:stretch>
            <a:fillRect/>
          </a:stretch>
        </p:blipFill>
        <p:spPr bwMode="auto">
          <a:xfrm>
            <a:off x="152400" y="990600"/>
            <a:ext cx="5257800" cy="2819400"/>
          </a:xfrm>
          <a:prstGeom prst="rect">
            <a:avLst/>
          </a:prstGeom>
          <a:noFill/>
          <a:ln w="9525">
            <a:noFill/>
            <a:miter lim="800000"/>
            <a:headEnd/>
            <a:tailEnd/>
          </a:ln>
        </p:spPr>
      </p:pic>
      <p:sp>
        <p:nvSpPr>
          <p:cNvPr id="5" name="Rectangle 13"/>
          <p:cNvSpPr>
            <a:spLocks noChangeArrowheads="1"/>
          </p:cNvSpPr>
          <p:nvPr/>
        </p:nvSpPr>
        <p:spPr bwMode="auto">
          <a:xfrm>
            <a:off x="5257800" y="1492984"/>
            <a:ext cx="3810000" cy="1631216"/>
          </a:xfrm>
          <a:prstGeom prst="rect">
            <a:avLst/>
          </a:prstGeom>
          <a:noFill/>
          <a:ln w="9525">
            <a:noFill/>
            <a:miter lim="800000"/>
            <a:headEnd/>
            <a:tailEnd/>
          </a:ln>
        </p:spPr>
        <p:txBody>
          <a:bodyPr wrap="square" anchor="ctr">
            <a:spAutoFit/>
          </a:bodyPr>
          <a:lstStyle/>
          <a:p>
            <a:pPr indent="449263" eaLnBrk="0" hangingPunct="0"/>
            <a:r>
              <a:rPr lang="en-GB" sz="2000" b="1" dirty="0" smtClean="0">
                <a:latin typeface="Book Antiqua" pitchFamily="18" charset="0"/>
                <a:cs typeface="Times New Roman" pitchFamily="18" charset="0"/>
              </a:rPr>
              <a:t>Hydrogen-</a:t>
            </a:r>
            <a:r>
              <a:rPr lang="en-GB" sz="2000" b="1" dirty="0" err="1" smtClean="0">
                <a:latin typeface="Book Antiqua" pitchFamily="18" charset="0"/>
                <a:cs typeface="Times New Roman" pitchFamily="18" charset="0"/>
              </a:rPr>
              <a:t>physisorption</a:t>
            </a:r>
            <a:r>
              <a:rPr lang="en-GB" sz="2000" b="1" dirty="0" smtClean="0">
                <a:latin typeface="Book Antiqua" pitchFamily="18" charset="0"/>
                <a:cs typeface="Times New Roman" pitchFamily="18" charset="0"/>
              </a:rPr>
              <a:t> </a:t>
            </a:r>
          </a:p>
          <a:p>
            <a:pPr indent="449263" eaLnBrk="0" hangingPunct="0"/>
            <a:r>
              <a:rPr lang="en-GB" sz="1600" dirty="0" smtClean="0">
                <a:latin typeface="Book Antiqua" pitchFamily="18" charset="0"/>
                <a:cs typeface="Times New Roman" pitchFamily="18" charset="0"/>
              </a:rPr>
              <a:t>(at 77 </a:t>
            </a:r>
            <a:r>
              <a:rPr lang="en-GB" sz="1600" dirty="0">
                <a:latin typeface="Book Antiqua" pitchFamily="18" charset="0"/>
                <a:cs typeface="Times New Roman" pitchFamily="18" charset="0"/>
              </a:rPr>
              <a:t>K, 1 bar</a:t>
            </a:r>
            <a:r>
              <a:rPr lang="en-GB" sz="1600" dirty="0" smtClean="0">
                <a:latin typeface="Book Antiqua" pitchFamily="18" charset="0"/>
                <a:cs typeface="Times New Roman" pitchFamily="18" charset="0"/>
              </a:rPr>
              <a:t>): 1.56 </a:t>
            </a:r>
            <a:r>
              <a:rPr lang="en-GB" sz="1600" dirty="0">
                <a:latin typeface="Book Antiqua" pitchFamily="18" charset="0"/>
                <a:cs typeface="Times New Roman" pitchFamily="18" charset="0"/>
              </a:rPr>
              <a:t>wt</a:t>
            </a:r>
            <a:r>
              <a:rPr lang="en-GB" sz="1600" dirty="0" smtClean="0">
                <a:latin typeface="Book Antiqua" pitchFamily="18" charset="0"/>
                <a:cs typeface="Times New Roman" pitchFamily="18" charset="0"/>
              </a:rPr>
              <a:t>.%</a:t>
            </a:r>
            <a:endParaRPr lang="en-US" sz="1600" dirty="0">
              <a:latin typeface="Book Antiqua" pitchFamily="18" charset="0"/>
            </a:endParaRPr>
          </a:p>
          <a:p>
            <a:pPr indent="449263" eaLnBrk="0" hangingPunct="0"/>
            <a:r>
              <a:rPr lang="en-GB" sz="1600" dirty="0" smtClean="0">
                <a:latin typeface="Book Antiqua" pitchFamily="18" charset="0"/>
                <a:cs typeface="Times New Roman" pitchFamily="18" charset="0"/>
              </a:rPr>
              <a:t>(at 87 </a:t>
            </a:r>
            <a:r>
              <a:rPr lang="en-GB" sz="1600" dirty="0">
                <a:latin typeface="Book Antiqua" pitchFamily="18" charset="0"/>
                <a:cs typeface="Times New Roman" pitchFamily="18" charset="0"/>
              </a:rPr>
              <a:t>K, 1 bar</a:t>
            </a:r>
            <a:r>
              <a:rPr lang="en-GB" sz="1600" dirty="0" smtClean="0">
                <a:latin typeface="Book Antiqua" pitchFamily="18" charset="0"/>
                <a:cs typeface="Times New Roman" pitchFamily="18" charset="0"/>
              </a:rPr>
              <a:t>): 1.16 </a:t>
            </a:r>
            <a:r>
              <a:rPr lang="en-GB" sz="1600" dirty="0">
                <a:latin typeface="Book Antiqua" pitchFamily="18" charset="0"/>
                <a:cs typeface="Times New Roman" pitchFamily="18" charset="0"/>
              </a:rPr>
              <a:t>wt</a:t>
            </a:r>
            <a:r>
              <a:rPr lang="en-GB" sz="1600" dirty="0" smtClean="0">
                <a:latin typeface="Book Antiqua" pitchFamily="18" charset="0"/>
                <a:cs typeface="Times New Roman" pitchFamily="18" charset="0"/>
              </a:rPr>
              <a:t>.%</a:t>
            </a:r>
            <a:endParaRPr lang="en-GB" sz="1600" dirty="0">
              <a:latin typeface="Book Antiqua" pitchFamily="18" charset="0"/>
              <a:cs typeface="Times New Roman" pitchFamily="18" charset="0"/>
            </a:endParaRPr>
          </a:p>
          <a:p>
            <a:pPr indent="449263" eaLnBrk="0" hangingPunct="0"/>
            <a:r>
              <a:rPr lang="en-GB" sz="1600" dirty="0" smtClean="0">
                <a:latin typeface="Book Antiqua" pitchFamily="18" charset="0"/>
                <a:cs typeface="Times New Roman" pitchFamily="18" charset="0"/>
              </a:rPr>
              <a:t>(at 97 </a:t>
            </a:r>
            <a:r>
              <a:rPr lang="en-GB" sz="1600" dirty="0">
                <a:latin typeface="Book Antiqua" pitchFamily="18" charset="0"/>
                <a:cs typeface="Times New Roman" pitchFamily="18" charset="0"/>
              </a:rPr>
              <a:t>K, 1 bar</a:t>
            </a:r>
            <a:r>
              <a:rPr lang="en-GB" sz="1600" dirty="0" smtClean="0">
                <a:latin typeface="Book Antiqua" pitchFamily="18" charset="0"/>
                <a:cs typeface="Times New Roman" pitchFamily="18" charset="0"/>
              </a:rPr>
              <a:t>): 0.83 </a:t>
            </a:r>
            <a:r>
              <a:rPr lang="en-GB" sz="1600" dirty="0">
                <a:latin typeface="Book Antiqua" pitchFamily="18" charset="0"/>
                <a:cs typeface="Times New Roman" pitchFamily="18" charset="0"/>
              </a:rPr>
              <a:t>wt</a:t>
            </a:r>
            <a:r>
              <a:rPr lang="en-GB" sz="1600" dirty="0" smtClean="0">
                <a:latin typeface="Book Antiqua" pitchFamily="18" charset="0"/>
                <a:cs typeface="Times New Roman" pitchFamily="18" charset="0"/>
              </a:rPr>
              <a:t>.%</a:t>
            </a:r>
            <a:r>
              <a:rPr lang="en-US" sz="1600" dirty="0" smtClean="0">
                <a:latin typeface="Book Antiqua" pitchFamily="18" charset="0"/>
              </a:rPr>
              <a:t> </a:t>
            </a:r>
          </a:p>
          <a:p>
            <a:pPr indent="449263" eaLnBrk="0" hangingPunct="0"/>
            <a:endParaRPr lang="de-DE" sz="1600" dirty="0" smtClean="0">
              <a:latin typeface="Book Antiqua" pitchFamily="18" charset="0"/>
              <a:cs typeface="Times New Roman" pitchFamily="18" charset="0"/>
            </a:endParaRPr>
          </a:p>
          <a:p>
            <a:pPr indent="449263" eaLnBrk="0" hangingPunct="0"/>
            <a:r>
              <a:rPr lang="de-DE" sz="1600" b="1" dirty="0" smtClean="0">
                <a:latin typeface="Book Antiqua" pitchFamily="18" charset="0"/>
                <a:cs typeface="Times New Roman" pitchFamily="18" charset="0"/>
              </a:rPr>
              <a:t>Δ</a:t>
            </a:r>
            <a:r>
              <a:rPr lang="en-GB" sz="1600" b="1" dirty="0" err="1" smtClean="0">
                <a:latin typeface="Book Antiqua" pitchFamily="18" charset="0"/>
                <a:cs typeface="Times New Roman" pitchFamily="18" charset="0"/>
              </a:rPr>
              <a:t>H</a:t>
            </a:r>
            <a:r>
              <a:rPr lang="en-GB" sz="1600" b="1" baseline="-30000" dirty="0" err="1" smtClean="0">
                <a:latin typeface="Book Antiqua" pitchFamily="18" charset="0"/>
                <a:cs typeface="Times New Roman" pitchFamily="18" charset="0"/>
              </a:rPr>
              <a:t>ads</a:t>
            </a:r>
            <a:r>
              <a:rPr lang="en-GB" sz="1600" b="1" dirty="0" smtClean="0">
                <a:latin typeface="Book Antiqua" pitchFamily="18" charset="0"/>
                <a:cs typeface="Times New Roman" pitchFamily="18" charset="0"/>
              </a:rPr>
              <a:t> = 7.4 kJ/mol</a:t>
            </a:r>
            <a:endParaRPr lang="en-US" sz="1600" b="1" dirty="0">
              <a:latin typeface="Book Antiqua" pitchFamily="18" charset="0"/>
            </a:endParaRPr>
          </a:p>
        </p:txBody>
      </p:sp>
      <p:pic>
        <p:nvPicPr>
          <p:cNvPr id="6" name="Picture 15" descr="H2_Indien-MOF-1"/>
          <p:cNvPicPr>
            <a:picLocks noChangeAspect="1" noChangeArrowheads="1"/>
          </p:cNvPicPr>
          <p:nvPr/>
        </p:nvPicPr>
        <p:blipFill>
          <a:blip r:embed="rId3" cstate="print"/>
          <a:srcRect t="7528" r="2817" b="4647"/>
          <a:stretch>
            <a:fillRect/>
          </a:stretch>
        </p:blipFill>
        <p:spPr bwMode="auto">
          <a:xfrm>
            <a:off x="152400" y="3886200"/>
            <a:ext cx="5257800" cy="2667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A7E4CDD1-5097-44C9-9568-26C608DCE64B}" type="slidenum">
              <a:rPr lang="en-US" smtClean="0">
                <a:latin typeface="Book Antiqua" pitchFamily="18" charset="0"/>
              </a:rPr>
              <a:pPr/>
              <a:t>11</a:t>
            </a:fld>
            <a:endParaRPr lang="en-US">
              <a:latin typeface="Book Antiqua" pitchFamily="18" charset="0"/>
            </a:endParaRPr>
          </a:p>
        </p:txBody>
      </p:sp>
      <p:sp>
        <p:nvSpPr>
          <p:cNvPr id="10" name="Rectangle 9"/>
          <p:cNvSpPr/>
          <p:nvPr/>
        </p:nvSpPr>
        <p:spPr>
          <a:xfrm>
            <a:off x="5248609" y="2297668"/>
            <a:ext cx="184731" cy="369332"/>
          </a:xfrm>
          <a:prstGeom prst="rect">
            <a:avLst/>
          </a:prstGeom>
        </p:spPr>
        <p:txBody>
          <a:bodyPr wrap="none">
            <a:spAutoFit/>
          </a:bodyPr>
          <a:lstStyle/>
          <a:p>
            <a:endParaRPr lang="en-US" dirty="0">
              <a:latin typeface="Book Antiqua" pitchFamily="18" charset="0"/>
            </a:endParaRPr>
          </a:p>
        </p:txBody>
      </p:sp>
      <p:sp>
        <p:nvSpPr>
          <p:cNvPr id="11" name="Rectangle 13"/>
          <p:cNvSpPr>
            <a:spLocks noChangeArrowheads="1"/>
          </p:cNvSpPr>
          <p:nvPr/>
        </p:nvSpPr>
        <p:spPr bwMode="auto">
          <a:xfrm>
            <a:off x="5257800" y="4419600"/>
            <a:ext cx="4038600" cy="1877437"/>
          </a:xfrm>
          <a:prstGeom prst="rect">
            <a:avLst/>
          </a:prstGeom>
          <a:noFill/>
          <a:ln w="9525">
            <a:noFill/>
            <a:miter lim="800000"/>
            <a:headEnd/>
            <a:tailEnd/>
          </a:ln>
        </p:spPr>
        <p:txBody>
          <a:bodyPr wrap="square" anchor="ctr">
            <a:spAutoFit/>
          </a:bodyPr>
          <a:lstStyle/>
          <a:p>
            <a:pPr indent="449263" eaLnBrk="0" hangingPunct="0"/>
            <a:r>
              <a:rPr lang="en-GB" sz="2000" b="1" dirty="0" smtClean="0">
                <a:latin typeface="Book Antiqua" pitchFamily="18" charset="0"/>
                <a:cs typeface="Times New Roman" pitchFamily="18" charset="0"/>
              </a:rPr>
              <a:t>Hydrogen-</a:t>
            </a:r>
            <a:r>
              <a:rPr lang="en-GB" sz="2000" b="1" dirty="0" err="1" smtClean="0">
                <a:latin typeface="Book Antiqua" pitchFamily="18" charset="0"/>
                <a:cs typeface="Times New Roman" pitchFamily="18" charset="0"/>
              </a:rPr>
              <a:t>physisorption</a:t>
            </a:r>
            <a:r>
              <a:rPr lang="en-GB" sz="2000" b="1" dirty="0" smtClean="0">
                <a:latin typeface="Book Antiqua" pitchFamily="18" charset="0"/>
                <a:cs typeface="Times New Roman" pitchFamily="18" charset="0"/>
              </a:rPr>
              <a:t> </a:t>
            </a:r>
          </a:p>
          <a:p>
            <a:pPr indent="449263" eaLnBrk="0" hangingPunct="0"/>
            <a:r>
              <a:rPr lang="en-GB" sz="1600" dirty="0" smtClean="0">
                <a:latin typeface="Book Antiqua" pitchFamily="18" charset="0"/>
                <a:cs typeface="Times New Roman" pitchFamily="18" charset="0"/>
              </a:rPr>
              <a:t>(at 77 </a:t>
            </a:r>
            <a:r>
              <a:rPr lang="en-GB" sz="1600" dirty="0">
                <a:latin typeface="Book Antiqua" pitchFamily="18" charset="0"/>
                <a:cs typeface="Times New Roman" pitchFamily="18" charset="0"/>
              </a:rPr>
              <a:t>K, 1 bar</a:t>
            </a:r>
            <a:r>
              <a:rPr lang="en-GB" sz="1600" dirty="0" smtClean="0">
                <a:latin typeface="Book Antiqua" pitchFamily="18" charset="0"/>
                <a:cs typeface="Times New Roman" pitchFamily="18" charset="0"/>
              </a:rPr>
              <a:t>): 1.17 wt.%</a:t>
            </a:r>
            <a:endParaRPr lang="en-US" sz="1600" dirty="0">
              <a:latin typeface="Book Antiqua" pitchFamily="18" charset="0"/>
            </a:endParaRPr>
          </a:p>
          <a:p>
            <a:pPr indent="449263" eaLnBrk="0" hangingPunct="0"/>
            <a:r>
              <a:rPr lang="en-GB" sz="1600" dirty="0" smtClean="0">
                <a:latin typeface="Book Antiqua" pitchFamily="18" charset="0"/>
                <a:cs typeface="Times New Roman" pitchFamily="18" charset="0"/>
              </a:rPr>
              <a:t>(at 87 </a:t>
            </a:r>
            <a:r>
              <a:rPr lang="en-GB" sz="1600" dirty="0">
                <a:latin typeface="Book Antiqua" pitchFamily="18" charset="0"/>
                <a:cs typeface="Times New Roman" pitchFamily="18" charset="0"/>
              </a:rPr>
              <a:t>K, 1 bar</a:t>
            </a:r>
            <a:r>
              <a:rPr lang="en-GB" sz="1600" dirty="0" smtClean="0">
                <a:latin typeface="Book Antiqua" pitchFamily="18" charset="0"/>
                <a:cs typeface="Times New Roman" pitchFamily="18" charset="0"/>
              </a:rPr>
              <a:t>): 0.87 </a:t>
            </a:r>
            <a:r>
              <a:rPr lang="en-GB" sz="1600" dirty="0">
                <a:latin typeface="Book Antiqua" pitchFamily="18" charset="0"/>
                <a:cs typeface="Times New Roman" pitchFamily="18" charset="0"/>
              </a:rPr>
              <a:t>wt</a:t>
            </a:r>
            <a:r>
              <a:rPr lang="en-GB" sz="1600" dirty="0" smtClean="0">
                <a:latin typeface="Book Antiqua" pitchFamily="18" charset="0"/>
                <a:cs typeface="Times New Roman" pitchFamily="18" charset="0"/>
              </a:rPr>
              <a:t>.%</a:t>
            </a:r>
            <a:endParaRPr lang="en-GB" sz="1600" dirty="0">
              <a:latin typeface="Book Antiqua" pitchFamily="18" charset="0"/>
              <a:cs typeface="Times New Roman" pitchFamily="18" charset="0"/>
            </a:endParaRPr>
          </a:p>
          <a:p>
            <a:pPr indent="449263" eaLnBrk="0" hangingPunct="0"/>
            <a:r>
              <a:rPr lang="en-GB" sz="1600" dirty="0" smtClean="0">
                <a:latin typeface="Book Antiqua" pitchFamily="18" charset="0"/>
                <a:cs typeface="Times New Roman" pitchFamily="18" charset="0"/>
              </a:rPr>
              <a:t>(at 97 </a:t>
            </a:r>
            <a:r>
              <a:rPr lang="en-GB" sz="1600" dirty="0">
                <a:latin typeface="Book Antiqua" pitchFamily="18" charset="0"/>
                <a:cs typeface="Times New Roman" pitchFamily="18" charset="0"/>
              </a:rPr>
              <a:t>K, 1 bar</a:t>
            </a:r>
            <a:r>
              <a:rPr lang="en-GB" sz="1600" dirty="0" smtClean="0">
                <a:latin typeface="Book Antiqua" pitchFamily="18" charset="0"/>
                <a:cs typeface="Times New Roman" pitchFamily="18" charset="0"/>
              </a:rPr>
              <a:t>): 0.59 wt.%</a:t>
            </a:r>
          </a:p>
          <a:p>
            <a:pPr indent="449263" eaLnBrk="0" hangingPunct="0"/>
            <a:endParaRPr lang="de-DE" sz="1600" b="1" dirty="0" smtClean="0">
              <a:latin typeface="Book Antiqua" pitchFamily="18" charset="0"/>
              <a:cs typeface="Times New Roman" pitchFamily="18" charset="0"/>
            </a:endParaRPr>
          </a:p>
          <a:p>
            <a:pPr indent="449263" eaLnBrk="0" hangingPunct="0"/>
            <a:r>
              <a:rPr lang="de-DE" sz="1600" b="1" dirty="0" smtClean="0">
                <a:latin typeface="Book Antiqua" pitchFamily="18" charset="0"/>
                <a:cs typeface="Times New Roman" pitchFamily="18" charset="0"/>
              </a:rPr>
              <a:t>Δ</a:t>
            </a:r>
            <a:r>
              <a:rPr lang="en-GB" sz="1600" b="1" dirty="0" smtClean="0">
                <a:latin typeface="Book Antiqua" pitchFamily="18" charset="0"/>
                <a:cs typeface="Times New Roman" pitchFamily="18" charset="0"/>
              </a:rPr>
              <a:t>H</a:t>
            </a:r>
            <a:r>
              <a:rPr lang="en-GB" sz="1600" b="1" baseline="-30000" dirty="0" smtClean="0">
                <a:latin typeface="Book Antiqua" pitchFamily="18" charset="0"/>
                <a:cs typeface="Times New Roman" pitchFamily="18" charset="0"/>
              </a:rPr>
              <a:t>ads</a:t>
            </a:r>
            <a:r>
              <a:rPr lang="en-GB" sz="1600" b="1" dirty="0" smtClean="0">
                <a:latin typeface="Book Antiqua" pitchFamily="18" charset="0"/>
                <a:cs typeface="Times New Roman" pitchFamily="18" charset="0"/>
              </a:rPr>
              <a:t> = 7.6 kJ/mol</a:t>
            </a:r>
            <a:endParaRPr lang="en-US" sz="1600" dirty="0" smtClean="0">
              <a:latin typeface="Book Antiqua" pitchFamily="18" charset="0"/>
            </a:endParaRPr>
          </a:p>
          <a:p>
            <a:pPr indent="449263" eaLnBrk="0" hangingPunct="0"/>
            <a:endParaRPr lang="en-US" sz="1600" dirty="0">
              <a:latin typeface="Book Antiqua" pitchFamily="18" charset="0"/>
            </a:endParaRPr>
          </a:p>
        </p:txBody>
      </p:sp>
      <p:sp>
        <p:nvSpPr>
          <p:cNvPr id="15" name="Rectangle 14"/>
          <p:cNvSpPr/>
          <p:nvPr/>
        </p:nvSpPr>
        <p:spPr>
          <a:xfrm>
            <a:off x="1828800" y="152400"/>
            <a:ext cx="5612434" cy="523220"/>
          </a:xfrm>
          <a:prstGeom prst="rect">
            <a:avLst/>
          </a:prstGeom>
        </p:spPr>
        <p:txBody>
          <a:bodyPr wrap="none">
            <a:spAutoFit/>
          </a:bodyPr>
          <a:lstStyle/>
          <a:p>
            <a:r>
              <a:rPr lang="pt-BR" sz="2800" dirty="0" smtClean="0">
                <a:solidFill>
                  <a:schemeClr val="tx2">
                    <a:lumMod val="75000"/>
                  </a:schemeClr>
                </a:solidFill>
                <a:latin typeface="Book Antiqua" pitchFamily="18" charset="0"/>
                <a:cs typeface="Times New Roman" pitchFamily="18" charset="0"/>
              </a:rPr>
              <a:t>Hydrogen Adsorption Isotherms</a:t>
            </a:r>
            <a:endParaRPr lang="en-US" sz="2800" b="1" dirty="0">
              <a:solidFill>
                <a:schemeClr val="tx2">
                  <a:lumMod val="75000"/>
                </a:schemeClr>
              </a:solidFill>
              <a:latin typeface="Book Antiqua" pitchFamily="18" charset="0"/>
            </a:endParaRPr>
          </a:p>
        </p:txBody>
      </p:sp>
      <p:sp>
        <p:nvSpPr>
          <p:cNvPr id="16" name="Rectangle 15"/>
          <p:cNvSpPr/>
          <p:nvPr/>
        </p:nvSpPr>
        <p:spPr>
          <a:xfrm>
            <a:off x="905608" y="926068"/>
            <a:ext cx="1532792" cy="369332"/>
          </a:xfrm>
          <a:prstGeom prst="rect">
            <a:avLst/>
          </a:prstGeom>
        </p:spPr>
        <p:txBody>
          <a:bodyPr wrap="none">
            <a:spAutoFit/>
          </a:bodyPr>
          <a:lstStyle/>
          <a:p>
            <a:r>
              <a:rPr lang="en-US" dirty="0" smtClean="0">
                <a:latin typeface="Book Antiqua" pitchFamily="18" charset="0"/>
              </a:rPr>
              <a:t>Compound </a:t>
            </a:r>
            <a:r>
              <a:rPr lang="en-US" b="1" dirty="0" smtClean="0">
                <a:latin typeface="Book Antiqua" pitchFamily="18" charset="0"/>
              </a:rPr>
              <a:t>1</a:t>
            </a:r>
            <a:endParaRPr lang="en-US" dirty="0"/>
          </a:p>
        </p:txBody>
      </p:sp>
      <p:sp>
        <p:nvSpPr>
          <p:cNvPr id="17" name="Rectangle 16"/>
          <p:cNvSpPr/>
          <p:nvPr/>
        </p:nvSpPr>
        <p:spPr>
          <a:xfrm>
            <a:off x="981808" y="3897868"/>
            <a:ext cx="1532792" cy="369332"/>
          </a:xfrm>
          <a:prstGeom prst="rect">
            <a:avLst/>
          </a:prstGeom>
        </p:spPr>
        <p:txBody>
          <a:bodyPr wrap="none">
            <a:spAutoFit/>
          </a:bodyPr>
          <a:lstStyle/>
          <a:p>
            <a:r>
              <a:rPr lang="en-US" dirty="0" smtClean="0">
                <a:latin typeface="Book Antiqua" pitchFamily="18" charset="0"/>
              </a:rPr>
              <a:t>Compound </a:t>
            </a:r>
            <a:r>
              <a:rPr lang="en-US" b="1" dirty="0" smtClean="0">
                <a:latin typeface="Book Antiqua" pitchFamily="18" charset="0"/>
              </a:rPr>
              <a:t>2</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a:stretch>
            <a:fillRect/>
          </a:stretch>
        </p:blipFill>
        <p:spPr bwMode="auto">
          <a:xfrm>
            <a:off x="5715000" y="457200"/>
            <a:ext cx="2362200" cy="2078038"/>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5705475" y="3276600"/>
            <a:ext cx="2524125" cy="2419350"/>
          </a:xfrm>
          <a:prstGeom prst="rect">
            <a:avLst/>
          </a:prstGeom>
          <a:noFill/>
          <a:ln w="9525">
            <a:noFill/>
            <a:miter lim="800000"/>
            <a:headEnd/>
            <a:tailEnd/>
          </a:ln>
        </p:spPr>
      </p:pic>
      <p:graphicFrame>
        <p:nvGraphicFramePr>
          <p:cNvPr id="7170" name="Object 8"/>
          <p:cNvGraphicFramePr>
            <a:graphicFrameLocks noChangeAspect="1"/>
          </p:cNvGraphicFramePr>
          <p:nvPr/>
        </p:nvGraphicFramePr>
        <p:xfrm>
          <a:off x="457200" y="722313"/>
          <a:ext cx="4257675" cy="1563687"/>
        </p:xfrm>
        <a:graphic>
          <a:graphicData uri="http://schemas.openxmlformats.org/presentationml/2006/ole">
            <p:oleObj spid="_x0000_s329730" name="CS ChemDraw Drawing" r:id="rId5" imgW="4257000" imgH="1563480" progId="ChemDraw.Document.6.0">
              <p:embed/>
            </p:oleObj>
          </a:graphicData>
        </a:graphic>
      </p:graphicFrame>
      <p:graphicFrame>
        <p:nvGraphicFramePr>
          <p:cNvPr id="7171" name="Object 7"/>
          <p:cNvGraphicFramePr>
            <a:graphicFrameLocks noChangeAspect="1"/>
          </p:cNvGraphicFramePr>
          <p:nvPr/>
        </p:nvGraphicFramePr>
        <p:xfrm>
          <a:off x="1143000" y="4038600"/>
          <a:ext cx="3527425" cy="1003300"/>
        </p:xfrm>
        <a:graphic>
          <a:graphicData uri="http://schemas.openxmlformats.org/presentationml/2006/ole">
            <p:oleObj spid="_x0000_s329731" name="CS ChemDraw Drawing" r:id="rId6" imgW="2456280" imgH="699120" progId="ChemDraw.Document.6.0">
              <p:embed/>
            </p:oleObj>
          </a:graphicData>
        </a:graphic>
      </p:graphicFrame>
      <p:sp>
        <p:nvSpPr>
          <p:cNvPr id="7174" name="Rectangle 7"/>
          <p:cNvSpPr>
            <a:spLocks noChangeArrowheads="1"/>
          </p:cNvSpPr>
          <p:nvPr/>
        </p:nvSpPr>
        <p:spPr bwMode="auto">
          <a:xfrm>
            <a:off x="3549650" y="5726113"/>
            <a:ext cx="2044700" cy="369887"/>
          </a:xfrm>
          <a:prstGeom prst="rect">
            <a:avLst/>
          </a:prstGeom>
          <a:noFill/>
          <a:ln w="9525">
            <a:noFill/>
            <a:miter lim="800000"/>
            <a:headEnd/>
            <a:tailEnd/>
          </a:ln>
        </p:spPr>
        <p:txBody>
          <a:bodyPr>
            <a:spAutoFit/>
          </a:bodyPr>
          <a:lstStyle/>
          <a:p>
            <a:r>
              <a:rPr lang="en-US" b="1">
                <a:solidFill>
                  <a:srgbClr val="FF0000"/>
                </a:solidFill>
              </a:rPr>
              <a:t>Inorg Chem 2013</a:t>
            </a:r>
            <a:endParaRPr lang="en-IN" b="1">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hart 3"/>
          <p:cNvPicPr>
            <a:picLocks noChangeArrowheads="1"/>
          </p:cNvPicPr>
          <p:nvPr/>
        </p:nvPicPr>
        <p:blipFill>
          <a:blip r:embed="rId2" cstate="print"/>
          <a:srcRect l="-502" t="-2023" r="-429" b="-728"/>
          <a:stretch>
            <a:fillRect/>
          </a:stretch>
        </p:blipFill>
        <p:spPr bwMode="auto">
          <a:xfrm>
            <a:off x="4953000" y="609600"/>
            <a:ext cx="3352800" cy="2590800"/>
          </a:xfrm>
          <a:prstGeom prst="rect">
            <a:avLst/>
          </a:prstGeom>
          <a:noFill/>
          <a:ln w="9525">
            <a:noFill/>
            <a:miter lim="800000"/>
            <a:headEnd/>
            <a:tailEnd/>
          </a:ln>
        </p:spPr>
      </p:pic>
      <p:sp>
        <p:nvSpPr>
          <p:cNvPr id="53251" name="Rectangle 5"/>
          <p:cNvSpPr>
            <a:spLocks noChangeArrowheads="1"/>
          </p:cNvSpPr>
          <p:nvPr/>
        </p:nvSpPr>
        <p:spPr bwMode="auto">
          <a:xfrm>
            <a:off x="6934200" y="4721225"/>
            <a:ext cx="1752600" cy="584200"/>
          </a:xfrm>
          <a:prstGeom prst="rect">
            <a:avLst/>
          </a:prstGeom>
          <a:noFill/>
          <a:ln w="9525">
            <a:noFill/>
            <a:miter lim="800000"/>
            <a:headEnd/>
            <a:tailEnd/>
          </a:ln>
        </p:spPr>
        <p:txBody>
          <a:bodyPr>
            <a:spAutoFit/>
          </a:bodyPr>
          <a:lstStyle/>
          <a:p>
            <a:r>
              <a:rPr lang="en-US" sz="1600" b="1">
                <a:solidFill>
                  <a:srgbClr val="FF0000"/>
                </a:solidFill>
              </a:rPr>
              <a:t>Inorg Chem 2013</a:t>
            </a:r>
            <a:endParaRPr lang="en-IN" sz="1600" b="1">
              <a:solidFill>
                <a:srgbClr val="FF0000"/>
              </a:solidFill>
            </a:endParaRPr>
          </a:p>
        </p:txBody>
      </p:sp>
      <p:pic>
        <p:nvPicPr>
          <p:cNvPr id="53252" name="Picture 6"/>
          <p:cNvPicPr>
            <a:picLocks noChangeAspect="1" noChangeArrowheads="1"/>
          </p:cNvPicPr>
          <p:nvPr/>
        </p:nvPicPr>
        <p:blipFill>
          <a:blip r:embed="rId3" cstate="print"/>
          <a:srcRect/>
          <a:stretch>
            <a:fillRect/>
          </a:stretch>
        </p:blipFill>
        <p:spPr bwMode="auto">
          <a:xfrm>
            <a:off x="304800" y="457200"/>
            <a:ext cx="4133850" cy="3276600"/>
          </a:xfrm>
          <a:prstGeom prst="rect">
            <a:avLst/>
          </a:prstGeom>
          <a:noFill/>
          <a:ln w="9525">
            <a:noFill/>
            <a:miter lim="800000"/>
            <a:headEnd/>
            <a:tailEnd/>
          </a:ln>
        </p:spPr>
      </p:pic>
      <p:graphicFrame>
        <p:nvGraphicFramePr>
          <p:cNvPr id="6" name="Chart 5"/>
          <p:cNvGraphicFramePr/>
          <p:nvPr/>
        </p:nvGraphicFramePr>
        <p:xfrm>
          <a:off x="2514600" y="3581400"/>
          <a:ext cx="4191000" cy="2514600"/>
        </p:xfrm>
        <a:graphic>
          <a:graphicData uri="http://schemas.openxmlformats.org/drawingml/2006/chart">
            <c:chart xmlns:c="http://schemas.openxmlformats.org/drawingml/2006/chart" xmlns:r="http://schemas.openxmlformats.org/officeDocument/2006/relationships" r:id="rId4"/>
          </a:graphicData>
        </a:graphic>
      </p:graphicFrame>
      <p:sp>
        <p:nvSpPr>
          <p:cNvPr id="53254" name="Rectangle 6"/>
          <p:cNvSpPr>
            <a:spLocks noChangeArrowheads="1"/>
          </p:cNvSpPr>
          <p:nvPr/>
        </p:nvSpPr>
        <p:spPr bwMode="auto">
          <a:xfrm>
            <a:off x="2530475" y="6183313"/>
            <a:ext cx="4083050" cy="369887"/>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Hydrogen physisorption isotherm at 77 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aphicFrame>
        <p:nvGraphicFramePr>
          <p:cNvPr id="21506" name="Object 1"/>
          <p:cNvGraphicFramePr>
            <a:graphicFrameLocks noChangeAspect="1"/>
          </p:cNvGraphicFramePr>
          <p:nvPr/>
        </p:nvGraphicFramePr>
        <p:xfrm>
          <a:off x="2819400" y="354013"/>
          <a:ext cx="3111500" cy="1044575"/>
        </p:xfrm>
        <a:graphic>
          <a:graphicData uri="http://schemas.openxmlformats.org/presentationml/2006/ole">
            <p:oleObj spid="_x0000_s335874" name="CS ChemDraw Drawing" r:id="rId3" imgW="4152240" imgH="1390680" progId="ChemDraw.Document.6.0">
              <p:embed/>
            </p:oleObj>
          </a:graphicData>
        </a:graphic>
      </p:graphicFrame>
      <p:sp>
        <p:nvSpPr>
          <p:cNvPr id="21508"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pSp>
        <p:nvGrpSpPr>
          <p:cNvPr id="2" name="Group 9"/>
          <p:cNvGrpSpPr>
            <a:grpSpLocks noChangeAspect="1"/>
          </p:cNvGrpSpPr>
          <p:nvPr/>
        </p:nvGrpSpPr>
        <p:grpSpPr bwMode="auto">
          <a:xfrm>
            <a:off x="3581400" y="1905000"/>
            <a:ext cx="4800600" cy="2963863"/>
            <a:chOff x="2362" y="9495"/>
            <a:chExt cx="7680" cy="3972"/>
          </a:xfrm>
        </p:grpSpPr>
        <p:sp>
          <p:nvSpPr>
            <p:cNvPr id="21511" name="AutoShape 8"/>
            <p:cNvSpPr>
              <a:spLocks noChangeAspect="1" noChangeArrowheads="1" noTextEdit="1"/>
            </p:cNvSpPr>
            <p:nvPr/>
          </p:nvSpPr>
          <p:spPr bwMode="auto">
            <a:xfrm>
              <a:off x="2362" y="9495"/>
              <a:ext cx="7680" cy="3972"/>
            </a:xfrm>
            <a:prstGeom prst="rect">
              <a:avLst/>
            </a:prstGeom>
            <a:noFill/>
            <a:ln w="9525">
              <a:noFill/>
              <a:miter lim="800000"/>
              <a:headEnd/>
              <a:tailEnd/>
            </a:ln>
          </p:spPr>
          <p:txBody>
            <a:bodyPr/>
            <a:lstStyle/>
            <a:p>
              <a:endParaRPr lang="en-IN"/>
            </a:p>
          </p:txBody>
        </p:sp>
        <p:pic>
          <p:nvPicPr>
            <p:cNvPr id="21512" name="Picture 2" descr="1111"/>
            <p:cNvPicPr>
              <a:picLocks noChangeAspect="1" noChangeArrowheads="1"/>
            </p:cNvPicPr>
            <p:nvPr/>
          </p:nvPicPr>
          <p:blipFill>
            <a:blip r:embed="rId4" cstate="print"/>
            <a:srcRect l="26181" r="25314"/>
            <a:stretch>
              <a:fillRect/>
            </a:stretch>
          </p:blipFill>
          <p:spPr bwMode="auto">
            <a:xfrm>
              <a:off x="2362" y="9495"/>
              <a:ext cx="4032" cy="3972"/>
            </a:xfrm>
            <a:prstGeom prst="rect">
              <a:avLst/>
            </a:prstGeom>
            <a:noFill/>
            <a:ln w="9525">
              <a:noFill/>
              <a:miter lim="800000"/>
              <a:headEnd/>
              <a:tailEnd/>
            </a:ln>
          </p:spPr>
        </p:pic>
        <p:pic>
          <p:nvPicPr>
            <p:cNvPr id="21513" name="Picture 3" descr="2"/>
            <p:cNvPicPr>
              <a:picLocks noChangeAspect="1" noChangeArrowheads="1"/>
            </p:cNvPicPr>
            <p:nvPr/>
          </p:nvPicPr>
          <p:blipFill>
            <a:blip r:embed="rId5" cstate="print"/>
            <a:srcRect l="28018" r="28120"/>
            <a:stretch>
              <a:fillRect/>
            </a:stretch>
          </p:blipFill>
          <p:spPr bwMode="auto">
            <a:xfrm>
              <a:off x="7066" y="10071"/>
              <a:ext cx="2748" cy="3036"/>
            </a:xfrm>
            <a:prstGeom prst="rect">
              <a:avLst/>
            </a:prstGeom>
            <a:noFill/>
            <a:ln w="9525">
              <a:noFill/>
              <a:miter lim="800000"/>
              <a:headEnd/>
              <a:tailEnd/>
            </a:ln>
          </p:spPr>
        </p:pic>
        <p:sp>
          <p:nvSpPr>
            <p:cNvPr id="21514" name="Oval 4"/>
            <p:cNvSpPr>
              <a:spLocks noChangeArrowheads="1"/>
            </p:cNvSpPr>
            <p:nvPr/>
          </p:nvSpPr>
          <p:spPr bwMode="auto">
            <a:xfrm>
              <a:off x="3994" y="11127"/>
              <a:ext cx="672" cy="672"/>
            </a:xfrm>
            <a:prstGeom prst="ellipse">
              <a:avLst/>
            </a:prstGeom>
            <a:noFill/>
            <a:ln w="25400">
              <a:solidFill>
                <a:srgbClr val="009999"/>
              </a:solidFill>
              <a:round/>
              <a:headEnd/>
              <a:tailEnd/>
            </a:ln>
          </p:spPr>
          <p:txBody>
            <a:bodyPr wrap="none" anchor="ctr"/>
            <a:lstStyle/>
            <a:p>
              <a:endParaRPr lang="en-US">
                <a:latin typeface="Calibri" pitchFamily="34" charset="0"/>
              </a:endParaRPr>
            </a:p>
          </p:txBody>
        </p:sp>
        <p:sp>
          <p:nvSpPr>
            <p:cNvPr id="21515" name="Oval 5"/>
            <p:cNvSpPr>
              <a:spLocks noChangeArrowheads="1"/>
            </p:cNvSpPr>
            <p:nvPr/>
          </p:nvSpPr>
          <p:spPr bwMode="auto">
            <a:xfrm>
              <a:off x="6778" y="10071"/>
              <a:ext cx="3264" cy="2976"/>
            </a:xfrm>
            <a:prstGeom prst="ellipse">
              <a:avLst/>
            </a:prstGeom>
            <a:noFill/>
            <a:ln w="50800">
              <a:solidFill>
                <a:srgbClr val="009999"/>
              </a:solidFill>
              <a:round/>
              <a:headEnd/>
              <a:tailEnd/>
            </a:ln>
          </p:spPr>
          <p:txBody>
            <a:bodyPr wrap="none" anchor="ctr"/>
            <a:lstStyle/>
            <a:p>
              <a:endParaRPr lang="en-US">
                <a:latin typeface="Calibri" pitchFamily="34" charset="0"/>
              </a:endParaRPr>
            </a:p>
          </p:txBody>
        </p:sp>
        <p:sp>
          <p:nvSpPr>
            <p:cNvPr id="21516" name="Line 6"/>
            <p:cNvSpPr>
              <a:spLocks noChangeShapeType="1"/>
            </p:cNvSpPr>
            <p:nvPr/>
          </p:nvSpPr>
          <p:spPr bwMode="auto">
            <a:xfrm flipV="1">
              <a:off x="4282" y="10071"/>
              <a:ext cx="3936" cy="1056"/>
            </a:xfrm>
            <a:prstGeom prst="line">
              <a:avLst/>
            </a:prstGeom>
            <a:noFill/>
            <a:ln w="25400">
              <a:solidFill>
                <a:srgbClr val="009999"/>
              </a:solidFill>
              <a:round/>
              <a:headEnd/>
              <a:tailEnd/>
            </a:ln>
          </p:spPr>
          <p:txBody>
            <a:bodyPr/>
            <a:lstStyle/>
            <a:p>
              <a:endParaRPr lang="en-IN"/>
            </a:p>
          </p:txBody>
        </p:sp>
        <p:sp>
          <p:nvSpPr>
            <p:cNvPr id="21517" name="Line 7"/>
            <p:cNvSpPr>
              <a:spLocks noChangeShapeType="1"/>
            </p:cNvSpPr>
            <p:nvPr/>
          </p:nvSpPr>
          <p:spPr bwMode="auto">
            <a:xfrm>
              <a:off x="4282" y="11799"/>
              <a:ext cx="3552" cy="1152"/>
            </a:xfrm>
            <a:prstGeom prst="line">
              <a:avLst/>
            </a:prstGeom>
            <a:noFill/>
            <a:ln w="25400">
              <a:solidFill>
                <a:srgbClr val="009999"/>
              </a:solidFill>
              <a:round/>
              <a:headEnd/>
              <a:tailEnd/>
            </a:ln>
          </p:spPr>
          <p:txBody>
            <a:bodyPr/>
            <a:lstStyle/>
            <a:p>
              <a:endParaRPr lang="en-IN"/>
            </a:p>
          </p:txBody>
        </p:sp>
      </p:grpSp>
      <p:pic>
        <p:nvPicPr>
          <p:cNvPr id="21510" name="図 3" descr="macro"/>
          <p:cNvPicPr>
            <a:picLocks noChangeAspect="1" noChangeArrowheads="1"/>
          </p:cNvPicPr>
          <p:nvPr/>
        </p:nvPicPr>
        <p:blipFill>
          <a:blip r:embed="rId6" cstate="print"/>
          <a:srcRect/>
          <a:stretch>
            <a:fillRect/>
          </a:stretch>
        </p:blipFill>
        <p:spPr bwMode="auto">
          <a:xfrm>
            <a:off x="152400" y="1981200"/>
            <a:ext cx="3048000" cy="304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AF9BB-A0E5-4186-AF6B-96BC6D44FA09}" type="slidenum">
              <a:rPr lang="en-US" smtClean="0"/>
              <a:pPr>
                <a:defRPr/>
              </a:pPr>
              <a:t>15</a:t>
            </a:fld>
            <a:endParaRPr lang="en-US"/>
          </a:p>
        </p:txBody>
      </p:sp>
      <p:pic>
        <p:nvPicPr>
          <p:cNvPr id="58371" name="Object 4"/>
          <p:cNvPicPr>
            <a:picLocks noChangeArrowheads="1"/>
          </p:cNvPicPr>
          <p:nvPr/>
        </p:nvPicPr>
        <p:blipFill>
          <a:blip r:embed="rId2" cstate="print"/>
          <a:srcRect t="-217" r="-53" b="-368"/>
          <a:stretch>
            <a:fillRect/>
          </a:stretch>
        </p:blipFill>
        <p:spPr bwMode="auto">
          <a:xfrm>
            <a:off x="381000" y="762000"/>
            <a:ext cx="8153400" cy="44196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cstate="print"/>
          <a:srcRect l="5095" t="6827" r="5283" b="5553"/>
          <a:stretch>
            <a:fillRect/>
          </a:stretch>
        </p:blipFill>
        <p:spPr bwMode="auto">
          <a:xfrm>
            <a:off x="134938" y="685800"/>
            <a:ext cx="4298950" cy="3581400"/>
          </a:xfrm>
          <a:prstGeom prst="rect">
            <a:avLst/>
          </a:prstGeom>
          <a:noFill/>
          <a:ln w="19050">
            <a:solidFill>
              <a:schemeClr val="tx1"/>
            </a:solidFill>
            <a:miter lim="800000"/>
            <a:headEnd/>
            <a:tailEnd/>
          </a:ln>
        </p:spPr>
      </p:pic>
      <p:pic>
        <p:nvPicPr>
          <p:cNvPr id="59395" name="Picture 2"/>
          <p:cNvPicPr>
            <a:picLocks noChangeAspect="1" noChangeArrowheads="1"/>
          </p:cNvPicPr>
          <p:nvPr/>
        </p:nvPicPr>
        <p:blipFill>
          <a:blip r:embed="rId3" cstate="print"/>
          <a:srcRect l="16124" t="6303" r="15366" b="16098"/>
          <a:stretch>
            <a:fillRect/>
          </a:stretch>
        </p:blipFill>
        <p:spPr bwMode="auto">
          <a:xfrm>
            <a:off x="4572000" y="684213"/>
            <a:ext cx="4495800" cy="3582987"/>
          </a:xfrm>
          <a:prstGeom prst="rect">
            <a:avLst/>
          </a:prstGeom>
          <a:noFill/>
          <a:ln w="19050">
            <a:solidFill>
              <a:schemeClr val="tx1"/>
            </a:solidFill>
            <a:miter lim="800000"/>
            <a:headEnd/>
            <a:tailEnd/>
          </a:ln>
        </p:spPr>
      </p:pic>
      <p:sp>
        <p:nvSpPr>
          <p:cNvPr id="59396" name="TextBox 3"/>
          <p:cNvSpPr txBox="1">
            <a:spLocks noChangeArrowheads="1"/>
          </p:cNvSpPr>
          <p:nvPr/>
        </p:nvSpPr>
        <p:spPr bwMode="auto">
          <a:xfrm>
            <a:off x="228600" y="4419600"/>
            <a:ext cx="4343400" cy="954088"/>
          </a:xfrm>
          <a:prstGeom prst="rect">
            <a:avLst/>
          </a:prstGeom>
          <a:noFill/>
          <a:ln w="9525">
            <a:noFill/>
            <a:miter lim="800000"/>
            <a:headEnd/>
            <a:tailEnd/>
          </a:ln>
        </p:spPr>
        <p:txBody>
          <a:bodyPr>
            <a:spAutoFit/>
          </a:bodyPr>
          <a:lstStyle/>
          <a:p>
            <a:pPr algn="just"/>
            <a:r>
              <a:rPr lang="en-US" sz="1400"/>
              <a:t>Proton conductivity dependence on humidity at 298 K. The measurement was executed with increase (open circles) and decrease(closed circles) in humidity.  </a:t>
            </a:r>
          </a:p>
        </p:txBody>
      </p:sp>
      <p:sp>
        <p:nvSpPr>
          <p:cNvPr id="59397" name="TextBox 4"/>
          <p:cNvSpPr txBox="1">
            <a:spLocks noChangeArrowheads="1"/>
          </p:cNvSpPr>
          <p:nvPr/>
        </p:nvSpPr>
        <p:spPr bwMode="auto">
          <a:xfrm>
            <a:off x="4926013" y="4419600"/>
            <a:ext cx="3897312" cy="523875"/>
          </a:xfrm>
          <a:prstGeom prst="rect">
            <a:avLst/>
          </a:prstGeom>
          <a:noFill/>
          <a:ln w="9525">
            <a:noFill/>
            <a:miter lim="800000"/>
            <a:headEnd/>
            <a:tailEnd/>
          </a:ln>
        </p:spPr>
        <p:txBody>
          <a:bodyPr wrap="none">
            <a:spAutoFit/>
          </a:bodyPr>
          <a:lstStyle/>
          <a:p>
            <a:pPr algn="just"/>
            <a:r>
              <a:rPr lang="en-IN" sz="1400"/>
              <a:t>Water adsorption (open circles) and desorption</a:t>
            </a:r>
          </a:p>
          <a:p>
            <a:pPr algn="just"/>
            <a:r>
              <a:rPr lang="en-IN" sz="1400"/>
              <a:t> (filled circles) isotherms at 298 K.</a:t>
            </a:r>
            <a:endParaRPr lang="en-US" sz="1400"/>
          </a:p>
        </p:txBody>
      </p:sp>
      <p:sp>
        <p:nvSpPr>
          <p:cNvPr id="59398" name="TextBox 5"/>
          <p:cNvSpPr txBox="1">
            <a:spLocks noChangeArrowheads="1"/>
          </p:cNvSpPr>
          <p:nvPr/>
        </p:nvSpPr>
        <p:spPr bwMode="auto">
          <a:xfrm>
            <a:off x="2590800" y="5638800"/>
            <a:ext cx="2767013" cy="369888"/>
          </a:xfrm>
          <a:prstGeom prst="rect">
            <a:avLst/>
          </a:prstGeom>
          <a:noFill/>
          <a:ln w="9525">
            <a:noFill/>
            <a:miter lim="800000"/>
            <a:headEnd/>
            <a:tailEnd/>
          </a:ln>
        </p:spPr>
        <p:txBody>
          <a:bodyPr wrap="none">
            <a:spAutoFit/>
          </a:bodyPr>
          <a:lstStyle/>
          <a:p>
            <a:r>
              <a:rPr lang="en-US" b="1">
                <a:solidFill>
                  <a:srgbClr val="FF0000"/>
                </a:solidFill>
              </a:rPr>
              <a:t>J. Am. Chem. Soc. 2012</a:t>
            </a:r>
            <a:endParaRPr lang="en-IN" b="1">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p:spPr>
        <p:txBody>
          <a:bodyPr/>
          <a:lstStyle/>
          <a:p>
            <a:pPr eaLnBrk="1" hangingPunct="1"/>
            <a:r>
              <a:rPr lang="en-US" sz="2400" b="1" smtClean="0">
                <a:solidFill>
                  <a:srgbClr val="9900FF"/>
                </a:solidFill>
                <a:latin typeface="Arial Black" pitchFamily="34" charset="0"/>
              </a:rPr>
              <a:t>Dynamic reversible bicycle pedal Motion in Crystalline State</a:t>
            </a:r>
          </a:p>
        </p:txBody>
      </p:sp>
      <p:sp>
        <p:nvSpPr>
          <p:cNvPr id="54275" name="Rectangle 3"/>
          <p:cNvSpPr>
            <a:spLocks noChangeArrowheads="1"/>
          </p:cNvSpPr>
          <p:nvPr/>
        </p:nvSpPr>
        <p:spPr bwMode="auto">
          <a:xfrm>
            <a:off x="2590800" y="2095500"/>
            <a:ext cx="9144000" cy="0"/>
          </a:xfrm>
          <a:prstGeom prst="rect">
            <a:avLst/>
          </a:prstGeom>
          <a:noFill/>
          <a:ln w="9525">
            <a:noFill/>
            <a:miter lim="800000"/>
            <a:headEnd/>
            <a:tailEnd/>
          </a:ln>
        </p:spPr>
        <p:txBody>
          <a:bodyPr>
            <a:spAutoFit/>
          </a:bodyPr>
          <a:lstStyle/>
          <a:p>
            <a:endParaRPr lang="en-US"/>
          </a:p>
        </p:txBody>
      </p:sp>
      <p:pic>
        <p:nvPicPr>
          <p:cNvPr id="54276" name="Picture 4" descr="scheme 1"/>
          <p:cNvPicPr>
            <a:picLocks noChangeAspect="1" noChangeArrowheads="1"/>
          </p:cNvPicPr>
          <p:nvPr/>
        </p:nvPicPr>
        <p:blipFill>
          <a:blip r:embed="rId2" cstate="print"/>
          <a:srcRect/>
          <a:stretch>
            <a:fillRect/>
          </a:stretch>
        </p:blipFill>
        <p:spPr bwMode="auto">
          <a:xfrm>
            <a:off x="1185863" y="1219200"/>
            <a:ext cx="2819400" cy="2365375"/>
          </a:xfrm>
          <a:prstGeom prst="rect">
            <a:avLst/>
          </a:prstGeom>
          <a:noFill/>
          <a:ln w="9525">
            <a:noFill/>
            <a:miter lim="800000"/>
            <a:headEnd/>
            <a:tailEnd/>
          </a:ln>
        </p:spPr>
      </p:pic>
      <p:pic>
        <p:nvPicPr>
          <p:cNvPr id="54277" name="Picture 5" descr="Figure 3 Compound 1"/>
          <p:cNvPicPr>
            <a:picLocks noChangeAspect="1" noChangeArrowheads="1"/>
          </p:cNvPicPr>
          <p:nvPr/>
        </p:nvPicPr>
        <p:blipFill>
          <a:blip r:embed="rId3" cstate="print"/>
          <a:srcRect l="3300" t="1601" r="4300"/>
          <a:stretch>
            <a:fillRect/>
          </a:stretch>
        </p:blipFill>
        <p:spPr bwMode="auto">
          <a:xfrm>
            <a:off x="989013" y="3810000"/>
            <a:ext cx="3429000" cy="2754313"/>
          </a:xfrm>
          <a:prstGeom prst="rect">
            <a:avLst/>
          </a:prstGeom>
          <a:noFill/>
          <a:ln w="9525">
            <a:noFill/>
            <a:miter lim="800000"/>
            <a:headEnd/>
            <a:tailEnd/>
          </a:ln>
        </p:spPr>
      </p:pic>
      <p:pic>
        <p:nvPicPr>
          <p:cNvPr id="54278" name="Picture 6" descr="Figure 3 Compound 2"/>
          <p:cNvPicPr>
            <a:picLocks noChangeAspect="1" noChangeArrowheads="1"/>
          </p:cNvPicPr>
          <p:nvPr/>
        </p:nvPicPr>
        <p:blipFill>
          <a:blip r:embed="rId4" cstate="print"/>
          <a:srcRect r="6300" b="7201"/>
          <a:stretch>
            <a:fillRect/>
          </a:stretch>
        </p:blipFill>
        <p:spPr bwMode="auto">
          <a:xfrm>
            <a:off x="4646613" y="3836988"/>
            <a:ext cx="3625850" cy="2697162"/>
          </a:xfrm>
          <a:prstGeom prst="rect">
            <a:avLst/>
          </a:prstGeom>
          <a:noFill/>
          <a:ln w="9525">
            <a:noFill/>
            <a:miter lim="800000"/>
            <a:headEnd/>
            <a:tailEnd/>
          </a:ln>
        </p:spPr>
      </p:pic>
      <p:pic>
        <p:nvPicPr>
          <p:cNvPr id="54279" name="Picture 7" descr="vtt-02"/>
          <p:cNvPicPr>
            <a:picLocks noChangeAspect="1" noChangeArrowheads="1"/>
          </p:cNvPicPr>
          <p:nvPr/>
        </p:nvPicPr>
        <p:blipFill>
          <a:blip r:embed="rId5" cstate="print"/>
          <a:srcRect/>
          <a:stretch>
            <a:fillRect/>
          </a:stretch>
        </p:blipFill>
        <p:spPr bwMode="auto">
          <a:xfrm>
            <a:off x="4614863" y="1152525"/>
            <a:ext cx="2513012" cy="1666875"/>
          </a:xfrm>
          <a:prstGeom prst="rect">
            <a:avLst/>
          </a:prstGeom>
          <a:noFill/>
          <a:ln w="9525">
            <a:noFill/>
            <a:miter lim="800000"/>
            <a:headEnd/>
            <a:tailEnd/>
          </a:ln>
        </p:spPr>
      </p:pic>
      <p:sp>
        <p:nvSpPr>
          <p:cNvPr id="54280" name="AutoShape 8"/>
          <p:cNvSpPr>
            <a:spLocks noChangeArrowheads="1"/>
          </p:cNvSpPr>
          <p:nvPr/>
        </p:nvSpPr>
        <p:spPr bwMode="auto">
          <a:xfrm rot="-902783">
            <a:off x="4005263" y="2974975"/>
            <a:ext cx="2078037" cy="454025"/>
          </a:xfrm>
          <a:prstGeom prst="curvedUpArrow">
            <a:avLst>
              <a:gd name="adj1" fmla="val 91538"/>
              <a:gd name="adj2" fmla="val 183077"/>
              <a:gd name="adj3" fmla="val 33333"/>
            </a:avLst>
          </a:prstGeom>
          <a:solidFill>
            <a:srgbClr val="3366FF"/>
          </a:solidFill>
          <a:ln w="9525">
            <a:solidFill>
              <a:schemeClr val="tx1"/>
            </a:solidFill>
            <a:miter lim="800000"/>
            <a:headEnd/>
            <a:tailEnd/>
          </a:ln>
        </p:spPr>
        <p:txBody>
          <a:bodyPr wrap="none" anchor="ctr"/>
          <a:lstStyle/>
          <a:p>
            <a:endParaRPr lang="en-US"/>
          </a:p>
        </p:txBody>
      </p:sp>
      <p:sp>
        <p:nvSpPr>
          <p:cNvPr id="9" name="TextBox 8"/>
          <p:cNvSpPr txBox="1"/>
          <p:nvPr/>
        </p:nvSpPr>
        <p:spPr>
          <a:xfrm>
            <a:off x="6400800" y="3200400"/>
            <a:ext cx="1906356" cy="369332"/>
          </a:xfrm>
          <a:prstGeom prst="rect">
            <a:avLst/>
          </a:prstGeom>
          <a:noFill/>
        </p:spPr>
        <p:txBody>
          <a:bodyPr wrap="none" rtlCol="0">
            <a:spAutoFit/>
          </a:bodyPr>
          <a:lstStyle/>
          <a:p>
            <a:r>
              <a:rPr lang="en-US" b="1" dirty="0" err="1" smtClean="0">
                <a:solidFill>
                  <a:srgbClr val="FF0000"/>
                </a:solidFill>
              </a:rPr>
              <a:t>Inorg</a:t>
            </a:r>
            <a:r>
              <a:rPr lang="en-US" b="1" dirty="0" smtClean="0">
                <a:solidFill>
                  <a:srgbClr val="FF0000"/>
                </a:solidFill>
              </a:rPr>
              <a:t>. Chem. 2010</a:t>
            </a:r>
            <a:endParaRPr lang="en-IN" b="1" dirty="0">
              <a:solidFill>
                <a:srgbClr val="FF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cheme  for si"/>
          <p:cNvPicPr>
            <a:picLocks noChangeAspect="1" noChangeArrowheads="1"/>
          </p:cNvPicPr>
          <p:nvPr/>
        </p:nvPicPr>
        <p:blipFill>
          <a:blip r:embed="rId2" cstate="print"/>
          <a:srcRect l="3996" r="2280" b="2927"/>
          <a:stretch>
            <a:fillRect/>
          </a:stretch>
        </p:blipFill>
        <p:spPr bwMode="auto">
          <a:xfrm>
            <a:off x="1447800" y="1203325"/>
            <a:ext cx="6324600" cy="4892675"/>
          </a:xfrm>
          <a:prstGeom prst="rect">
            <a:avLst/>
          </a:prstGeom>
          <a:noFill/>
          <a:ln w="9525">
            <a:noFill/>
            <a:miter lim="800000"/>
            <a:headEnd/>
            <a:tailEnd/>
          </a:ln>
        </p:spPr>
      </p:pic>
      <p:sp>
        <p:nvSpPr>
          <p:cNvPr id="55299" name="Rectangle 3"/>
          <p:cNvSpPr>
            <a:spLocks noChangeArrowheads="1"/>
          </p:cNvSpPr>
          <p:nvPr/>
        </p:nvSpPr>
        <p:spPr bwMode="auto">
          <a:xfrm>
            <a:off x="358775" y="254000"/>
            <a:ext cx="8355013" cy="519113"/>
          </a:xfrm>
          <a:prstGeom prst="rect">
            <a:avLst/>
          </a:prstGeom>
          <a:noFill/>
          <a:ln w="9525">
            <a:noFill/>
            <a:miter lim="800000"/>
            <a:headEnd/>
            <a:tailEnd/>
          </a:ln>
        </p:spPr>
        <p:txBody>
          <a:bodyPr wrap="none">
            <a:spAutoFit/>
          </a:bodyPr>
          <a:lstStyle/>
          <a:p>
            <a:r>
              <a:rPr lang="en-US" sz="2800">
                <a:solidFill>
                  <a:srgbClr val="9900FF"/>
                </a:solidFill>
              </a:rPr>
              <a:t>Heat Induced Bicycle Pedal Motion in SC-SC Fashion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2b"/>
          <p:cNvPicPr>
            <a:picLocks noChangeAspect="1" noChangeArrowheads="1"/>
          </p:cNvPicPr>
          <p:nvPr/>
        </p:nvPicPr>
        <p:blipFill>
          <a:blip r:embed="rId2" cstate="print"/>
          <a:srcRect/>
          <a:stretch>
            <a:fillRect/>
          </a:stretch>
        </p:blipFill>
        <p:spPr bwMode="auto">
          <a:xfrm>
            <a:off x="6553200" y="1447800"/>
            <a:ext cx="2057400" cy="1566863"/>
          </a:xfrm>
          <a:prstGeom prst="rect">
            <a:avLst/>
          </a:prstGeom>
          <a:noFill/>
          <a:ln w="9525">
            <a:noFill/>
            <a:miter lim="800000"/>
            <a:headEnd/>
            <a:tailEnd/>
          </a:ln>
        </p:spPr>
      </p:pic>
      <p:pic>
        <p:nvPicPr>
          <p:cNvPr id="57347" name="Picture 3" descr="2a"/>
          <p:cNvPicPr>
            <a:picLocks noChangeAspect="1" noChangeArrowheads="1"/>
          </p:cNvPicPr>
          <p:nvPr/>
        </p:nvPicPr>
        <p:blipFill>
          <a:blip r:embed="rId3" cstate="print"/>
          <a:srcRect/>
          <a:stretch>
            <a:fillRect/>
          </a:stretch>
        </p:blipFill>
        <p:spPr bwMode="auto">
          <a:xfrm>
            <a:off x="660400" y="3352800"/>
            <a:ext cx="2006600" cy="1528762"/>
          </a:xfrm>
          <a:prstGeom prst="rect">
            <a:avLst/>
          </a:prstGeom>
          <a:noFill/>
          <a:ln w="9525">
            <a:noFill/>
            <a:miter lim="800000"/>
            <a:headEnd/>
            <a:tailEnd/>
          </a:ln>
        </p:spPr>
      </p:pic>
      <p:pic>
        <p:nvPicPr>
          <p:cNvPr id="57348" name="Picture 4" descr="2'"/>
          <p:cNvPicPr>
            <a:picLocks noChangeAspect="1" noChangeArrowheads="1"/>
          </p:cNvPicPr>
          <p:nvPr/>
        </p:nvPicPr>
        <p:blipFill>
          <a:blip r:embed="rId4" cstate="print"/>
          <a:srcRect/>
          <a:stretch>
            <a:fillRect/>
          </a:stretch>
        </p:blipFill>
        <p:spPr bwMode="auto">
          <a:xfrm>
            <a:off x="2438400" y="1447800"/>
            <a:ext cx="2006600" cy="1528763"/>
          </a:xfrm>
          <a:prstGeom prst="rect">
            <a:avLst/>
          </a:prstGeom>
          <a:noFill/>
          <a:ln w="9525">
            <a:noFill/>
            <a:miter lim="800000"/>
            <a:headEnd/>
            <a:tailEnd/>
          </a:ln>
        </p:spPr>
      </p:pic>
      <p:pic>
        <p:nvPicPr>
          <p:cNvPr id="57349" name="Picture 5" descr="2"/>
          <p:cNvPicPr>
            <a:picLocks noChangeAspect="1" noChangeArrowheads="1"/>
          </p:cNvPicPr>
          <p:nvPr/>
        </p:nvPicPr>
        <p:blipFill>
          <a:blip r:embed="rId5" cstate="print"/>
          <a:srcRect/>
          <a:stretch>
            <a:fillRect/>
          </a:stretch>
        </p:blipFill>
        <p:spPr bwMode="auto">
          <a:xfrm>
            <a:off x="4419600" y="1447800"/>
            <a:ext cx="2159000" cy="1538288"/>
          </a:xfrm>
          <a:prstGeom prst="rect">
            <a:avLst/>
          </a:prstGeom>
          <a:noFill/>
          <a:ln w="9525">
            <a:noFill/>
            <a:miter lim="800000"/>
            <a:headEnd/>
            <a:tailEnd/>
          </a:ln>
        </p:spPr>
      </p:pic>
      <p:pic>
        <p:nvPicPr>
          <p:cNvPr id="57350" name="Picture 6" descr="mks1a1"/>
          <p:cNvPicPr>
            <a:picLocks noChangeAspect="1" noChangeArrowheads="1"/>
          </p:cNvPicPr>
          <p:nvPr/>
        </p:nvPicPr>
        <p:blipFill>
          <a:blip r:embed="rId6" cstate="print"/>
          <a:srcRect/>
          <a:stretch>
            <a:fillRect/>
          </a:stretch>
        </p:blipFill>
        <p:spPr bwMode="auto">
          <a:xfrm>
            <a:off x="419100" y="1435100"/>
            <a:ext cx="2019300" cy="1536700"/>
          </a:xfrm>
          <a:prstGeom prst="rect">
            <a:avLst/>
          </a:prstGeom>
          <a:noFill/>
          <a:ln w="9525">
            <a:noFill/>
            <a:miter lim="800000"/>
            <a:headEnd/>
            <a:tailEnd/>
          </a:ln>
        </p:spPr>
      </p:pic>
      <p:pic>
        <p:nvPicPr>
          <p:cNvPr id="57351" name="Picture 7" descr="2v"/>
          <p:cNvPicPr>
            <a:picLocks noChangeAspect="1" noChangeArrowheads="1"/>
          </p:cNvPicPr>
          <p:nvPr/>
        </p:nvPicPr>
        <p:blipFill>
          <a:blip r:embed="rId7" cstate="print"/>
          <a:srcRect/>
          <a:stretch>
            <a:fillRect/>
          </a:stretch>
        </p:blipFill>
        <p:spPr bwMode="auto">
          <a:xfrm>
            <a:off x="6781800" y="3352800"/>
            <a:ext cx="2019300" cy="1536700"/>
          </a:xfrm>
          <a:prstGeom prst="rect">
            <a:avLst/>
          </a:prstGeom>
          <a:noFill/>
          <a:ln w="9525">
            <a:noFill/>
            <a:miter lim="800000"/>
            <a:headEnd/>
            <a:tailEnd/>
          </a:ln>
        </p:spPr>
      </p:pic>
      <p:pic>
        <p:nvPicPr>
          <p:cNvPr id="57352" name="Picture 8" descr="2x"/>
          <p:cNvPicPr>
            <a:picLocks noChangeAspect="1" noChangeArrowheads="1"/>
          </p:cNvPicPr>
          <p:nvPr/>
        </p:nvPicPr>
        <p:blipFill>
          <a:blip r:embed="rId8" cstate="print"/>
          <a:srcRect/>
          <a:stretch>
            <a:fillRect/>
          </a:stretch>
        </p:blipFill>
        <p:spPr bwMode="auto">
          <a:xfrm>
            <a:off x="4648200" y="3352800"/>
            <a:ext cx="2159000" cy="1538287"/>
          </a:xfrm>
          <a:prstGeom prst="rect">
            <a:avLst/>
          </a:prstGeom>
          <a:noFill/>
          <a:ln w="9525">
            <a:noFill/>
            <a:miter lim="800000"/>
            <a:headEnd/>
            <a:tailEnd/>
          </a:ln>
        </p:spPr>
      </p:pic>
      <p:pic>
        <p:nvPicPr>
          <p:cNvPr id="57353" name="Picture 9" descr="2r n"/>
          <p:cNvPicPr>
            <a:picLocks noChangeAspect="1" noChangeArrowheads="1"/>
          </p:cNvPicPr>
          <p:nvPr/>
        </p:nvPicPr>
        <p:blipFill>
          <a:blip r:embed="rId9" cstate="print"/>
          <a:srcRect/>
          <a:stretch>
            <a:fillRect/>
          </a:stretch>
        </p:blipFill>
        <p:spPr bwMode="auto">
          <a:xfrm>
            <a:off x="2605088" y="3352800"/>
            <a:ext cx="2043112" cy="1528762"/>
          </a:xfrm>
          <a:prstGeom prst="rect">
            <a:avLst/>
          </a:prstGeom>
          <a:noFill/>
          <a:ln w="9525">
            <a:noFill/>
            <a:miter lim="800000"/>
            <a:headEnd/>
            <a:tailEnd/>
          </a:ln>
        </p:spPr>
      </p:pic>
      <p:sp>
        <p:nvSpPr>
          <p:cNvPr id="57354" name="Rectangle 10"/>
          <p:cNvSpPr>
            <a:spLocks noChangeArrowheads="1"/>
          </p:cNvSpPr>
          <p:nvPr/>
        </p:nvSpPr>
        <p:spPr bwMode="auto">
          <a:xfrm>
            <a:off x="762000" y="457200"/>
            <a:ext cx="7391400" cy="519113"/>
          </a:xfrm>
          <a:prstGeom prst="rect">
            <a:avLst/>
          </a:prstGeom>
          <a:noFill/>
          <a:ln w="9525">
            <a:noFill/>
            <a:miter lim="800000"/>
            <a:headEnd/>
            <a:tailEnd/>
          </a:ln>
        </p:spPr>
        <p:txBody>
          <a:bodyPr anchor="ctr">
            <a:spAutoFit/>
          </a:bodyPr>
          <a:lstStyle/>
          <a:p>
            <a:pPr algn="ctr"/>
            <a:r>
              <a:rPr lang="en-US" sz="2800">
                <a:solidFill>
                  <a:srgbClr val="0000FF"/>
                </a:solidFill>
                <a:latin typeface="Comic Sans MS" pitchFamily="66" charset="0"/>
              </a:rPr>
              <a:t>Photographs of the mother crystal</a:t>
            </a:r>
          </a:p>
        </p:txBody>
      </p:sp>
      <p:sp>
        <p:nvSpPr>
          <p:cNvPr id="57355" name="Text Box 11"/>
          <p:cNvSpPr txBox="1">
            <a:spLocks noChangeArrowheads="1"/>
          </p:cNvSpPr>
          <p:nvPr/>
        </p:nvSpPr>
        <p:spPr bwMode="auto">
          <a:xfrm>
            <a:off x="1355725" y="3009900"/>
            <a:ext cx="298450" cy="366713"/>
          </a:xfrm>
          <a:prstGeom prst="rect">
            <a:avLst/>
          </a:prstGeom>
          <a:noFill/>
          <a:ln w="9525">
            <a:noFill/>
            <a:miter lim="800000"/>
            <a:headEnd/>
            <a:tailEnd/>
          </a:ln>
        </p:spPr>
        <p:txBody>
          <a:bodyPr wrap="none">
            <a:spAutoFit/>
          </a:bodyPr>
          <a:lstStyle/>
          <a:p>
            <a:r>
              <a:rPr lang="en-US" sz="1800"/>
              <a:t>1</a:t>
            </a:r>
          </a:p>
        </p:txBody>
      </p:sp>
      <p:sp>
        <p:nvSpPr>
          <p:cNvPr id="57356" name="Text Box 12"/>
          <p:cNvSpPr txBox="1">
            <a:spLocks noChangeArrowheads="1"/>
          </p:cNvSpPr>
          <p:nvPr/>
        </p:nvSpPr>
        <p:spPr bwMode="auto">
          <a:xfrm>
            <a:off x="3108325" y="3009900"/>
            <a:ext cx="298450" cy="366713"/>
          </a:xfrm>
          <a:prstGeom prst="rect">
            <a:avLst/>
          </a:prstGeom>
          <a:noFill/>
          <a:ln w="9525">
            <a:noFill/>
            <a:miter lim="800000"/>
            <a:headEnd/>
            <a:tailEnd/>
          </a:ln>
        </p:spPr>
        <p:txBody>
          <a:bodyPr wrap="none">
            <a:spAutoFit/>
          </a:bodyPr>
          <a:lstStyle/>
          <a:p>
            <a:r>
              <a:rPr lang="en-US" sz="1800"/>
              <a:t>2</a:t>
            </a:r>
          </a:p>
        </p:txBody>
      </p:sp>
      <p:sp>
        <p:nvSpPr>
          <p:cNvPr id="57357" name="Text Box 13"/>
          <p:cNvSpPr txBox="1">
            <a:spLocks noChangeArrowheads="1"/>
          </p:cNvSpPr>
          <p:nvPr/>
        </p:nvSpPr>
        <p:spPr bwMode="auto">
          <a:xfrm>
            <a:off x="5318125" y="3009900"/>
            <a:ext cx="412750" cy="366713"/>
          </a:xfrm>
          <a:prstGeom prst="rect">
            <a:avLst/>
          </a:prstGeom>
          <a:noFill/>
          <a:ln w="9525">
            <a:noFill/>
            <a:miter lim="800000"/>
            <a:headEnd/>
            <a:tailEnd/>
          </a:ln>
        </p:spPr>
        <p:txBody>
          <a:bodyPr wrap="none">
            <a:spAutoFit/>
          </a:bodyPr>
          <a:lstStyle/>
          <a:p>
            <a:r>
              <a:rPr lang="en-US" sz="1800"/>
              <a:t>2a</a:t>
            </a:r>
          </a:p>
        </p:txBody>
      </p:sp>
      <p:sp>
        <p:nvSpPr>
          <p:cNvPr id="57358" name="Text Box 14"/>
          <p:cNvSpPr txBox="1">
            <a:spLocks noChangeArrowheads="1"/>
          </p:cNvSpPr>
          <p:nvPr/>
        </p:nvSpPr>
        <p:spPr bwMode="auto">
          <a:xfrm>
            <a:off x="7527925" y="3086100"/>
            <a:ext cx="425450" cy="366713"/>
          </a:xfrm>
          <a:prstGeom prst="rect">
            <a:avLst/>
          </a:prstGeom>
          <a:noFill/>
          <a:ln w="9525">
            <a:noFill/>
            <a:miter lim="800000"/>
            <a:headEnd/>
            <a:tailEnd/>
          </a:ln>
        </p:spPr>
        <p:txBody>
          <a:bodyPr wrap="none">
            <a:spAutoFit/>
          </a:bodyPr>
          <a:lstStyle/>
          <a:p>
            <a:r>
              <a:rPr lang="en-US" sz="1800"/>
              <a:t>2b</a:t>
            </a:r>
          </a:p>
        </p:txBody>
      </p:sp>
      <p:sp>
        <p:nvSpPr>
          <p:cNvPr id="57359" name="Text Box 15"/>
          <p:cNvSpPr txBox="1">
            <a:spLocks noChangeArrowheads="1"/>
          </p:cNvSpPr>
          <p:nvPr/>
        </p:nvSpPr>
        <p:spPr bwMode="auto">
          <a:xfrm>
            <a:off x="1355725" y="5029200"/>
            <a:ext cx="400050" cy="369332"/>
          </a:xfrm>
          <a:prstGeom prst="rect">
            <a:avLst/>
          </a:prstGeom>
          <a:noFill/>
          <a:ln w="9525">
            <a:noFill/>
            <a:miter lim="800000"/>
            <a:headEnd/>
            <a:tailEnd/>
          </a:ln>
        </p:spPr>
        <p:txBody>
          <a:bodyPr wrap="square">
            <a:spAutoFit/>
          </a:bodyPr>
          <a:lstStyle/>
          <a:p>
            <a:r>
              <a:rPr lang="en-US" sz="1800" dirty="0"/>
              <a:t>2c</a:t>
            </a:r>
          </a:p>
        </p:txBody>
      </p:sp>
      <p:sp>
        <p:nvSpPr>
          <p:cNvPr id="57360" name="Text Box 16"/>
          <p:cNvSpPr txBox="1">
            <a:spLocks noChangeArrowheads="1"/>
          </p:cNvSpPr>
          <p:nvPr/>
        </p:nvSpPr>
        <p:spPr bwMode="auto">
          <a:xfrm>
            <a:off x="3352800" y="5029200"/>
            <a:ext cx="298450" cy="366713"/>
          </a:xfrm>
          <a:prstGeom prst="rect">
            <a:avLst/>
          </a:prstGeom>
          <a:noFill/>
          <a:ln w="9525">
            <a:noFill/>
            <a:miter lim="800000"/>
            <a:headEnd/>
            <a:tailEnd/>
          </a:ln>
        </p:spPr>
        <p:txBody>
          <a:bodyPr wrap="none">
            <a:spAutoFit/>
          </a:bodyPr>
          <a:lstStyle/>
          <a:p>
            <a:r>
              <a:rPr lang="en-US" sz="1800" dirty="0"/>
              <a:t>3</a:t>
            </a:r>
          </a:p>
        </p:txBody>
      </p:sp>
      <p:sp>
        <p:nvSpPr>
          <p:cNvPr id="57361" name="Text Box 17"/>
          <p:cNvSpPr txBox="1">
            <a:spLocks noChangeArrowheads="1"/>
          </p:cNvSpPr>
          <p:nvPr/>
        </p:nvSpPr>
        <p:spPr bwMode="auto">
          <a:xfrm>
            <a:off x="5638800" y="5029200"/>
            <a:ext cx="298450" cy="366713"/>
          </a:xfrm>
          <a:prstGeom prst="rect">
            <a:avLst/>
          </a:prstGeom>
          <a:noFill/>
          <a:ln w="9525">
            <a:noFill/>
            <a:miter lim="800000"/>
            <a:headEnd/>
            <a:tailEnd/>
          </a:ln>
        </p:spPr>
        <p:txBody>
          <a:bodyPr wrap="none">
            <a:spAutoFit/>
          </a:bodyPr>
          <a:lstStyle/>
          <a:p>
            <a:r>
              <a:rPr lang="en-US" sz="1800" dirty="0"/>
              <a:t>4</a:t>
            </a:r>
          </a:p>
        </p:txBody>
      </p:sp>
      <p:sp>
        <p:nvSpPr>
          <p:cNvPr id="57362" name="Text Box 18"/>
          <p:cNvSpPr txBox="1">
            <a:spLocks noChangeArrowheads="1"/>
          </p:cNvSpPr>
          <p:nvPr/>
        </p:nvSpPr>
        <p:spPr bwMode="auto">
          <a:xfrm>
            <a:off x="7473950" y="5181600"/>
            <a:ext cx="374650" cy="369332"/>
          </a:xfrm>
          <a:prstGeom prst="rect">
            <a:avLst/>
          </a:prstGeom>
          <a:noFill/>
          <a:ln w="9525">
            <a:noFill/>
            <a:miter lim="800000"/>
            <a:headEnd/>
            <a:tailEnd/>
          </a:ln>
        </p:spPr>
        <p:txBody>
          <a:bodyPr wrap="square">
            <a:spAutoFit/>
          </a:bodyPr>
          <a:lstStyle/>
          <a:p>
            <a:r>
              <a:rPr lang="en-US" sz="1800" dirty="0"/>
              <a:t>2´</a:t>
            </a:r>
          </a:p>
        </p:txBody>
      </p:sp>
      <p:sp>
        <p:nvSpPr>
          <p:cNvPr id="19" name="TextBox 18"/>
          <p:cNvSpPr txBox="1"/>
          <p:nvPr/>
        </p:nvSpPr>
        <p:spPr>
          <a:xfrm>
            <a:off x="3886200" y="5486400"/>
            <a:ext cx="1977336" cy="369332"/>
          </a:xfrm>
          <a:prstGeom prst="rect">
            <a:avLst/>
          </a:prstGeom>
          <a:noFill/>
        </p:spPr>
        <p:txBody>
          <a:bodyPr wrap="square" rtlCol="0">
            <a:spAutoFit/>
          </a:bodyPr>
          <a:lstStyle/>
          <a:p>
            <a:r>
              <a:rPr lang="en-US" b="1" dirty="0" err="1" smtClean="0">
                <a:solidFill>
                  <a:srgbClr val="FF0000"/>
                </a:solidFill>
              </a:rPr>
              <a:t>Inorg</a:t>
            </a:r>
            <a:r>
              <a:rPr lang="en-US" b="1" dirty="0" smtClean="0">
                <a:solidFill>
                  <a:srgbClr val="FF0000"/>
                </a:solidFill>
              </a:rPr>
              <a:t>. Chem.  2010</a:t>
            </a:r>
            <a:endParaRPr lang="en-IN" b="1" dirty="0">
              <a:solidFill>
                <a:srgbClr val="FF0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228600"/>
            <a:ext cx="7772400" cy="1143000"/>
          </a:xfrm>
        </p:spPr>
        <p:txBody>
          <a:bodyPr/>
          <a:lstStyle/>
          <a:p>
            <a:r>
              <a:rPr lang="en-US" sz="3200" b="1" dirty="0" smtClean="0">
                <a:solidFill>
                  <a:srgbClr val="9900FF"/>
                </a:solidFill>
                <a:latin typeface="Comic Sans MS" pitchFamily="66" charset="0"/>
              </a:rPr>
              <a:t>Our </a:t>
            </a:r>
            <a:r>
              <a:rPr lang="en-US" sz="3200" b="1" dirty="0">
                <a:solidFill>
                  <a:srgbClr val="9900FF"/>
                </a:solidFill>
                <a:latin typeface="Comic Sans MS" pitchFamily="66" charset="0"/>
              </a:rPr>
              <a:t>research efforts</a:t>
            </a:r>
          </a:p>
        </p:txBody>
      </p:sp>
      <p:sp>
        <p:nvSpPr>
          <p:cNvPr id="20483" name="Rectangle 3"/>
          <p:cNvSpPr>
            <a:spLocks noGrp="1" noChangeArrowheads="1"/>
          </p:cNvSpPr>
          <p:nvPr>
            <p:ph type="body" idx="1"/>
          </p:nvPr>
        </p:nvSpPr>
        <p:spPr>
          <a:xfrm>
            <a:off x="533400" y="914400"/>
            <a:ext cx="8153400" cy="5715000"/>
          </a:xfrm>
          <a:solidFill>
            <a:srgbClr val="FFFFCC"/>
          </a:solidFill>
        </p:spPr>
        <p:txBody>
          <a:bodyPr>
            <a:normAutofit lnSpcReduction="10000"/>
          </a:bodyPr>
          <a:lstStyle/>
          <a:p>
            <a:pPr lvl="1">
              <a:lnSpc>
                <a:spcPct val="90000"/>
              </a:lnSpc>
              <a:buFontTx/>
              <a:buNone/>
            </a:pPr>
            <a:r>
              <a:rPr lang="en-US" sz="2400" b="1" dirty="0" err="1">
                <a:solidFill>
                  <a:srgbClr val="003300"/>
                </a:solidFill>
                <a:latin typeface="Comic Sans MS" pitchFamily="66" charset="0"/>
              </a:rPr>
              <a:t>Macrobicyclic</a:t>
            </a:r>
            <a:r>
              <a:rPr lang="en-US" sz="2400" b="1" dirty="0">
                <a:solidFill>
                  <a:srgbClr val="003300"/>
                </a:solidFill>
                <a:latin typeface="Comic Sans MS" pitchFamily="66" charset="0"/>
              </a:rPr>
              <a:t> </a:t>
            </a:r>
            <a:r>
              <a:rPr lang="en-US" sz="2400" b="1" dirty="0" err="1">
                <a:solidFill>
                  <a:srgbClr val="003300"/>
                </a:solidFill>
                <a:latin typeface="Comic Sans MS" pitchFamily="66" charset="0"/>
              </a:rPr>
              <a:t>cryptands</a:t>
            </a:r>
            <a:endParaRPr lang="en-US" sz="2400" b="1" dirty="0">
              <a:solidFill>
                <a:srgbClr val="003300"/>
              </a:solidFill>
              <a:latin typeface="Comic Sans MS" pitchFamily="66" charset="0"/>
            </a:endParaRPr>
          </a:p>
          <a:p>
            <a:pPr lvl="1">
              <a:lnSpc>
                <a:spcPct val="90000"/>
              </a:lnSpc>
              <a:buFontTx/>
              <a:buNone/>
            </a:pPr>
            <a:r>
              <a:rPr lang="en-US" sz="2400" b="1" dirty="0" smtClean="0">
                <a:solidFill>
                  <a:srgbClr val="0033CC"/>
                </a:solidFill>
                <a:latin typeface="Comic Sans MS" pitchFamily="66" charset="0"/>
              </a:rPr>
              <a:t>a) Fluorescence </a:t>
            </a:r>
            <a:r>
              <a:rPr lang="en-US" sz="2400" b="1" dirty="0">
                <a:solidFill>
                  <a:srgbClr val="0033CC"/>
                </a:solidFill>
                <a:latin typeface="Comic Sans MS" pitchFamily="66" charset="0"/>
              </a:rPr>
              <a:t>sensors</a:t>
            </a:r>
          </a:p>
          <a:p>
            <a:pPr lvl="1">
              <a:lnSpc>
                <a:spcPct val="90000"/>
              </a:lnSpc>
              <a:buFontTx/>
              <a:buNone/>
            </a:pPr>
            <a:r>
              <a:rPr lang="en-US" sz="2400" b="1" dirty="0" smtClean="0">
                <a:solidFill>
                  <a:srgbClr val="009900"/>
                </a:solidFill>
                <a:latin typeface="Comic Sans MS" pitchFamily="66" charset="0"/>
              </a:rPr>
              <a:t>b) Non-linear </a:t>
            </a:r>
            <a:r>
              <a:rPr lang="en-US" sz="2400" b="1" dirty="0">
                <a:solidFill>
                  <a:srgbClr val="009900"/>
                </a:solidFill>
                <a:latin typeface="Comic Sans MS" pitchFamily="66" charset="0"/>
              </a:rPr>
              <a:t>optical effects</a:t>
            </a:r>
          </a:p>
          <a:p>
            <a:pPr lvl="1">
              <a:lnSpc>
                <a:spcPct val="90000"/>
              </a:lnSpc>
              <a:buFontTx/>
              <a:buNone/>
            </a:pPr>
            <a:r>
              <a:rPr lang="en-US" sz="2400" b="1" dirty="0" smtClean="0">
                <a:solidFill>
                  <a:srgbClr val="663300"/>
                </a:solidFill>
                <a:latin typeface="Comic Sans MS" pitchFamily="66" charset="0"/>
              </a:rPr>
              <a:t>c) Langmuir-</a:t>
            </a:r>
            <a:r>
              <a:rPr lang="en-US" sz="2400" b="1" dirty="0" err="1" smtClean="0">
                <a:solidFill>
                  <a:srgbClr val="663300"/>
                </a:solidFill>
                <a:latin typeface="Comic Sans MS" pitchFamily="66" charset="0"/>
              </a:rPr>
              <a:t>Blodgettry</a:t>
            </a:r>
            <a:r>
              <a:rPr lang="en-US" sz="2400" b="1" dirty="0" smtClean="0">
                <a:solidFill>
                  <a:srgbClr val="663300"/>
                </a:solidFill>
                <a:latin typeface="Comic Sans MS" pitchFamily="66" charset="0"/>
              </a:rPr>
              <a:t> </a:t>
            </a:r>
            <a:r>
              <a:rPr lang="en-US" sz="2400" b="1" dirty="0">
                <a:solidFill>
                  <a:srgbClr val="663300"/>
                </a:solidFill>
                <a:latin typeface="Comic Sans MS" pitchFamily="66" charset="0"/>
              </a:rPr>
              <a:t>&amp; Vesicles</a:t>
            </a:r>
          </a:p>
          <a:p>
            <a:pPr lvl="1">
              <a:lnSpc>
                <a:spcPct val="90000"/>
              </a:lnSpc>
              <a:buFontTx/>
              <a:buNone/>
            </a:pPr>
            <a:r>
              <a:rPr lang="en-US" sz="2400" b="1" dirty="0" smtClean="0">
                <a:solidFill>
                  <a:srgbClr val="6600CC"/>
                </a:solidFill>
                <a:latin typeface="Comic Sans MS" pitchFamily="66" charset="0"/>
              </a:rPr>
              <a:t>d) </a:t>
            </a:r>
            <a:r>
              <a:rPr lang="en-US" sz="2400" b="1" dirty="0" err="1" smtClean="0">
                <a:solidFill>
                  <a:srgbClr val="6600CC"/>
                </a:solidFill>
                <a:latin typeface="Comic Sans MS" pitchFamily="66" charset="0"/>
              </a:rPr>
              <a:t>Nanoporous</a:t>
            </a:r>
            <a:r>
              <a:rPr lang="en-US" sz="2400" b="1" dirty="0" smtClean="0">
                <a:solidFill>
                  <a:srgbClr val="6600CC"/>
                </a:solidFill>
                <a:latin typeface="Comic Sans MS" pitchFamily="66" charset="0"/>
              </a:rPr>
              <a:t> materials</a:t>
            </a:r>
          </a:p>
          <a:p>
            <a:pPr lvl="1">
              <a:lnSpc>
                <a:spcPct val="90000"/>
              </a:lnSpc>
              <a:buFontTx/>
              <a:buNone/>
            </a:pPr>
            <a:r>
              <a:rPr lang="en-US" sz="2400" b="1" dirty="0" smtClean="0">
                <a:solidFill>
                  <a:srgbClr val="0033CC"/>
                </a:solidFill>
                <a:latin typeface="Comic Sans MS" pitchFamily="66" charset="0"/>
              </a:rPr>
              <a:t>e) Utilization of solar energy</a:t>
            </a:r>
            <a:endParaRPr lang="en-US" sz="2400" b="1" dirty="0">
              <a:solidFill>
                <a:srgbClr val="0033CC"/>
              </a:solidFill>
              <a:latin typeface="Comic Sans MS" pitchFamily="66" charset="0"/>
            </a:endParaRPr>
          </a:p>
          <a:p>
            <a:pPr lvl="1">
              <a:lnSpc>
                <a:spcPct val="90000"/>
              </a:lnSpc>
              <a:buFontTx/>
              <a:buNone/>
            </a:pPr>
            <a:endParaRPr lang="en-US" sz="2400" b="1" dirty="0">
              <a:solidFill>
                <a:srgbClr val="009999"/>
              </a:solidFill>
              <a:latin typeface="Comic Sans MS" pitchFamily="66" charset="0"/>
            </a:endParaRPr>
          </a:p>
          <a:p>
            <a:pPr lvl="1">
              <a:lnSpc>
                <a:spcPct val="90000"/>
              </a:lnSpc>
              <a:buFontTx/>
              <a:buNone/>
            </a:pPr>
            <a:r>
              <a:rPr lang="en-US" sz="2400" b="1" dirty="0" smtClean="0">
                <a:solidFill>
                  <a:srgbClr val="003300"/>
                </a:solidFill>
                <a:latin typeface="Comic Sans MS" pitchFamily="66" charset="0"/>
              </a:rPr>
              <a:t>Metal Organic Frameworks</a:t>
            </a:r>
          </a:p>
          <a:p>
            <a:pPr marL="609600" indent="-609600">
              <a:buFontTx/>
              <a:buAutoNum type="alphaLcParenR"/>
            </a:pPr>
            <a:endParaRPr lang="en-US" sz="2400" b="1" dirty="0" smtClean="0">
              <a:solidFill>
                <a:srgbClr val="FF0000"/>
              </a:solidFill>
              <a:latin typeface="Comic Sans MS" pitchFamily="66" charset="0"/>
            </a:endParaRPr>
          </a:p>
          <a:p>
            <a:pPr marL="609600" indent="-609600">
              <a:buFontTx/>
              <a:buAutoNum type="alphaLcParenR"/>
            </a:pPr>
            <a:r>
              <a:rPr lang="en-US" sz="2400" b="1" dirty="0" smtClean="0">
                <a:solidFill>
                  <a:srgbClr val="FF0000"/>
                </a:solidFill>
                <a:latin typeface="Comic Sans MS" pitchFamily="66" charset="0"/>
              </a:rPr>
              <a:t>Sorption of gases</a:t>
            </a:r>
          </a:p>
          <a:p>
            <a:pPr marL="609600" indent="-609600">
              <a:buFontTx/>
              <a:buAutoNum type="alphaLcParenR"/>
            </a:pPr>
            <a:r>
              <a:rPr lang="en-US" sz="2400" b="1" dirty="0" smtClean="0">
                <a:solidFill>
                  <a:srgbClr val="FF0000"/>
                </a:solidFill>
                <a:latin typeface="Comic Sans MS" pitchFamily="66" charset="0"/>
              </a:rPr>
              <a:t>Dynamic framework</a:t>
            </a:r>
          </a:p>
          <a:p>
            <a:pPr marL="609600" indent="-609600">
              <a:buFontTx/>
              <a:buAutoNum type="alphaLcParenR"/>
            </a:pPr>
            <a:r>
              <a:rPr lang="en-US" sz="2400" b="1" dirty="0" smtClean="0">
                <a:solidFill>
                  <a:srgbClr val="FF0000"/>
                </a:solidFill>
                <a:latin typeface="Comic Sans MS" pitchFamily="66" charset="0"/>
              </a:rPr>
              <a:t>Catalysis</a:t>
            </a:r>
            <a:r>
              <a:rPr lang="en-US" sz="2400" b="1" dirty="0" smtClean="0">
                <a:solidFill>
                  <a:schemeClr val="tx2"/>
                </a:solidFill>
                <a:latin typeface="Comic Sans MS" pitchFamily="66" charset="0"/>
              </a:rPr>
              <a:t>	</a:t>
            </a:r>
          </a:p>
          <a:p>
            <a:pPr marL="609600" indent="-609600">
              <a:buFontTx/>
              <a:buAutoNum type="alphaLcParenR"/>
            </a:pPr>
            <a:r>
              <a:rPr lang="en-US" sz="2400" b="1" dirty="0" smtClean="0">
                <a:solidFill>
                  <a:srgbClr val="FF0000"/>
                </a:solidFill>
                <a:latin typeface="Comic Sans MS" pitchFamily="66" charset="0"/>
              </a:rPr>
              <a:t>Proton conductivity</a:t>
            </a:r>
          </a:p>
          <a:p>
            <a:pPr marL="609600" indent="-609600">
              <a:buFontTx/>
              <a:buAutoNum type="alphaLcParenR"/>
            </a:pPr>
            <a:r>
              <a:rPr lang="en-US" sz="2400" b="1" dirty="0" smtClean="0">
                <a:solidFill>
                  <a:srgbClr val="FF0000"/>
                </a:solidFill>
                <a:latin typeface="Comic Sans MS" pitchFamily="66" charset="0"/>
              </a:rPr>
              <a:t>SC-SC Transformations</a:t>
            </a:r>
            <a:endParaRPr lang="en-US" sz="2400" b="1" dirty="0" smtClean="0">
              <a:solidFill>
                <a:schemeClr val="tx2"/>
              </a:solidFill>
              <a:latin typeface="Comic Sans MS" pitchFamily="66" charset="0"/>
            </a:endParaRPr>
          </a:p>
          <a:p>
            <a:pPr lvl="1">
              <a:lnSpc>
                <a:spcPct val="90000"/>
              </a:lnSpc>
              <a:buFontTx/>
              <a:buNone/>
            </a:pPr>
            <a:endParaRPr lang="en-US" sz="2400" b="1" dirty="0">
              <a:solidFill>
                <a:schemeClr val="accent2"/>
              </a:solidFill>
              <a:latin typeface="Comic Sans MS" pitchFamily="66" charset="0"/>
            </a:endParaRPr>
          </a:p>
          <a:p>
            <a:pPr lvl="1">
              <a:lnSpc>
                <a:spcPct val="90000"/>
              </a:lnSpc>
              <a:buFontTx/>
              <a:buNone/>
            </a:pPr>
            <a:endParaRPr lang="en-US" sz="3200" b="1" dirty="0">
              <a:solidFill>
                <a:srgbClr val="00CC66"/>
              </a:solidFill>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2919413" y="2119313"/>
            <a:ext cx="9144000" cy="0"/>
          </a:xfrm>
          <a:prstGeom prst="rect">
            <a:avLst/>
          </a:prstGeom>
          <a:noFill/>
          <a:ln w="9525">
            <a:noFill/>
            <a:miter lim="800000"/>
            <a:headEnd/>
            <a:tailEnd/>
          </a:ln>
        </p:spPr>
        <p:txBody>
          <a:bodyPr>
            <a:spAutoFit/>
          </a:bodyPr>
          <a:lstStyle/>
          <a:p>
            <a:endParaRPr lang="en-US"/>
          </a:p>
        </p:txBody>
      </p:sp>
      <p:sp>
        <p:nvSpPr>
          <p:cNvPr id="6148" name="Rectangle 3"/>
          <p:cNvSpPr>
            <a:spLocks noChangeArrowheads="1"/>
          </p:cNvSpPr>
          <p:nvPr/>
        </p:nvSpPr>
        <p:spPr bwMode="auto">
          <a:xfrm>
            <a:off x="2995613" y="2119313"/>
            <a:ext cx="9144000" cy="0"/>
          </a:xfrm>
          <a:prstGeom prst="rect">
            <a:avLst/>
          </a:prstGeom>
          <a:noFill/>
          <a:ln w="9525">
            <a:noFill/>
            <a:miter lim="800000"/>
            <a:headEnd/>
            <a:tailEnd/>
          </a:ln>
        </p:spPr>
        <p:txBody>
          <a:bodyPr>
            <a:spAutoFit/>
          </a:bodyPr>
          <a:lstStyle/>
          <a:p>
            <a:endParaRPr lang="en-US"/>
          </a:p>
        </p:txBody>
      </p:sp>
      <p:sp>
        <p:nvSpPr>
          <p:cNvPr id="6150" name="Text Box 5"/>
          <p:cNvSpPr txBox="1">
            <a:spLocks noChangeArrowheads="1"/>
          </p:cNvSpPr>
          <p:nvPr/>
        </p:nvSpPr>
        <p:spPr bwMode="auto">
          <a:xfrm>
            <a:off x="2743201" y="4419600"/>
            <a:ext cx="2819400" cy="400110"/>
          </a:xfrm>
          <a:prstGeom prst="rect">
            <a:avLst/>
          </a:prstGeom>
          <a:noFill/>
          <a:ln w="9525">
            <a:solidFill>
              <a:schemeClr val="accent2"/>
            </a:solidFill>
            <a:miter lim="800000"/>
            <a:headEnd/>
            <a:tailEnd/>
          </a:ln>
        </p:spPr>
        <p:txBody>
          <a:bodyPr wrap="square">
            <a:spAutoFit/>
          </a:bodyPr>
          <a:lstStyle/>
          <a:p>
            <a:r>
              <a:rPr lang="de-DE" altLang="ja-JP" sz="2000" dirty="0">
                <a:solidFill>
                  <a:srgbClr val="FF0000"/>
                </a:solidFill>
                <a:latin typeface="Comic Sans MS" pitchFamily="66" charset="0"/>
                <a:ea typeface="MS Mincho" pitchFamily="49" charset="-128"/>
              </a:rPr>
              <a:t>J.Am.Chem.Soc. 2009</a:t>
            </a:r>
            <a:endParaRPr lang="en-US" sz="2000" dirty="0">
              <a:solidFill>
                <a:srgbClr val="FF0000"/>
              </a:solidFill>
              <a:latin typeface="Comic Sans MS" pitchFamily="66" charset="0"/>
              <a:ea typeface="MS Mincho" pitchFamily="49" charset="-128"/>
            </a:endParaRPr>
          </a:p>
        </p:txBody>
      </p:sp>
      <p:sp>
        <p:nvSpPr>
          <p:cNvPr id="6151" name="Text Box 6"/>
          <p:cNvSpPr txBox="1">
            <a:spLocks noChangeArrowheads="1"/>
          </p:cNvSpPr>
          <p:nvPr/>
        </p:nvSpPr>
        <p:spPr bwMode="auto">
          <a:xfrm>
            <a:off x="1066800" y="609600"/>
            <a:ext cx="7391400" cy="830997"/>
          </a:xfrm>
          <a:prstGeom prst="rect">
            <a:avLst/>
          </a:prstGeom>
          <a:noFill/>
          <a:ln w="9525">
            <a:noFill/>
            <a:miter lim="800000"/>
            <a:headEnd/>
            <a:tailEnd/>
          </a:ln>
        </p:spPr>
        <p:txBody>
          <a:bodyPr>
            <a:spAutoFit/>
          </a:bodyPr>
          <a:lstStyle/>
          <a:p>
            <a:pPr algn="ctr"/>
            <a:r>
              <a:rPr lang="en-US" sz="2400" b="1" dirty="0" smtClean="0">
                <a:solidFill>
                  <a:srgbClr val="0000FF"/>
                </a:solidFill>
                <a:latin typeface="Comic Sans MS" pitchFamily="66" charset="0"/>
                <a:cs typeface="Times New Roman" pitchFamily="18" charset="0"/>
              </a:rPr>
              <a:t>Separation of Geometrical Isomers</a:t>
            </a:r>
            <a:endParaRPr lang="en-US" sz="2400" b="1" dirty="0">
              <a:latin typeface="Bookman Old Style" pitchFamily="18" charset="0"/>
              <a:cs typeface="Times New Roman" pitchFamily="18" charset="0"/>
            </a:endParaRPr>
          </a:p>
          <a:p>
            <a:endParaRPr lang="en-US" sz="2400" b="0" dirty="0">
              <a:latin typeface="Bookman Old Style" pitchFamily="18" charset="0"/>
            </a:endParaRPr>
          </a:p>
        </p:txBody>
      </p:sp>
      <p:graphicFrame>
        <p:nvGraphicFramePr>
          <p:cNvPr id="126979" name="Object 3"/>
          <p:cNvGraphicFramePr>
            <a:graphicFrameLocks noChangeAspect="1"/>
          </p:cNvGraphicFramePr>
          <p:nvPr/>
        </p:nvGraphicFramePr>
        <p:xfrm>
          <a:off x="2536707" y="1752601"/>
          <a:ext cx="4397493" cy="2255838"/>
        </p:xfrm>
        <a:graphic>
          <a:graphicData uri="http://schemas.openxmlformats.org/presentationml/2006/ole">
            <p:oleObj spid="_x0000_s126979" name="CS ChemDraw Drawing" r:id="rId3" imgW="2261880" imgH="1160640" progId="ChemDraw.Document.6.0">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dimeric"/>
          <p:cNvPicPr>
            <a:picLocks noChangeAspect="1" noChangeArrowheads="1"/>
          </p:cNvPicPr>
          <p:nvPr/>
        </p:nvPicPr>
        <p:blipFill>
          <a:blip r:embed="rId3" cstate="print"/>
          <a:srcRect/>
          <a:stretch>
            <a:fillRect/>
          </a:stretch>
        </p:blipFill>
        <p:spPr bwMode="auto">
          <a:xfrm>
            <a:off x="457200" y="952500"/>
            <a:ext cx="3057525" cy="2019300"/>
          </a:xfrm>
          <a:prstGeom prst="rect">
            <a:avLst/>
          </a:prstGeom>
          <a:noFill/>
          <a:ln w="9525">
            <a:solidFill>
              <a:schemeClr val="tx1"/>
            </a:solidFill>
            <a:miter lim="800000"/>
            <a:headEnd/>
            <a:tailEnd/>
          </a:ln>
        </p:spPr>
      </p:pic>
      <p:pic>
        <p:nvPicPr>
          <p:cNvPr id="7172" name="Picture 3" descr="sol pores"/>
          <p:cNvPicPr>
            <a:picLocks noChangeAspect="1" noChangeArrowheads="1"/>
          </p:cNvPicPr>
          <p:nvPr/>
        </p:nvPicPr>
        <p:blipFill>
          <a:blip r:embed="rId4" cstate="print"/>
          <a:srcRect l="5208" r="2083"/>
          <a:stretch>
            <a:fillRect/>
          </a:stretch>
        </p:blipFill>
        <p:spPr bwMode="auto">
          <a:xfrm>
            <a:off x="3581400" y="981075"/>
            <a:ext cx="2724150" cy="1990725"/>
          </a:xfrm>
          <a:prstGeom prst="rect">
            <a:avLst/>
          </a:prstGeom>
          <a:noFill/>
          <a:ln w="9525">
            <a:solidFill>
              <a:schemeClr val="tx1"/>
            </a:solidFill>
            <a:miter lim="800000"/>
            <a:headEnd/>
            <a:tailEnd/>
          </a:ln>
        </p:spPr>
      </p:pic>
      <p:pic>
        <p:nvPicPr>
          <p:cNvPr id="7173" name="Picture 4" descr="SF-DLT all solvent"/>
          <p:cNvPicPr>
            <a:picLocks noChangeAspect="1" noChangeArrowheads="1"/>
          </p:cNvPicPr>
          <p:nvPr/>
        </p:nvPicPr>
        <p:blipFill>
          <a:blip r:embed="rId5" cstate="print"/>
          <a:srcRect/>
          <a:stretch>
            <a:fillRect/>
          </a:stretch>
        </p:blipFill>
        <p:spPr bwMode="auto">
          <a:xfrm>
            <a:off x="6400800" y="987425"/>
            <a:ext cx="2438400" cy="1984375"/>
          </a:xfrm>
          <a:prstGeom prst="rect">
            <a:avLst/>
          </a:prstGeom>
          <a:noFill/>
          <a:ln w="9525">
            <a:solidFill>
              <a:schemeClr val="tx1"/>
            </a:solidFill>
            <a:miter lim="800000"/>
            <a:headEnd/>
            <a:tailEnd/>
          </a:ln>
        </p:spPr>
      </p:pic>
      <p:sp>
        <p:nvSpPr>
          <p:cNvPr id="7174" name="Text Box 5"/>
          <p:cNvSpPr txBox="1">
            <a:spLocks noChangeArrowheads="1"/>
          </p:cNvSpPr>
          <p:nvPr/>
        </p:nvSpPr>
        <p:spPr bwMode="auto">
          <a:xfrm>
            <a:off x="1371600" y="2955925"/>
            <a:ext cx="1755775" cy="336550"/>
          </a:xfrm>
          <a:prstGeom prst="rect">
            <a:avLst/>
          </a:prstGeom>
          <a:noFill/>
          <a:ln w="9525">
            <a:noFill/>
            <a:miter lim="800000"/>
            <a:headEnd/>
            <a:tailEnd/>
          </a:ln>
        </p:spPr>
        <p:txBody>
          <a:bodyPr wrap="none">
            <a:spAutoFit/>
          </a:bodyPr>
          <a:lstStyle/>
          <a:p>
            <a:pPr algn="ctr"/>
            <a:r>
              <a:rPr lang="en-US">
                <a:latin typeface="Arial" pitchFamily="34" charset="0"/>
              </a:rPr>
              <a:t>The dimeric unit</a:t>
            </a:r>
          </a:p>
        </p:txBody>
      </p:sp>
      <p:sp>
        <p:nvSpPr>
          <p:cNvPr id="7175" name="Text Box 6"/>
          <p:cNvSpPr txBox="1">
            <a:spLocks noChangeArrowheads="1"/>
          </p:cNvSpPr>
          <p:nvPr/>
        </p:nvSpPr>
        <p:spPr bwMode="auto">
          <a:xfrm>
            <a:off x="4267200" y="2940050"/>
            <a:ext cx="1358900" cy="336550"/>
          </a:xfrm>
          <a:prstGeom prst="rect">
            <a:avLst/>
          </a:prstGeom>
          <a:noFill/>
          <a:ln w="9525">
            <a:noFill/>
            <a:miter lim="800000"/>
            <a:headEnd/>
            <a:tailEnd/>
          </a:ln>
        </p:spPr>
        <p:txBody>
          <a:bodyPr wrap="none">
            <a:spAutoFit/>
          </a:bodyPr>
          <a:lstStyle/>
          <a:p>
            <a:pPr algn="ctr"/>
            <a:r>
              <a:rPr lang="en-US">
                <a:latin typeface="Arial" pitchFamily="34" charset="0"/>
              </a:rPr>
              <a:t>3-D diagram</a:t>
            </a:r>
          </a:p>
        </p:txBody>
      </p:sp>
      <p:sp>
        <p:nvSpPr>
          <p:cNvPr id="7176" name="Text Box 7"/>
          <p:cNvSpPr txBox="1">
            <a:spLocks noChangeArrowheads="1"/>
          </p:cNvSpPr>
          <p:nvPr/>
        </p:nvSpPr>
        <p:spPr bwMode="auto">
          <a:xfrm>
            <a:off x="6553200" y="2971800"/>
            <a:ext cx="2319338" cy="336550"/>
          </a:xfrm>
          <a:prstGeom prst="rect">
            <a:avLst/>
          </a:prstGeom>
          <a:noFill/>
          <a:ln w="9525">
            <a:noFill/>
            <a:miter lim="800000"/>
            <a:headEnd/>
            <a:tailEnd/>
          </a:ln>
        </p:spPr>
        <p:txBody>
          <a:bodyPr wrap="none">
            <a:spAutoFit/>
          </a:bodyPr>
          <a:lstStyle/>
          <a:p>
            <a:pPr algn="ctr"/>
            <a:r>
              <a:rPr lang="en-US">
                <a:latin typeface="Arial" pitchFamily="34" charset="0"/>
              </a:rPr>
              <a:t>Showing empty cavity</a:t>
            </a:r>
          </a:p>
        </p:txBody>
      </p:sp>
      <p:sp>
        <p:nvSpPr>
          <p:cNvPr id="7177" name="Text Box 8"/>
          <p:cNvSpPr txBox="1">
            <a:spLocks noChangeArrowheads="1"/>
          </p:cNvSpPr>
          <p:nvPr/>
        </p:nvSpPr>
        <p:spPr bwMode="auto">
          <a:xfrm>
            <a:off x="3724275" y="3741738"/>
            <a:ext cx="5197475" cy="2108200"/>
          </a:xfrm>
          <a:prstGeom prst="rect">
            <a:avLst/>
          </a:prstGeom>
          <a:noFill/>
          <a:ln w="9525">
            <a:solidFill>
              <a:schemeClr val="tx1"/>
            </a:solidFill>
            <a:miter lim="800000"/>
            <a:headEnd/>
            <a:tailEnd/>
          </a:ln>
        </p:spPr>
        <p:txBody>
          <a:bodyPr>
            <a:spAutoFit/>
          </a:bodyPr>
          <a:lstStyle/>
          <a:p>
            <a:pPr>
              <a:buFont typeface="Wingdings" pitchFamily="2" charset="2"/>
              <a:buChar char="§"/>
            </a:pPr>
            <a:r>
              <a:rPr lang="en-US">
                <a:latin typeface="Arial" pitchFamily="34" charset="0"/>
              </a:rPr>
              <a:t> </a:t>
            </a:r>
            <a:r>
              <a:rPr lang="en-US" sz="1400">
                <a:solidFill>
                  <a:srgbClr val="FF3300"/>
                </a:solidFill>
                <a:latin typeface="Arial Black" pitchFamily="34" charset="0"/>
              </a:rPr>
              <a:t>Hydrophilic channels</a:t>
            </a:r>
          </a:p>
          <a:p>
            <a:pPr>
              <a:buFont typeface="Wingdings" pitchFamily="2" charset="2"/>
              <a:buNone/>
            </a:pPr>
            <a:endParaRPr lang="en-US" sz="1400">
              <a:solidFill>
                <a:srgbClr val="FF3300"/>
              </a:solidFill>
              <a:latin typeface="Arial Black" pitchFamily="34" charset="0"/>
            </a:endParaRPr>
          </a:p>
          <a:p>
            <a:pPr>
              <a:buFont typeface="Wingdings" pitchFamily="2" charset="2"/>
              <a:buChar char="§"/>
            </a:pPr>
            <a:r>
              <a:rPr lang="en-US" sz="1400">
                <a:solidFill>
                  <a:srgbClr val="FF3300"/>
                </a:solidFill>
                <a:latin typeface="Arial Black" pitchFamily="34" charset="0"/>
                <a:cs typeface="Times New Roman" pitchFamily="18" charset="0"/>
              </a:rPr>
              <a:t> Dimension is approximately 7.36 X 4.37 Å</a:t>
            </a:r>
            <a:r>
              <a:rPr lang="en-US" sz="1400" baseline="30000">
                <a:solidFill>
                  <a:srgbClr val="FF3300"/>
                </a:solidFill>
                <a:latin typeface="Arial Black" pitchFamily="34" charset="0"/>
                <a:cs typeface="Times New Roman" pitchFamily="18" charset="0"/>
              </a:rPr>
              <a:t>2</a:t>
            </a:r>
          </a:p>
          <a:p>
            <a:pPr>
              <a:buFont typeface="Wingdings" pitchFamily="2" charset="2"/>
              <a:buChar char="§"/>
            </a:pPr>
            <a:endParaRPr lang="en-US" sz="1400" baseline="30000">
              <a:solidFill>
                <a:srgbClr val="FF3300"/>
              </a:solidFill>
              <a:latin typeface="Arial Black" pitchFamily="34" charset="0"/>
              <a:cs typeface="Times New Roman" pitchFamily="18" charset="0"/>
            </a:endParaRPr>
          </a:p>
          <a:p>
            <a:pPr>
              <a:buFont typeface="Wingdings" pitchFamily="2" charset="2"/>
              <a:buChar char="§"/>
            </a:pPr>
            <a:r>
              <a:rPr lang="en-US" sz="1400">
                <a:solidFill>
                  <a:srgbClr val="FF3300"/>
                </a:solidFill>
                <a:latin typeface="Arial Black" pitchFamily="34" charset="0"/>
                <a:cs typeface="Times New Roman" pitchFamily="18" charset="0"/>
              </a:rPr>
              <a:t> 45.2 % void volume</a:t>
            </a:r>
          </a:p>
          <a:p>
            <a:pPr>
              <a:buFont typeface="Wingdings" pitchFamily="2" charset="2"/>
              <a:buNone/>
            </a:pPr>
            <a:endParaRPr lang="en-US" sz="1400" baseline="30000">
              <a:solidFill>
                <a:srgbClr val="FF3300"/>
              </a:solidFill>
              <a:latin typeface="Arial Black" pitchFamily="34" charset="0"/>
              <a:cs typeface="Times New Roman" pitchFamily="18" charset="0"/>
            </a:endParaRPr>
          </a:p>
          <a:p>
            <a:pPr>
              <a:buFont typeface="Wingdings" pitchFamily="2" charset="2"/>
              <a:buChar char="§"/>
            </a:pPr>
            <a:r>
              <a:rPr lang="en-US" sz="1400">
                <a:solidFill>
                  <a:srgbClr val="FF3300"/>
                </a:solidFill>
                <a:latin typeface="Arial Black" pitchFamily="34" charset="0"/>
                <a:cs typeface="Times New Roman" pitchFamily="18" charset="0"/>
              </a:rPr>
              <a:t> C─H···O, C─H···</a:t>
            </a:r>
            <a:r>
              <a:rPr lang="en-US" sz="1400">
                <a:solidFill>
                  <a:srgbClr val="FF3300"/>
                </a:solidFill>
                <a:latin typeface="Arial Black" pitchFamily="34" charset="0"/>
                <a:cs typeface="Times New Roman" pitchFamily="18" charset="0"/>
                <a:sym typeface="Symbol" pitchFamily="18" charset="2"/>
              </a:rPr>
              <a:t></a:t>
            </a:r>
            <a:r>
              <a:rPr lang="en-US" sz="1400">
                <a:solidFill>
                  <a:srgbClr val="FF3300"/>
                </a:solidFill>
                <a:latin typeface="Arial Black" pitchFamily="34" charset="0"/>
                <a:cs typeface="Times New Roman" pitchFamily="18" charset="0"/>
              </a:rPr>
              <a:t> interactions  and water pentamer</a:t>
            </a:r>
          </a:p>
          <a:p>
            <a:pPr>
              <a:buFont typeface="Wingdings" pitchFamily="2" charset="2"/>
              <a:buNone/>
            </a:pPr>
            <a:endParaRPr lang="en-US" sz="1400">
              <a:solidFill>
                <a:srgbClr val="FF3300"/>
              </a:solidFill>
              <a:latin typeface="Arial Black" pitchFamily="34" charset="0"/>
              <a:cs typeface="Times New Roman" pitchFamily="18" charset="0"/>
            </a:endParaRPr>
          </a:p>
          <a:p>
            <a:pPr>
              <a:buFont typeface="Wingdings" pitchFamily="2" charset="2"/>
              <a:buChar char="§"/>
            </a:pPr>
            <a:r>
              <a:rPr lang="en-US" sz="1400">
                <a:solidFill>
                  <a:srgbClr val="FF3300"/>
                </a:solidFill>
                <a:latin typeface="Arial Black" pitchFamily="34" charset="0"/>
              </a:rPr>
              <a:t> One crystal is chosen named Mother Crystal</a:t>
            </a:r>
            <a:endParaRPr lang="en-US" sz="1400">
              <a:solidFill>
                <a:srgbClr val="FF3300"/>
              </a:solidFill>
              <a:latin typeface="Arial Black" pitchFamily="34" charset="0"/>
              <a:cs typeface="Times New Roman" pitchFamily="18" charset="0"/>
            </a:endParaRPr>
          </a:p>
          <a:p>
            <a:endParaRPr lang="en-US" sz="1400">
              <a:solidFill>
                <a:srgbClr val="FF3300"/>
              </a:solidFill>
              <a:latin typeface="Arial Black" pitchFamily="34" charset="0"/>
              <a:cs typeface="Times New Roman" pitchFamily="18" charset="0"/>
            </a:endParaRPr>
          </a:p>
        </p:txBody>
      </p:sp>
      <p:graphicFrame>
        <p:nvGraphicFramePr>
          <p:cNvPr id="7170" name="Object 9"/>
          <p:cNvGraphicFramePr>
            <a:graphicFrameLocks noChangeAspect="1"/>
          </p:cNvGraphicFramePr>
          <p:nvPr/>
        </p:nvGraphicFramePr>
        <p:xfrm>
          <a:off x="457200" y="4340225"/>
          <a:ext cx="2895600" cy="2365375"/>
        </p:xfrm>
        <a:graphic>
          <a:graphicData uri="http://schemas.openxmlformats.org/presentationml/2006/ole">
            <p:oleObj spid="_x0000_s128002" r:id="rId6" imgW="3628339" imgH="3046781" progId="">
              <p:embed/>
            </p:oleObj>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nal"/>
          <p:cNvPicPr>
            <a:picLocks noChangeAspect="1" noChangeArrowheads="1"/>
          </p:cNvPicPr>
          <p:nvPr/>
        </p:nvPicPr>
        <p:blipFill>
          <a:blip r:embed="rId2" cstate="print"/>
          <a:srcRect/>
          <a:stretch>
            <a:fillRect/>
          </a:stretch>
        </p:blipFill>
        <p:spPr bwMode="auto">
          <a:xfrm>
            <a:off x="1600200" y="381000"/>
            <a:ext cx="5638800" cy="4381500"/>
          </a:xfrm>
          <a:prstGeom prst="rect">
            <a:avLst/>
          </a:prstGeom>
          <a:noFill/>
          <a:ln w="9525">
            <a:noFill/>
            <a:miter lim="800000"/>
            <a:headEnd/>
            <a:tailEnd/>
          </a:ln>
        </p:spPr>
      </p:pic>
      <p:sp>
        <p:nvSpPr>
          <p:cNvPr id="53251" name="Text Box 3"/>
          <p:cNvSpPr txBox="1">
            <a:spLocks noChangeArrowheads="1"/>
          </p:cNvSpPr>
          <p:nvPr/>
        </p:nvSpPr>
        <p:spPr bwMode="auto">
          <a:xfrm>
            <a:off x="823913" y="5029200"/>
            <a:ext cx="7872412" cy="1196975"/>
          </a:xfrm>
          <a:prstGeom prst="rect">
            <a:avLst/>
          </a:prstGeom>
          <a:noFill/>
          <a:ln w="9525">
            <a:solidFill>
              <a:schemeClr val="accent2"/>
            </a:solidFill>
            <a:miter lim="800000"/>
            <a:headEnd/>
            <a:tailEnd/>
          </a:ln>
        </p:spPr>
        <p:txBody>
          <a:bodyPr>
            <a:spAutoFit/>
          </a:bodyPr>
          <a:lstStyle/>
          <a:p>
            <a:r>
              <a:rPr lang="en-GB" altLang="ja-JP" sz="2400" b="0">
                <a:solidFill>
                  <a:schemeClr val="accent2"/>
                </a:solidFill>
                <a:latin typeface="Arial" pitchFamily="34" charset="0"/>
                <a:ea typeface="MS PGothic" pitchFamily="34" charset="-128"/>
              </a:rPr>
              <a:t>A schematic representation for the reversible substitution</a:t>
            </a:r>
          </a:p>
          <a:p>
            <a:r>
              <a:rPr lang="en-GB" altLang="ja-JP" sz="2400" b="0">
                <a:solidFill>
                  <a:schemeClr val="accent2"/>
                </a:solidFill>
                <a:latin typeface="Arial" pitchFamily="34" charset="0"/>
                <a:ea typeface="MS PGothic" pitchFamily="34" charset="-128"/>
              </a:rPr>
              <a:t> reactions at Mn(II) center within the pores of complex </a:t>
            </a:r>
            <a:r>
              <a:rPr lang="en-GB" altLang="ja-JP" sz="2400">
                <a:solidFill>
                  <a:schemeClr val="accent2"/>
                </a:solidFill>
                <a:latin typeface="Arial" pitchFamily="34" charset="0"/>
                <a:ea typeface="MS PGothic" pitchFamily="34" charset="-128"/>
              </a:rPr>
              <a:t>1</a:t>
            </a:r>
            <a:r>
              <a:rPr lang="en-GB" altLang="ja-JP" sz="2400" b="0">
                <a:solidFill>
                  <a:schemeClr val="accent2"/>
                </a:solidFill>
                <a:latin typeface="Arial" pitchFamily="34" charset="0"/>
                <a:ea typeface="MS PGothic" pitchFamily="34" charset="-128"/>
              </a:rPr>
              <a:t>.</a:t>
            </a:r>
          </a:p>
          <a:p>
            <a:endParaRPr lang="en-US" sz="2400" b="0">
              <a:solidFill>
                <a:schemeClr val="accent2"/>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895600" y="685800"/>
            <a:ext cx="1711325" cy="369332"/>
          </a:xfrm>
          <a:prstGeom prst="rect">
            <a:avLst/>
          </a:prstGeom>
          <a:noFill/>
          <a:ln w="9525">
            <a:solidFill>
              <a:srgbClr val="333399"/>
            </a:solidFill>
            <a:miter lim="800000"/>
            <a:headEnd/>
            <a:tailEnd/>
          </a:ln>
        </p:spPr>
        <p:txBody>
          <a:bodyPr wrap="square">
            <a:spAutoFit/>
          </a:bodyPr>
          <a:lstStyle/>
          <a:p>
            <a:r>
              <a:rPr lang="en-US" sz="1800" b="1" dirty="0">
                <a:solidFill>
                  <a:srgbClr val="0000FF"/>
                </a:solidFill>
              </a:rPr>
              <a:t>Mother Crystal</a:t>
            </a:r>
          </a:p>
        </p:txBody>
      </p:sp>
      <p:sp>
        <p:nvSpPr>
          <p:cNvPr id="50179" name="Line 3"/>
          <p:cNvSpPr>
            <a:spLocks noChangeShapeType="1"/>
          </p:cNvSpPr>
          <p:nvPr/>
        </p:nvSpPr>
        <p:spPr bwMode="auto">
          <a:xfrm>
            <a:off x="3733800" y="1143000"/>
            <a:ext cx="0" cy="1219200"/>
          </a:xfrm>
          <a:prstGeom prst="line">
            <a:avLst/>
          </a:prstGeom>
          <a:noFill/>
          <a:ln w="9525">
            <a:solidFill>
              <a:schemeClr val="tx1"/>
            </a:solidFill>
            <a:round/>
            <a:headEnd/>
            <a:tailEnd type="triangle" w="med" len="med"/>
          </a:ln>
        </p:spPr>
        <p:txBody>
          <a:bodyPr/>
          <a:lstStyle/>
          <a:p>
            <a:endParaRPr lang="en-US"/>
          </a:p>
        </p:txBody>
      </p:sp>
      <p:sp>
        <p:nvSpPr>
          <p:cNvPr id="50180" name="Text Box 4"/>
          <p:cNvSpPr txBox="1">
            <a:spLocks noChangeArrowheads="1"/>
          </p:cNvSpPr>
          <p:nvPr/>
        </p:nvSpPr>
        <p:spPr bwMode="auto">
          <a:xfrm>
            <a:off x="3794125" y="1447800"/>
            <a:ext cx="3600450" cy="646331"/>
          </a:xfrm>
          <a:prstGeom prst="rect">
            <a:avLst/>
          </a:prstGeom>
          <a:noFill/>
          <a:ln w="9525">
            <a:noFill/>
            <a:miter lim="800000"/>
            <a:headEnd/>
            <a:tailEnd/>
          </a:ln>
        </p:spPr>
        <p:txBody>
          <a:bodyPr wrap="square">
            <a:spAutoFit/>
          </a:bodyPr>
          <a:lstStyle/>
          <a:p>
            <a:r>
              <a:rPr lang="en-US" sz="1800" dirty="0">
                <a:solidFill>
                  <a:srgbClr val="9900FF"/>
                </a:solidFill>
              </a:rPr>
              <a:t>Mixture of </a:t>
            </a:r>
            <a:r>
              <a:rPr lang="en-US" sz="1800" i="1" dirty="0" err="1">
                <a:solidFill>
                  <a:srgbClr val="9900FF"/>
                </a:solidFill>
              </a:rPr>
              <a:t>cis</a:t>
            </a:r>
            <a:r>
              <a:rPr lang="en-US" sz="1800" i="1" dirty="0">
                <a:solidFill>
                  <a:srgbClr val="9900FF"/>
                </a:solidFill>
              </a:rPr>
              <a:t> &amp; trans </a:t>
            </a:r>
            <a:r>
              <a:rPr lang="en-US" sz="1800" dirty="0" err="1">
                <a:solidFill>
                  <a:srgbClr val="9900FF"/>
                </a:solidFill>
              </a:rPr>
              <a:t>Crotonitrile</a:t>
            </a:r>
            <a:r>
              <a:rPr lang="en-US" sz="1800" dirty="0">
                <a:solidFill>
                  <a:srgbClr val="9900FF"/>
                </a:solidFill>
              </a:rPr>
              <a:t> </a:t>
            </a:r>
          </a:p>
          <a:p>
            <a:r>
              <a:rPr lang="en-US" sz="1800" dirty="0">
                <a:solidFill>
                  <a:srgbClr val="9900FF"/>
                </a:solidFill>
              </a:rPr>
              <a:t>(60 </a:t>
            </a:r>
            <a:r>
              <a:rPr lang="en-US" sz="1800" i="1" dirty="0">
                <a:solidFill>
                  <a:srgbClr val="9900FF"/>
                </a:solidFill>
              </a:rPr>
              <a:t>trans, </a:t>
            </a:r>
            <a:r>
              <a:rPr lang="en-US" sz="1800" dirty="0">
                <a:solidFill>
                  <a:srgbClr val="9900FF"/>
                </a:solidFill>
              </a:rPr>
              <a:t>40%</a:t>
            </a:r>
            <a:r>
              <a:rPr lang="en-US" sz="1800" i="1" dirty="0">
                <a:solidFill>
                  <a:srgbClr val="9900FF"/>
                </a:solidFill>
              </a:rPr>
              <a:t> </a:t>
            </a:r>
            <a:r>
              <a:rPr lang="en-US" sz="1800" i="1" dirty="0" err="1">
                <a:solidFill>
                  <a:srgbClr val="9900FF"/>
                </a:solidFill>
              </a:rPr>
              <a:t>cis</a:t>
            </a:r>
            <a:r>
              <a:rPr lang="en-US" sz="1800" i="1" dirty="0">
                <a:solidFill>
                  <a:srgbClr val="9900FF"/>
                </a:solidFill>
              </a:rPr>
              <a:t>)</a:t>
            </a:r>
            <a:endParaRPr lang="en-US" sz="1800" dirty="0">
              <a:solidFill>
                <a:srgbClr val="9900FF"/>
              </a:solidFill>
            </a:endParaRPr>
          </a:p>
        </p:txBody>
      </p:sp>
      <p:sp>
        <p:nvSpPr>
          <p:cNvPr id="50181" name="Text Box 5"/>
          <p:cNvSpPr txBox="1">
            <a:spLocks noChangeArrowheads="1"/>
          </p:cNvSpPr>
          <p:nvPr/>
        </p:nvSpPr>
        <p:spPr bwMode="auto">
          <a:xfrm>
            <a:off x="2362200" y="2362200"/>
            <a:ext cx="3282950" cy="369332"/>
          </a:xfrm>
          <a:prstGeom prst="rect">
            <a:avLst/>
          </a:prstGeom>
          <a:noFill/>
          <a:ln w="9525">
            <a:noFill/>
            <a:miter lim="800000"/>
            <a:headEnd/>
            <a:tailEnd/>
          </a:ln>
        </p:spPr>
        <p:txBody>
          <a:bodyPr wrap="square">
            <a:spAutoFit/>
          </a:bodyPr>
          <a:lstStyle/>
          <a:p>
            <a:r>
              <a:rPr lang="en-US" sz="1800" dirty="0"/>
              <a:t>Inclusion of only </a:t>
            </a:r>
            <a:r>
              <a:rPr lang="en-US" sz="1800" i="1" dirty="0" err="1">
                <a:solidFill>
                  <a:srgbClr val="FF3300"/>
                </a:solidFill>
              </a:rPr>
              <a:t>cis</a:t>
            </a:r>
            <a:r>
              <a:rPr lang="en-US" sz="1800" dirty="0">
                <a:solidFill>
                  <a:srgbClr val="FF3300"/>
                </a:solidFill>
              </a:rPr>
              <a:t> </a:t>
            </a:r>
            <a:r>
              <a:rPr lang="en-US" sz="1800" dirty="0" err="1">
                <a:solidFill>
                  <a:srgbClr val="FF3300"/>
                </a:solidFill>
              </a:rPr>
              <a:t>crotonitrile</a:t>
            </a:r>
            <a:endParaRPr lang="en-US" sz="1800" dirty="0">
              <a:solidFill>
                <a:srgbClr val="FF3300"/>
              </a:solidFill>
            </a:endParaRPr>
          </a:p>
        </p:txBody>
      </p:sp>
      <p:pic>
        <p:nvPicPr>
          <p:cNvPr id="50182" name="Picture 6"/>
          <p:cNvPicPr>
            <a:picLocks noChangeAspect="1" noChangeArrowheads="1"/>
          </p:cNvPicPr>
          <p:nvPr/>
        </p:nvPicPr>
        <p:blipFill>
          <a:blip r:embed="rId2" cstate="print"/>
          <a:srcRect/>
          <a:stretch>
            <a:fillRect/>
          </a:stretch>
        </p:blipFill>
        <p:spPr bwMode="auto">
          <a:xfrm>
            <a:off x="1066800" y="2743200"/>
            <a:ext cx="6486525" cy="3181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04800"/>
            <a:ext cx="7772400" cy="533400"/>
          </a:xfrm>
        </p:spPr>
        <p:txBody>
          <a:bodyPr>
            <a:normAutofit fontScale="90000"/>
          </a:bodyPr>
          <a:lstStyle/>
          <a:p>
            <a:pPr eaLnBrk="1" hangingPunct="1"/>
            <a:r>
              <a:rPr lang="en-US" b="1" smtClean="0">
                <a:latin typeface="Comic Sans MS" pitchFamily="66" charset="0"/>
              </a:rPr>
              <a:t>Cyanosilylation</a:t>
            </a:r>
          </a:p>
        </p:txBody>
      </p:sp>
      <p:sp>
        <p:nvSpPr>
          <p:cNvPr id="11268" name="Rectangle 3"/>
          <p:cNvSpPr>
            <a:spLocks noGrp="1" noChangeArrowheads="1"/>
          </p:cNvSpPr>
          <p:nvPr>
            <p:ph type="body" idx="1"/>
          </p:nvPr>
        </p:nvSpPr>
        <p:spPr>
          <a:xfrm>
            <a:off x="228600" y="2438400"/>
            <a:ext cx="8229600" cy="3124200"/>
          </a:xfrm>
        </p:spPr>
        <p:txBody>
          <a:bodyPr/>
          <a:lstStyle/>
          <a:p>
            <a:pPr eaLnBrk="1" hangingPunct="1"/>
            <a:r>
              <a:rPr lang="en-US" sz="2800" b="1" smtClean="0"/>
              <a:t>Addition of silyl cyanides (mainly trimethylsilyl cyanide ) to aldehydes and ketones</a:t>
            </a:r>
          </a:p>
          <a:p>
            <a:pPr eaLnBrk="1" hangingPunct="1"/>
            <a:r>
              <a:rPr lang="en-US" sz="2800" b="1" smtClean="0"/>
              <a:t>A convenient route to formation of cyanohydrins that are key intermediates in the synthesis of fine chemicals and pharmaceuticals</a:t>
            </a:r>
          </a:p>
          <a:p>
            <a:pPr eaLnBrk="1" hangingPunct="1"/>
            <a:r>
              <a:rPr lang="en-US" sz="2800" b="1" smtClean="0"/>
              <a:t>Catalyzed by Lewis acids </a:t>
            </a:r>
          </a:p>
        </p:txBody>
      </p:sp>
      <p:graphicFrame>
        <p:nvGraphicFramePr>
          <p:cNvPr id="11266" name="Object 4"/>
          <p:cNvGraphicFramePr>
            <a:graphicFrameLocks noChangeAspect="1"/>
          </p:cNvGraphicFramePr>
          <p:nvPr/>
        </p:nvGraphicFramePr>
        <p:xfrm>
          <a:off x="2041525" y="990600"/>
          <a:ext cx="5060950" cy="1136650"/>
        </p:xfrm>
        <a:graphic>
          <a:graphicData uri="http://schemas.openxmlformats.org/presentationml/2006/ole">
            <p:oleObj spid="_x0000_s101378" name="CS ChemDraw Drawing" r:id="rId3" imgW="5061600" imgH="1137240" progId="ChemDraw.Document.6.0">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85800" y="304800"/>
            <a:ext cx="7772400" cy="533400"/>
          </a:xfrm>
        </p:spPr>
        <p:txBody>
          <a:bodyPr>
            <a:normAutofit fontScale="90000"/>
          </a:bodyPr>
          <a:lstStyle/>
          <a:p>
            <a:pPr eaLnBrk="1" hangingPunct="1"/>
            <a:r>
              <a:rPr lang="en-US" b="1" smtClean="0">
                <a:latin typeface="Comic Sans MS" pitchFamily="66" charset="0"/>
              </a:rPr>
              <a:t>Knoevenagel Reactions</a:t>
            </a:r>
          </a:p>
        </p:txBody>
      </p:sp>
      <p:sp>
        <p:nvSpPr>
          <p:cNvPr id="14340" name="Rectangle 3"/>
          <p:cNvSpPr>
            <a:spLocks noGrp="1" noChangeArrowheads="1"/>
          </p:cNvSpPr>
          <p:nvPr>
            <p:ph type="body" idx="1"/>
          </p:nvPr>
        </p:nvSpPr>
        <p:spPr>
          <a:xfrm>
            <a:off x="228600" y="2438400"/>
            <a:ext cx="8229600" cy="3124200"/>
          </a:xfrm>
        </p:spPr>
        <p:txBody>
          <a:bodyPr/>
          <a:lstStyle/>
          <a:p>
            <a:pPr eaLnBrk="1" hangingPunct="1"/>
            <a:r>
              <a:rPr lang="en-US" b="1" smtClean="0"/>
              <a:t>Addition of active methylene compounds to aldehydes </a:t>
            </a:r>
          </a:p>
          <a:p>
            <a:pPr eaLnBrk="1" hangingPunct="1"/>
            <a:r>
              <a:rPr lang="en-US" b="1" smtClean="0"/>
              <a:t>An important precursor</a:t>
            </a:r>
          </a:p>
          <a:p>
            <a:pPr eaLnBrk="1" hangingPunct="1"/>
            <a:r>
              <a:rPr lang="en-US" b="1" smtClean="0"/>
              <a:t>Catalyzed by bases as well as acids </a:t>
            </a:r>
          </a:p>
        </p:txBody>
      </p:sp>
      <p:graphicFrame>
        <p:nvGraphicFramePr>
          <p:cNvPr id="14338" name="Object 4"/>
          <p:cNvGraphicFramePr>
            <a:graphicFrameLocks noChangeAspect="1"/>
          </p:cNvGraphicFramePr>
          <p:nvPr/>
        </p:nvGraphicFramePr>
        <p:xfrm>
          <a:off x="1600200" y="914400"/>
          <a:ext cx="5562600" cy="1592263"/>
        </p:xfrm>
        <a:graphic>
          <a:graphicData uri="http://schemas.openxmlformats.org/presentationml/2006/ole">
            <p:oleObj spid="_x0000_s102402" name="CS ChemDraw Drawing" r:id="rId3" imgW="3110760" imgH="890280" progId="ChemDraw.Document.6.0">
              <p:embed/>
            </p:oleObj>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 descr="1"/>
          <p:cNvPicPr>
            <a:picLocks noChangeAspect="1" noChangeArrowheads="1"/>
          </p:cNvPicPr>
          <p:nvPr/>
        </p:nvPicPr>
        <p:blipFill>
          <a:blip r:embed="rId4" cstate="print"/>
          <a:srcRect r="10806"/>
          <a:stretch>
            <a:fillRect/>
          </a:stretch>
        </p:blipFill>
        <p:spPr bwMode="auto">
          <a:xfrm>
            <a:off x="838200" y="1752600"/>
            <a:ext cx="3276600" cy="2360613"/>
          </a:xfrm>
          <a:prstGeom prst="rect">
            <a:avLst/>
          </a:prstGeom>
          <a:noFill/>
          <a:ln w="9525">
            <a:noFill/>
            <a:miter lim="800000"/>
            <a:headEnd/>
            <a:tailEnd/>
          </a:ln>
        </p:spPr>
      </p:pic>
      <p:pic>
        <p:nvPicPr>
          <p:cNvPr id="656387" name="Picture 3" descr="Benzaldehyde 2"/>
          <p:cNvPicPr>
            <a:picLocks noChangeAspect="1" noChangeArrowheads="1"/>
          </p:cNvPicPr>
          <p:nvPr/>
        </p:nvPicPr>
        <p:blipFill>
          <a:blip r:embed="rId5" cstate="print"/>
          <a:srcRect l="7869" t="2449" r="4512"/>
          <a:stretch>
            <a:fillRect/>
          </a:stretch>
        </p:blipFill>
        <p:spPr bwMode="auto">
          <a:xfrm>
            <a:off x="5334000" y="152400"/>
            <a:ext cx="3810000" cy="2727325"/>
          </a:xfrm>
          <a:prstGeom prst="rect">
            <a:avLst/>
          </a:prstGeom>
          <a:noFill/>
          <a:ln w="9525">
            <a:noFill/>
            <a:miter lim="800000"/>
            <a:headEnd/>
            <a:tailEnd/>
          </a:ln>
        </p:spPr>
      </p:pic>
      <p:sp>
        <p:nvSpPr>
          <p:cNvPr id="656388" name="AutoShape 4"/>
          <p:cNvSpPr>
            <a:spLocks noChangeArrowheads="1"/>
          </p:cNvSpPr>
          <p:nvPr/>
        </p:nvSpPr>
        <p:spPr bwMode="auto">
          <a:xfrm rot="4411228">
            <a:off x="3575050" y="1073150"/>
            <a:ext cx="546100" cy="1600200"/>
          </a:xfrm>
          <a:prstGeom prst="curvedRightArrow">
            <a:avLst>
              <a:gd name="adj1" fmla="val 58605"/>
              <a:gd name="adj2" fmla="val 117209"/>
              <a:gd name="adj3" fmla="val 33333"/>
            </a:avLst>
          </a:prstGeom>
          <a:noFill/>
          <a:ln w="25400">
            <a:solidFill>
              <a:srgbClr val="009999"/>
            </a:solidFill>
            <a:miter lim="800000"/>
            <a:headEnd/>
            <a:tailEnd/>
          </a:ln>
        </p:spPr>
        <p:txBody>
          <a:bodyPr anchor="ctr">
            <a:spAutoFit/>
          </a:bodyPr>
          <a:lstStyle/>
          <a:p>
            <a:endParaRPr lang="en-US"/>
          </a:p>
        </p:txBody>
      </p:sp>
      <p:sp>
        <p:nvSpPr>
          <p:cNvPr id="656389" name="AutoShape 5"/>
          <p:cNvSpPr>
            <a:spLocks noChangeArrowheads="1"/>
          </p:cNvSpPr>
          <p:nvPr/>
        </p:nvSpPr>
        <p:spPr bwMode="auto">
          <a:xfrm rot="4275950">
            <a:off x="1533525" y="3819525"/>
            <a:ext cx="917575" cy="587375"/>
          </a:xfrm>
          <a:prstGeom prst="curvedUpArrow">
            <a:avLst>
              <a:gd name="adj1" fmla="val 31243"/>
              <a:gd name="adj2" fmla="val 62486"/>
              <a:gd name="adj3" fmla="val 33333"/>
            </a:avLst>
          </a:prstGeom>
          <a:noFill/>
          <a:ln w="25400">
            <a:solidFill>
              <a:srgbClr val="009999"/>
            </a:solidFill>
            <a:miter lim="800000"/>
            <a:headEnd/>
            <a:tailEnd/>
          </a:ln>
        </p:spPr>
        <p:txBody>
          <a:bodyPr anchor="ctr">
            <a:spAutoFit/>
          </a:bodyPr>
          <a:lstStyle/>
          <a:p>
            <a:endParaRPr lang="en-US"/>
          </a:p>
        </p:txBody>
      </p:sp>
      <p:pic>
        <p:nvPicPr>
          <p:cNvPr id="656390" name="Picture 6" descr="cyanohydrin3"/>
          <p:cNvPicPr>
            <a:picLocks noChangeAspect="1" noChangeArrowheads="1"/>
          </p:cNvPicPr>
          <p:nvPr/>
        </p:nvPicPr>
        <p:blipFill>
          <a:blip r:embed="rId6" cstate="print"/>
          <a:srcRect l="5455" t="2449" r="13324" b="980"/>
          <a:stretch>
            <a:fillRect/>
          </a:stretch>
        </p:blipFill>
        <p:spPr bwMode="auto">
          <a:xfrm>
            <a:off x="5715000" y="3962400"/>
            <a:ext cx="3429000" cy="2622550"/>
          </a:xfrm>
          <a:prstGeom prst="rect">
            <a:avLst/>
          </a:prstGeom>
          <a:noFill/>
          <a:ln w="9525">
            <a:noFill/>
            <a:miter lim="800000"/>
            <a:headEnd/>
            <a:tailEnd/>
          </a:ln>
        </p:spPr>
      </p:pic>
      <p:graphicFrame>
        <p:nvGraphicFramePr>
          <p:cNvPr id="656391" name="Object 7"/>
          <p:cNvGraphicFramePr>
            <a:graphicFrameLocks noChangeAspect="1"/>
          </p:cNvGraphicFramePr>
          <p:nvPr/>
        </p:nvGraphicFramePr>
        <p:xfrm>
          <a:off x="4343400" y="2133600"/>
          <a:ext cx="412750" cy="717550"/>
        </p:xfrm>
        <a:graphic>
          <a:graphicData uri="http://schemas.openxmlformats.org/presentationml/2006/ole">
            <p:oleObj spid="_x0000_s279554" name="CS ChemDraw Drawing" r:id="rId7" imgW="412200" imgH="717120" progId="ChemDraw.Document.6.0">
              <p:embed/>
            </p:oleObj>
          </a:graphicData>
        </a:graphic>
      </p:graphicFrame>
      <p:graphicFrame>
        <p:nvGraphicFramePr>
          <p:cNvPr id="19459" name="Object 8"/>
          <p:cNvGraphicFramePr>
            <a:graphicFrameLocks noChangeAspect="1"/>
          </p:cNvGraphicFramePr>
          <p:nvPr/>
        </p:nvGraphicFramePr>
        <p:xfrm>
          <a:off x="152400" y="76200"/>
          <a:ext cx="2819400" cy="1422400"/>
        </p:xfrm>
        <a:graphic>
          <a:graphicData uri="http://schemas.openxmlformats.org/presentationml/2006/ole">
            <p:oleObj spid="_x0000_s279555" name="CS ChemDraw Drawing" r:id="rId8" imgW="2335680" imgH="1177920" progId="ChemDraw.Document.6.0">
              <p:embed/>
            </p:oleObj>
          </a:graphicData>
        </a:graphic>
      </p:graphicFrame>
      <p:sp>
        <p:nvSpPr>
          <p:cNvPr id="656393" name="Line 9"/>
          <p:cNvSpPr>
            <a:spLocks noChangeShapeType="1"/>
          </p:cNvSpPr>
          <p:nvPr/>
        </p:nvSpPr>
        <p:spPr bwMode="auto">
          <a:xfrm flipV="1">
            <a:off x="4267200" y="2743200"/>
            <a:ext cx="990600" cy="552450"/>
          </a:xfrm>
          <a:prstGeom prst="line">
            <a:avLst/>
          </a:prstGeom>
          <a:noFill/>
          <a:ln w="63500">
            <a:solidFill>
              <a:srgbClr val="808080"/>
            </a:solidFill>
            <a:round/>
            <a:headEnd/>
            <a:tailEnd type="triangle" w="med" len="med"/>
          </a:ln>
        </p:spPr>
        <p:txBody>
          <a:bodyPr>
            <a:spAutoFit/>
          </a:bodyPr>
          <a:lstStyle/>
          <a:p>
            <a:endParaRPr lang="en-IN"/>
          </a:p>
        </p:txBody>
      </p:sp>
      <p:sp>
        <p:nvSpPr>
          <p:cNvPr id="656394" name="Line 10"/>
          <p:cNvSpPr>
            <a:spLocks noChangeShapeType="1"/>
          </p:cNvSpPr>
          <p:nvPr/>
        </p:nvSpPr>
        <p:spPr bwMode="auto">
          <a:xfrm>
            <a:off x="7696200" y="3124200"/>
            <a:ext cx="0" cy="838200"/>
          </a:xfrm>
          <a:prstGeom prst="line">
            <a:avLst/>
          </a:prstGeom>
          <a:noFill/>
          <a:ln w="63500">
            <a:solidFill>
              <a:srgbClr val="808080"/>
            </a:solidFill>
            <a:round/>
            <a:headEnd/>
            <a:tailEnd type="triangle" w="med" len="med"/>
          </a:ln>
        </p:spPr>
        <p:txBody>
          <a:bodyPr>
            <a:spAutoFit/>
          </a:bodyPr>
          <a:lstStyle/>
          <a:p>
            <a:endParaRPr lang="en-IN"/>
          </a:p>
        </p:txBody>
      </p:sp>
      <p:sp>
        <p:nvSpPr>
          <p:cNvPr id="19469" name="Line 11"/>
          <p:cNvSpPr>
            <a:spLocks noChangeShapeType="1"/>
          </p:cNvSpPr>
          <p:nvPr/>
        </p:nvSpPr>
        <p:spPr bwMode="auto">
          <a:xfrm>
            <a:off x="1447800" y="1219200"/>
            <a:ext cx="609600" cy="533400"/>
          </a:xfrm>
          <a:prstGeom prst="line">
            <a:avLst/>
          </a:prstGeom>
          <a:noFill/>
          <a:ln w="63500">
            <a:solidFill>
              <a:srgbClr val="808080"/>
            </a:solidFill>
            <a:round/>
            <a:headEnd/>
            <a:tailEnd type="triangle" w="med" len="med"/>
          </a:ln>
        </p:spPr>
        <p:txBody>
          <a:bodyPr>
            <a:spAutoFit/>
          </a:bodyPr>
          <a:lstStyle/>
          <a:p>
            <a:endParaRPr lang="en-IN"/>
          </a:p>
        </p:txBody>
      </p:sp>
      <p:graphicFrame>
        <p:nvGraphicFramePr>
          <p:cNvPr id="656396" name="Object 12"/>
          <p:cNvGraphicFramePr>
            <a:graphicFrameLocks noChangeAspect="1"/>
          </p:cNvGraphicFramePr>
          <p:nvPr/>
        </p:nvGraphicFramePr>
        <p:xfrm>
          <a:off x="6400800" y="3429000"/>
          <a:ext cx="1066800" cy="195263"/>
        </p:xfrm>
        <a:graphic>
          <a:graphicData uri="http://schemas.openxmlformats.org/presentationml/2006/ole">
            <p:oleObj spid="_x0000_s279556" name="CS ChemDraw Drawing" r:id="rId9" imgW="877680" imgH="160200" progId="ChemDraw.Document.6.0">
              <p:embed/>
            </p:oleObj>
          </a:graphicData>
        </a:graphic>
      </p:graphicFrame>
      <p:graphicFrame>
        <p:nvGraphicFramePr>
          <p:cNvPr id="656397" name="Object 13"/>
          <p:cNvGraphicFramePr>
            <a:graphicFrameLocks noChangeAspect="1"/>
          </p:cNvGraphicFramePr>
          <p:nvPr/>
        </p:nvGraphicFramePr>
        <p:xfrm>
          <a:off x="2438400" y="4191000"/>
          <a:ext cx="1676400" cy="498475"/>
        </p:xfrm>
        <a:graphic>
          <a:graphicData uri="http://schemas.openxmlformats.org/presentationml/2006/ole">
            <p:oleObj spid="_x0000_s279557" name="CS ChemDraw Drawing" r:id="rId10" imgW="1501560" imgH="445680" progId="ChemDraw.Document.6.0">
              <p:embed/>
            </p:oleObj>
          </a:graphicData>
        </a:graphic>
      </p:graphicFrame>
      <p:pic>
        <p:nvPicPr>
          <p:cNvPr id="656398" name="Picture 14" descr="cyanohydrin product 2"/>
          <p:cNvPicPr>
            <a:picLocks noChangeAspect="1" noChangeArrowheads="1"/>
          </p:cNvPicPr>
          <p:nvPr/>
        </p:nvPicPr>
        <p:blipFill>
          <a:blip r:embed="rId11" cstate="print"/>
          <a:srcRect l="30574" r="28662"/>
          <a:stretch>
            <a:fillRect/>
          </a:stretch>
        </p:blipFill>
        <p:spPr bwMode="auto">
          <a:xfrm>
            <a:off x="4041775" y="4876800"/>
            <a:ext cx="1292225" cy="1905000"/>
          </a:xfrm>
          <a:prstGeom prst="rect">
            <a:avLst/>
          </a:prstGeom>
          <a:noFill/>
          <a:ln w="9525">
            <a:noFill/>
            <a:miter lim="800000"/>
            <a:headEnd/>
            <a:tailEnd/>
          </a:ln>
        </p:spPr>
      </p:pic>
      <p:sp>
        <p:nvSpPr>
          <p:cNvPr id="656400" name="AutoShape 16"/>
          <p:cNvSpPr>
            <a:spLocks noChangeArrowheads="1"/>
          </p:cNvSpPr>
          <p:nvPr/>
        </p:nvSpPr>
        <p:spPr bwMode="auto">
          <a:xfrm rot="4411228">
            <a:off x="5182394" y="3613944"/>
            <a:ext cx="896938" cy="1905000"/>
          </a:xfrm>
          <a:prstGeom prst="curvedRightArrow">
            <a:avLst>
              <a:gd name="adj1" fmla="val 42478"/>
              <a:gd name="adj2" fmla="val 84956"/>
              <a:gd name="adj3" fmla="val 33333"/>
            </a:avLst>
          </a:prstGeom>
          <a:noFill/>
          <a:ln w="25400">
            <a:solidFill>
              <a:srgbClr val="009999"/>
            </a:solidFill>
            <a:miter lim="800000"/>
            <a:headEnd/>
            <a:tailEnd/>
          </a:ln>
        </p:spPr>
        <p:txBody>
          <a:bodyPr anchor="ctr">
            <a:spAutoFit/>
          </a:bodyPr>
          <a:lstStyle/>
          <a:p>
            <a:endParaRPr lang="en-US"/>
          </a:p>
        </p:txBody>
      </p:sp>
      <p:sp>
        <p:nvSpPr>
          <p:cNvPr id="16" name="TextBox 15"/>
          <p:cNvSpPr txBox="1"/>
          <p:nvPr/>
        </p:nvSpPr>
        <p:spPr>
          <a:xfrm>
            <a:off x="381000" y="5486400"/>
            <a:ext cx="1914820" cy="369332"/>
          </a:xfrm>
          <a:prstGeom prst="rect">
            <a:avLst/>
          </a:prstGeom>
          <a:noFill/>
        </p:spPr>
        <p:txBody>
          <a:bodyPr wrap="none" rtlCol="0">
            <a:spAutoFit/>
          </a:bodyPr>
          <a:lstStyle/>
          <a:p>
            <a:r>
              <a:rPr lang="en-US" b="1" dirty="0" smtClean="0">
                <a:solidFill>
                  <a:srgbClr val="FF0000"/>
                </a:solidFill>
              </a:rPr>
              <a:t>Chem. Eur. J. 2011</a:t>
            </a:r>
            <a:endParaRPr lang="en-I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56391"/>
                                        </p:tgtEl>
                                        <p:attrNameLst>
                                          <p:attrName>style.visibility</p:attrName>
                                        </p:attrNameLst>
                                      </p:cBhvr>
                                      <p:to>
                                        <p:strVal val="visible"/>
                                      </p:to>
                                    </p:set>
                                    <p:animEffect transition="in" filter="fade">
                                      <p:cBhvr>
                                        <p:cTn id="7" dur="1000"/>
                                        <p:tgtEl>
                                          <p:spTgt spid="656391"/>
                                        </p:tgtEl>
                                      </p:cBhvr>
                                    </p:animEffect>
                                    <p:anim calcmode="lin" valueType="num">
                                      <p:cBhvr>
                                        <p:cTn id="8" dur="1000" fill="hold"/>
                                        <p:tgtEl>
                                          <p:spTgt spid="656391"/>
                                        </p:tgtEl>
                                        <p:attrNameLst>
                                          <p:attrName>ppt_x</p:attrName>
                                        </p:attrNameLst>
                                      </p:cBhvr>
                                      <p:tavLst>
                                        <p:tav tm="0">
                                          <p:val>
                                            <p:strVal val="#ppt_x"/>
                                          </p:val>
                                        </p:tav>
                                        <p:tav tm="100000">
                                          <p:val>
                                            <p:strVal val="#ppt_x"/>
                                          </p:val>
                                        </p:tav>
                                      </p:tavLst>
                                    </p:anim>
                                    <p:anim calcmode="lin" valueType="num">
                                      <p:cBhvr>
                                        <p:cTn id="9" dur="1000" fill="hold"/>
                                        <p:tgtEl>
                                          <p:spTgt spid="65639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656388"/>
                                        </p:tgtEl>
                                        <p:attrNameLst>
                                          <p:attrName>style.visibility</p:attrName>
                                        </p:attrNameLst>
                                      </p:cBhvr>
                                      <p:to>
                                        <p:strVal val="visible"/>
                                      </p:to>
                                    </p:set>
                                    <p:animEffect transition="in" filter="blinds(horizontal)">
                                      <p:cBhvr>
                                        <p:cTn id="13" dur="500"/>
                                        <p:tgtEl>
                                          <p:spTgt spid="656388"/>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56389"/>
                                        </p:tgtEl>
                                        <p:attrNameLst>
                                          <p:attrName>style.visibility</p:attrName>
                                        </p:attrNameLst>
                                      </p:cBhvr>
                                      <p:to>
                                        <p:strVal val="visible"/>
                                      </p:to>
                                    </p:set>
                                    <p:animEffect transition="in" filter="randombar(horizontal)">
                                      <p:cBhvr>
                                        <p:cTn id="17" dur="500"/>
                                        <p:tgtEl>
                                          <p:spTgt spid="656389"/>
                                        </p:tgtEl>
                                      </p:cBhvr>
                                    </p:animEffect>
                                  </p:childTnLst>
                                </p:cTn>
                              </p:par>
                            </p:childTnLst>
                          </p:cTn>
                        </p:par>
                        <p:par>
                          <p:cTn id="18" fill="hold">
                            <p:stCondLst>
                              <p:cond delay="2000"/>
                            </p:stCondLst>
                            <p:childTnLst>
                              <p:par>
                                <p:cTn id="19" presetID="55" presetClass="entr" presetSubtype="0" fill="hold" nodeType="afterEffect">
                                  <p:stCondLst>
                                    <p:cond delay="0"/>
                                  </p:stCondLst>
                                  <p:childTnLst>
                                    <p:set>
                                      <p:cBhvr>
                                        <p:cTn id="20" dur="1" fill="hold">
                                          <p:stCondLst>
                                            <p:cond delay="0"/>
                                          </p:stCondLst>
                                        </p:cTn>
                                        <p:tgtEl>
                                          <p:spTgt spid="656397"/>
                                        </p:tgtEl>
                                        <p:attrNameLst>
                                          <p:attrName>style.visibility</p:attrName>
                                        </p:attrNameLst>
                                      </p:cBhvr>
                                      <p:to>
                                        <p:strVal val="visible"/>
                                      </p:to>
                                    </p:set>
                                    <p:anim calcmode="lin" valueType="num">
                                      <p:cBhvr>
                                        <p:cTn id="21" dur="1000" fill="hold"/>
                                        <p:tgtEl>
                                          <p:spTgt spid="656397"/>
                                        </p:tgtEl>
                                        <p:attrNameLst>
                                          <p:attrName>ppt_w</p:attrName>
                                        </p:attrNameLst>
                                      </p:cBhvr>
                                      <p:tavLst>
                                        <p:tav tm="0">
                                          <p:val>
                                            <p:strVal val="#ppt_w*0.70"/>
                                          </p:val>
                                        </p:tav>
                                        <p:tav tm="100000">
                                          <p:val>
                                            <p:strVal val="#ppt_w"/>
                                          </p:val>
                                        </p:tav>
                                      </p:tavLst>
                                    </p:anim>
                                    <p:anim calcmode="lin" valueType="num">
                                      <p:cBhvr>
                                        <p:cTn id="22" dur="1000" fill="hold"/>
                                        <p:tgtEl>
                                          <p:spTgt spid="656397"/>
                                        </p:tgtEl>
                                        <p:attrNameLst>
                                          <p:attrName>ppt_h</p:attrName>
                                        </p:attrNameLst>
                                      </p:cBhvr>
                                      <p:tavLst>
                                        <p:tav tm="0">
                                          <p:val>
                                            <p:strVal val="#ppt_h"/>
                                          </p:val>
                                        </p:tav>
                                        <p:tav tm="100000">
                                          <p:val>
                                            <p:strVal val="#ppt_h"/>
                                          </p:val>
                                        </p:tav>
                                      </p:tavLst>
                                    </p:anim>
                                    <p:animEffect transition="in" filter="fade">
                                      <p:cBhvr>
                                        <p:cTn id="23" dur="1000"/>
                                        <p:tgtEl>
                                          <p:spTgt spid="656397"/>
                                        </p:tgtEl>
                                      </p:cBhvr>
                                    </p:animEffect>
                                  </p:childTnLst>
                                </p:cTn>
                              </p:par>
                            </p:childTnLst>
                          </p:cTn>
                        </p:par>
                        <p:par>
                          <p:cTn id="24" fill="hold">
                            <p:stCondLst>
                              <p:cond delay="3000"/>
                            </p:stCondLst>
                            <p:childTnLst>
                              <p:par>
                                <p:cTn id="25" presetID="29" presetClass="entr" presetSubtype="0" fill="hold" grpId="0" nodeType="afterEffect">
                                  <p:stCondLst>
                                    <p:cond delay="0"/>
                                  </p:stCondLst>
                                  <p:childTnLst>
                                    <p:set>
                                      <p:cBhvr>
                                        <p:cTn id="26" dur="1" fill="hold">
                                          <p:stCondLst>
                                            <p:cond delay="0"/>
                                          </p:stCondLst>
                                        </p:cTn>
                                        <p:tgtEl>
                                          <p:spTgt spid="656393"/>
                                        </p:tgtEl>
                                        <p:attrNameLst>
                                          <p:attrName>style.visibility</p:attrName>
                                        </p:attrNameLst>
                                      </p:cBhvr>
                                      <p:to>
                                        <p:strVal val="visible"/>
                                      </p:to>
                                    </p:set>
                                    <p:anim calcmode="lin" valueType="num">
                                      <p:cBhvr>
                                        <p:cTn id="27" dur="1000" fill="hold"/>
                                        <p:tgtEl>
                                          <p:spTgt spid="656393"/>
                                        </p:tgtEl>
                                        <p:attrNameLst>
                                          <p:attrName>ppt_x</p:attrName>
                                        </p:attrNameLst>
                                      </p:cBhvr>
                                      <p:tavLst>
                                        <p:tav tm="0">
                                          <p:val>
                                            <p:strVal val="#ppt_x-.2"/>
                                          </p:val>
                                        </p:tav>
                                        <p:tav tm="100000">
                                          <p:val>
                                            <p:strVal val="#ppt_x"/>
                                          </p:val>
                                        </p:tav>
                                      </p:tavLst>
                                    </p:anim>
                                    <p:anim calcmode="lin" valueType="num">
                                      <p:cBhvr>
                                        <p:cTn id="28" dur="1000" fill="hold"/>
                                        <p:tgtEl>
                                          <p:spTgt spid="65639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56393"/>
                                        </p:tgtEl>
                                      </p:cBhvr>
                                    </p:animEffect>
                                  </p:childTnLst>
                                </p:cTn>
                              </p:par>
                            </p:childTnLst>
                          </p:cTn>
                        </p:par>
                        <p:par>
                          <p:cTn id="30" fill="hold">
                            <p:stCondLst>
                              <p:cond delay="4000"/>
                            </p:stCondLst>
                            <p:childTnLst>
                              <p:par>
                                <p:cTn id="31" presetID="15" presetClass="entr" presetSubtype="0" fill="hold" nodeType="afterEffect">
                                  <p:stCondLst>
                                    <p:cond delay="0"/>
                                  </p:stCondLst>
                                  <p:childTnLst>
                                    <p:set>
                                      <p:cBhvr>
                                        <p:cTn id="32" dur="1" fill="hold">
                                          <p:stCondLst>
                                            <p:cond delay="0"/>
                                          </p:stCondLst>
                                        </p:cTn>
                                        <p:tgtEl>
                                          <p:spTgt spid="656387"/>
                                        </p:tgtEl>
                                        <p:attrNameLst>
                                          <p:attrName>style.visibility</p:attrName>
                                        </p:attrNameLst>
                                      </p:cBhvr>
                                      <p:to>
                                        <p:strVal val="visible"/>
                                      </p:to>
                                    </p:set>
                                    <p:anim calcmode="lin" valueType="num">
                                      <p:cBhvr>
                                        <p:cTn id="33" dur="1000" fill="hold"/>
                                        <p:tgtEl>
                                          <p:spTgt spid="656387"/>
                                        </p:tgtEl>
                                        <p:attrNameLst>
                                          <p:attrName>ppt_w</p:attrName>
                                        </p:attrNameLst>
                                      </p:cBhvr>
                                      <p:tavLst>
                                        <p:tav tm="0">
                                          <p:val>
                                            <p:fltVal val="0"/>
                                          </p:val>
                                        </p:tav>
                                        <p:tav tm="100000">
                                          <p:val>
                                            <p:strVal val="#ppt_w"/>
                                          </p:val>
                                        </p:tav>
                                      </p:tavLst>
                                    </p:anim>
                                    <p:anim calcmode="lin" valueType="num">
                                      <p:cBhvr>
                                        <p:cTn id="34" dur="1000" fill="hold"/>
                                        <p:tgtEl>
                                          <p:spTgt spid="656387"/>
                                        </p:tgtEl>
                                        <p:attrNameLst>
                                          <p:attrName>ppt_h</p:attrName>
                                        </p:attrNameLst>
                                      </p:cBhvr>
                                      <p:tavLst>
                                        <p:tav tm="0">
                                          <p:val>
                                            <p:fltVal val="0"/>
                                          </p:val>
                                        </p:tav>
                                        <p:tav tm="100000">
                                          <p:val>
                                            <p:strVal val="#ppt_h"/>
                                          </p:val>
                                        </p:tav>
                                      </p:tavLst>
                                    </p:anim>
                                    <p:anim calcmode="lin" valueType="num">
                                      <p:cBhvr>
                                        <p:cTn id="35" dur="1000" fill="hold"/>
                                        <p:tgtEl>
                                          <p:spTgt spid="65638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563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56396"/>
                                        </p:tgtEl>
                                        <p:attrNameLst>
                                          <p:attrName>style.visibility</p:attrName>
                                        </p:attrNameLst>
                                      </p:cBhvr>
                                      <p:to>
                                        <p:strVal val="visible"/>
                                      </p:to>
                                    </p:set>
                                    <p:anim calcmode="lin" valueType="num">
                                      <p:cBhvr>
                                        <p:cTn id="41" dur="1000" fill="hold"/>
                                        <p:tgtEl>
                                          <p:spTgt spid="656396"/>
                                        </p:tgtEl>
                                        <p:attrNameLst>
                                          <p:attrName>ppt_w</p:attrName>
                                        </p:attrNameLst>
                                      </p:cBhvr>
                                      <p:tavLst>
                                        <p:tav tm="0">
                                          <p:val>
                                            <p:strVal val="#ppt_w*0.70"/>
                                          </p:val>
                                        </p:tav>
                                        <p:tav tm="100000">
                                          <p:val>
                                            <p:strVal val="#ppt_w"/>
                                          </p:val>
                                        </p:tav>
                                      </p:tavLst>
                                    </p:anim>
                                    <p:anim calcmode="lin" valueType="num">
                                      <p:cBhvr>
                                        <p:cTn id="42" dur="1000" fill="hold"/>
                                        <p:tgtEl>
                                          <p:spTgt spid="656396"/>
                                        </p:tgtEl>
                                        <p:attrNameLst>
                                          <p:attrName>ppt_h</p:attrName>
                                        </p:attrNameLst>
                                      </p:cBhvr>
                                      <p:tavLst>
                                        <p:tav tm="0">
                                          <p:val>
                                            <p:strVal val="#ppt_h"/>
                                          </p:val>
                                        </p:tav>
                                        <p:tav tm="100000">
                                          <p:val>
                                            <p:strVal val="#ppt_h"/>
                                          </p:val>
                                        </p:tav>
                                      </p:tavLst>
                                    </p:anim>
                                    <p:animEffect transition="in" filter="fade">
                                      <p:cBhvr>
                                        <p:cTn id="43" dur="1000"/>
                                        <p:tgtEl>
                                          <p:spTgt spid="656396"/>
                                        </p:tgtEl>
                                      </p:cBhvr>
                                    </p:animEffect>
                                  </p:childTnLst>
                                </p:cTn>
                              </p:par>
                            </p:childTnLst>
                          </p:cTn>
                        </p:par>
                        <p:par>
                          <p:cTn id="44" fill="hold">
                            <p:stCondLst>
                              <p:cond delay="1000"/>
                            </p:stCondLst>
                            <p:childTnLst>
                              <p:par>
                                <p:cTn id="45" presetID="16" presetClass="entr" presetSubtype="26" fill="hold" grpId="0" nodeType="afterEffect">
                                  <p:stCondLst>
                                    <p:cond delay="0"/>
                                  </p:stCondLst>
                                  <p:childTnLst>
                                    <p:set>
                                      <p:cBhvr>
                                        <p:cTn id="46" dur="1" fill="hold">
                                          <p:stCondLst>
                                            <p:cond delay="0"/>
                                          </p:stCondLst>
                                        </p:cTn>
                                        <p:tgtEl>
                                          <p:spTgt spid="656394"/>
                                        </p:tgtEl>
                                        <p:attrNameLst>
                                          <p:attrName>style.visibility</p:attrName>
                                        </p:attrNameLst>
                                      </p:cBhvr>
                                      <p:to>
                                        <p:strVal val="visible"/>
                                      </p:to>
                                    </p:set>
                                    <p:animEffect transition="in" filter="barn(inHorizontal)">
                                      <p:cBhvr>
                                        <p:cTn id="47" dur="500"/>
                                        <p:tgtEl>
                                          <p:spTgt spid="656394"/>
                                        </p:tgtEl>
                                      </p:cBhvr>
                                    </p:animEffect>
                                  </p:childTnLst>
                                </p:cTn>
                              </p:par>
                            </p:childTnLst>
                          </p:cTn>
                        </p:par>
                        <p:par>
                          <p:cTn id="48" fill="hold">
                            <p:stCondLst>
                              <p:cond delay="1500"/>
                            </p:stCondLst>
                            <p:childTnLst>
                              <p:par>
                                <p:cTn id="49" presetID="29" presetClass="entr" presetSubtype="0" fill="hold" nodeType="afterEffect">
                                  <p:stCondLst>
                                    <p:cond delay="0"/>
                                  </p:stCondLst>
                                  <p:childTnLst>
                                    <p:set>
                                      <p:cBhvr>
                                        <p:cTn id="50" dur="1" fill="hold">
                                          <p:stCondLst>
                                            <p:cond delay="0"/>
                                          </p:stCondLst>
                                        </p:cTn>
                                        <p:tgtEl>
                                          <p:spTgt spid="656390"/>
                                        </p:tgtEl>
                                        <p:attrNameLst>
                                          <p:attrName>style.visibility</p:attrName>
                                        </p:attrNameLst>
                                      </p:cBhvr>
                                      <p:to>
                                        <p:strVal val="visible"/>
                                      </p:to>
                                    </p:set>
                                    <p:anim calcmode="lin" valueType="num">
                                      <p:cBhvr>
                                        <p:cTn id="51" dur="1000" fill="hold"/>
                                        <p:tgtEl>
                                          <p:spTgt spid="656390"/>
                                        </p:tgtEl>
                                        <p:attrNameLst>
                                          <p:attrName>ppt_x</p:attrName>
                                        </p:attrNameLst>
                                      </p:cBhvr>
                                      <p:tavLst>
                                        <p:tav tm="0">
                                          <p:val>
                                            <p:strVal val="#ppt_x-.2"/>
                                          </p:val>
                                        </p:tav>
                                        <p:tav tm="100000">
                                          <p:val>
                                            <p:strVal val="#ppt_x"/>
                                          </p:val>
                                        </p:tav>
                                      </p:tavLst>
                                    </p:anim>
                                    <p:anim calcmode="lin" valueType="num">
                                      <p:cBhvr>
                                        <p:cTn id="52" dur="1000" fill="hold"/>
                                        <p:tgtEl>
                                          <p:spTgt spid="656390"/>
                                        </p:tgtEl>
                                        <p:attrNameLst>
                                          <p:attrName>ppt_y</p:attrName>
                                        </p:attrNameLst>
                                      </p:cBhvr>
                                      <p:tavLst>
                                        <p:tav tm="0">
                                          <p:val>
                                            <p:strVal val="#ppt_y"/>
                                          </p:val>
                                        </p:tav>
                                        <p:tav tm="100000">
                                          <p:val>
                                            <p:strVal val="#ppt_y"/>
                                          </p:val>
                                        </p:tav>
                                      </p:tavLst>
                                    </p:anim>
                                    <p:animEffect transition="in" filter="wipe(right)" prLst="gradientSize: 0.1">
                                      <p:cBhvr>
                                        <p:cTn id="53" dur="1000"/>
                                        <p:tgtEl>
                                          <p:spTgt spid="656390"/>
                                        </p:tgtEl>
                                      </p:cBhvr>
                                    </p:animEffect>
                                  </p:childTnLst>
                                </p:cTn>
                              </p:par>
                            </p:childTnLst>
                          </p:cTn>
                        </p:par>
                        <p:par>
                          <p:cTn id="54" fill="hold">
                            <p:stCondLst>
                              <p:cond delay="2500"/>
                            </p:stCondLst>
                            <p:childTnLst>
                              <p:par>
                                <p:cTn id="55" presetID="34" presetClass="entr" presetSubtype="0" fill="hold" grpId="0" nodeType="afterEffect">
                                  <p:stCondLst>
                                    <p:cond delay="0"/>
                                  </p:stCondLst>
                                  <p:childTnLst>
                                    <p:set>
                                      <p:cBhvr>
                                        <p:cTn id="56" dur="1" fill="hold">
                                          <p:stCondLst>
                                            <p:cond delay="0"/>
                                          </p:stCondLst>
                                        </p:cTn>
                                        <p:tgtEl>
                                          <p:spTgt spid="656400"/>
                                        </p:tgtEl>
                                        <p:attrNameLst>
                                          <p:attrName>style.visibility</p:attrName>
                                        </p:attrNameLst>
                                      </p:cBhvr>
                                      <p:to>
                                        <p:strVal val="visible"/>
                                      </p:to>
                                    </p:set>
                                    <p:anim from="(-#ppt_w/2)" to="(#ppt_x)" calcmode="lin" valueType="num">
                                      <p:cBhvr>
                                        <p:cTn id="57" dur="600" fill="hold">
                                          <p:stCondLst>
                                            <p:cond delay="0"/>
                                          </p:stCondLst>
                                        </p:cTn>
                                        <p:tgtEl>
                                          <p:spTgt spid="656400"/>
                                        </p:tgtEl>
                                        <p:attrNameLst>
                                          <p:attrName>ppt_x</p:attrName>
                                        </p:attrNameLst>
                                      </p:cBhvr>
                                    </p:anim>
                                    <p:anim from="0" to="-1.0" calcmode="lin" valueType="num">
                                      <p:cBhvr>
                                        <p:cTn id="58" dur="200" decel="50000" autoRev="1" fill="hold">
                                          <p:stCondLst>
                                            <p:cond delay="600"/>
                                          </p:stCondLst>
                                        </p:cTn>
                                        <p:tgtEl>
                                          <p:spTgt spid="656400"/>
                                        </p:tgtEl>
                                        <p:attrNameLst>
                                          <p:attrName>xshear</p:attrName>
                                        </p:attrNameLst>
                                      </p:cBhvr>
                                    </p:anim>
                                    <p:animScale>
                                      <p:cBhvr>
                                        <p:cTn id="59" dur="200" decel="100000" autoRev="1" fill="hold">
                                          <p:stCondLst>
                                            <p:cond delay="600"/>
                                          </p:stCondLst>
                                        </p:cTn>
                                        <p:tgtEl>
                                          <p:spTgt spid="656400"/>
                                        </p:tgtEl>
                                      </p:cBhvr>
                                      <p:from x="100000" y="100000"/>
                                      <p:to x="80000" y="100000"/>
                                    </p:animScale>
                                    <p:anim by="(#ppt_h/3+#ppt_w*0.1)" calcmode="lin" valueType="num">
                                      <p:cBhvr additive="sum">
                                        <p:cTn id="60" dur="200" decel="100000" autoRev="1" fill="hold">
                                          <p:stCondLst>
                                            <p:cond delay="600"/>
                                          </p:stCondLst>
                                        </p:cTn>
                                        <p:tgtEl>
                                          <p:spTgt spid="656400"/>
                                        </p:tgtEl>
                                        <p:attrNameLst>
                                          <p:attrName>ppt_x</p:attrName>
                                        </p:attrNameLst>
                                      </p:cBhvr>
                                    </p:anim>
                                  </p:childTnLst>
                                </p:cTn>
                              </p:par>
                            </p:childTnLst>
                          </p:cTn>
                        </p:par>
                        <p:par>
                          <p:cTn id="61" fill="hold">
                            <p:stCondLst>
                              <p:cond delay="3500"/>
                            </p:stCondLst>
                            <p:childTnLst>
                              <p:par>
                                <p:cTn id="62" presetID="53" presetClass="entr" presetSubtype="0" fill="hold" nodeType="afterEffect">
                                  <p:stCondLst>
                                    <p:cond delay="0"/>
                                  </p:stCondLst>
                                  <p:childTnLst>
                                    <p:set>
                                      <p:cBhvr>
                                        <p:cTn id="63" dur="1" fill="hold">
                                          <p:stCondLst>
                                            <p:cond delay="0"/>
                                          </p:stCondLst>
                                        </p:cTn>
                                        <p:tgtEl>
                                          <p:spTgt spid="656398"/>
                                        </p:tgtEl>
                                        <p:attrNameLst>
                                          <p:attrName>style.visibility</p:attrName>
                                        </p:attrNameLst>
                                      </p:cBhvr>
                                      <p:to>
                                        <p:strVal val="visible"/>
                                      </p:to>
                                    </p:set>
                                    <p:anim calcmode="lin" valueType="num">
                                      <p:cBhvr>
                                        <p:cTn id="64" dur="500" fill="hold"/>
                                        <p:tgtEl>
                                          <p:spTgt spid="656398"/>
                                        </p:tgtEl>
                                        <p:attrNameLst>
                                          <p:attrName>ppt_w</p:attrName>
                                        </p:attrNameLst>
                                      </p:cBhvr>
                                      <p:tavLst>
                                        <p:tav tm="0">
                                          <p:val>
                                            <p:fltVal val="0"/>
                                          </p:val>
                                        </p:tav>
                                        <p:tav tm="100000">
                                          <p:val>
                                            <p:strVal val="#ppt_w"/>
                                          </p:val>
                                        </p:tav>
                                      </p:tavLst>
                                    </p:anim>
                                    <p:anim calcmode="lin" valueType="num">
                                      <p:cBhvr>
                                        <p:cTn id="65" dur="500" fill="hold"/>
                                        <p:tgtEl>
                                          <p:spTgt spid="656398"/>
                                        </p:tgtEl>
                                        <p:attrNameLst>
                                          <p:attrName>ppt_h</p:attrName>
                                        </p:attrNameLst>
                                      </p:cBhvr>
                                      <p:tavLst>
                                        <p:tav tm="0">
                                          <p:val>
                                            <p:fltVal val="0"/>
                                          </p:val>
                                        </p:tav>
                                        <p:tav tm="100000">
                                          <p:val>
                                            <p:strVal val="#ppt_h"/>
                                          </p:val>
                                        </p:tav>
                                      </p:tavLst>
                                    </p:anim>
                                    <p:animEffect transition="in" filter="fade">
                                      <p:cBhvr>
                                        <p:cTn id="66" dur="500"/>
                                        <p:tgtEl>
                                          <p:spTgt spid="656398"/>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animBg="1"/>
      <p:bldP spid="656389" grpId="0" animBg="1"/>
      <p:bldP spid="656393" grpId="0" animBg="1"/>
      <p:bldP spid="656394" grpId="0" animBg="1"/>
      <p:bldP spid="65640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dimeric unit"/>
          <p:cNvPicPr>
            <a:picLocks noChangeAspect="1" noChangeArrowheads="1"/>
          </p:cNvPicPr>
          <p:nvPr/>
        </p:nvPicPr>
        <p:blipFill>
          <a:blip r:embed="rId2" cstate="print"/>
          <a:srcRect/>
          <a:stretch>
            <a:fillRect/>
          </a:stretch>
        </p:blipFill>
        <p:spPr bwMode="auto">
          <a:xfrm>
            <a:off x="1295400" y="4535311"/>
            <a:ext cx="3429000" cy="2003425"/>
          </a:xfrm>
          <a:prstGeom prst="rect">
            <a:avLst/>
          </a:prstGeom>
          <a:noFill/>
          <a:ln w="9525">
            <a:noFill/>
            <a:miter lim="800000"/>
            <a:headEnd/>
            <a:tailEnd/>
          </a:ln>
        </p:spPr>
      </p:pic>
      <p:pic>
        <p:nvPicPr>
          <p:cNvPr id="14" name="Picture 14" descr="CP2.bmp"/>
          <p:cNvPicPr>
            <a:picLocks noChangeAspect="1"/>
          </p:cNvPicPr>
          <p:nvPr/>
        </p:nvPicPr>
        <p:blipFill>
          <a:blip r:embed="rId3" cstate="print"/>
          <a:srcRect l="28333" t="10995" r="26666" b="8701"/>
          <a:stretch>
            <a:fillRect/>
          </a:stretch>
        </p:blipFill>
        <p:spPr bwMode="auto">
          <a:xfrm>
            <a:off x="5334000" y="4419600"/>
            <a:ext cx="3352800" cy="2173111"/>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A7E4CDD1-5097-44C9-9568-26C608DCE64B}" type="slidenum">
              <a:rPr lang="en-US" smtClean="0"/>
              <a:pPr/>
              <a:t>27</a:t>
            </a:fld>
            <a:endParaRPr lang="en-US"/>
          </a:p>
        </p:txBody>
      </p:sp>
      <p:pic>
        <p:nvPicPr>
          <p:cNvPr id="17" name="Picture 16" descr="Ladu 1.emf"/>
          <p:cNvPicPr>
            <a:picLocks noChangeAspect="1"/>
          </p:cNvPicPr>
          <p:nvPr/>
        </p:nvPicPr>
        <p:blipFill>
          <a:blip r:embed="rId4" cstate="print"/>
          <a:srcRect t="14377" b="21056"/>
          <a:stretch>
            <a:fillRect/>
          </a:stretch>
        </p:blipFill>
        <p:spPr>
          <a:xfrm>
            <a:off x="457200" y="228600"/>
            <a:ext cx="8305800" cy="40144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a:stretch>
            <a:fillRect/>
          </a:stretch>
        </p:blipFill>
        <p:spPr bwMode="auto">
          <a:xfrm>
            <a:off x="5705475" y="381000"/>
            <a:ext cx="2524125" cy="2514600"/>
          </a:xfrm>
          <a:prstGeom prst="rect">
            <a:avLst/>
          </a:prstGeom>
          <a:noFill/>
          <a:ln w="9525">
            <a:noFill/>
            <a:miter lim="800000"/>
            <a:headEnd/>
            <a:tailEnd/>
          </a:ln>
        </p:spPr>
      </p:pic>
      <p:graphicFrame>
        <p:nvGraphicFramePr>
          <p:cNvPr id="7170" name="Object 8"/>
          <p:cNvGraphicFramePr>
            <a:graphicFrameLocks noChangeAspect="1"/>
          </p:cNvGraphicFramePr>
          <p:nvPr/>
        </p:nvGraphicFramePr>
        <p:xfrm>
          <a:off x="457200" y="722313"/>
          <a:ext cx="4257675" cy="1563687"/>
        </p:xfrm>
        <a:graphic>
          <a:graphicData uri="http://schemas.openxmlformats.org/presentationml/2006/ole">
            <p:oleObj spid="_x0000_s371714" name="CS ChemDraw Drawing" r:id="rId4" imgW="4257000" imgH="1563480" progId="ChemDraw.Document.6.0">
              <p:embed/>
            </p:oleObj>
          </a:graphicData>
        </a:graphic>
      </p:graphicFrame>
      <p:graphicFrame>
        <p:nvGraphicFramePr>
          <p:cNvPr id="7171" name="Object 7"/>
          <p:cNvGraphicFramePr>
            <a:graphicFrameLocks noChangeAspect="1"/>
          </p:cNvGraphicFramePr>
          <p:nvPr/>
        </p:nvGraphicFramePr>
        <p:xfrm>
          <a:off x="1066800" y="2590800"/>
          <a:ext cx="3527425" cy="1003300"/>
        </p:xfrm>
        <a:graphic>
          <a:graphicData uri="http://schemas.openxmlformats.org/presentationml/2006/ole">
            <p:oleObj spid="_x0000_s371715" name="CS ChemDraw Drawing" r:id="rId5" imgW="2456280" imgH="699120" progId="ChemDraw.Document.6.0">
              <p:embed/>
            </p:oleObj>
          </a:graphicData>
        </a:graphic>
      </p:graphicFrame>
      <p:sp>
        <p:nvSpPr>
          <p:cNvPr id="7" name="TextBox 6"/>
          <p:cNvSpPr txBox="1"/>
          <p:nvPr/>
        </p:nvSpPr>
        <p:spPr>
          <a:xfrm>
            <a:off x="762000" y="4191000"/>
            <a:ext cx="7467600" cy="461665"/>
          </a:xfrm>
          <a:prstGeom prst="rect">
            <a:avLst/>
          </a:prstGeom>
          <a:noFill/>
        </p:spPr>
        <p:txBody>
          <a:bodyPr wrap="square" rtlCol="0">
            <a:spAutoFit/>
          </a:bodyPr>
          <a:lstStyle/>
          <a:p>
            <a:r>
              <a:rPr lang="en-US" sz="2400" b="1" dirty="0" smtClean="0">
                <a:solidFill>
                  <a:srgbClr val="FF0000"/>
                </a:solidFill>
              </a:rPr>
              <a:t>Crystal to Crystal transformation from Zn</a:t>
            </a:r>
            <a:r>
              <a:rPr lang="en-US" sz="2400" b="1" baseline="-25000" dirty="0" smtClean="0">
                <a:solidFill>
                  <a:srgbClr val="FF0000"/>
                </a:solidFill>
              </a:rPr>
              <a:t>4</a:t>
            </a:r>
            <a:r>
              <a:rPr lang="en-US" sz="2400" b="1" dirty="0" smtClean="0">
                <a:solidFill>
                  <a:srgbClr val="FF0000"/>
                </a:solidFill>
              </a:rPr>
              <a:t>O to Cu</a:t>
            </a:r>
            <a:r>
              <a:rPr lang="en-US" sz="2400" b="1" baseline="-25000" dirty="0" smtClean="0">
                <a:solidFill>
                  <a:srgbClr val="FF0000"/>
                </a:solidFill>
              </a:rPr>
              <a:t>4</a:t>
            </a:r>
            <a:r>
              <a:rPr lang="en-US" sz="2400" b="1" dirty="0" smtClean="0">
                <a:solidFill>
                  <a:srgbClr val="FF0000"/>
                </a:solidFill>
              </a:rPr>
              <a:t>O !!!</a:t>
            </a:r>
            <a:r>
              <a:rPr lang="en-US" sz="2400" b="1" baseline="-25000" dirty="0" smtClean="0">
                <a:solidFill>
                  <a:srgbClr val="FF0000"/>
                </a:solidFill>
              </a:rPr>
              <a:t> </a:t>
            </a:r>
            <a:endParaRPr lang="en-IN" sz="2400"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52800" y="976313"/>
            <a:ext cx="2895600" cy="4052887"/>
            <a:chOff x="2112" y="384"/>
            <a:chExt cx="1824" cy="2553"/>
          </a:xfrm>
        </p:grpSpPr>
        <p:pic>
          <p:nvPicPr>
            <p:cNvPr id="12291" name="Picture 4" descr="bigbpy final.tif"/>
            <p:cNvPicPr>
              <a:picLocks noChangeAspect="1"/>
            </p:cNvPicPr>
            <p:nvPr/>
          </p:nvPicPr>
          <p:blipFill>
            <a:blip r:embed="rId4" cstate="print"/>
            <a:srcRect l="29129" t="2850" r="29129" b="2850"/>
            <a:stretch>
              <a:fillRect/>
            </a:stretch>
          </p:blipFill>
          <p:spPr bwMode="auto">
            <a:xfrm rot="-187310">
              <a:off x="2352" y="1728"/>
              <a:ext cx="1169" cy="1209"/>
            </a:xfrm>
            <a:prstGeom prst="rect">
              <a:avLst/>
            </a:prstGeom>
            <a:noFill/>
            <a:ln w="9525">
              <a:noFill/>
              <a:miter lim="800000"/>
              <a:headEnd/>
              <a:tailEnd/>
            </a:ln>
          </p:spPr>
        </p:pic>
        <p:grpSp>
          <p:nvGrpSpPr>
            <p:cNvPr id="3" name="Group 4"/>
            <p:cNvGrpSpPr>
              <a:grpSpLocks/>
            </p:cNvGrpSpPr>
            <p:nvPr/>
          </p:nvGrpSpPr>
          <p:grpSpPr bwMode="auto">
            <a:xfrm>
              <a:off x="2112" y="384"/>
              <a:ext cx="1824" cy="1344"/>
              <a:chOff x="2112" y="384"/>
              <a:chExt cx="1824" cy="1344"/>
            </a:xfrm>
          </p:grpSpPr>
          <p:sp>
            <p:nvSpPr>
              <p:cNvPr id="12293" name="Line 20"/>
              <p:cNvSpPr>
                <a:spLocks noChangeShapeType="1"/>
              </p:cNvSpPr>
              <p:nvPr/>
            </p:nvSpPr>
            <p:spPr bwMode="auto">
              <a:xfrm>
                <a:off x="2832" y="1296"/>
                <a:ext cx="0" cy="432"/>
              </a:xfrm>
              <a:prstGeom prst="line">
                <a:avLst/>
              </a:prstGeom>
              <a:noFill/>
              <a:ln w="38100">
                <a:solidFill>
                  <a:srgbClr val="FF0000"/>
                </a:solidFill>
                <a:round/>
                <a:headEnd/>
                <a:tailEnd type="triangle" w="med" len="med"/>
              </a:ln>
            </p:spPr>
            <p:txBody>
              <a:bodyPr/>
              <a:lstStyle/>
              <a:p>
                <a:endParaRPr lang="en-IN"/>
              </a:p>
            </p:txBody>
          </p:sp>
          <p:sp>
            <p:nvSpPr>
              <p:cNvPr id="12294" name="Rectangle 32"/>
              <p:cNvSpPr>
                <a:spLocks noChangeArrowheads="1"/>
              </p:cNvSpPr>
              <p:nvPr/>
            </p:nvSpPr>
            <p:spPr bwMode="auto">
              <a:xfrm>
                <a:off x="2112" y="1488"/>
                <a:ext cx="783" cy="192"/>
              </a:xfrm>
              <a:prstGeom prst="rect">
                <a:avLst/>
              </a:prstGeom>
              <a:noFill/>
              <a:ln w="9525">
                <a:noFill/>
                <a:miter lim="800000"/>
                <a:headEnd/>
                <a:tailEnd/>
              </a:ln>
            </p:spPr>
            <p:txBody>
              <a:bodyPr>
                <a:spAutoFit/>
              </a:bodyPr>
              <a:lstStyle/>
              <a:p>
                <a:pPr>
                  <a:spcBef>
                    <a:spcPct val="30000"/>
                  </a:spcBef>
                </a:pPr>
                <a:r>
                  <a:rPr lang="en-US" sz="1400">
                    <a:latin typeface="Book Antiqua" pitchFamily="18" charset="0"/>
                  </a:rPr>
                  <a:t> DMF, 90 °C</a:t>
                </a:r>
              </a:p>
            </p:txBody>
          </p:sp>
          <p:sp>
            <p:nvSpPr>
              <p:cNvPr id="12295" name="Rectangle 32"/>
              <p:cNvSpPr>
                <a:spLocks noChangeArrowheads="1"/>
              </p:cNvSpPr>
              <p:nvPr/>
            </p:nvSpPr>
            <p:spPr bwMode="auto">
              <a:xfrm>
                <a:off x="2226" y="1344"/>
                <a:ext cx="367" cy="192"/>
              </a:xfrm>
              <a:prstGeom prst="rect">
                <a:avLst/>
              </a:prstGeom>
              <a:noFill/>
              <a:ln w="9525">
                <a:noFill/>
                <a:miter lim="800000"/>
                <a:headEnd/>
                <a:tailEnd/>
              </a:ln>
            </p:spPr>
            <p:txBody>
              <a:bodyPr wrap="none">
                <a:spAutoFit/>
              </a:bodyPr>
              <a:lstStyle/>
              <a:p>
                <a:pPr>
                  <a:spcBef>
                    <a:spcPct val="30000"/>
                  </a:spcBef>
                </a:pPr>
                <a:r>
                  <a:rPr lang="en-US" sz="1400" b="1">
                    <a:latin typeface="Book Antiqua" pitchFamily="18" charset="0"/>
                  </a:rPr>
                  <a:t> Zn</a:t>
                </a:r>
                <a:r>
                  <a:rPr lang="en-US" sz="1400" b="1" baseline="30000">
                    <a:latin typeface="Book Antiqua" pitchFamily="18" charset="0"/>
                  </a:rPr>
                  <a:t>2+</a:t>
                </a:r>
              </a:p>
            </p:txBody>
          </p:sp>
          <p:sp>
            <p:nvSpPr>
              <p:cNvPr id="12296" name="Rectangle 8"/>
              <p:cNvSpPr>
                <a:spLocks noChangeArrowheads="1"/>
              </p:cNvSpPr>
              <p:nvPr/>
            </p:nvSpPr>
            <p:spPr bwMode="auto">
              <a:xfrm>
                <a:off x="2848" y="1344"/>
                <a:ext cx="300" cy="231"/>
              </a:xfrm>
              <a:prstGeom prst="rect">
                <a:avLst/>
              </a:prstGeom>
              <a:noFill/>
              <a:ln w="9525">
                <a:noFill/>
                <a:miter lim="800000"/>
                <a:headEnd/>
                <a:tailEnd/>
              </a:ln>
              <a:effectLst/>
            </p:spPr>
            <p:txBody>
              <a:bodyPr wrap="none">
                <a:spAutoFit/>
              </a:bodyPr>
              <a:lstStyle/>
              <a:p>
                <a:pPr>
                  <a:spcBef>
                    <a:spcPct val="30000"/>
                  </a:spcBef>
                </a:pPr>
                <a:r>
                  <a:rPr lang="en-US">
                    <a:latin typeface="Times New Roman" pitchFamily="18" charset="0"/>
                    <a:cs typeface="Times New Roman" pitchFamily="18" charset="0"/>
                  </a:rPr>
                  <a:t>a </a:t>
                </a:r>
                <a:r>
                  <a:rPr lang="en-US"/>
                  <a:t>=</a:t>
                </a:r>
              </a:p>
            </p:txBody>
          </p:sp>
          <p:graphicFrame>
            <p:nvGraphicFramePr>
              <p:cNvPr id="12297" name="Object 9"/>
              <p:cNvGraphicFramePr>
                <a:graphicFrameLocks noChangeAspect="1"/>
              </p:cNvGraphicFramePr>
              <p:nvPr/>
            </p:nvGraphicFramePr>
            <p:xfrm>
              <a:off x="3120" y="1344"/>
              <a:ext cx="816" cy="205"/>
            </p:xfrm>
            <a:graphic>
              <a:graphicData uri="http://schemas.openxmlformats.org/presentationml/2006/ole">
                <p:oleObj spid="_x0000_s332805" name="CS ChemDraw Drawing" r:id="rId5" imgW="1609200" imgH="404640" progId="ChemDraw.Document.6.0">
                  <p:embed/>
                </p:oleObj>
              </a:graphicData>
            </a:graphic>
          </p:graphicFrame>
          <p:graphicFrame>
            <p:nvGraphicFramePr>
              <p:cNvPr id="12298" name="Object 10"/>
              <p:cNvGraphicFramePr>
                <a:graphicFrameLocks noChangeAspect="1"/>
              </p:cNvGraphicFramePr>
              <p:nvPr/>
            </p:nvGraphicFramePr>
            <p:xfrm>
              <a:off x="2208" y="384"/>
              <a:ext cx="1248" cy="922"/>
            </p:xfrm>
            <a:graphic>
              <a:graphicData uri="http://schemas.openxmlformats.org/presentationml/2006/ole">
                <p:oleObj spid="_x0000_s332806" name="CS ChemDraw Drawing" r:id="rId6" imgW="3330720" imgH="2459520" progId="ChemDraw.Document.6.0">
                  <p:embed/>
                </p:oleObj>
              </a:graphicData>
            </a:graphic>
          </p:graphicFrame>
        </p:grpSp>
      </p:grpSp>
      <p:grpSp>
        <p:nvGrpSpPr>
          <p:cNvPr id="4" name="Group 11"/>
          <p:cNvGrpSpPr>
            <a:grpSpLocks/>
          </p:cNvGrpSpPr>
          <p:nvPr/>
        </p:nvGrpSpPr>
        <p:grpSpPr bwMode="auto">
          <a:xfrm>
            <a:off x="1293813" y="1927225"/>
            <a:ext cx="7316787" cy="4854575"/>
            <a:chOff x="768" y="1262"/>
            <a:chExt cx="4609" cy="3058"/>
          </a:xfrm>
        </p:grpSpPr>
        <p:grpSp>
          <p:nvGrpSpPr>
            <p:cNvPr id="5" name="Group 12"/>
            <p:cNvGrpSpPr>
              <a:grpSpLocks/>
            </p:cNvGrpSpPr>
            <p:nvPr/>
          </p:nvGrpSpPr>
          <p:grpSpPr bwMode="auto">
            <a:xfrm>
              <a:off x="768" y="4046"/>
              <a:ext cx="1248" cy="274"/>
              <a:chOff x="768" y="3984"/>
              <a:chExt cx="1248" cy="274"/>
            </a:xfrm>
          </p:grpSpPr>
          <p:sp>
            <p:nvSpPr>
              <p:cNvPr id="12301" name="Rectangle 13"/>
              <p:cNvSpPr>
                <a:spLocks noChangeArrowheads="1"/>
              </p:cNvSpPr>
              <p:nvPr/>
            </p:nvSpPr>
            <p:spPr bwMode="auto">
              <a:xfrm>
                <a:off x="768" y="3984"/>
                <a:ext cx="312" cy="231"/>
              </a:xfrm>
              <a:prstGeom prst="rect">
                <a:avLst/>
              </a:prstGeom>
              <a:noFill/>
              <a:ln w="9525">
                <a:noFill/>
                <a:miter lim="800000"/>
                <a:headEnd/>
                <a:tailEnd/>
              </a:ln>
              <a:effectLst/>
            </p:spPr>
            <p:txBody>
              <a:bodyPr wrap="none">
                <a:spAutoFit/>
              </a:bodyPr>
              <a:lstStyle/>
              <a:p>
                <a:pPr>
                  <a:spcBef>
                    <a:spcPct val="30000"/>
                  </a:spcBef>
                </a:pPr>
                <a:r>
                  <a:rPr lang="en-US">
                    <a:latin typeface="Times New Roman" pitchFamily="18" charset="0"/>
                    <a:cs typeface="Times New Roman" pitchFamily="18" charset="0"/>
                  </a:rPr>
                  <a:t>b</a:t>
                </a:r>
                <a:r>
                  <a:rPr lang="en-US"/>
                  <a:t> =</a:t>
                </a:r>
              </a:p>
            </p:txBody>
          </p:sp>
          <p:graphicFrame>
            <p:nvGraphicFramePr>
              <p:cNvPr id="12302" name="Object 14"/>
              <p:cNvGraphicFramePr>
                <a:graphicFrameLocks noChangeAspect="1"/>
              </p:cNvGraphicFramePr>
              <p:nvPr/>
            </p:nvGraphicFramePr>
            <p:xfrm>
              <a:off x="1104" y="3984"/>
              <a:ext cx="912" cy="274"/>
            </p:xfrm>
            <a:graphic>
              <a:graphicData uri="http://schemas.openxmlformats.org/presentationml/2006/ole">
                <p:oleObj spid="_x0000_s332804" name="CS ChemDraw Drawing" r:id="rId7" imgW="1608480" imgH="483120" progId="ChemDraw.Document.6.0">
                  <p:embed/>
                </p:oleObj>
              </a:graphicData>
            </a:graphic>
          </p:graphicFrame>
        </p:grpSp>
        <p:grpSp>
          <p:nvGrpSpPr>
            <p:cNvPr id="6" name="Group 15"/>
            <p:cNvGrpSpPr>
              <a:grpSpLocks/>
            </p:cNvGrpSpPr>
            <p:nvPr/>
          </p:nvGrpSpPr>
          <p:grpSpPr bwMode="auto">
            <a:xfrm>
              <a:off x="3456" y="1262"/>
              <a:ext cx="1921" cy="1217"/>
              <a:chOff x="3456" y="1183"/>
              <a:chExt cx="1921" cy="1217"/>
            </a:xfrm>
          </p:grpSpPr>
          <p:pic>
            <p:nvPicPr>
              <p:cNvPr id="12304" name="Picture 7" descr="DPT final.tif"/>
              <p:cNvPicPr>
                <a:picLocks noChangeAspect="1"/>
              </p:cNvPicPr>
              <p:nvPr/>
            </p:nvPicPr>
            <p:blipFill>
              <a:blip r:embed="rId8" cstate="print"/>
              <a:srcRect l="27499" t="3326" r="27499" b="2376"/>
              <a:stretch>
                <a:fillRect/>
              </a:stretch>
            </p:blipFill>
            <p:spPr bwMode="auto">
              <a:xfrm rot="-141043">
                <a:off x="4225" y="1183"/>
                <a:ext cx="1152" cy="1217"/>
              </a:xfrm>
              <a:prstGeom prst="rect">
                <a:avLst/>
              </a:prstGeom>
              <a:noFill/>
              <a:ln w="9525">
                <a:noFill/>
                <a:miter lim="800000"/>
                <a:headEnd/>
                <a:tailEnd/>
              </a:ln>
            </p:spPr>
          </p:pic>
          <p:sp>
            <p:nvSpPr>
              <p:cNvPr id="12305" name="Line 17"/>
              <p:cNvSpPr>
                <a:spLocks noChangeShapeType="1"/>
              </p:cNvSpPr>
              <p:nvPr/>
            </p:nvSpPr>
            <p:spPr bwMode="auto">
              <a:xfrm flipV="1">
                <a:off x="3456" y="1824"/>
                <a:ext cx="768" cy="288"/>
              </a:xfrm>
              <a:prstGeom prst="line">
                <a:avLst/>
              </a:prstGeom>
              <a:noFill/>
              <a:ln w="63500">
                <a:solidFill>
                  <a:srgbClr val="FF0000"/>
                </a:solidFill>
                <a:round/>
                <a:headEnd/>
                <a:tailEnd type="triangle" w="med" len="med"/>
              </a:ln>
              <a:effectLst/>
            </p:spPr>
            <p:txBody>
              <a:bodyPr/>
              <a:lstStyle/>
              <a:p>
                <a:endParaRPr lang="en-IN"/>
              </a:p>
            </p:txBody>
          </p:sp>
          <p:sp>
            <p:nvSpPr>
              <p:cNvPr id="12306" name="Rectangle 18"/>
              <p:cNvSpPr>
                <a:spLocks noChangeArrowheads="1"/>
              </p:cNvSpPr>
              <p:nvPr/>
            </p:nvSpPr>
            <p:spPr bwMode="auto">
              <a:xfrm rot="-770862">
                <a:off x="3696" y="1728"/>
                <a:ext cx="188" cy="231"/>
              </a:xfrm>
              <a:prstGeom prst="rect">
                <a:avLst/>
              </a:prstGeom>
              <a:noFill/>
              <a:ln w="9525">
                <a:noFill/>
                <a:miter lim="800000"/>
                <a:headEnd/>
                <a:tailEnd/>
              </a:ln>
              <a:effectLst/>
            </p:spPr>
            <p:txBody>
              <a:bodyPr wrap="none">
                <a:spAutoFit/>
              </a:bodyPr>
              <a:lstStyle/>
              <a:p>
                <a:pPr>
                  <a:spcBef>
                    <a:spcPct val="30000"/>
                  </a:spcBef>
                </a:pPr>
                <a:r>
                  <a:rPr lang="en-US">
                    <a:latin typeface="Times New Roman" pitchFamily="18" charset="0"/>
                    <a:cs typeface="Times New Roman" pitchFamily="18" charset="0"/>
                  </a:rPr>
                  <a:t>b</a:t>
                </a:r>
              </a:p>
            </p:txBody>
          </p:sp>
        </p:grpSp>
      </p:grpSp>
      <p:grpSp>
        <p:nvGrpSpPr>
          <p:cNvPr id="7" name="Group 19"/>
          <p:cNvGrpSpPr>
            <a:grpSpLocks/>
          </p:cNvGrpSpPr>
          <p:nvPr/>
        </p:nvGrpSpPr>
        <p:grpSpPr bwMode="auto">
          <a:xfrm>
            <a:off x="5562600" y="3124200"/>
            <a:ext cx="1219200" cy="457200"/>
            <a:chOff x="3456" y="2016"/>
            <a:chExt cx="768" cy="288"/>
          </a:xfrm>
        </p:grpSpPr>
        <p:sp>
          <p:nvSpPr>
            <p:cNvPr id="12308" name="Line 20"/>
            <p:cNvSpPr>
              <a:spLocks noChangeShapeType="1"/>
            </p:cNvSpPr>
            <p:nvPr/>
          </p:nvSpPr>
          <p:spPr bwMode="auto">
            <a:xfrm flipH="1">
              <a:off x="3456" y="2016"/>
              <a:ext cx="768" cy="288"/>
            </a:xfrm>
            <a:prstGeom prst="line">
              <a:avLst/>
            </a:prstGeom>
            <a:noFill/>
            <a:ln w="63500">
              <a:solidFill>
                <a:srgbClr val="FF0000"/>
              </a:solidFill>
              <a:round/>
              <a:headEnd/>
              <a:tailEnd type="triangle" w="med" len="med"/>
            </a:ln>
            <a:effectLst/>
          </p:spPr>
          <p:txBody>
            <a:bodyPr/>
            <a:lstStyle/>
            <a:p>
              <a:endParaRPr lang="en-IN"/>
            </a:p>
          </p:txBody>
        </p:sp>
        <p:sp>
          <p:nvSpPr>
            <p:cNvPr id="12309" name="Rectangle 21"/>
            <p:cNvSpPr>
              <a:spLocks noChangeArrowheads="1"/>
            </p:cNvSpPr>
            <p:nvPr/>
          </p:nvSpPr>
          <p:spPr bwMode="auto">
            <a:xfrm rot="-1050051">
              <a:off x="3792" y="2073"/>
              <a:ext cx="180" cy="231"/>
            </a:xfrm>
            <a:prstGeom prst="rect">
              <a:avLst/>
            </a:prstGeom>
            <a:noFill/>
            <a:ln w="9525">
              <a:noFill/>
              <a:miter lim="800000"/>
              <a:headEnd/>
              <a:tailEnd/>
            </a:ln>
            <a:effectLst/>
          </p:spPr>
          <p:txBody>
            <a:bodyPr wrap="none">
              <a:spAutoFit/>
            </a:bodyPr>
            <a:lstStyle/>
            <a:p>
              <a:pPr>
                <a:spcBef>
                  <a:spcPct val="30000"/>
                </a:spcBef>
              </a:pPr>
              <a:r>
                <a:rPr lang="en-US">
                  <a:latin typeface="Times New Roman" pitchFamily="18" charset="0"/>
                  <a:cs typeface="Times New Roman" pitchFamily="18" charset="0"/>
                </a:rPr>
                <a:t>a</a:t>
              </a:r>
            </a:p>
          </p:txBody>
        </p:sp>
      </p:grpSp>
      <p:grpSp>
        <p:nvGrpSpPr>
          <p:cNvPr id="8" name="Group 22"/>
          <p:cNvGrpSpPr>
            <a:grpSpLocks/>
          </p:cNvGrpSpPr>
          <p:nvPr/>
        </p:nvGrpSpPr>
        <p:grpSpPr bwMode="auto">
          <a:xfrm>
            <a:off x="1447800" y="3505200"/>
            <a:ext cx="285750" cy="838200"/>
            <a:chOff x="912" y="2208"/>
            <a:chExt cx="180" cy="528"/>
          </a:xfrm>
        </p:grpSpPr>
        <p:sp>
          <p:nvSpPr>
            <p:cNvPr id="12311" name="Line 23"/>
            <p:cNvSpPr>
              <a:spLocks noChangeShapeType="1"/>
            </p:cNvSpPr>
            <p:nvPr/>
          </p:nvSpPr>
          <p:spPr bwMode="auto">
            <a:xfrm flipV="1">
              <a:off x="912" y="2208"/>
              <a:ext cx="0" cy="528"/>
            </a:xfrm>
            <a:prstGeom prst="line">
              <a:avLst/>
            </a:prstGeom>
            <a:noFill/>
            <a:ln w="63500">
              <a:solidFill>
                <a:srgbClr val="FF0000"/>
              </a:solidFill>
              <a:round/>
              <a:headEnd/>
              <a:tailEnd type="triangle" w="med" len="med"/>
            </a:ln>
            <a:effectLst/>
          </p:spPr>
          <p:txBody>
            <a:bodyPr/>
            <a:lstStyle/>
            <a:p>
              <a:endParaRPr lang="en-IN"/>
            </a:p>
          </p:txBody>
        </p:sp>
        <p:sp>
          <p:nvSpPr>
            <p:cNvPr id="12312" name="Rectangle 24"/>
            <p:cNvSpPr>
              <a:spLocks noChangeArrowheads="1"/>
            </p:cNvSpPr>
            <p:nvPr/>
          </p:nvSpPr>
          <p:spPr bwMode="auto">
            <a:xfrm>
              <a:off x="912" y="2361"/>
              <a:ext cx="180" cy="231"/>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a</a:t>
              </a:r>
            </a:p>
          </p:txBody>
        </p:sp>
      </p:grpSp>
      <p:grpSp>
        <p:nvGrpSpPr>
          <p:cNvPr id="9" name="Group 25"/>
          <p:cNvGrpSpPr>
            <a:grpSpLocks/>
          </p:cNvGrpSpPr>
          <p:nvPr/>
        </p:nvGrpSpPr>
        <p:grpSpPr bwMode="auto">
          <a:xfrm>
            <a:off x="381000" y="1533525"/>
            <a:ext cx="7391400" cy="5324475"/>
            <a:chOff x="192" y="966"/>
            <a:chExt cx="4656" cy="3354"/>
          </a:xfrm>
        </p:grpSpPr>
        <p:grpSp>
          <p:nvGrpSpPr>
            <p:cNvPr id="10" name="Group 26"/>
            <p:cNvGrpSpPr>
              <a:grpSpLocks/>
            </p:cNvGrpSpPr>
            <p:nvPr/>
          </p:nvGrpSpPr>
          <p:grpSpPr bwMode="auto">
            <a:xfrm>
              <a:off x="3744" y="3945"/>
              <a:ext cx="1104" cy="375"/>
              <a:chOff x="3744" y="3945"/>
              <a:chExt cx="1104" cy="375"/>
            </a:xfrm>
          </p:grpSpPr>
          <p:sp>
            <p:nvSpPr>
              <p:cNvPr id="12315" name="Rectangle 27"/>
              <p:cNvSpPr>
                <a:spLocks noChangeArrowheads="1"/>
              </p:cNvSpPr>
              <p:nvPr/>
            </p:nvSpPr>
            <p:spPr bwMode="auto">
              <a:xfrm>
                <a:off x="3744" y="3945"/>
                <a:ext cx="308" cy="231"/>
              </a:xfrm>
              <a:prstGeom prst="rect">
                <a:avLst/>
              </a:prstGeom>
              <a:noFill/>
              <a:ln w="9525">
                <a:noFill/>
                <a:miter lim="800000"/>
                <a:headEnd/>
                <a:tailEnd/>
              </a:ln>
              <a:effectLst/>
            </p:spPr>
            <p:txBody>
              <a:bodyPr wrap="none">
                <a:spAutoFit/>
              </a:bodyPr>
              <a:lstStyle/>
              <a:p>
                <a:pPr>
                  <a:spcBef>
                    <a:spcPct val="30000"/>
                  </a:spcBef>
                </a:pPr>
                <a:r>
                  <a:rPr lang="en-US">
                    <a:latin typeface="Times New Roman" pitchFamily="18" charset="0"/>
                    <a:cs typeface="Times New Roman" pitchFamily="18" charset="0"/>
                  </a:rPr>
                  <a:t>d </a:t>
                </a:r>
                <a:r>
                  <a:rPr lang="en-US"/>
                  <a:t>=</a:t>
                </a:r>
              </a:p>
            </p:txBody>
          </p:sp>
          <p:graphicFrame>
            <p:nvGraphicFramePr>
              <p:cNvPr id="12316" name="Object 28"/>
              <p:cNvGraphicFramePr>
                <a:graphicFrameLocks noChangeAspect="1"/>
              </p:cNvGraphicFramePr>
              <p:nvPr/>
            </p:nvGraphicFramePr>
            <p:xfrm>
              <a:off x="4080" y="3949"/>
              <a:ext cx="768" cy="371"/>
            </p:xfrm>
            <a:graphic>
              <a:graphicData uri="http://schemas.openxmlformats.org/presentationml/2006/ole">
                <p:oleObj spid="_x0000_s332803" name="CS ChemDraw Drawing" r:id="rId9" imgW="1420560" imgH="687240" progId="ChemDraw.Document.6.0">
                  <p:embed/>
                </p:oleObj>
              </a:graphicData>
            </a:graphic>
          </p:graphicFrame>
        </p:grpSp>
        <p:grpSp>
          <p:nvGrpSpPr>
            <p:cNvPr id="11" name="Group 29"/>
            <p:cNvGrpSpPr>
              <a:grpSpLocks/>
            </p:cNvGrpSpPr>
            <p:nvPr/>
          </p:nvGrpSpPr>
          <p:grpSpPr bwMode="auto">
            <a:xfrm>
              <a:off x="192" y="966"/>
              <a:ext cx="2064" cy="1194"/>
              <a:chOff x="192" y="966"/>
              <a:chExt cx="2064" cy="1194"/>
            </a:xfrm>
          </p:grpSpPr>
          <p:pic>
            <p:nvPicPr>
              <p:cNvPr id="12318" name="Picture 5" descr="bigbpy-azobpe.tif"/>
              <p:cNvPicPr>
                <a:picLocks noChangeAspect="1"/>
              </p:cNvPicPr>
              <p:nvPr/>
            </p:nvPicPr>
            <p:blipFill>
              <a:blip r:embed="rId10" cstate="print"/>
              <a:srcRect l="24136" t="3326" r="25056" b="1901"/>
              <a:stretch>
                <a:fillRect/>
              </a:stretch>
            </p:blipFill>
            <p:spPr bwMode="auto">
              <a:xfrm>
                <a:off x="192" y="966"/>
                <a:ext cx="1324" cy="1194"/>
              </a:xfrm>
              <a:prstGeom prst="rect">
                <a:avLst/>
              </a:prstGeom>
              <a:noFill/>
              <a:ln w="9525">
                <a:noFill/>
                <a:miter lim="800000"/>
                <a:headEnd/>
                <a:tailEnd/>
              </a:ln>
            </p:spPr>
          </p:pic>
          <p:sp>
            <p:nvSpPr>
              <p:cNvPr id="12319" name="Line 31"/>
              <p:cNvSpPr>
                <a:spLocks noChangeShapeType="1"/>
              </p:cNvSpPr>
              <p:nvPr/>
            </p:nvSpPr>
            <p:spPr bwMode="auto">
              <a:xfrm flipH="1" flipV="1">
                <a:off x="1488" y="1728"/>
                <a:ext cx="768" cy="336"/>
              </a:xfrm>
              <a:prstGeom prst="line">
                <a:avLst/>
              </a:prstGeom>
              <a:noFill/>
              <a:ln w="63500">
                <a:solidFill>
                  <a:srgbClr val="FF0000"/>
                </a:solidFill>
                <a:round/>
                <a:headEnd/>
                <a:tailEnd type="triangle" w="med" len="med"/>
              </a:ln>
              <a:effectLst/>
            </p:spPr>
            <p:txBody>
              <a:bodyPr/>
              <a:lstStyle/>
              <a:p>
                <a:endParaRPr lang="en-IN"/>
              </a:p>
            </p:txBody>
          </p:sp>
          <p:sp>
            <p:nvSpPr>
              <p:cNvPr id="12320" name="Rectangle 32"/>
              <p:cNvSpPr>
                <a:spLocks noChangeArrowheads="1"/>
              </p:cNvSpPr>
              <p:nvPr/>
            </p:nvSpPr>
            <p:spPr bwMode="auto">
              <a:xfrm>
                <a:off x="1824" y="1689"/>
                <a:ext cx="188" cy="231"/>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d</a:t>
                </a:r>
              </a:p>
            </p:txBody>
          </p:sp>
        </p:grpSp>
      </p:grpSp>
      <p:grpSp>
        <p:nvGrpSpPr>
          <p:cNvPr id="12" name="Group 33"/>
          <p:cNvGrpSpPr>
            <a:grpSpLocks/>
          </p:cNvGrpSpPr>
          <p:nvPr/>
        </p:nvGrpSpPr>
        <p:grpSpPr bwMode="auto">
          <a:xfrm>
            <a:off x="2819400" y="5105400"/>
            <a:ext cx="2895600" cy="366713"/>
            <a:chOff x="1776" y="3225"/>
            <a:chExt cx="1824" cy="231"/>
          </a:xfrm>
        </p:grpSpPr>
        <p:sp>
          <p:nvSpPr>
            <p:cNvPr id="12322" name="Line 34"/>
            <p:cNvSpPr>
              <a:spLocks noChangeShapeType="1"/>
            </p:cNvSpPr>
            <p:nvPr/>
          </p:nvSpPr>
          <p:spPr bwMode="auto">
            <a:xfrm>
              <a:off x="1776" y="3456"/>
              <a:ext cx="1824" cy="0"/>
            </a:xfrm>
            <a:prstGeom prst="line">
              <a:avLst/>
            </a:prstGeom>
            <a:noFill/>
            <a:ln w="63500">
              <a:solidFill>
                <a:schemeClr val="tx1"/>
              </a:solidFill>
              <a:round/>
              <a:headEnd/>
              <a:tailEnd type="triangle" w="med" len="med"/>
            </a:ln>
            <a:effectLst/>
          </p:spPr>
          <p:txBody>
            <a:bodyPr/>
            <a:lstStyle/>
            <a:p>
              <a:endParaRPr lang="en-IN"/>
            </a:p>
          </p:txBody>
        </p:sp>
        <p:sp>
          <p:nvSpPr>
            <p:cNvPr id="12323" name="Rectangle 35"/>
            <p:cNvSpPr>
              <a:spLocks noChangeArrowheads="1"/>
            </p:cNvSpPr>
            <p:nvPr/>
          </p:nvSpPr>
          <p:spPr bwMode="auto">
            <a:xfrm>
              <a:off x="2592" y="3225"/>
              <a:ext cx="180" cy="231"/>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c</a:t>
              </a:r>
            </a:p>
          </p:txBody>
        </p:sp>
        <p:sp>
          <p:nvSpPr>
            <p:cNvPr id="12324" name="Line 36"/>
            <p:cNvSpPr>
              <a:spLocks noChangeShapeType="1"/>
            </p:cNvSpPr>
            <p:nvPr/>
          </p:nvSpPr>
          <p:spPr bwMode="auto">
            <a:xfrm>
              <a:off x="1776" y="3456"/>
              <a:ext cx="1824" cy="0"/>
            </a:xfrm>
            <a:prstGeom prst="line">
              <a:avLst/>
            </a:prstGeom>
            <a:noFill/>
            <a:ln w="63500">
              <a:solidFill>
                <a:srgbClr val="FF0000"/>
              </a:solidFill>
              <a:round/>
              <a:headEnd/>
              <a:tailEnd type="triangle" w="med" len="med"/>
            </a:ln>
            <a:effectLst/>
          </p:spPr>
          <p:txBody>
            <a:bodyPr/>
            <a:lstStyle/>
            <a:p>
              <a:endParaRPr lang="en-IN"/>
            </a:p>
          </p:txBody>
        </p:sp>
      </p:grpSp>
      <p:grpSp>
        <p:nvGrpSpPr>
          <p:cNvPr id="13" name="Group 37"/>
          <p:cNvGrpSpPr>
            <a:grpSpLocks/>
          </p:cNvGrpSpPr>
          <p:nvPr/>
        </p:nvGrpSpPr>
        <p:grpSpPr bwMode="auto">
          <a:xfrm>
            <a:off x="304800" y="4343400"/>
            <a:ext cx="5334000" cy="1804988"/>
            <a:chOff x="192" y="2727"/>
            <a:chExt cx="3360" cy="1137"/>
          </a:xfrm>
        </p:grpSpPr>
        <p:pic>
          <p:nvPicPr>
            <p:cNvPr id="12326" name="Picture 3" descr="azobpe.tif"/>
            <p:cNvPicPr>
              <a:picLocks noChangeAspect="1"/>
            </p:cNvPicPr>
            <p:nvPr/>
          </p:nvPicPr>
          <p:blipFill>
            <a:blip r:embed="rId11" cstate="print"/>
            <a:srcRect l="19167" t="3079" r="19167" b="3079"/>
            <a:stretch>
              <a:fillRect/>
            </a:stretch>
          </p:blipFill>
          <p:spPr bwMode="auto">
            <a:xfrm>
              <a:off x="192" y="2727"/>
              <a:ext cx="1559" cy="1137"/>
            </a:xfrm>
            <a:prstGeom prst="rect">
              <a:avLst/>
            </a:prstGeom>
            <a:noFill/>
            <a:ln w="9525">
              <a:noFill/>
              <a:miter lim="800000"/>
              <a:headEnd/>
              <a:tailEnd/>
            </a:ln>
          </p:spPr>
        </p:pic>
        <p:grpSp>
          <p:nvGrpSpPr>
            <p:cNvPr id="14" name="Group 39"/>
            <p:cNvGrpSpPr>
              <a:grpSpLocks/>
            </p:cNvGrpSpPr>
            <p:nvPr/>
          </p:nvGrpSpPr>
          <p:grpSpPr bwMode="auto">
            <a:xfrm>
              <a:off x="1728" y="3504"/>
              <a:ext cx="1824" cy="231"/>
              <a:chOff x="1728" y="3513"/>
              <a:chExt cx="1824" cy="231"/>
            </a:xfrm>
          </p:grpSpPr>
          <p:sp>
            <p:nvSpPr>
              <p:cNvPr id="12328" name="Line 40"/>
              <p:cNvSpPr>
                <a:spLocks noChangeShapeType="1"/>
              </p:cNvSpPr>
              <p:nvPr/>
            </p:nvSpPr>
            <p:spPr bwMode="auto">
              <a:xfrm flipH="1">
                <a:off x="1728" y="3552"/>
                <a:ext cx="1824" cy="0"/>
              </a:xfrm>
              <a:prstGeom prst="line">
                <a:avLst/>
              </a:prstGeom>
              <a:noFill/>
              <a:ln w="63500">
                <a:solidFill>
                  <a:schemeClr val="tx1"/>
                </a:solidFill>
                <a:round/>
                <a:headEnd/>
                <a:tailEnd type="triangle" w="med" len="med"/>
              </a:ln>
              <a:effectLst/>
            </p:spPr>
            <p:txBody>
              <a:bodyPr/>
              <a:lstStyle/>
              <a:p>
                <a:endParaRPr lang="en-IN"/>
              </a:p>
            </p:txBody>
          </p:sp>
          <p:sp>
            <p:nvSpPr>
              <p:cNvPr id="12329" name="Rectangle 41"/>
              <p:cNvSpPr>
                <a:spLocks noChangeArrowheads="1"/>
              </p:cNvSpPr>
              <p:nvPr/>
            </p:nvSpPr>
            <p:spPr bwMode="auto">
              <a:xfrm>
                <a:off x="2592" y="3513"/>
                <a:ext cx="188" cy="231"/>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d</a:t>
                </a:r>
              </a:p>
            </p:txBody>
          </p:sp>
          <p:sp>
            <p:nvSpPr>
              <p:cNvPr id="12330" name="Line 42"/>
              <p:cNvSpPr>
                <a:spLocks noChangeShapeType="1"/>
              </p:cNvSpPr>
              <p:nvPr/>
            </p:nvSpPr>
            <p:spPr bwMode="auto">
              <a:xfrm flipH="1">
                <a:off x="1728" y="3552"/>
                <a:ext cx="1824" cy="0"/>
              </a:xfrm>
              <a:prstGeom prst="line">
                <a:avLst/>
              </a:prstGeom>
              <a:noFill/>
              <a:ln w="63500">
                <a:solidFill>
                  <a:srgbClr val="FF0000"/>
                </a:solidFill>
                <a:round/>
                <a:headEnd/>
                <a:tailEnd type="triangle" w="med" len="med"/>
              </a:ln>
              <a:effectLst/>
            </p:spPr>
            <p:txBody>
              <a:bodyPr/>
              <a:lstStyle/>
              <a:p>
                <a:endParaRPr lang="en-IN"/>
              </a:p>
            </p:txBody>
          </p:sp>
        </p:grpSp>
      </p:grpSp>
      <p:grpSp>
        <p:nvGrpSpPr>
          <p:cNvPr id="15" name="Group 43"/>
          <p:cNvGrpSpPr>
            <a:grpSpLocks/>
          </p:cNvGrpSpPr>
          <p:nvPr/>
        </p:nvGrpSpPr>
        <p:grpSpPr bwMode="auto">
          <a:xfrm>
            <a:off x="3979863" y="4267200"/>
            <a:ext cx="5011737" cy="2590800"/>
            <a:chOff x="2304" y="2688"/>
            <a:chExt cx="3157" cy="1632"/>
          </a:xfrm>
        </p:grpSpPr>
        <p:pic>
          <p:nvPicPr>
            <p:cNvPr id="12332" name="Picture 6" descr="bpe.tif"/>
            <p:cNvPicPr>
              <a:picLocks noChangeAspect="1"/>
            </p:cNvPicPr>
            <p:nvPr/>
          </p:nvPicPr>
          <p:blipFill>
            <a:blip r:embed="rId12" cstate="print"/>
            <a:srcRect l="17500" t="2698" r="17500" b="2698"/>
            <a:stretch>
              <a:fillRect/>
            </a:stretch>
          </p:blipFill>
          <p:spPr bwMode="auto">
            <a:xfrm>
              <a:off x="3864" y="2688"/>
              <a:ext cx="1597" cy="1147"/>
            </a:xfrm>
            <a:prstGeom prst="rect">
              <a:avLst/>
            </a:prstGeom>
            <a:noFill/>
            <a:ln w="9525">
              <a:noFill/>
              <a:miter lim="800000"/>
              <a:headEnd/>
              <a:tailEnd/>
            </a:ln>
          </p:spPr>
        </p:pic>
        <p:grpSp>
          <p:nvGrpSpPr>
            <p:cNvPr id="16" name="Group 45"/>
            <p:cNvGrpSpPr>
              <a:grpSpLocks/>
            </p:cNvGrpSpPr>
            <p:nvPr/>
          </p:nvGrpSpPr>
          <p:grpSpPr bwMode="auto">
            <a:xfrm>
              <a:off x="2304" y="3974"/>
              <a:ext cx="1128" cy="346"/>
              <a:chOff x="2280" y="3974"/>
              <a:chExt cx="1128" cy="346"/>
            </a:xfrm>
          </p:grpSpPr>
          <p:sp>
            <p:nvSpPr>
              <p:cNvPr id="12334" name="Rectangle 46"/>
              <p:cNvSpPr>
                <a:spLocks noChangeArrowheads="1"/>
              </p:cNvSpPr>
              <p:nvPr/>
            </p:nvSpPr>
            <p:spPr bwMode="auto">
              <a:xfrm>
                <a:off x="2280" y="3984"/>
                <a:ext cx="304" cy="231"/>
              </a:xfrm>
              <a:prstGeom prst="rect">
                <a:avLst/>
              </a:prstGeom>
              <a:noFill/>
              <a:ln w="9525">
                <a:noFill/>
                <a:miter lim="800000"/>
                <a:headEnd/>
                <a:tailEnd/>
              </a:ln>
              <a:effectLst/>
            </p:spPr>
            <p:txBody>
              <a:bodyPr wrap="none">
                <a:spAutoFit/>
              </a:bodyPr>
              <a:lstStyle/>
              <a:p>
                <a:pPr>
                  <a:spcBef>
                    <a:spcPct val="30000"/>
                  </a:spcBef>
                </a:pPr>
                <a:r>
                  <a:rPr lang="en-US">
                    <a:latin typeface="Book Antiqua" pitchFamily="18" charset="0"/>
                  </a:rPr>
                  <a:t>c</a:t>
                </a:r>
                <a:r>
                  <a:rPr lang="en-US"/>
                  <a:t> =</a:t>
                </a:r>
              </a:p>
            </p:txBody>
          </p:sp>
          <p:graphicFrame>
            <p:nvGraphicFramePr>
              <p:cNvPr id="12335" name="Object 47"/>
              <p:cNvGraphicFramePr>
                <a:graphicFrameLocks noChangeAspect="1"/>
              </p:cNvGraphicFramePr>
              <p:nvPr/>
            </p:nvGraphicFramePr>
            <p:xfrm>
              <a:off x="2640" y="3974"/>
              <a:ext cx="768" cy="346"/>
            </p:xfrm>
            <a:graphic>
              <a:graphicData uri="http://schemas.openxmlformats.org/presentationml/2006/ole">
                <p:oleObj spid="_x0000_s332802" name="CS ChemDraw Drawing" r:id="rId13" imgW="1384200" imgH="624240" progId="ChemDraw.Document.6.0">
                  <p:embed/>
                </p:oleObj>
              </a:graphicData>
            </a:graphic>
          </p:graphicFrame>
        </p:grpSp>
        <p:grpSp>
          <p:nvGrpSpPr>
            <p:cNvPr id="17" name="Group 48"/>
            <p:cNvGrpSpPr>
              <a:grpSpLocks/>
            </p:cNvGrpSpPr>
            <p:nvPr/>
          </p:nvGrpSpPr>
          <p:grpSpPr bwMode="auto">
            <a:xfrm>
              <a:off x="3336" y="2736"/>
              <a:ext cx="624" cy="432"/>
              <a:chOff x="3312" y="2736"/>
              <a:chExt cx="624" cy="432"/>
            </a:xfrm>
          </p:grpSpPr>
          <p:sp>
            <p:nvSpPr>
              <p:cNvPr id="12337" name="Rectangle 49"/>
              <p:cNvSpPr>
                <a:spLocks noChangeArrowheads="1"/>
              </p:cNvSpPr>
              <p:nvPr/>
            </p:nvSpPr>
            <p:spPr bwMode="auto">
              <a:xfrm rot="12714010" flipV="1">
                <a:off x="3552" y="2736"/>
                <a:ext cx="204" cy="231"/>
              </a:xfrm>
              <a:prstGeom prst="rect">
                <a:avLst/>
              </a:prstGeom>
              <a:noFill/>
              <a:ln w="9525">
                <a:noFill/>
                <a:miter lim="800000"/>
                <a:headEnd/>
                <a:tailEnd/>
              </a:ln>
              <a:effectLst/>
            </p:spPr>
            <p:txBody>
              <a:bodyPr>
                <a:spAutoFit/>
              </a:bodyPr>
              <a:lstStyle/>
              <a:p>
                <a:pPr>
                  <a:spcBef>
                    <a:spcPct val="30000"/>
                  </a:spcBef>
                </a:pPr>
                <a:r>
                  <a:rPr lang="en-US">
                    <a:latin typeface="Times New Roman" pitchFamily="18" charset="0"/>
                    <a:cs typeface="Times New Roman" pitchFamily="18" charset="0"/>
                  </a:rPr>
                  <a:t>c</a:t>
                </a:r>
              </a:p>
            </p:txBody>
          </p:sp>
          <p:sp>
            <p:nvSpPr>
              <p:cNvPr id="12338" name="Line 50"/>
              <p:cNvSpPr>
                <a:spLocks noChangeShapeType="1"/>
              </p:cNvSpPr>
              <p:nvPr/>
            </p:nvSpPr>
            <p:spPr bwMode="auto">
              <a:xfrm>
                <a:off x="3312" y="2784"/>
                <a:ext cx="624" cy="384"/>
              </a:xfrm>
              <a:prstGeom prst="line">
                <a:avLst/>
              </a:prstGeom>
              <a:noFill/>
              <a:ln w="63500">
                <a:solidFill>
                  <a:srgbClr val="FF0000"/>
                </a:solidFill>
                <a:round/>
                <a:headEnd/>
                <a:tailEnd type="triangle" w="med" len="med"/>
              </a:ln>
              <a:effectLst/>
            </p:spPr>
            <p:txBody>
              <a:bodyPr/>
              <a:lstStyle/>
              <a:p>
                <a:endParaRPr lang="en-IN"/>
              </a:p>
            </p:txBody>
          </p:sp>
        </p:grpSp>
      </p:grpSp>
      <p:sp>
        <p:nvSpPr>
          <p:cNvPr id="12339" name="Rectangle 51"/>
          <p:cNvSpPr>
            <a:spLocks noChangeArrowheads="1"/>
          </p:cNvSpPr>
          <p:nvPr/>
        </p:nvSpPr>
        <p:spPr bwMode="auto">
          <a:xfrm>
            <a:off x="990600" y="152400"/>
            <a:ext cx="8001000" cy="822325"/>
          </a:xfrm>
          <a:prstGeom prst="rect">
            <a:avLst/>
          </a:prstGeom>
          <a:noFill/>
          <a:ln w="9525">
            <a:noFill/>
            <a:miter lim="800000"/>
            <a:headEnd/>
            <a:tailEnd/>
          </a:ln>
          <a:effectLst/>
        </p:spPr>
        <p:txBody>
          <a:bodyPr>
            <a:spAutoFit/>
          </a:bodyPr>
          <a:lstStyle/>
          <a:p>
            <a:pPr algn="ctr">
              <a:spcBef>
                <a:spcPct val="30000"/>
              </a:spcBef>
            </a:pPr>
            <a:r>
              <a:rPr lang="en-US" sz="2400" b="1">
                <a:latin typeface="Book Antiqua" pitchFamily="18" charset="0"/>
              </a:rPr>
              <a:t>Single-Crystal-to-Single-Crystal Pillar Ligand Exchange in Porous Interpenetrated Zn(II) Frameworks</a:t>
            </a:r>
          </a:p>
        </p:txBody>
      </p:sp>
      <p:pic>
        <p:nvPicPr>
          <p:cNvPr id="12340" name="Picture 52" descr="logo iitk"/>
          <p:cNvPicPr>
            <a:picLocks noChangeAspect="1" noChangeArrowheads="1"/>
          </p:cNvPicPr>
          <p:nvPr/>
        </p:nvPicPr>
        <p:blipFill>
          <a:blip r:embed="rId14" cstate="print"/>
          <a:srcRect/>
          <a:stretch>
            <a:fillRect/>
          </a:stretch>
        </p:blipFill>
        <p:spPr bwMode="auto">
          <a:xfrm>
            <a:off x="0" y="0"/>
            <a:ext cx="976313"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57200" y="274638"/>
            <a:ext cx="7467600" cy="792162"/>
          </a:xfrm>
        </p:spPr>
        <p:txBody>
          <a:bodyPr/>
          <a:lstStyle/>
          <a:p>
            <a:pPr eaLnBrk="1" hangingPunct="1"/>
            <a:r>
              <a:rPr lang="en-US" sz="2800" b="1" smtClean="0">
                <a:solidFill>
                  <a:srgbClr val="00B050"/>
                </a:solidFill>
                <a:latin typeface="Impact" pitchFamily="34" charset="0"/>
              </a:rPr>
              <a:t>A Vision of a Hydrogen Future</a:t>
            </a:r>
          </a:p>
        </p:txBody>
      </p:sp>
      <p:sp>
        <p:nvSpPr>
          <p:cNvPr id="26627" name="Rectangle 5"/>
          <p:cNvSpPr>
            <a:spLocks noChangeArrowheads="1"/>
          </p:cNvSpPr>
          <p:nvPr/>
        </p:nvSpPr>
        <p:spPr bwMode="auto">
          <a:xfrm>
            <a:off x="609600" y="4930775"/>
            <a:ext cx="7010400" cy="708025"/>
          </a:xfrm>
          <a:prstGeom prst="rect">
            <a:avLst/>
          </a:prstGeom>
          <a:noFill/>
          <a:ln w="9525">
            <a:noFill/>
            <a:miter lim="800000"/>
            <a:headEnd/>
            <a:tailEnd/>
          </a:ln>
        </p:spPr>
        <p:txBody>
          <a:bodyPr anchor="ctr">
            <a:spAutoFit/>
          </a:bodyPr>
          <a:lstStyle/>
          <a:p>
            <a:r>
              <a:rPr lang="en-US" sz="2000" b="1" i="1">
                <a:solidFill>
                  <a:srgbClr val="FF0000"/>
                </a:solidFill>
                <a:latin typeface="Arial Black" pitchFamily="34" charset="0"/>
              </a:rPr>
              <a:t>Water will be the coal of the future</a:t>
            </a:r>
            <a:endParaRPr lang="en-US" sz="2000" b="1">
              <a:latin typeface="Arial Black" pitchFamily="34" charset="0"/>
            </a:endParaRPr>
          </a:p>
          <a:p>
            <a:pPr algn="r"/>
            <a:r>
              <a:rPr lang="en-US" sz="2000"/>
              <a:t>Jules Vernes (1870) </a:t>
            </a:r>
            <a:endParaRPr lang="en-US" sz="2000" i="1"/>
          </a:p>
        </p:txBody>
      </p:sp>
      <p:pic>
        <p:nvPicPr>
          <p:cNvPr id="23557" name="Picture 6" descr="Hydrogen_fuel_cycle"/>
          <p:cNvPicPr>
            <a:picLocks noChangeAspect="1" noChangeArrowheads="1"/>
          </p:cNvPicPr>
          <p:nvPr/>
        </p:nvPicPr>
        <p:blipFill>
          <a:blip r:embed="rId2" cstate="print"/>
          <a:srcRect/>
          <a:stretch>
            <a:fillRect/>
          </a:stretch>
        </p:blipFill>
        <p:spPr bwMode="auto">
          <a:xfrm>
            <a:off x="1981200" y="1066800"/>
            <a:ext cx="4267200" cy="3205163"/>
          </a:xfrm>
          <a:prstGeom prst="rect">
            <a:avLst/>
          </a:prstGeom>
          <a:noFill/>
          <a:ln w="28575">
            <a:solidFill>
              <a:srgbClr val="000000"/>
            </a:solidFill>
            <a:miter lim="800000"/>
            <a:headEnd/>
            <a:tailEnd/>
          </a:ln>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3"/>
          <p:cNvSpPr>
            <a:spLocks noChangeArrowheads="1"/>
          </p:cNvSpPr>
          <p:nvPr/>
        </p:nvSpPr>
        <p:spPr bwMode="auto">
          <a:xfrm>
            <a:off x="838200" y="266700"/>
            <a:ext cx="8229600" cy="762000"/>
          </a:xfrm>
          <a:prstGeom prst="rect">
            <a:avLst/>
          </a:prstGeom>
          <a:noFill/>
          <a:ln w="9525">
            <a:noFill/>
            <a:miter lim="800000"/>
            <a:headEnd/>
            <a:tailEnd/>
          </a:ln>
        </p:spPr>
        <p:txBody>
          <a:bodyPr anchor="ctr">
            <a:spAutoFit/>
          </a:bodyPr>
          <a:lstStyle/>
          <a:p>
            <a:pPr algn="ctr"/>
            <a:r>
              <a:rPr lang="en-US" sz="2200" b="1">
                <a:latin typeface="Book Antiqua" pitchFamily="18" charset="0"/>
              </a:rPr>
              <a:t>Achieving a Rare 2D→3D Transformation in a Porous </a:t>
            </a:r>
            <a:r>
              <a:rPr lang="en-US" sz="2200">
                <a:latin typeface="Book Antiqua" pitchFamily="18" charset="0"/>
              </a:rPr>
              <a:t> </a:t>
            </a:r>
            <a:r>
              <a:rPr lang="en-US" sz="2200" b="1">
                <a:latin typeface="Book Antiqua" pitchFamily="18" charset="0"/>
              </a:rPr>
              <a:t>MOF: Single-Crystal-to-Single-Crystal</a:t>
            </a:r>
            <a:r>
              <a:rPr lang="en-US" sz="2200">
                <a:latin typeface="Book Antiqua" pitchFamily="18" charset="0"/>
              </a:rPr>
              <a:t> </a:t>
            </a:r>
            <a:r>
              <a:rPr lang="en-US" sz="2200" b="1">
                <a:latin typeface="Book Antiqua" pitchFamily="18" charset="0"/>
              </a:rPr>
              <a:t>Metal and Ligand Exchange</a:t>
            </a:r>
          </a:p>
        </p:txBody>
      </p:sp>
      <p:grpSp>
        <p:nvGrpSpPr>
          <p:cNvPr id="4" name="Group 20"/>
          <p:cNvGrpSpPr>
            <a:grpSpLocks/>
          </p:cNvGrpSpPr>
          <p:nvPr/>
        </p:nvGrpSpPr>
        <p:grpSpPr bwMode="auto">
          <a:xfrm>
            <a:off x="381000" y="3886200"/>
            <a:ext cx="3352800" cy="2173288"/>
            <a:chOff x="381000" y="3922713"/>
            <a:chExt cx="3352800" cy="2173287"/>
          </a:xfrm>
        </p:grpSpPr>
        <p:graphicFrame>
          <p:nvGraphicFramePr>
            <p:cNvPr id="10244" name="Object 29"/>
            <p:cNvGraphicFramePr>
              <a:graphicFrameLocks noChangeAspect="1"/>
            </p:cNvGraphicFramePr>
            <p:nvPr/>
          </p:nvGraphicFramePr>
          <p:xfrm>
            <a:off x="2819400" y="4572000"/>
            <a:ext cx="609600" cy="609600"/>
          </p:xfrm>
          <a:graphic>
            <a:graphicData uri="http://schemas.openxmlformats.org/presentationml/2006/ole">
              <p:oleObj spid="_x0000_s334856" name="CS ChemDraw Drawing" r:id="rId4" imgW="813600" imgH="813600" progId="ChemDraw.Document.6.0">
                <p:embed/>
              </p:oleObj>
            </a:graphicData>
          </a:graphic>
        </p:graphicFrame>
        <p:pic>
          <p:nvPicPr>
            <p:cNvPr id="10245" name="Picture 28" descr="cupper exchange2.tif"/>
            <p:cNvPicPr>
              <a:picLocks noChangeAspect="1"/>
            </p:cNvPicPr>
            <p:nvPr/>
          </p:nvPicPr>
          <p:blipFill>
            <a:blip r:embed="rId5" cstate="print"/>
            <a:srcRect l="30859" t="3088" r="30859" b="3088"/>
            <a:stretch>
              <a:fillRect/>
            </a:stretch>
          </p:blipFill>
          <p:spPr bwMode="auto">
            <a:xfrm>
              <a:off x="381000" y="3922713"/>
              <a:ext cx="1846263" cy="2173287"/>
            </a:xfrm>
            <a:prstGeom prst="rect">
              <a:avLst/>
            </a:prstGeom>
            <a:noFill/>
            <a:ln w="9525">
              <a:noFill/>
              <a:miter lim="800000"/>
              <a:headEnd/>
              <a:tailEnd/>
            </a:ln>
          </p:spPr>
        </p:pic>
        <p:sp>
          <p:nvSpPr>
            <p:cNvPr id="2" name="Right Arrow 21"/>
            <p:cNvSpPr>
              <a:spLocks noChangeArrowheads="1"/>
            </p:cNvSpPr>
            <p:nvPr/>
          </p:nvSpPr>
          <p:spPr bwMode="auto">
            <a:xfrm rot="10800000">
              <a:off x="2362200" y="5181600"/>
              <a:ext cx="1371600" cy="152400"/>
            </a:xfrm>
            <a:prstGeom prst="rightArrow">
              <a:avLst>
                <a:gd name="adj1" fmla="val 50000"/>
                <a:gd name="adj2" fmla="val 140625"/>
              </a:avLst>
            </a:prstGeom>
            <a:noFill/>
            <a:ln w="25400" algn="ctr">
              <a:solidFill>
                <a:schemeClr val="tx1"/>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0247" name="TextBox 13"/>
            <p:cNvSpPr txBox="1">
              <a:spLocks noChangeArrowheads="1"/>
            </p:cNvSpPr>
            <p:nvPr/>
          </p:nvSpPr>
          <p:spPr bwMode="auto">
            <a:xfrm>
              <a:off x="2819400" y="4724400"/>
              <a:ext cx="685800" cy="304800"/>
            </a:xfrm>
            <a:prstGeom prst="rect">
              <a:avLst/>
            </a:prstGeom>
            <a:noFill/>
            <a:ln w="9525">
              <a:noFill/>
              <a:miter lim="800000"/>
              <a:headEnd/>
              <a:tailEnd/>
            </a:ln>
          </p:spPr>
          <p:txBody>
            <a:bodyPr>
              <a:spAutoFit/>
            </a:bodyPr>
            <a:lstStyle/>
            <a:p>
              <a:r>
                <a:rPr lang="en-US" sz="1400" b="1">
                  <a:latin typeface="Times New Roman" pitchFamily="18" charset="0"/>
                  <a:cs typeface="Times New Roman" pitchFamily="18" charset="0"/>
                </a:rPr>
                <a:t>Cu(II)</a:t>
              </a:r>
              <a:endParaRPr lang="en-US" sz="1400" b="1" baseline="-25000">
                <a:latin typeface="Times New Roman" pitchFamily="18" charset="0"/>
                <a:cs typeface="Times New Roman" pitchFamily="18" charset="0"/>
              </a:endParaRPr>
            </a:p>
          </p:txBody>
        </p:sp>
      </p:grpSp>
      <p:grpSp>
        <p:nvGrpSpPr>
          <p:cNvPr id="5" name="Group 8"/>
          <p:cNvGrpSpPr>
            <a:grpSpLocks/>
          </p:cNvGrpSpPr>
          <p:nvPr/>
        </p:nvGrpSpPr>
        <p:grpSpPr bwMode="auto">
          <a:xfrm>
            <a:off x="0" y="1371600"/>
            <a:ext cx="7867650" cy="1398588"/>
            <a:chOff x="48" y="864"/>
            <a:chExt cx="4956" cy="881"/>
          </a:xfrm>
        </p:grpSpPr>
        <p:grpSp>
          <p:nvGrpSpPr>
            <p:cNvPr id="6" name="Group 17"/>
            <p:cNvGrpSpPr>
              <a:grpSpLocks/>
            </p:cNvGrpSpPr>
            <p:nvPr/>
          </p:nvGrpSpPr>
          <p:grpSpPr bwMode="auto">
            <a:xfrm>
              <a:off x="48" y="864"/>
              <a:ext cx="3696" cy="881"/>
              <a:chOff x="76200" y="1371600"/>
              <a:chExt cx="5867400" cy="1398588"/>
            </a:xfrm>
          </p:grpSpPr>
          <p:graphicFrame>
            <p:nvGraphicFramePr>
              <p:cNvPr id="10250" name="Object 27"/>
              <p:cNvGraphicFramePr>
                <a:graphicFrameLocks noChangeAspect="1"/>
              </p:cNvGraphicFramePr>
              <p:nvPr/>
            </p:nvGraphicFramePr>
            <p:xfrm>
              <a:off x="2133600" y="1371600"/>
              <a:ext cx="609600" cy="609600"/>
            </p:xfrm>
            <a:graphic>
              <a:graphicData uri="http://schemas.openxmlformats.org/presentationml/2006/ole">
                <p:oleObj spid="_x0000_s334854" name="CS ChemDraw Drawing" r:id="rId6" imgW="880200" imgH="880200" progId="ChemDraw.Document.6.0">
                  <p:embed/>
                </p:oleObj>
              </a:graphicData>
            </a:graphic>
          </p:graphicFrame>
          <p:graphicFrame>
            <p:nvGraphicFramePr>
              <p:cNvPr id="10251" name="Object 2"/>
              <p:cNvGraphicFramePr>
                <a:graphicFrameLocks noChangeAspect="1"/>
              </p:cNvGraphicFramePr>
              <p:nvPr/>
            </p:nvGraphicFramePr>
            <p:xfrm>
              <a:off x="76200" y="1752600"/>
              <a:ext cx="2209800" cy="779463"/>
            </p:xfrm>
            <a:graphic>
              <a:graphicData uri="http://schemas.openxmlformats.org/presentationml/2006/ole">
                <p:oleObj spid="_x0000_s334855" name="CS ChemDraw Drawing" r:id="rId7" imgW="2561040" imgH="880920" progId="ChemDraw.Document.6.0">
                  <p:embed/>
                </p:oleObj>
              </a:graphicData>
            </a:graphic>
          </p:graphicFrame>
          <p:sp>
            <p:nvSpPr>
              <p:cNvPr id="10252" name="Rectangle 21"/>
              <p:cNvSpPr>
                <a:spLocks noChangeArrowheads="1"/>
              </p:cNvSpPr>
              <p:nvPr/>
            </p:nvSpPr>
            <p:spPr bwMode="auto">
              <a:xfrm>
                <a:off x="2133600" y="1524000"/>
                <a:ext cx="658813" cy="304800"/>
              </a:xfrm>
              <a:prstGeom prst="rect">
                <a:avLst/>
              </a:prstGeom>
              <a:noFill/>
              <a:ln w="9525">
                <a:noFill/>
                <a:miter lim="800000"/>
                <a:headEnd/>
                <a:tailEnd/>
              </a:ln>
            </p:spPr>
            <p:txBody>
              <a:bodyPr wrap="none">
                <a:spAutoFit/>
              </a:bodyPr>
              <a:lstStyle/>
              <a:p>
                <a:pPr>
                  <a:spcBef>
                    <a:spcPct val="30000"/>
                  </a:spcBef>
                </a:pPr>
                <a:r>
                  <a:rPr lang="en-US" sz="1400" b="1">
                    <a:latin typeface="Times New Roman" pitchFamily="18" charset="0"/>
                    <a:cs typeface="Times New Roman" pitchFamily="18" charset="0"/>
                  </a:rPr>
                  <a:t>Zn(II)</a:t>
                </a:r>
              </a:p>
            </p:txBody>
          </p:sp>
          <p:pic>
            <p:nvPicPr>
              <p:cNvPr id="10253" name="Picture 25" descr="Zn paddel wheel.tif"/>
              <p:cNvPicPr>
                <a:picLocks noChangeAspect="1"/>
              </p:cNvPicPr>
              <p:nvPr/>
            </p:nvPicPr>
            <p:blipFill>
              <a:blip r:embed="rId8" cstate="print"/>
              <a:srcRect l="8333" t="3134" r="8333" b="3134"/>
              <a:stretch>
                <a:fillRect/>
              </a:stretch>
            </p:blipFill>
            <p:spPr bwMode="auto">
              <a:xfrm>
                <a:off x="3352800" y="1371600"/>
                <a:ext cx="2590800" cy="1398588"/>
              </a:xfrm>
              <a:prstGeom prst="rect">
                <a:avLst/>
              </a:prstGeom>
              <a:noFill/>
              <a:ln w="9525">
                <a:noFill/>
                <a:miter lim="800000"/>
                <a:headEnd/>
                <a:tailEnd/>
              </a:ln>
            </p:spPr>
          </p:pic>
          <p:sp>
            <p:nvSpPr>
              <p:cNvPr id="27" name="Right Arrow 26"/>
              <p:cNvSpPr/>
              <p:nvPr/>
            </p:nvSpPr>
            <p:spPr>
              <a:xfrm>
                <a:off x="1905000" y="2057400"/>
                <a:ext cx="1371600" cy="762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255" name="Rectangle 15"/>
            <p:cNvSpPr>
              <a:spLocks noChangeArrowheads="1"/>
            </p:cNvSpPr>
            <p:nvPr/>
          </p:nvSpPr>
          <p:spPr bwMode="auto">
            <a:xfrm>
              <a:off x="3840" y="1157"/>
              <a:ext cx="1164" cy="231"/>
            </a:xfrm>
            <a:prstGeom prst="rect">
              <a:avLst/>
            </a:prstGeom>
            <a:noFill/>
            <a:ln w="9525">
              <a:noFill/>
              <a:miter lim="800000"/>
              <a:headEnd/>
              <a:tailEnd/>
            </a:ln>
            <a:effectLst/>
          </p:spPr>
          <p:txBody>
            <a:bodyPr wrap="none">
              <a:spAutoFit/>
            </a:bodyPr>
            <a:lstStyle/>
            <a:p>
              <a:pPr>
                <a:spcBef>
                  <a:spcPct val="30000"/>
                </a:spcBef>
              </a:pPr>
              <a:r>
                <a:rPr lang="en-US" b="1">
                  <a:latin typeface="Book Antiqua" pitchFamily="18" charset="0"/>
                </a:rPr>
                <a:t>Porous 2D layer</a:t>
              </a:r>
            </a:p>
          </p:txBody>
        </p:sp>
      </p:grpSp>
      <p:grpSp>
        <p:nvGrpSpPr>
          <p:cNvPr id="7" name="Group 16"/>
          <p:cNvGrpSpPr>
            <a:grpSpLocks/>
          </p:cNvGrpSpPr>
          <p:nvPr/>
        </p:nvGrpSpPr>
        <p:grpSpPr bwMode="auto">
          <a:xfrm>
            <a:off x="5715000" y="5105400"/>
            <a:ext cx="1371600" cy="781050"/>
            <a:chOff x="3600" y="864"/>
            <a:chExt cx="864" cy="492"/>
          </a:xfrm>
        </p:grpSpPr>
        <p:sp>
          <p:nvSpPr>
            <p:cNvPr id="3" name="Right Arrow 21"/>
            <p:cNvSpPr>
              <a:spLocks noChangeArrowheads="1"/>
            </p:cNvSpPr>
            <p:nvPr/>
          </p:nvSpPr>
          <p:spPr bwMode="auto">
            <a:xfrm rot="10800000">
              <a:off x="3600" y="864"/>
              <a:ext cx="864" cy="96"/>
            </a:xfrm>
            <a:prstGeom prst="rightArrow">
              <a:avLst>
                <a:gd name="adj1" fmla="val 50000"/>
                <a:gd name="adj2" fmla="val 125000"/>
              </a:avLst>
            </a:prstGeom>
            <a:noFill/>
            <a:ln w="25400" algn="ctr">
              <a:solidFill>
                <a:schemeClr val="tx1"/>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aphicFrame>
          <p:nvGraphicFramePr>
            <p:cNvPr id="10258" name="Object 5"/>
            <p:cNvGraphicFramePr>
              <a:graphicFrameLocks noChangeAspect="1"/>
            </p:cNvGraphicFramePr>
            <p:nvPr/>
          </p:nvGraphicFramePr>
          <p:xfrm>
            <a:off x="3600" y="1008"/>
            <a:ext cx="811" cy="348"/>
          </p:xfrm>
          <a:graphic>
            <a:graphicData uri="http://schemas.openxmlformats.org/presentationml/2006/ole">
              <p:oleObj spid="_x0000_s334853" name="CS ChemDraw Drawing" r:id="rId9" imgW="3429720" imgH="1456200" progId="ChemDraw.Document.6.0">
                <p:embed/>
              </p:oleObj>
            </a:graphicData>
          </a:graphic>
        </p:graphicFrame>
      </p:grpSp>
      <p:grpSp>
        <p:nvGrpSpPr>
          <p:cNvPr id="8" name="Group 19"/>
          <p:cNvGrpSpPr>
            <a:grpSpLocks/>
          </p:cNvGrpSpPr>
          <p:nvPr/>
        </p:nvGrpSpPr>
        <p:grpSpPr bwMode="auto">
          <a:xfrm>
            <a:off x="3505200" y="2895600"/>
            <a:ext cx="2895600" cy="3643313"/>
            <a:chOff x="2208" y="1824"/>
            <a:chExt cx="1824" cy="2295"/>
          </a:xfrm>
        </p:grpSpPr>
        <p:grpSp>
          <p:nvGrpSpPr>
            <p:cNvPr id="9" name="Group 20"/>
            <p:cNvGrpSpPr>
              <a:grpSpLocks/>
            </p:cNvGrpSpPr>
            <p:nvPr/>
          </p:nvGrpSpPr>
          <p:grpSpPr bwMode="auto">
            <a:xfrm>
              <a:off x="2928" y="1824"/>
              <a:ext cx="1104" cy="672"/>
              <a:chOff x="2928" y="1824"/>
              <a:chExt cx="1104" cy="672"/>
            </a:xfrm>
          </p:grpSpPr>
          <p:sp>
            <p:nvSpPr>
              <p:cNvPr id="23" name="Down Arrow 22"/>
              <p:cNvSpPr/>
              <p:nvPr/>
            </p:nvSpPr>
            <p:spPr>
              <a:xfrm>
                <a:off x="2928" y="1824"/>
                <a:ext cx="96" cy="67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0262" name="Object 5"/>
              <p:cNvGraphicFramePr>
                <a:graphicFrameLocks noChangeAspect="1"/>
              </p:cNvGraphicFramePr>
              <p:nvPr/>
            </p:nvGraphicFramePr>
            <p:xfrm>
              <a:off x="3072" y="1920"/>
              <a:ext cx="960" cy="412"/>
            </p:xfrm>
            <a:graphic>
              <a:graphicData uri="http://schemas.openxmlformats.org/presentationml/2006/ole">
                <p:oleObj spid="_x0000_s334852" name="CS ChemDraw Drawing" r:id="rId10" imgW="3429720" imgH="1456200" progId="ChemDraw.Document.6.0">
                  <p:embed/>
                </p:oleObj>
              </a:graphicData>
            </a:graphic>
          </p:graphicFrame>
        </p:grpSp>
        <p:grpSp>
          <p:nvGrpSpPr>
            <p:cNvPr id="10" name="Group 23"/>
            <p:cNvGrpSpPr>
              <a:grpSpLocks/>
            </p:cNvGrpSpPr>
            <p:nvPr/>
          </p:nvGrpSpPr>
          <p:grpSpPr bwMode="auto">
            <a:xfrm>
              <a:off x="2208" y="2496"/>
              <a:ext cx="1572" cy="1623"/>
              <a:chOff x="2208" y="2496"/>
              <a:chExt cx="1572" cy="1623"/>
            </a:xfrm>
          </p:grpSpPr>
          <p:pic>
            <p:nvPicPr>
              <p:cNvPr id="10264" name="Picture 20" descr="new pillar.tif"/>
              <p:cNvPicPr>
                <a:picLocks noChangeAspect="1"/>
              </p:cNvPicPr>
              <p:nvPr/>
            </p:nvPicPr>
            <p:blipFill>
              <a:blip r:embed="rId11" cstate="print"/>
              <a:srcRect l="30003" t="3445" r="29147" b="2852"/>
              <a:stretch>
                <a:fillRect/>
              </a:stretch>
            </p:blipFill>
            <p:spPr bwMode="auto">
              <a:xfrm>
                <a:off x="2352" y="2496"/>
                <a:ext cx="1232" cy="1356"/>
              </a:xfrm>
              <a:prstGeom prst="rect">
                <a:avLst/>
              </a:prstGeom>
              <a:noFill/>
              <a:ln w="9525">
                <a:noFill/>
                <a:miter lim="800000"/>
                <a:headEnd/>
                <a:tailEnd/>
              </a:ln>
            </p:spPr>
          </p:pic>
          <p:sp>
            <p:nvSpPr>
              <p:cNvPr id="10265" name="Rectangle 25"/>
              <p:cNvSpPr>
                <a:spLocks noChangeArrowheads="1"/>
              </p:cNvSpPr>
              <p:nvPr/>
            </p:nvSpPr>
            <p:spPr bwMode="auto">
              <a:xfrm>
                <a:off x="2208" y="3888"/>
                <a:ext cx="1572" cy="231"/>
              </a:xfrm>
              <a:prstGeom prst="rect">
                <a:avLst/>
              </a:prstGeom>
              <a:noFill/>
              <a:ln w="9525">
                <a:noFill/>
                <a:miter lim="800000"/>
                <a:headEnd/>
                <a:tailEnd/>
              </a:ln>
              <a:effectLst/>
            </p:spPr>
            <p:txBody>
              <a:bodyPr wrap="none">
                <a:spAutoFit/>
              </a:bodyPr>
              <a:lstStyle/>
              <a:p>
                <a:pPr>
                  <a:spcBef>
                    <a:spcPct val="30000"/>
                  </a:spcBef>
                </a:pPr>
                <a:r>
                  <a:rPr lang="en-US" b="1">
                    <a:latin typeface="Book Antiqua" pitchFamily="18" charset="0"/>
                  </a:rPr>
                  <a:t>Porous 3D pillar-layer</a:t>
                </a:r>
              </a:p>
            </p:txBody>
          </p:sp>
        </p:grpSp>
      </p:grpSp>
      <p:grpSp>
        <p:nvGrpSpPr>
          <p:cNvPr id="11" name="Group 26"/>
          <p:cNvGrpSpPr>
            <a:grpSpLocks/>
          </p:cNvGrpSpPr>
          <p:nvPr/>
        </p:nvGrpSpPr>
        <p:grpSpPr bwMode="auto">
          <a:xfrm>
            <a:off x="5715000" y="4038600"/>
            <a:ext cx="3276600" cy="2173288"/>
            <a:chOff x="3600" y="2567"/>
            <a:chExt cx="2064" cy="1369"/>
          </a:xfrm>
        </p:grpSpPr>
        <p:graphicFrame>
          <p:nvGraphicFramePr>
            <p:cNvPr id="10267" name="Object 4"/>
            <p:cNvGraphicFramePr>
              <a:graphicFrameLocks noChangeAspect="1"/>
            </p:cNvGraphicFramePr>
            <p:nvPr/>
          </p:nvGraphicFramePr>
          <p:xfrm>
            <a:off x="3600" y="2832"/>
            <a:ext cx="816" cy="265"/>
          </p:xfrm>
          <a:graphic>
            <a:graphicData uri="http://schemas.openxmlformats.org/presentationml/2006/ole">
              <p:oleObj spid="_x0000_s334850" name="CS ChemDraw Drawing" r:id="rId12" imgW="1571040" imgH="439920" progId="ChemDraw.Document.6.0">
                <p:embed/>
              </p:oleObj>
            </a:graphicData>
          </a:graphic>
        </p:graphicFrame>
        <p:pic>
          <p:nvPicPr>
            <p:cNvPr id="10268" name="Picture 24" descr="pilar (sc).tif"/>
            <p:cNvPicPr>
              <a:picLocks noChangeAspect="1"/>
            </p:cNvPicPr>
            <p:nvPr/>
          </p:nvPicPr>
          <p:blipFill>
            <a:blip r:embed="rId13" cstate="print"/>
            <a:srcRect l="30859" t="3088" r="30859" b="3088"/>
            <a:stretch>
              <a:fillRect/>
            </a:stretch>
          </p:blipFill>
          <p:spPr bwMode="auto">
            <a:xfrm>
              <a:off x="4501" y="2567"/>
              <a:ext cx="1163" cy="1369"/>
            </a:xfrm>
            <a:prstGeom prst="rect">
              <a:avLst/>
            </a:prstGeom>
            <a:noFill/>
            <a:ln w="9525">
              <a:noFill/>
              <a:miter lim="800000"/>
              <a:headEnd/>
              <a:tailEnd/>
            </a:ln>
          </p:spPr>
        </p:pic>
        <p:graphicFrame>
          <p:nvGraphicFramePr>
            <p:cNvPr id="10269" name="Object 4"/>
            <p:cNvGraphicFramePr>
              <a:graphicFrameLocks noChangeAspect="1"/>
            </p:cNvGraphicFramePr>
            <p:nvPr/>
          </p:nvGraphicFramePr>
          <p:xfrm>
            <a:off x="3600" y="2832"/>
            <a:ext cx="816" cy="265"/>
          </p:xfrm>
          <a:graphic>
            <a:graphicData uri="http://schemas.openxmlformats.org/presentationml/2006/ole">
              <p:oleObj spid="_x0000_s334851" name="CS ChemDraw Drawing" r:id="rId14" imgW="1571040" imgH="439920" progId="ChemDraw.Document.6.0">
                <p:embed/>
              </p:oleObj>
            </a:graphicData>
          </a:graphic>
        </p:graphicFrame>
        <p:sp>
          <p:nvSpPr>
            <p:cNvPr id="22" name="Right Arrow 21"/>
            <p:cNvSpPr>
              <a:spLocks noChangeArrowheads="1"/>
            </p:cNvSpPr>
            <p:nvPr/>
          </p:nvSpPr>
          <p:spPr bwMode="auto">
            <a:xfrm>
              <a:off x="3600" y="3120"/>
              <a:ext cx="864" cy="96"/>
            </a:xfrm>
            <a:prstGeom prst="rightArrow">
              <a:avLst>
                <a:gd name="adj1" fmla="val 50000"/>
                <a:gd name="adj2" fmla="val 125000"/>
              </a:avLst>
            </a:prstGeom>
            <a:noFill/>
            <a:ln w="25400" algn="ctr">
              <a:solidFill>
                <a:schemeClr val="tx1"/>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grpSp>
      <p:pic>
        <p:nvPicPr>
          <p:cNvPr id="10271" name="Picture 31" descr="logo iitk"/>
          <p:cNvPicPr>
            <a:picLocks noChangeAspect="1" noChangeArrowheads="1"/>
          </p:cNvPicPr>
          <p:nvPr/>
        </p:nvPicPr>
        <p:blipFill>
          <a:blip r:embed="rId15" cstate="print"/>
          <a:srcRect/>
          <a:stretch>
            <a:fillRect/>
          </a:stretch>
        </p:blipFill>
        <p:spPr bwMode="auto">
          <a:xfrm>
            <a:off x="0" y="0"/>
            <a:ext cx="976313"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ppt_x</p:attrName>
                                        </p:attrNameLst>
                                      </p:cBhvr>
                                      <p:tavLst>
                                        <p:tav tm="0">
                                          <p:val>
                                            <p:strVal val="#ppt_x-.2"/>
                                          </p:val>
                                        </p:tav>
                                        <p:tav tm="100000">
                                          <p:val>
                                            <p:strVal val="#ppt_x"/>
                                          </p:val>
                                        </p:tav>
                                      </p:tavLst>
                                    </p:anim>
                                    <p:anim calcmode="lin" valueType="num">
                                      <p:cBhvr>
                                        <p:cTn id="1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304800"/>
            <a:ext cx="7772400" cy="457200"/>
          </a:xfrm>
        </p:spPr>
        <p:txBody>
          <a:bodyPr>
            <a:normAutofit fontScale="90000"/>
          </a:bodyPr>
          <a:lstStyle/>
          <a:p>
            <a:pPr eaLnBrk="1" hangingPunct="1"/>
            <a:r>
              <a:rPr lang="en-US" sz="3600" b="1" u="sng" smtClean="0">
                <a:solidFill>
                  <a:srgbClr val="00B050"/>
                </a:solidFill>
                <a:latin typeface="Comic Sans MS" pitchFamily="66" charset="0"/>
              </a:rPr>
              <a:t>Acknowledgement</a:t>
            </a:r>
          </a:p>
        </p:txBody>
      </p:sp>
      <p:sp>
        <p:nvSpPr>
          <p:cNvPr id="81923" name="Text Box 6"/>
          <p:cNvSpPr txBox="1">
            <a:spLocks noChangeArrowheads="1"/>
          </p:cNvSpPr>
          <p:nvPr/>
        </p:nvSpPr>
        <p:spPr bwMode="auto">
          <a:xfrm>
            <a:off x="1066800" y="381000"/>
            <a:ext cx="7023100" cy="5816977"/>
          </a:xfrm>
          <a:prstGeom prst="rect">
            <a:avLst/>
          </a:prstGeom>
          <a:noFill/>
          <a:ln w="9525">
            <a:noFill/>
            <a:miter lim="800000"/>
            <a:headEnd/>
            <a:tailEnd/>
          </a:ln>
        </p:spPr>
        <p:txBody>
          <a:bodyPr>
            <a:spAutoFit/>
          </a:bodyPr>
          <a:lstStyle/>
          <a:p>
            <a:endParaRPr lang="en-US" sz="3200" dirty="0">
              <a:solidFill>
                <a:srgbClr val="0033CC"/>
              </a:solidFill>
              <a:latin typeface="Comic Sans MS" pitchFamily="66" charset="0"/>
            </a:endParaRPr>
          </a:p>
          <a:p>
            <a:r>
              <a:rPr lang="en-US" sz="2000" b="1" dirty="0" err="1">
                <a:solidFill>
                  <a:srgbClr val="FF0000"/>
                </a:solidFill>
                <a:latin typeface="Comic Sans MS" pitchFamily="66" charset="0"/>
              </a:rPr>
              <a:t>Arshad</a:t>
            </a:r>
            <a:r>
              <a:rPr lang="en-US" sz="2000" b="1" dirty="0">
                <a:solidFill>
                  <a:srgbClr val="FF0000"/>
                </a:solidFill>
                <a:latin typeface="Comic Sans MS" pitchFamily="66" charset="0"/>
              </a:rPr>
              <a:t> </a:t>
            </a:r>
            <a:r>
              <a:rPr lang="en-US" sz="2000" b="1" dirty="0" err="1">
                <a:solidFill>
                  <a:srgbClr val="FF0000"/>
                </a:solidFill>
                <a:latin typeface="Comic Sans MS" pitchFamily="66" charset="0"/>
              </a:rPr>
              <a:t>Aijaz</a:t>
            </a:r>
            <a:r>
              <a:rPr lang="en-US" sz="2000" b="1" dirty="0">
                <a:solidFill>
                  <a:srgbClr val="FF0000"/>
                </a:solidFill>
                <a:latin typeface="Comic Sans MS" pitchFamily="66" charset="0"/>
              </a:rPr>
              <a:t>, </a:t>
            </a:r>
            <a:r>
              <a:rPr lang="en-US" sz="2000" b="1" dirty="0" err="1">
                <a:solidFill>
                  <a:srgbClr val="FF0000"/>
                </a:solidFill>
                <a:latin typeface="Comic Sans MS" pitchFamily="66" charset="0"/>
              </a:rPr>
              <a:t>Rajkumar</a:t>
            </a:r>
            <a:r>
              <a:rPr lang="en-US" sz="2000" b="1" dirty="0">
                <a:solidFill>
                  <a:srgbClr val="FF0000"/>
                </a:solidFill>
                <a:latin typeface="Comic Sans MS" pitchFamily="66" charset="0"/>
              </a:rPr>
              <a:t> Das, Manish Sharma, </a:t>
            </a:r>
          </a:p>
          <a:p>
            <a:r>
              <a:rPr lang="en-US" sz="2000" b="1" dirty="0" err="1">
                <a:solidFill>
                  <a:srgbClr val="FF0000"/>
                </a:solidFill>
                <a:latin typeface="Comic Sans MS" pitchFamily="66" charset="0"/>
              </a:rPr>
              <a:t>Prem</a:t>
            </a:r>
            <a:r>
              <a:rPr lang="en-US" sz="2000" b="1" dirty="0">
                <a:solidFill>
                  <a:srgbClr val="FF0000"/>
                </a:solidFill>
                <a:latin typeface="Comic Sans MS" pitchFamily="66" charset="0"/>
              </a:rPr>
              <a:t> Lama, </a:t>
            </a:r>
            <a:r>
              <a:rPr lang="en-US" sz="2000" b="1" dirty="0" err="1">
                <a:solidFill>
                  <a:srgbClr val="FF0000"/>
                </a:solidFill>
                <a:latin typeface="Comic Sans MS" pitchFamily="66" charset="0"/>
              </a:rPr>
              <a:t>Rupali</a:t>
            </a:r>
            <a:r>
              <a:rPr lang="en-US" sz="2000" b="1" dirty="0">
                <a:solidFill>
                  <a:srgbClr val="FF0000"/>
                </a:solidFill>
                <a:latin typeface="Comic Sans MS" pitchFamily="66" charset="0"/>
              </a:rPr>
              <a:t> </a:t>
            </a:r>
            <a:r>
              <a:rPr lang="en-US" sz="2000" b="1" dirty="0" err="1">
                <a:solidFill>
                  <a:srgbClr val="FF0000"/>
                </a:solidFill>
                <a:latin typeface="Comic Sans MS" pitchFamily="66" charset="0"/>
              </a:rPr>
              <a:t>Mishra</a:t>
            </a:r>
            <a:r>
              <a:rPr lang="en-US" sz="2000" b="1" dirty="0">
                <a:solidFill>
                  <a:srgbClr val="FF0000"/>
                </a:solidFill>
                <a:latin typeface="Comic Sans MS" pitchFamily="66" charset="0"/>
              </a:rPr>
              <a:t>, </a:t>
            </a:r>
            <a:r>
              <a:rPr lang="en-US" sz="2000" b="1" dirty="0" err="1" smtClean="0">
                <a:solidFill>
                  <a:srgbClr val="FF0000"/>
                </a:solidFill>
                <a:latin typeface="Comic Sans MS" pitchFamily="66" charset="0"/>
              </a:rPr>
              <a:t>Rashmi</a:t>
            </a:r>
            <a:r>
              <a:rPr lang="en-US" sz="2000" b="1" dirty="0" smtClean="0">
                <a:solidFill>
                  <a:srgbClr val="FF0000"/>
                </a:solidFill>
                <a:latin typeface="Comic Sans MS" pitchFamily="66" charset="0"/>
              </a:rPr>
              <a:t> </a:t>
            </a:r>
            <a:r>
              <a:rPr lang="en-US" sz="2000" b="1" dirty="0" err="1">
                <a:solidFill>
                  <a:srgbClr val="FF0000"/>
                </a:solidFill>
                <a:latin typeface="Comic Sans MS" pitchFamily="66" charset="0"/>
              </a:rPr>
              <a:t>Agarwal</a:t>
            </a:r>
            <a:r>
              <a:rPr lang="en-US" sz="2000" b="1" dirty="0">
                <a:solidFill>
                  <a:srgbClr val="0033CC"/>
                </a:solidFill>
                <a:latin typeface="Comic Sans MS" pitchFamily="66" charset="0"/>
              </a:rPr>
              <a:t>, </a:t>
            </a:r>
          </a:p>
          <a:p>
            <a:r>
              <a:rPr lang="en-US" sz="2000" b="1" dirty="0" err="1">
                <a:solidFill>
                  <a:srgbClr val="FF0000"/>
                </a:solidFill>
                <a:latin typeface="Comic Sans MS" pitchFamily="66" charset="0"/>
              </a:rPr>
              <a:t>Musheer</a:t>
            </a:r>
            <a:r>
              <a:rPr lang="en-US" sz="2000" b="1" dirty="0">
                <a:solidFill>
                  <a:srgbClr val="FF0000"/>
                </a:solidFill>
                <a:latin typeface="Comic Sans MS" pitchFamily="66" charset="0"/>
              </a:rPr>
              <a:t> Ahmed</a:t>
            </a:r>
            <a:r>
              <a:rPr lang="en-US" sz="2000" b="1" dirty="0" smtClean="0">
                <a:solidFill>
                  <a:srgbClr val="0033CC"/>
                </a:solidFill>
                <a:latin typeface="Comic Sans MS" pitchFamily="66" charset="0"/>
              </a:rPr>
              <a:t>, </a:t>
            </a:r>
            <a:r>
              <a:rPr lang="en-US" sz="2000" b="1" dirty="0" err="1" smtClean="0">
                <a:solidFill>
                  <a:srgbClr val="0033CC"/>
                </a:solidFill>
                <a:latin typeface="Comic Sans MS" pitchFamily="66" charset="0"/>
              </a:rPr>
              <a:t>Atanu</a:t>
            </a:r>
            <a:r>
              <a:rPr lang="en-US" sz="2000" b="1" dirty="0" smtClean="0">
                <a:solidFill>
                  <a:srgbClr val="0033CC"/>
                </a:solidFill>
                <a:latin typeface="Comic Sans MS" pitchFamily="66" charset="0"/>
              </a:rPr>
              <a:t> </a:t>
            </a:r>
            <a:r>
              <a:rPr lang="en-US" sz="2000" b="1" dirty="0" err="1" smtClean="0">
                <a:solidFill>
                  <a:srgbClr val="0033CC"/>
                </a:solidFill>
                <a:latin typeface="Comic Sans MS" pitchFamily="66" charset="0"/>
              </a:rPr>
              <a:t>Santra</a:t>
            </a:r>
            <a:r>
              <a:rPr lang="en-US" sz="2000" b="1" dirty="0" smtClean="0">
                <a:solidFill>
                  <a:srgbClr val="0033CC"/>
                </a:solidFill>
                <a:latin typeface="Comic Sans MS" pitchFamily="66" charset="0"/>
              </a:rPr>
              <a:t>, </a:t>
            </a:r>
            <a:r>
              <a:rPr lang="en-US" sz="2000" b="1" dirty="0" err="1" smtClean="0">
                <a:solidFill>
                  <a:srgbClr val="0033CC"/>
                </a:solidFill>
                <a:latin typeface="Comic Sans MS" pitchFamily="66" charset="0"/>
              </a:rPr>
              <a:t>Jhasaketan</a:t>
            </a:r>
            <a:r>
              <a:rPr lang="en-US" sz="2000" b="1" dirty="0" smtClean="0">
                <a:solidFill>
                  <a:srgbClr val="0033CC"/>
                </a:solidFill>
                <a:latin typeface="Comic Sans MS" pitchFamily="66" charset="0"/>
              </a:rPr>
              <a:t> </a:t>
            </a:r>
            <a:r>
              <a:rPr lang="en-US" sz="2000" b="1" dirty="0" err="1" smtClean="0">
                <a:solidFill>
                  <a:srgbClr val="0033CC"/>
                </a:solidFill>
                <a:latin typeface="Comic Sans MS" pitchFamily="66" charset="0"/>
              </a:rPr>
              <a:t>Sahoo</a:t>
            </a:r>
            <a:r>
              <a:rPr lang="en-US" sz="2000" b="1" dirty="0" smtClean="0">
                <a:solidFill>
                  <a:srgbClr val="0033CC"/>
                </a:solidFill>
                <a:latin typeface="Comic Sans MS" pitchFamily="66" charset="0"/>
              </a:rPr>
              <a:t>, </a:t>
            </a:r>
            <a:r>
              <a:rPr lang="en-US" sz="2000" b="1" dirty="0" err="1" smtClean="0">
                <a:solidFill>
                  <a:srgbClr val="0033CC"/>
                </a:solidFill>
                <a:latin typeface="Comic Sans MS" pitchFamily="66" charset="0"/>
              </a:rPr>
              <a:t>Ruchi</a:t>
            </a:r>
            <a:r>
              <a:rPr lang="en-US" sz="2000" b="1" dirty="0" smtClean="0">
                <a:solidFill>
                  <a:srgbClr val="0033CC"/>
                </a:solidFill>
                <a:latin typeface="Comic Sans MS" pitchFamily="66" charset="0"/>
              </a:rPr>
              <a:t> Singh, </a:t>
            </a:r>
            <a:r>
              <a:rPr lang="en-US" sz="2000" b="1" dirty="0" err="1">
                <a:solidFill>
                  <a:srgbClr val="0033CC"/>
                </a:solidFill>
                <a:latin typeface="Comic Sans MS" pitchFamily="66" charset="0"/>
              </a:rPr>
              <a:t>Tapan</a:t>
            </a:r>
            <a:r>
              <a:rPr lang="en-US" sz="2000" b="1" dirty="0">
                <a:solidFill>
                  <a:srgbClr val="0033CC"/>
                </a:solidFill>
                <a:latin typeface="Comic Sans MS" pitchFamily="66" charset="0"/>
              </a:rPr>
              <a:t> Pal, </a:t>
            </a:r>
            <a:r>
              <a:rPr lang="en-US" sz="2000" b="1" dirty="0" err="1">
                <a:solidFill>
                  <a:srgbClr val="0033CC"/>
                </a:solidFill>
                <a:latin typeface="Comic Sans MS" pitchFamily="66" charset="0"/>
              </a:rPr>
              <a:t>Sanchari</a:t>
            </a:r>
            <a:r>
              <a:rPr lang="en-US" sz="2000" b="1" dirty="0">
                <a:solidFill>
                  <a:srgbClr val="0033CC"/>
                </a:solidFill>
                <a:latin typeface="Comic Sans MS" pitchFamily="66" charset="0"/>
              </a:rPr>
              <a:t> Pal, </a:t>
            </a:r>
            <a:r>
              <a:rPr lang="en-US" sz="2000" b="1" dirty="0" err="1">
                <a:solidFill>
                  <a:srgbClr val="0033CC"/>
                </a:solidFill>
                <a:latin typeface="Comic Sans MS" pitchFamily="66" charset="0"/>
              </a:rPr>
              <a:t>Nabanita</a:t>
            </a:r>
            <a:r>
              <a:rPr lang="en-US" sz="2000" b="1" dirty="0">
                <a:solidFill>
                  <a:srgbClr val="0033CC"/>
                </a:solidFill>
                <a:latin typeface="Comic Sans MS" pitchFamily="66" charset="0"/>
              </a:rPr>
              <a:t>, </a:t>
            </a:r>
          </a:p>
          <a:p>
            <a:r>
              <a:rPr lang="en-US" sz="2000" b="1" dirty="0" err="1">
                <a:solidFill>
                  <a:srgbClr val="0033CC"/>
                </a:solidFill>
                <a:latin typeface="Comic Sans MS" pitchFamily="66" charset="0"/>
              </a:rPr>
              <a:t>Dinesh</a:t>
            </a:r>
            <a:r>
              <a:rPr lang="en-US" sz="2000" b="1" dirty="0">
                <a:solidFill>
                  <a:srgbClr val="0033CC"/>
                </a:solidFill>
                <a:latin typeface="Comic Sans MS" pitchFamily="66" charset="0"/>
              </a:rPr>
              <a:t> De, </a:t>
            </a:r>
            <a:r>
              <a:rPr lang="en-US" sz="2000" b="1" dirty="0" err="1">
                <a:solidFill>
                  <a:srgbClr val="0033CC"/>
                </a:solidFill>
                <a:latin typeface="Comic Sans MS" pitchFamily="66" charset="0"/>
              </a:rPr>
              <a:t>Mayank</a:t>
            </a:r>
            <a:r>
              <a:rPr lang="en-US" sz="2000" b="1" dirty="0">
                <a:solidFill>
                  <a:srgbClr val="0033CC"/>
                </a:solidFill>
                <a:latin typeface="Comic Sans MS" pitchFamily="66" charset="0"/>
              </a:rPr>
              <a:t> Gupta, </a:t>
            </a:r>
            <a:r>
              <a:rPr lang="en-US" sz="2000" b="1" dirty="0" err="1" smtClean="0">
                <a:solidFill>
                  <a:srgbClr val="0033CC"/>
                </a:solidFill>
                <a:latin typeface="Comic Sans MS" pitchFamily="66" charset="0"/>
              </a:rPr>
              <a:t>Ashis</a:t>
            </a:r>
            <a:r>
              <a:rPr lang="en-US" sz="2000" b="1" dirty="0" smtClean="0">
                <a:solidFill>
                  <a:srgbClr val="0033CC"/>
                </a:solidFill>
                <a:latin typeface="Comic Sans MS" pitchFamily="66" charset="0"/>
              </a:rPr>
              <a:t>, </a:t>
            </a:r>
            <a:r>
              <a:rPr lang="en-US" sz="2000" b="1" dirty="0" err="1" smtClean="0">
                <a:solidFill>
                  <a:srgbClr val="0033CC"/>
                </a:solidFill>
                <a:latin typeface="Comic Sans MS" pitchFamily="66" charset="0"/>
              </a:rPr>
              <a:t>Vivekanand</a:t>
            </a:r>
            <a:endParaRPr lang="en-US" sz="2000" b="1" dirty="0">
              <a:solidFill>
                <a:srgbClr val="0033CC"/>
              </a:solidFill>
              <a:latin typeface="Comic Sans MS" pitchFamily="66" charset="0"/>
            </a:endParaRPr>
          </a:p>
          <a:p>
            <a:endParaRPr lang="en-US" sz="2000" dirty="0">
              <a:solidFill>
                <a:srgbClr val="0033CC"/>
              </a:solidFill>
              <a:latin typeface="Comic Sans MS" pitchFamily="66" charset="0"/>
            </a:endParaRPr>
          </a:p>
          <a:p>
            <a:r>
              <a:rPr lang="en-US" sz="2000" b="1" dirty="0">
                <a:solidFill>
                  <a:srgbClr val="FF3300"/>
                </a:solidFill>
                <a:latin typeface="Comic Sans MS" pitchFamily="66" charset="0"/>
              </a:rPr>
              <a:t>Dr. </a:t>
            </a:r>
            <a:r>
              <a:rPr lang="en-US" sz="2000" b="1" dirty="0" err="1">
                <a:solidFill>
                  <a:srgbClr val="FF3300"/>
                </a:solidFill>
                <a:latin typeface="Comic Sans MS" pitchFamily="66" charset="0"/>
              </a:rPr>
              <a:t>Subhadip</a:t>
            </a:r>
            <a:r>
              <a:rPr lang="en-US" sz="2000" b="1" dirty="0">
                <a:solidFill>
                  <a:srgbClr val="FF3300"/>
                </a:solidFill>
                <a:latin typeface="Comic Sans MS" pitchFamily="66" charset="0"/>
              </a:rPr>
              <a:t> </a:t>
            </a:r>
            <a:r>
              <a:rPr lang="en-US" sz="2000" b="1" dirty="0" err="1">
                <a:solidFill>
                  <a:srgbClr val="FF3300"/>
                </a:solidFill>
                <a:latin typeface="Comic Sans MS" pitchFamily="66" charset="0"/>
              </a:rPr>
              <a:t>Neogi</a:t>
            </a:r>
            <a:r>
              <a:rPr lang="en-US" sz="2000" b="1" dirty="0">
                <a:solidFill>
                  <a:srgbClr val="FF3300"/>
                </a:solidFill>
                <a:latin typeface="Comic Sans MS" pitchFamily="66" charset="0"/>
              </a:rPr>
              <a:t>, </a:t>
            </a:r>
            <a:r>
              <a:rPr lang="en-US" sz="2000" b="1" dirty="0" smtClean="0">
                <a:solidFill>
                  <a:srgbClr val="FF3300"/>
                </a:solidFill>
                <a:latin typeface="Comic Sans MS" pitchFamily="66" charset="0"/>
              </a:rPr>
              <a:t>Dr. </a:t>
            </a:r>
            <a:r>
              <a:rPr lang="en-US" sz="2000" b="1" dirty="0" smtClean="0">
                <a:solidFill>
                  <a:srgbClr val="FF0000"/>
                </a:solidFill>
                <a:latin typeface="Comic Sans MS" pitchFamily="66" charset="0"/>
              </a:rPr>
              <a:t>Susan </a:t>
            </a:r>
            <a:r>
              <a:rPr lang="en-US" sz="2000" b="1" dirty="0" err="1">
                <a:solidFill>
                  <a:srgbClr val="FF0000"/>
                </a:solidFill>
                <a:latin typeface="Comic Sans MS" pitchFamily="66" charset="0"/>
              </a:rPr>
              <a:t>Sen</a:t>
            </a:r>
            <a:r>
              <a:rPr lang="en-US" sz="2000" b="1" dirty="0">
                <a:solidFill>
                  <a:srgbClr val="FF0000"/>
                </a:solidFill>
                <a:latin typeface="Comic Sans MS" pitchFamily="66" charset="0"/>
              </a:rPr>
              <a:t>, </a:t>
            </a:r>
            <a:r>
              <a:rPr lang="en-US" sz="2000" b="1" dirty="0">
                <a:solidFill>
                  <a:srgbClr val="FF3300"/>
                </a:solidFill>
                <a:latin typeface="Comic Sans MS" pitchFamily="66" charset="0"/>
              </a:rPr>
              <a:t>Dr. N. </a:t>
            </a:r>
            <a:r>
              <a:rPr lang="en-US" sz="2000" b="1" dirty="0" err="1">
                <a:solidFill>
                  <a:srgbClr val="FF3300"/>
                </a:solidFill>
                <a:latin typeface="Comic Sans MS" pitchFamily="66" charset="0"/>
              </a:rPr>
              <a:t>Obasi</a:t>
            </a:r>
            <a:endParaRPr lang="en-US" sz="3200" b="1" dirty="0">
              <a:solidFill>
                <a:srgbClr val="FF3300"/>
              </a:solidFill>
              <a:latin typeface="Comic Sans MS" pitchFamily="66" charset="0"/>
            </a:endParaRPr>
          </a:p>
          <a:p>
            <a:r>
              <a:rPr lang="en-US" sz="2000" b="1" dirty="0">
                <a:solidFill>
                  <a:srgbClr val="0033CC"/>
                </a:solidFill>
              </a:rPr>
              <a:t>Professor Dr. Stefan </a:t>
            </a:r>
            <a:r>
              <a:rPr lang="en-US" sz="2000" b="1" dirty="0" err="1">
                <a:solidFill>
                  <a:srgbClr val="0033CC"/>
                </a:solidFill>
              </a:rPr>
              <a:t>Kaskel</a:t>
            </a:r>
            <a:endParaRPr lang="en-US" sz="2000" b="1" dirty="0">
              <a:solidFill>
                <a:srgbClr val="0033CC"/>
              </a:solidFill>
            </a:endParaRPr>
          </a:p>
          <a:p>
            <a:r>
              <a:rPr lang="en-US" sz="2000" b="1" dirty="0">
                <a:solidFill>
                  <a:srgbClr val="0033CC"/>
                </a:solidFill>
                <a:latin typeface="Comic Sans MS" pitchFamily="66" charset="0"/>
              </a:rPr>
              <a:t>Professor </a:t>
            </a:r>
            <a:r>
              <a:rPr lang="en-US" sz="2000" b="1" dirty="0" err="1">
                <a:solidFill>
                  <a:srgbClr val="0033CC"/>
                </a:solidFill>
                <a:latin typeface="Comic Sans MS" pitchFamily="66" charset="0"/>
              </a:rPr>
              <a:t>Quiang</a:t>
            </a:r>
            <a:r>
              <a:rPr lang="en-US" sz="2000" b="1" dirty="0">
                <a:solidFill>
                  <a:srgbClr val="0033CC"/>
                </a:solidFill>
                <a:latin typeface="Comic Sans MS" pitchFamily="66" charset="0"/>
              </a:rPr>
              <a:t> </a:t>
            </a:r>
            <a:r>
              <a:rPr lang="en-US" sz="2000" b="1" dirty="0" err="1">
                <a:solidFill>
                  <a:srgbClr val="0033CC"/>
                </a:solidFill>
                <a:latin typeface="Comic Sans MS" pitchFamily="66" charset="0"/>
              </a:rPr>
              <a:t>Xu</a:t>
            </a:r>
            <a:endParaRPr lang="en-US" sz="2000" b="1" dirty="0">
              <a:solidFill>
                <a:srgbClr val="0033CC"/>
              </a:solidFill>
              <a:latin typeface="Comic Sans MS" pitchFamily="66" charset="0"/>
            </a:endParaRPr>
          </a:p>
          <a:p>
            <a:r>
              <a:rPr lang="en-US" sz="2000" b="1" dirty="0">
                <a:solidFill>
                  <a:srgbClr val="0033CC"/>
                </a:solidFill>
                <a:latin typeface="Comic Sans MS" pitchFamily="66" charset="0"/>
              </a:rPr>
              <a:t>Professor L. J. Barbour</a:t>
            </a:r>
          </a:p>
          <a:p>
            <a:endParaRPr lang="en-US" sz="2000" b="1" dirty="0">
              <a:latin typeface="Comic Sans MS" pitchFamily="66" charset="0"/>
            </a:endParaRPr>
          </a:p>
          <a:p>
            <a:r>
              <a:rPr lang="en-US" sz="2000" b="1" dirty="0">
                <a:solidFill>
                  <a:srgbClr val="FF3300"/>
                </a:solidFill>
                <a:latin typeface="Comic Sans MS" pitchFamily="66" charset="0"/>
              </a:rPr>
              <a:t>Funding</a:t>
            </a:r>
          </a:p>
          <a:p>
            <a:r>
              <a:rPr lang="en-US" sz="2000" b="1" dirty="0">
                <a:solidFill>
                  <a:srgbClr val="993366"/>
                </a:solidFill>
                <a:latin typeface="Comic Sans MS" pitchFamily="66" charset="0"/>
              </a:rPr>
              <a:t>DST(J C Bose Fellowship) </a:t>
            </a:r>
            <a:endParaRPr lang="en-US" sz="2000" b="1" dirty="0" smtClean="0">
              <a:solidFill>
                <a:srgbClr val="993366"/>
              </a:solidFill>
              <a:latin typeface="Comic Sans MS" pitchFamily="66" charset="0"/>
            </a:endParaRPr>
          </a:p>
          <a:p>
            <a:r>
              <a:rPr lang="en-US" sz="2000" b="1" smtClean="0">
                <a:solidFill>
                  <a:srgbClr val="993366"/>
                </a:solidFill>
                <a:latin typeface="Comic Sans MS" pitchFamily="66" charset="0"/>
              </a:rPr>
              <a:t>DST-DFG</a:t>
            </a:r>
            <a:endParaRPr lang="en-US" sz="2000" b="1" dirty="0">
              <a:solidFill>
                <a:srgbClr val="993366"/>
              </a:solidFill>
              <a:latin typeface="Comic Sans MS" pitchFamily="66" charset="0"/>
            </a:endParaRPr>
          </a:p>
          <a:p>
            <a:r>
              <a:rPr lang="en-US" sz="2000" b="1" dirty="0">
                <a:solidFill>
                  <a:srgbClr val="993366"/>
                </a:solidFill>
                <a:latin typeface="Comic Sans MS" pitchFamily="66" charset="0"/>
              </a:rPr>
              <a:t>IIT Kanpur</a:t>
            </a:r>
          </a:p>
          <a:p>
            <a:r>
              <a:rPr lang="en-US" sz="2000" b="1" dirty="0">
                <a:solidFill>
                  <a:srgbClr val="1C22A4"/>
                </a:solidFill>
                <a:latin typeface="Comic Sans MS" pitchFamily="66" charset="0"/>
              </a:rPr>
              <a:t>DST (</a:t>
            </a:r>
            <a:r>
              <a:rPr lang="en-US" sz="2000" b="1" dirty="0" smtClean="0">
                <a:solidFill>
                  <a:srgbClr val="1C22A4"/>
                </a:solidFill>
                <a:latin typeface="Comic Sans MS" pitchFamily="66" charset="0"/>
              </a:rPr>
              <a:t>SERB, </a:t>
            </a:r>
            <a:r>
              <a:rPr lang="en-US" sz="2000" b="1" dirty="0">
                <a:solidFill>
                  <a:srgbClr val="1C22A4"/>
                </a:solidFill>
                <a:latin typeface="Comic Sans MS" pitchFamily="66" charset="0"/>
              </a:rPr>
              <a:t>Green Initiative)</a:t>
            </a:r>
          </a:p>
          <a:p>
            <a:r>
              <a:rPr lang="en-US" sz="2000" b="1" dirty="0">
                <a:solidFill>
                  <a:srgbClr val="1C22A4"/>
                </a:solidFill>
                <a:latin typeface="Comic Sans MS" pitchFamily="66" charset="0"/>
              </a:rPr>
              <a:t>CSIR, New Delhi</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12"/>
          </p:nvPr>
        </p:nvSpPr>
        <p:spPr/>
        <p:txBody>
          <a:bodyPr/>
          <a:lstStyle/>
          <a:p>
            <a:pPr>
              <a:defRPr/>
            </a:pPr>
            <a:fld id="{497BB303-0413-402E-BD50-D79E480912C9}" type="slidenum">
              <a:rPr lang="en-US"/>
              <a:pPr>
                <a:defRPr/>
              </a:pPr>
              <a:t>32</a:t>
            </a:fld>
            <a:endParaRPr lang="en-US"/>
          </a:p>
        </p:txBody>
      </p:sp>
      <p:pic>
        <p:nvPicPr>
          <p:cNvPr id="70659" name="Picture 20" descr="stone sculputure under library"/>
          <p:cNvPicPr>
            <a:picLocks noChangeAspect="1" noChangeArrowheads="1"/>
          </p:cNvPicPr>
          <p:nvPr/>
        </p:nvPicPr>
        <p:blipFill>
          <a:blip r:embed="rId2" cstate="print">
            <a:lum bright="-18000" contrast="18000"/>
          </a:blip>
          <a:srcRect/>
          <a:stretch>
            <a:fillRect/>
          </a:stretch>
        </p:blipFill>
        <p:spPr bwMode="auto">
          <a:xfrm>
            <a:off x="152400" y="0"/>
            <a:ext cx="9144000" cy="6858000"/>
          </a:xfrm>
          <a:prstGeom prst="rect">
            <a:avLst/>
          </a:prstGeom>
          <a:noFill/>
          <a:ln w="9525">
            <a:noFill/>
            <a:miter lim="800000"/>
            <a:headEnd/>
            <a:tailEnd/>
          </a:ln>
        </p:spPr>
      </p:pic>
      <p:sp>
        <p:nvSpPr>
          <p:cNvPr id="5" name="WordArt 4"/>
          <p:cNvSpPr>
            <a:spLocks noChangeArrowheads="1" noChangeShapeType="1" noTextEdit="1"/>
          </p:cNvSpPr>
          <p:nvPr/>
        </p:nvSpPr>
        <p:spPr bwMode="auto">
          <a:xfrm>
            <a:off x="1295400" y="4495800"/>
            <a:ext cx="2819400" cy="1905000"/>
          </a:xfrm>
          <a:prstGeom prst="rect">
            <a:avLst/>
          </a:prstGeom>
        </p:spPr>
        <p:txBody>
          <a:bodyPr wrap="none" fromWordArt="1">
            <a:prstTxWarp prst="textDeflateBottom">
              <a:avLst>
                <a:gd name="adj" fmla="val 76472"/>
              </a:avLst>
            </a:prstTxWarp>
            <a:scene3d>
              <a:camera prst="legacyPerspectiveFront">
                <a:rot lat="19799996" lon="19439995" rev="0"/>
              </a:camera>
              <a:lightRig rig="legacyNormal2" dir="t"/>
            </a:scene3d>
            <a:sp3d extrusionH="354000" prstMaterial="legacyMatte">
              <a:extrusionClr>
                <a:srgbClr val="939676"/>
              </a:extrusionClr>
            </a:sp3d>
          </a:bodyPr>
          <a:lstStyle/>
          <a:p>
            <a:pPr algn="ctr"/>
            <a:r>
              <a:rPr lang="en-US" sz="3600" i="1" kern="10" dirty="0">
                <a:ln w="9525">
                  <a:round/>
                  <a:headEnd/>
                  <a:tailEnd/>
                </a:ln>
                <a:solidFill>
                  <a:srgbClr val="6600CC"/>
                </a:solidFill>
                <a:latin typeface="Impact"/>
              </a:rPr>
              <a:t>Thank</a:t>
            </a:r>
            <a:r>
              <a:rPr lang="en-US" sz="3600" i="1" kern="10" dirty="0">
                <a:ln w="9525">
                  <a:round/>
                  <a:headEnd/>
                  <a:tailEnd/>
                </a:ln>
                <a:solidFill>
                  <a:srgbClr val="FF0000"/>
                </a:solidFill>
                <a:latin typeface="Impact"/>
              </a:rPr>
              <a:t> </a:t>
            </a:r>
            <a:r>
              <a:rPr lang="en-US" sz="3600" i="1" kern="10" dirty="0">
                <a:ln w="9525">
                  <a:round/>
                  <a:headEnd/>
                  <a:tailEnd/>
                </a:ln>
                <a:solidFill>
                  <a:srgbClr val="6600CC"/>
                </a:solidFill>
                <a:latin typeface="Impact"/>
              </a:rPr>
              <a:t>You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DSC03769"/>
          <p:cNvPicPr>
            <a:picLocks noChangeAspect="1" noChangeArrowheads="1"/>
          </p:cNvPicPr>
          <p:nvPr/>
        </p:nvPicPr>
        <p:blipFill>
          <a:blip r:embed="rId2" cstate="print"/>
          <a:srcRect l="6624" r="4356" b="3767"/>
          <a:stretch>
            <a:fillRect/>
          </a:stretch>
        </p:blipFill>
        <p:spPr bwMode="auto">
          <a:xfrm>
            <a:off x="431800" y="26988"/>
            <a:ext cx="8331200" cy="675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52B8E44-7FAA-4F19-9A81-E739F722546B}" type="slidenum">
              <a:rPr lang="en-US" sz="1400"/>
              <a:pPr algn="r"/>
              <a:t>34</a:t>
            </a:fld>
            <a:endParaRPr lang="en-US" sz="1400"/>
          </a:p>
        </p:txBody>
      </p:sp>
      <p:pic>
        <p:nvPicPr>
          <p:cNvPr id="3075" name="Picture 77" descr="111"/>
          <p:cNvPicPr>
            <a:picLocks noChangeAspect="1" noChangeArrowheads="1"/>
          </p:cNvPicPr>
          <p:nvPr/>
        </p:nvPicPr>
        <p:blipFill>
          <a:blip r:embed="rId4" cstate="print"/>
          <a:srcRect/>
          <a:stretch>
            <a:fillRect/>
          </a:stretch>
        </p:blipFill>
        <p:spPr bwMode="auto">
          <a:xfrm>
            <a:off x="0" y="3429000"/>
            <a:ext cx="1219200" cy="901700"/>
          </a:xfrm>
          <a:prstGeom prst="rect">
            <a:avLst/>
          </a:prstGeom>
          <a:noFill/>
          <a:ln w="9525">
            <a:noFill/>
            <a:miter lim="800000"/>
            <a:headEnd/>
            <a:tailEnd/>
          </a:ln>
        </p:spPr>
      </p:pic>
      <p:pic>
        <p:nvPicPr>
          <p:cNvPr id="3076" name="Picture 78" descr="222"/>
          <p:cNvPicPr>
            <a:picLocks noChangeAspect="1" noChangeArrowheads="1"/>
          </p:cNvPicPr>
          <p:nvPr/>
        </p:nvPicPr>
        <p:blipFill>
          <a:blip r:embed="rId5" cstate="print"/>
          <a:srcRect/>
          <a:stretch>
            <a:fillRect/>
          </a:stretch>
        </p:blipFill>
        <p:spPr bwMode="auto">
          <a:xfrm>
            <a:off x="1447800" y="3352800"/>
            <a:ext cx="1295400" cy="952500"/>
          </a:xfrm>
          <a:prstGeom prst="rect">
            <a:avLst/>
          </a:prstGeom>
          <a:noFill/>
          <a:ln w="9525">
            <a:noFill/>
            <a:miter lim="800000"/>
            <a:headEnd/>
            <a:tailEnd/>
          </a:ln>
        </p:spPr>
      </p:pic>
      <p:pic>
        <p:nvPicPr>
          <p:cNvPr id="3077" name="Picture 79" descr="333"/>
          <p:cNvPicPr>
            <a:picLocks noChangeAspect="1" noChangeArrowheads="1"/>
          </p:cNvPicPr>
          <p:nvPr/>
        </p:nvPicPr>
        <p:blipFill>
          <a:blip r:embed="rId6" cstate="print"/>
          <a:srcRect/>
          <a:stretch>
            <a:fillRect/>
          </a:stretch>
        </p:blipFill>
        <p:spPr bwMode="auto">
          <a:xfrm>
            <a:off x="2971800" y="3352800"/>
            <a:ext cx="1417638" cy="981075"/>
          </a:xfrm>
          <a:prstGeom prst="rect">
            <a:avLst/>
          </a:prstGeom>
          <a:noFill/>
          <a:ln w="9525">
            <a:noFill/>
            <a:miter lim="800000"/>
            <a:headEnd/>
            <a:tailEnd/>
          </a:ln>
        </p:spPr>
      </p:pic>
      <p:sp>
        <p:nvSpPr>
          <p:cNvPr id="3078" name="Rectangle 23"/>
          <p:cNvSpPr>
            <a:spLocks noChangeArrowheads="1"/>
          </p:cNvSpPr>
          <p:nvPr/>
        </p:nvSpPr>
        <p:spPr bwMode="auto">
          <a:xfrm>
            <a:off x="762000" y="76200"/>
            <a:ext cx="8382000" cy="793750"/>
          </a:xfrm>
          <a:prstGeom prst="rect">
            <a:avLst/>
          </a:prstGeom>
          <a:noFill/>
          <a:ln w="9525">
            <a:noFill/>
            <a:miter lim="800000"/>
            <a:headEnd/>
            <a:tailEnd/>
          </a:ln>
        </p:spPr>
        <p:txBody>
          <a:bodyPr anchor="ctr">
            <a:spAutoFit/>
          </a:bodyPr>
          <a:lstStyle/>
          <a:p>
            <a:pPr algn="ctr"/>
            <a:r>
              <a:rPr lang="en-US" sz="2300" b="1">
                <a:latin typeface="Book Antiqua" pitchFamily="18" charset="0"/>
              </a:rPr>
              <a:t>Modulation of Pore Sizes in Pillared-Layer </a:t>
            </a:r>
          </a:p>
          <a:p>
            <a:pPr algn="ctr"/>
            <a:r>
              <a:rPr lang="en-US" sz="2300" b="1">
                <a:latin typeface="Book Antiqua" pitchFamily="18" charset="0"/>
              </a:rPr>
              <a:t>Metal-Organic Frameworks for Enhanced Gas Adsorption </a:t>
            </a:r>
          </a:p>
        </p:txBody>
      </p:sp>
      <p:sp>
        <p:nvSpPr>
          <p:cNvPr id="3079" name="Line 38"/>
          <p:cNvSpPr>
            <a:spLocks noChangeShapeType="1"/>
          </p:cNvSpPr>
          <p:nvPr/>
        </p:nvSpPr>
        <p:spPr bwMode="auto">
          <a:xfrm flipH="1">
            <a:off x="457200" y="2463800"/>
            <a:ext cx="960438" cy="941388"/>
          </a:xfrm>
          <a:prstGeom prst="line">
            <a:avLst/>
          </a:prstGeom>
          <a:noFill/>
          <a:ln w="38100">
            <a:solidFill>
              <a:srgbClr val="800080"/>
            </a:solidFill>
            <a:round/>
            <a:headEnd/>
            <a:tailEnd type="stealth" w="lg" len="lg"/>
          </a:ln>
        </p:spPr>
        <p:txBody>
          <a:bodyPr/>
          <a:lstStyle/>
          <a:p>
            <a:endParaRPr lang="en-IN"/>
          </a:p>
        </p:txBody>
      </p:sp>
      <p:sp>
        <p:nvSpPr>
          <p:cNvPr id="3080" name="Line 39"/>
          <p:cNvSpPr>
            <a:spLocks noChangeShapeType="1"/>
          </p:cNvSpPr>
          <p:nvPr/>
        </p:nvSpPr>
        <p:spPr bwMode="auto">
          <a:xfrm>
            <a:off x="2667000" y="2473325"/>
            <a:ext cx="1066800" cy="762000"/>
          </a:xfrm>
          <a:prstGeom prst="line">
            <a:avLst/>
          </a:prstGeom>
          <a:noFill/>
          <a:ln w="38100">
            <a:solidFill>
              <a:srgbClr val="800080"/>
            </a:solidFill>
            <a:round/>
            <a:headEnd/>
            <a:tailEnd type="stealth" w="lg" len="lg"/>
          </a:ln>
        </p:spPr>
        <p:txBody>
          <a:bodyPr/>
          <a:lstStyle/>
          <a:p>
            <a:endParaRPr lang="en-IN"/>
          </a:p>
        </p:txBody>
      </p:sp>
      <p:sp>
        <p:nvSpPr>
          <p:cNvPr id="3081" name="Line 40"/>
          <p:cNvSpPr>
            <a:spLocks noChangeShapeType="1"/>
          </p:cNvSpPr>
          <p:nvPr/>
        </p:nvSpPr>
        <p:spPr bwMode="auto">
          <a:xfrm>
            <a:off x="2016125" y="2546350"/>
            <a:ext cx="0" cy="796925"/>
          </a:xfrm>
          <a:prstGeom prst="line">
            <a:avLst/>
          </a:prstGeom>
          <a:noFill/>
          <a:ln w="38100">
            <a:solidFill>
              <a:srgbClr val="800080"/>
            </a:solidFill>
            <a:round/>
            <a:headEnd/>
            <a:tailEnd type="stealth" w="lg" len="lg"/>
          </a:ln>
        </p:spPr>
        <p:txBody>
          <a:bodyPr/>
          <a:lstStyle/>
          <a:p>
            <a:endParaRPr lang="en-IN"/>
          </a:p>
        </p:txBody>
      </p:sp>
      <p:graphicFrame>
        <p:nvGraphicFramePr>
          <p:cNvPr id="3082" name="Object 2"/>
          <p:cNvGraphicFramePr>
            <a:graphicFrameLocks noChangeAspect="1"/>
          </p:cNvGraphicFramePr>
          <p:nvPr/>
        </p:nvGraphicFramePr>
        <p:xfrm>
          <a:off x="1624013" y="2546350"/>
          <a:ext cx="319087" cy="739775"/>
        </p:xfrm>
        <a:graphic>
          <a:graphicData uri="http://schemas.openxmlformats.org/presentationml/2006/ole">
            <p:oleObj spid="_x0000_s376834" name="CS ChemDraw Drawing" r:id="rId7" imgW="495360" imgH="1222200" progId="ChemDraw.Document.6.0">
              <p:embed/>
            </p:oleObj>
          </a:graphicData>
        </a:graphic>
      </p:graphicFrame>
      <p:sp>
        <p:nvSpPr>
          <p:cNvPr id="3083" name="Line 59"/>
          <p:cNvSpPr>
            <a:spLocks noChangeShapeType="1"/>
          </p:cNvSpPr>
          <p:nvPr/>
        </p:nvSpPr>
        <p:spPr bwMode="auto">
          <a:xfrm>
            <a:off x="1944688" y="1619250"/>
            <a:ext cx="0" cy="512763"/>
          </a:xfrm>
          <a:prstGeom prst="line">
            <a:avLst/>
          </a:prstGeom>
          <a:noFill/>
          <a:ln w="38100">
            <a:solidFill>
              <a:srgbClr val="800080"/>
            </a:solidFill>
            <a:round/>
            <a:headEnd/>
            <a:tailEnd type="stealth" w="lg" len="lg"/>
          </a:ln>
        </p:spPr>
        <p:txBody>
          <a:bodyPr/>
          <a:lstStyle/>
          <a:p>
            <a:endParaRPr lang="en-IN"/>
          </a:p>
        </p:txBody>
      </p:sp>
      <p:graphicFrame>
        <p:nvGraphicFramePr>
          <p:cNvPr id="3084" name="Object 3"/>
          <p:cNvGraphicFramePr>
            <a:graphicFrameLocks noChangeAspect="1"/>
          </p:cNvGraphicFramePr>
          <p:nvPr/>
        </p:nvGraphicFramePr>
        <p:xfrm>
          <a:off x="2819400" y="2320925"/>
          <a:ext cx="804863" cy="639763"/>
        </p:xfrm>
        <a:graphic>
          <a:graphicData uri="http://schemas.openxmlformats.org/presentationml/2006/ole">
            <p:oleObj spid="_x0000_s376835" name="CS ChemDraw Drawing" r:id="rId8" imgW="1299960" imgH="1035000" progId="ChemDraw.Document.6.0">
              <p:embed/>
            </p:oleObj>
          </a:graphicData>
        </a:graphic>
      </p:graphicFrame>
      <p:graphicFrame>
        <p:nvGraphicFramePr>
          <p:cNvPr id="3085" name="Object 4"/>
          <p:cNvGraphicFramePr>
            <a:graphicFrameLocks noChangeAspect="1"/>
          </p:cNvGraphicFramePr>
          <p:nvPr/>
        </p:nvGraphicFramePr>
        <p:xfrm>
          <a:off x="609600" y="2493963"/>
          <a:ext cx="481013" cy="482600"/>
        </p:xfrm>
        <a:graphic>
          <a:graphicData uri="http://schemas.openxmlformats.org/presentationml/2006/ole">
            <p:oleObj spid="_x0000_s376836" name="CS ChemDraw Drawing" r:id="rId9" imgW="801360" imgH="806400" progId="ChemDraw.Document.6.0">
              <p:embed/>
            </p:oleObj>
          </a:graphicData>
        </a:graphic>
      </p:graphicFrame>
      <p:pic>
        <p:nvPicPr>
          <p:cNvPr id="3086" name="Picture 16" descr="L5.tif"/>
          <p:cNvPicPr>
            <a:picLocks noChangeAspect="1"/>
          </p:cNvPicPr>
          <p:nvPr/>
        </p:nvPicPr>
        <p:blipFill>
          <a:blip r:embed="rId10" cstate="print"/>
          <a:srcRect t="29594" r="6667" b="29594"/>
          <a:stretch>
            <a:fillRect/>
          </a:stretch>
        </p:blipFill>
        <p:spPr bwMode="auto">
          <a:xfrm>
            <a:off x="1196975" y="2133600"/>
            <a:ext cx="1495425" cy="346075"/>
          </a:xfrm>
          <a:prstGeom prst="rect">
            <a:avLst/>
          </a:prstGeom>
          <a:solidFill>
            <a:srgbClr val="FFFFFF">
              <a:alpha val="0"/>
            </a:srgbClr>
          </a:solidFill>
          <a:ln w="9525">
            <a:noFill/>
            <a:miter lim="800000"/>
            <a:headEnd/>
            <a:tailEnd/>
          </a:ln>
        </p:spPr>
      </p:pic>
      <p:graphicFrame>
        <p:nvGraphicFramePr>
          <p:cNvPr id="3087" name="Object 5"/>
          <p:cNvGraphicFramePr>
            <a:graphicFrameLocks noChangeAspect="1"/>
          </p:cNvGraphicFramePr>
          <p:nvPr/>
        </p:nvGraphicFramePr>
        <p:xfrm>
          <a:off x="1008063" y="1219200"/>
          <a:ext cx="1897062" cy="615950"/>
        </p:xfrm>
        <a:graphic>
          <a:graphicData uri="http://schemas.openxmlformats.org/presentationml/2006/ole">
            <p:oleObj spid="_x0000_s376837" name="CS ChemDraw Drawing" r:id="rId11" imgW="2819520" imgH="892800" progId="ChemDraw.Document.6.0">
              <p:embed/>
            </p:oleObj>
          </a:graphicData>
        </a:graphic>
      </p:graphicFrame>
      <p:grpSp>
        <p:nvGrpSpPr>
          <p:cNvPr id="2" name="Group 68"/>
          <p:cNvGrpSpPr/>
          <p:nvPr/>
        </p:nvGrpSpPr>
        <p:grpSpPr>
          <a:xfrm>
            <a:off x="2036865" y="1678619"/>
            <a:ext cx="394854" cy="372756"/>
            <a:chOff x="1055717" y="1905000"/>
            <a:chExt cx="562975" cy="533400"/>
          </a:xfrm>
          <a:solidFill>
            <a:srgbClr val="FFFFFF">
              <a:alpha val="0"/>
            </a:srgbClr>
          </a:solidFill>
        </p:grpSpPr>
        <p:pic>
          <p:nvPicPr>
            <p:cNvPr id="22" name="Picture 21" descr="Zn.tif"/>
            <p:cNvPicPr>
              <a:picLocks noChangeAspect="1"/>
            </p:cNvPicPr>
            <p:nvPr/>
          </p:nvPicPr>
          <p:blipFill>
            <a:blip r:embed="rId12" cstate="print"/>
            <a:srcRect l="39166" t="43722" r="39167" b="15468"/>
            <a:stretch>
              <a:fillRect/>
            </a:stretch>
          </p:blipFill>
          <p:spPr>
            <a:xfrm>
              <a:off x="1066800" y="1905000"/>
              <a:ext cx="533400" cy="533400"/>
            </a:xfrm>
            <a:prstGeom prst="rect">
              <a:avLst/>
            </a:prstGeom>
            <a:grpFill/>
            <a:ln>
              <a:noFill/>
            </a:ln>
          </p:spPr>
        </p:pic>
        <p:sp>
          <p:nvSpPr>
            <p:cNvPr id="23" name="TextBox 22"/>
            <p:cNvSpPr txBox="1"/>
            <p:nvPr/>
          </p:nvSpPr>
          <p:spPr>
            <a:xfrm>
              <a:off x="1055717" y="2054423"/>
              <a:ext cx="562975" cy="276999"/>
            </a:xfrm>
            <a:prstGeom prst="rect">
              <a:avLst/>
            </a:prstGeom>
            <a:grpFill/>
          </p:spPr>
          <p:txBody>
            <a:bodyPr wrap="none">
              <a:spAutoFit/>
            </a:bodyPr>
            <a:lstStyle/>
            <a:p>
              <a:pPr>
                <a:defRPr/>
              </a:pPr>
              <a:r>
                <a:rPr lang="en-US" sz="1200" b="1" dirty="0">
                  <a:latin typeface="Arial" charset="0"/>
                  <a:cs typeface="Arial" charset="0"/>
                </a:rPr>
                <a:t>Zn(II)</a:t>
              </a:r>
            </a:p>
          </p:txBody>
        </p:sp>
      </p:grpSp>
      <p:grpSp>
        <p:nvGrpSpPr>
          <p:cNvPr id="3" name="Group 96"/>
          <p:cNvGrpSpPr>
            <a:grpSpLocks/>
          </p:cNvGrpSpPr>
          <p:nvPr/>
        </p:nvGrpSpPr>
        <p:grpSpPr bwMode="auto">
          <a:xfrm>
            <a:off x="1981200" y="1752600"/>
            <a:ext cx="5318125" cy="2286000"/>
            <a:chOff x="1248" y="1104"/>
            <a:chExt cx="3350" cy="1440"/>
          </a:xfrm>
        </p:grpSpPr>
        <p:pic>
          <p:nvPicPr>
            <p:cNvPr id="3090" name="Picture 48" descr="2"/>
            <p:cNvPicPr>
              <a:picLocks noChangeAspect="1" noChangeArrowheads="1"/>
            </p:cNvPicPr>
            <p:nvPr/>
          </p:nvPicPr>
          <p:blipFill>
            <a:blip r:embed="rId13" cstate="print"/>
            <a:srcRect/>
            <a:stretch>
              <a:fillRect/>
            </a:stretch>
          </p:blipFill>
          <p:spPr bwMode="auto">
            <a:xfrm>
              <a:off x="3648" y="1104"/>
              <a:ext cx="950" cy="766"/>
            </a:xfrm>
            <a:prstGeom prst="rect">
              <a:avLst/>
            </a:prstGeom>
            <a:noFill/>
            <a:ln w="9525">
              <a:noFill/>
              <a:miter lim="800000"/>
              <a:headEnd/>
              <a:tailEnd/>
            </a:ln>
          </p:spPr>
        </p:pic>
        <p:pic>
          <p:nvPicPr>
            <p:cNvPr id="3091" name="Picture 9" descr="Carbon_dioxide_3D_spacefill.png"/>
            <p:cNvPicPr>
              <a:picLocks noChangeAspect="1"/>
            </p:cNvPicPr>
            <p:nvPr/>
          </p:nvPicPr>
          <p:blipFill>
            <a:blip r:embed="rId14" cstate="print">
              <a:lum bright="50000"/>
            </a:blip>
            <a:srcRect/>
            <a:stretch>
              <a:fillRect/>
            </a:stretch>
          </p:blipFill>
          <p:spPr bwMode="auto">
            <a:xfrm>
              <a:off x="1248" y="2304"/>
              <a:ext cx="144" cy="121"/>
            </a:xfrm>
            <a:prstGeom prst="rect">
              <a:avLst/>
            </a:prstGeom>
            <a:noFill/>
            <a:ln w="9525">
              <a:noFill/>
              <a:miter lim="800000"/>
              <a:headEnd/>
              <a:tailEnd/>
            </a:ln>
          </p:spPr>
        </p:pic>
        <p:pic>
          <p:nvPicPr>
            <p:cNvPr id="3092" name="Picture 9" descr="Carbon_dioxide_3D_spacefill.png"/>
            <p:cNvPicPr>
              <a:picLocks noChangeAspect="1"/>
            </p:cNvPicPr>
            <p:nvPr/>
          </p:nvPicPr>
          <p:blipFill>
            <a:blip r:embed="rId14" cstate="print">
              <a:lum bright="50000"/>
            </a:blip>
            <a:srcRect/>
            <a:stretch>
              <a:fillRect/>
            </a:stretch>
          </p:blipFill>
          <p:spPr bwMode="auto">
            <a:xfrm>
              <a:off x="1248" y="2423"/>
              <a:ext cx="144" cy="121"/>
            </a:xfrm>
            <a:prstGeom prst="rect">
              <a:avLst/>
            </a:prstGeom>
            <a:noFill/>
            <a:ln w="9525">
              <a:noFill/>
              <a:miter lim="800000"/>
              <a:headEnd/>
              <a:tailEnd/>
            </a:ln>
          </p:spPr>
        </p:pic>
      </p:grpSp>
      <p:grpSp>
        <p:nvGrpSpPr>
          <p:cNvPr id="4" name="Group 97"/>
          <p:cNvGrpSpPr>
            <a:grpSpLocks/>
          </p:cNvGrpSpPr>
          <p:nvPr/>
        </p:nvGrpSpPr>
        <p:grpSpPr bwMode="auto">
          <a:xfrm>
            <a:off x="3505200" y="2286000"/>
            <a:ext cx="5440363" cy="1792288"/>
            <a:chOff x="2208" y="1440"/>
            <a:chExt cx="3427" cy="1129"/>
          </a:xfrm>
        </p:grpSpPr>
        <p:pic>
          <p:nvPicPr>
            <p:cNvPr id="3094" name="Picture 49" descr="3"/>
            <p:cNvPicPr>
              <a:picLocks noChangeAspect="1" noChangeArrowheads="1"/>
            </p:cNvPicPr>
            <p:nvPr/>
          </p:nvPicPr>
          <p:blipFill>
            <a:blip r:embed="rId15" cstate="print"/>
            <a:srcRect/>
            <a:stretch>
              <a:fillRect/>
            </a:stretch>
          </p:blipFill>
          <p:spPr bwMode="auto">
            <a:xfrm>
              <a:off x="4656" y="1440"/>
              <a:ext cx="979" cy="814"/>
            </a:xfrm>
            <a:prstGeom prst="rect">
              <a:avLst/>
            </a:prstGeom>
            <a:noFill/>
            <a:ln w="9525">
              <a:noFill/>
              <a:miter lim="800000"/>
              <a:headEnd/>
              <a:tailEnd/>
            </a:ln>
          </p:spPr>
        </p:pic>
        <p:pic>
          <p:nvPicPr>
            <p:cNvPr id="3095" name="Picture 9" descr="Carbon_dioxide_3D_spacefill.png"/>
            <p:cNvPicPr>
              <a:picLocks noChangeAspect="1"/>
            </p:cNvPicPr>
            <p:nvPr/>
          </p:nvPicPr>
          <p:blipFill>
            <a:blip r:embed="rId14" cstate="print">
              <a:lum bright="50000"/>
            </a:blip>
            <a:srcRect/>
            <a:stretch>
              <a:fillRect/>
            </a:stretch>
          </p:blipFill>
          <p:spPr bwMode="auto">
            <a:xfrm>
              <a:off x="2256" y="2256"/>
              <a:ext cx="144" cy="121"/>
            </a:xfrm>
            <a:prstGeom prst="rect">
              <a:avLst/>
            </a:prstGeom>
            <a:noFill/>
            <a:ln w="9525">
              <a:noFill/>
              <a:miter lim="800000"/>
              <a:headEnd/>
              <a:tailEnd/>
            </a:ln>
          </p:spPr>
        </p:pic>
        <p:pic>
          <p:nvPicPr>
            <p:cNvPr id="3096" name="Picture 9" descr="Carbon_dioxide_3D_spacefill.png"/>
            <p:cNvPicPr>
              <a:picLocks noChangeAspect="1"/>
            </p:cNvPicPr>
            <p:nvPr/>
          </p:nvPicPr>
          <p:blipFill>
            <a:blip r:embed="rId14" cstate="print">
              <a:lum bright="50000"/>
            </a:blip>
            <a:srcRect/>
            <a:stretch>
              <a:fillRect/>
            </a:stretch>
          </p:blipFill>
          <p:spPr bwMode="auto">
            <a:xfrm>
              <a:off x="2208" y="2352"/>
              <a:ext cx="144" cy="121"/>
            </a:xfrm>
            <a:prstGeom prst="rect">
              <a:avLst/>
            </a:prstGeom>
            <a:noFill/>
            <a:ln w="9525">
              <a:noFill/>
              <a:miter lim="800000"/>
              <a:headEnd/>
              <a:tailEnd/>
            </a:ln>
          </p:spPr>
        </p:pic>
        <p:pic>
          <p:nvPicPr>
            <p:cNvPr id="3097" name="Picture 9" descr="Carbon_dioxide_3D_spacefill.png"/>
            <p:cNvPicPr>
              <a:picLocks noChangeAspect="1"/>
            </p:cNvPicPr>
            <p:nvPr/>
          </p:nvPicPr>
          <p:blipFill>
            <a:blip r:embed="rId14" cstate="print">
              <a:lum bright="50000"/>
            </a:blip>
            <a:srcRect/>
            <a:stretch>
              <a:fillRect/>
            </a:stretch>
          </p:blipFill>
          <p:spPr bwMode="auto">
            <a:xfrm>
              <a:off x="2256" y="2448"/>
              <a:ext cx="144" cy="121"/>
            </a:xfrm>
            <a:prstGeom prst="rect">
              <a:avLst/>
            </a:prstGeom>
            <a:noFill/>
            <a:ln w="9525">
              <a:noFill/>
              <a:miter lim="800000"/>
              <a:headEnd/>
              <a:tailEnd/>
            </a:ln>
          </p:spPr>
        </p:pic>
      </p:grpSp>
      <p:grpSp>
        <p:nvGrpSpPr>
          <p:cNvPr id="5" name="Group 98"/>
          <p:cNvGrpSpPr>
            <a:grpSpLocks/>
          </p:cNvGrpSpPr>
          <p:nvPr/>
        </p:nvGrpSpPr>
        <p:grpSpPr bwMode="auto">
          <a:xfrm>
            <a:off x="512763" y="1447800"/>
            <a:ext cx="5202237" cy="2554288"/>
            <a:chOff x="288" y="912"/>
            <a:chExt cx="3277" cy="1609"/>
          </a:xfrm>
        </p:grpSpPr>
        <p:pic>
          <p:nvPicPr>
            <p:cNvPr id="3099" name="Picture 47" descr="1"/>
            <p:cNvPicPr>
              <a:picLocks noChangeAspect="1" noChangeArrowheads="1"/>
            </p:cNvPicPr>
            <p:nvPr/>
          </p:nvPicPr>
          <p:blipFill>
            <a:blip r:embed="rId16" cstate="print"/>
            <a:srcRect/>
            <a:stretch>
              <a:fillRect/>
            </a:stretch>
          </p:blipFill>
          <p:spPr bwMode="auto">
            <a:xfrm>
              <a:off x="2592" y="912"/>
              <a:ext cx="973" cy="782"/>
            </a:xfrm>
            <a:prstGeom prst="rect">
              <a:avLst/>
            </a:prstGeom>
            <a:noFill/>
            <a:ln w="9525">
              <a:noFill/>
              <a:miter lim="800000"/>
              <a:headEnd/>
              <a:tailEnd/>
            </a:ln>
          </p:spPr>
        </p:pic>
        <p:pic>
          <p:nvPicPr>
            <p:cNvPr id="3100" name="Picture 9" descr="Carbon_dioxide_3D_spacefill.png"/>
            <p:cNvPicPr>
              <a:picLocks noChangeAspect="1"/>
            </p:cNvPicPr>
            <p:nvPr/>
          </p:nvPicPr>
          <p:blipFill>
            <a:blip r:embed="rId14" cstate="print">
              <a:lum bright="50000"/>
            </a:blip>
            <a:srcRect/>
            <a:stretch>
              <a:fillRect/>
            </a:stretch>
          </p:blipFill>
          <p:spPr bwMode="auto">
            <a:xfrm>
              <a:off x="288" y="2400"/>
              <a:ext cx="144" cy="121"/>
            </a:xfrm>
            <a:prstGeom prst="rect">
              <a:avLst/>
            </a:prstGeom>
            <a:noFill/>
            <a:ln w="9525">
              <a:noFill/>
              <a:miter lim="800000"/>
              <a:headEnd/>
              <a:tailEnd/>
            </a:ln>
          </p:spPr>
        </p:pic>
      </p:grpSp>
      <p:grpSp>
        <p:nvGrpSpPr>
          <p:cNvPr id="6" name="Group 29"/>
          <p:cNvGrpSpPr>
            <a:grpSpLocks/>
          </p:cNvGrpSpPr>
          <p:nvPr/>
        </p:nvGrpSpPr>
        <p:grpSpPr bwMode="auto">
          <a:xfrm>
            <a:off x="1600200" y="6248400"/>
            <a:ext cx="6705600" cy="412750"/>
            <a:chOff x="1008" y="3936"/>
            <a:chExt cx="4224" cy="260"/>
          </a:xfrm>
        </p:grpSpPr>
        <p:grpSp>
          <p:nvGrpSpPr>
            <p:cNvPr id="7" name="Group 30"/>
            <p:cNvGrpSpPr>
              <a:grpSpLocks/>
            </p:cNvGrpSpPr>
            <p:nvPr/>
          </p:nvGrpSpPr>
          <p:grpSpPr bwMode="auto">
            <a:xfrm>
              <a:off x="1008" y="3936"/>
              <a:ext cx="1152" cy="260"/>
              <a:chOff x="1008" y="3936"/>
              <a:chExt cx="1152" cy="260"/>
            </a:xfrm>
          </p:grpSpPr>
          <p:sp>
            <p:nvSpPr>
              <p:cNvPr id="3103" name="Line 37"/>
              <p:cNvSpPr>
                <a:spLocks noChangeShapeType="1"/>
              </p:cNvSpPr>
              <p:nvPr/>
            </p:nvSpPr>
            <p:spPr bwMode="auto">
              <a:xfrm>
                <a:off x="1008" y="3936"/>
                <a:ext cx="1152" cy="0"/>
              </a:xfrm>
              <a:prstGeom prst="line">
                <a:avLst/>
              </a:prstGeom>
              <a:noFill/>
              <a:ln w="19050">
                <a:solidFill>
                  <a:schemeClr val="tx1"/>
                </a:solidFill>
                <a:round/>
                <a:headEnd/>
                <a:tailEnd type="stealth" w="lg" len="lg"/>
              </a:ln>
            </p:spPr>
            <p:txBody>
              <a:bodyPr/>
              <a:lstStyle/>
              <a:p>
                <a:endParaRPr lang="en-IN"/>
              </a:p>
            </p:txBody>
          </p:sp>
          <p:sp>
            <p:nvSpPr>
              <p:cNvPr id="3104" name="Rectangle 38"/>
              <p:cNvSpPr>
                <a:spLocks noChangeArrowheads="1"/>
              </p:cNvSpPr>
              <p:nvPr/>
            </p:nvSpPr>
            <p:spPr bwMode="auto">
              <a:xfrm>
                <a:off x="1008" y="3984"/>
                <a:ext cx="1097" cy="212"/>
              </a:xfrm>
              <a:prstGeom prst="rect">
                <a:avLst/>
              </a:prstGeom>
              <a:noFill/>
              <a:ln w="9525">
                <a:noFill/>
                <a:miter lim="800000"/>
                <a:headEnd/>
                <a:tailEnd/>
              </a:ln>
            </p:spPr>
            <p:txBody>
              <a:bodyPr wrap="none">
                <a:spAutoFit/>
              </a:bodyPr>
              <a:lstStyle/>
              <a:p>
                <a:pPr>
                  <a:spcBef>
                    <a:spcPct val="30000"/>
                  </a:spcBef>
                </a:pPr>
                <a:r>
                  <a:rPr lang="en-US" sz="1600">
                    <a:latin typeface="Book Antiqua" pitchFamily="18" charset="0"/>
                  </a:rPr>
                  <a:t>Increasing length</a:t>
                </a:r>
              </a:p>
            </p:txBody>
          </p:sp>
        </p:grpSp>
        <p:grpSp>
          <p:nvGrpSpPr>
            <p:cNvPr id="8" name="Group 33"/>
            <p:cNvGrpSpPr>
              <a:grpSpLocks/>
            </p:cNvGrpSpPr>
            <p:nvPr/>
          </p:nvGrpSpPr>
          <p:grpSpPr bwMode="auto">
            <a:xfrm>
              <a:off x="2976" y="3984"/>
              <a:ext cx="2256" cy="212"/>
              <a:chOff x="2976" y="3984"/>
              <a:chExt cx="2256" cy="212"/>
            </a:xfrm>
          </p:grpSpPr>
          <p:sp>
            <p:nvSpPr>
              <p:cNvPr id="3106" name="Line 39"/>
              <p:cNvSpPr>
                <a:spLocks noChangeShapeType="1"/>
              </p:cNvSpPr>
              <p:nvPr/>
            </p:nvSpPr>
            <p:spPr bwMode="auto">
              <a:xfrm>
                <a:off x="2976" y="3984"/>
                <a:ext cx="2256" cy="0"/>
              </a:xfrm>
              <a:prstGeom prst="line">
                <a:avLst/>
              </a:prstGeom>
              <a:noFill/>
              <a:ln w="38100">
                <a:solidFill>
                  <a:schemeClr val="tx1"/>
                </a:solidFill>
                <a:round/>
                <a:headEnd/>
                <a:tailEnd type="stealth" w="lg" len="lg"/>
              </a:ln>
            </p:spPr>
            <p:txBody>
              <a:bodyPr/>
              <a:lstStyle/>
              <a:p>
                <a:endParaRPr lang="en-IN"/>
              </a:p>
            </p:txBody>
          </p:sp>
          <p:sp>
            <p:nvSpPr>
              <p:cNvPr id="3107" name="Rectangle 40"/>
              <p:cNvSpPr>
                <a:spLocks noChangeArrowheads="1"/>
              </p:cNvSpPr>
              <p:nvPr/>
            </p:nvSpPr>
            <p:spPr bwMode="auto">
              <a:xfrm>
                <a:off x="3504" y="3984"/>
                <a:ext cx="1243" cy="212"/>
              </a:xfrm>
              <a:prstGeom prst="rect">
                <a:avLst/>
              </a:prstGeom>
              <a:noFill/>
              <a:ln w="9525">
                <a:noFill/>
                <a:miter lim="800000"/>
                <a:headEnd/>
                <a:tailEnd/>
              </a:ln>
            </p:spPr>
            <p:txBody>
              <a:bodyPr wrap="none">
                <a:spAutoFit/>
              </a:bodyPr>
              <a:lstStyle/>
              <a:p>
                <a:pPr>
                  <a:spcBef>
                    <a:spcPct val="30000"/>
                  </a:spcBef>
                </a:pPr>
                <a:r>
                  <a:rPr lang="en-US" sz="1600">
                    <a:latin typeface="Book Antiqua" pitchFamily="18" charset="0"/>
                  </a:rPr>
                  <a:t>Increasing pore size</a:t>
                </a:r>
              </a:p>
            </p:txBody>
          </p:sp>
        </p:grpSp>
      </p:grpSp>
      <p:grpSp>
        <p:nvGrpSpPr>
          <p:cNvPr id="9" name="Group 36"/>
          <p:cNvGrpSpPr>
            <a:grpSpLocks/>
          </p:cNvGrpSpPr>
          <p:nvPr/>
        </p:nvGrpSpPr>
        <p:grpSpPr bwMode="auto">
          <a:xfrm>
            <a:off x="0" y="4953000"/>
            <a:ext cx="5799138" cy="1244600"/>
            <a:chOff x="0" y="3120"/>
            <a:chExt cx="3653" cy="784"/>
          </a:xfrm>
        </p:grpSpPr>
        <p:sp>
          <p:nvSpPr>
            <p:cNvPr id="3109" name="Line 32"/>
            <p:cNvSpPr>
              <a:spLocks noChangeShapeType="1"/>
            </p:cNvSpPr>
            <p:nvPr/>
          </p:nvSpPr>
          <p:spPr bwMode="auto">
            <a:xfrm>
              <a:off x="1968" y="3552"/>
              <a:ext cx="672" cy="0"/>
            </a:xfrm>
            <a:prstGeom prst="line">
              <a:avLst/>
            </a:prstGeom>
            <a:noFill/>
            <a:ln w="25400">
              <a:solidFill>
                <a:schemeClr val="tx1"/>
              </a:solidFill>
              <a:round/>
              <a:headEnd/>
              <a:tailEnd type="triangle" w="med" len="med"/>
            </a:ln>
          </p:spPr>
          <p:txBody>
            <a:bodyPr/>
            <a:lstStyle/>
            <a:p>
              <a:endParaRPr lang="en-IN"/>
            </a:p>
          </p:txBody>
        </p:sp>
        <p:grpSp>
          <p:nvGrpSpPr>
            <p:cNvPr id="10" name="Group 38"/>
            <p:cNvGrpSpPr>
              <a:grpSpLocks/>
            </p:cNvGrpSpPr>
            <p:nvPr/>
          </p:nvGrpSpPr>
          <p:grpSpPr bwMode="auto">
            <a:xfrm>
              <a:off x="0" y="3120"/>
              <a:ext cx="3653" cy="784"/>
              <a:chOff x="0" y="3120"/>
              <a:chExt cx="3653" cy="784"/>
            </a:xfrm>
          </p:grpSpPr>
          <p:grpSp>
            <p:nvGrpSpPr>
              <p:cNvPr id="11" name="Group 39"/>
              <p:cNvGrpSpPr>
                <a:grpSpLocks/>
              </p:cNvGrpSpPr>
              <p:nvPr/>
            </p:nvGrpSpPr>
            <p:grpSpPr bwMode="auto">
              <a:xfrm>
                <a:off x="0" y="3360"/>
                <a:ext cx="1127" cy="494"/>
                <a:chOff x="0" y="3346"/>
                <a:chExt cx="1127" cy="494"/>
              </a:xfrm>
            </p:grpSpPr>
            <p:graphicFrame>
              <p:nvGraphicFramePr>
                <p:cNvPr id="3112" name="Object 66"/>
                <p:cNvGraphicFramePr>
                  <a:graphicFrameLocks noChangeAspect="1"/>
                </p:cNvGraphicFramePr>
                <p:nvPr/>
              </p:nvGraphicFramePr>
              <p:xfrm>
                <a:off x="0" y="3346"/>
                <a:ext cx="720" cy="398"/>
              </p:xfrm>
              <a:graphic>
                <a:graphicData uri="http://schemas.openxmlformats.org/presentationml/2006/ole">
                  <p:oleObj spid="_x0000_s376840" name="CS ChemDraw Drawing" r:id="rId17" imgW="1218600" imgH="675000" progId="ChemDraw.Document.6.0">
                    <p:embed/>
                  </p:oleObj>
                </a:graphicData>
              </a:graphic>
            </p:graphicFrame>
            <p:grpSp>
              <p:nvGrpSpPr>
                <p:cNvPr id="12" name="Group 78"/>
                <p:cNvGrpSpPr>
                  <a:grpSpLocks/>
                </p:cNvGrpSpPr>
                <p:nvPr/>
              </p:nvGrpSpPr>
              <p:grpSpPr bwMode="auto">
                <a:xfrm>
                  <a:off x="816" y="3538"/>
                  <a:ext cx="96" cy="95"/>
                  <a:chOff x="1447800" y="2896394"/>
                  <a:chExt cx="304800" cy="304800"/>
                </a:xfrm>
              </p:grpSpPr>
              <p:cxnSp>
                <p:nvCxnSpPr>
                  <p:cNvPr id="73" name="Straight Connector 72"/>
                  <p:cNvCxnSpPr/>
                  <p:nvPr/>
                </p:nvCxnSpPr>
                <p:spPr>
                  <a:xfrm>
                    <a:off x="1447800" y="3047190"/>
                    <a:ext cx="304800" cy="3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flipH="1" flipV="1">
                    <a:off x="1447799" y="3048795"/>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116" name="Object 12"/>
                <p:cNvGraphicFramePr>
                  <a:graphicFrameLocks noChangeAspect="1"/>
                </p:cNvGraphicFramePr>
                <p:nvPr/>
              </p:nvGraphicFramePr>
              <p:xfrm>
                <a:off x="960" y="3360"/>
                <a:ext cx="167" cy="480"/>
              </p:xfrm>
              <a:graphic>
                <a:graphicData uri="http://schemas.openxmlformats.org/presentationml/2006/ole">
                  <p:oleObj spid="_x0000_s376841" name="CS ChemDraw Drawing" r:id="rId18" imgW="370080" imgH="1088280" progId="ChemDraw.Document.6.0">
                    <p:embed/>
                  </p:oleObj>
                </a:graphicData>
              </a:graphic>
            </p:graphicFrame>
          </p:grpSp>
          <p:grpSp>
            <p:nvGrpSpPr>
              <p:cNvPr id="13" name="Group 45"/>
              <p:cNvGrpSpPr>
                <a:grpSpLocks/>
              </p:cNvGrpSpPr>
              <p:nvPr/>
            </p:nvGrpSpPr>
            <p:grpSpPr bwMode="auto">
              <a:xfrm>
                <a:off x="1968" y="3120"/>
                <a:ext cx="1685" cy="784"/>
                <a:chOff x="1968" y="3120"/>
                <a:chExt cx="1685" cy="784"/>
              </a:xfrm>
            </p:grpSpPr>
            <p:sp>
              <p:nvSpPr>
                <p:cNvPr id="3118" name="Rectangle 83"/>
                <p:cNvSpPr>
                  <a:spLocks noChangeArrowheads="1"/>
                </p:cNvSpPr>
                <p:nvPr/>
              </p:nvSpPr>
              <p:spPr bwMode="auto">
                <a:xfrm>
                  <a:off x="1968" y="3340"/>
                  <a:ext cx="707" cy="212"/>
                </a:xfrm>
                <a:prstGeom prst="rect">
                  <a:avLst/>
                </a:prstGeom>
                <a:noFill/>
                <a:ln w="9525">
                  <a:noFill/>
                  <a:miter lim="800000"/>
                  <a:headEnd/>
                  <a:tailEnd/>
                </a:ln>
              </p:spPr>
              <p:txBody>
                <a:bodyPr wrap="none">
                  <a:spAutoFit/>
                </a:bodyPr>
                <a:lstStyle/>
                <a:p>
                  <a:r>
                    <a:rPr lang="en-US" sz="1600" b="1">
                      <a:latin typeface="Times New Roman" pitchFamily="18" charset="0"/>
                      <a:cs typeface="Times New Roman" pitchFamily="18" charset="0"/>
                    </a:rPr>
                    <a:t>Zn</a:t>
                  </a:r>
                  <a:r>
                    <a:rPr lang="en-US" sz="1600" b="1" baseline="30000">
                      <a:latin typeface="Times New Roman" pitchFamily="18" charset="0"/>
                      <a:cs typeface="Times New Roman" pitchFamily="18" charset="0"/>
                    </a:rPr>
                    <a:t>2+</a:t>
                  </a:r>
                  <a:r>
                    <a:rPr lang="en-US" sz="1600">
                      <a:latin typeface="Times New Roman" pitchFamily="18" charset="0"/>
                      <a:cs typeface="Times New Roman" pitchFamily="18" charset="0"/>
                    </a:rPr>
                    <a:t>, DMF</a:t>
                  </a:r>
                </a:p>
              </p:txBody>
            </p:sp>
            <p:sp>
              <p:nvSpPr>
                <p:cNvPr id="3119" name="Rectangle 84"/>
                <p:cNvSpPr>
                  <a:spLocks noChangeArrowheads="1"/>
                </p:cNvSpPr>
                <p:nvPr/>
              </p:nvSpPr>
              <p:spPr bwMode="auto">
                <a:xfrm>
                  <a:off x="1979" y="3532"/>
                  <a:ext cx="661" cy="212"/>
                </a:xfrm>
                <a:prstGeom prst="rect">
                  <a:avLst/>
                </a:prstGeom>
                <a:noFill/>
                <a:ln w="9525">
                  <a:noFill/>
                  <a:miter lim="800000"/>
                  <a:headEnd/>
                  <a:tailEnd/>
                </a:ln>
              </p:spPr>
              <p:txBody>
                <a:bodyPr wrap="none">
                  <a:spAutoFit/>
                </a:bodyPr>
                <a:lstStyle/>
                <a:p>
                  <a:r>
                    <a:rPr lang="en-US" sz="1600" dirty="0">
                      <a:latin typeface="Times New Roman" pitchFamily="18" charset="0"/>
                      <a:cs typeface="Times New Roman" pitchFamily="18" charset="0"/>
                    </a:rPr>
                    <a:t>90 </a:t>
                  </a:r>
                  <a:r>
                    <a:rPr lang="en-US" sz="1600" baseline="30000" dirty="0" err="1">
                      <a:latin typeface="Times New Roman" pitchFamily="18" charset="0"/>
                      <a:cs typeface="Times New Roman" pitchFamily="18" charset="0"/>
                    </a:rPr>
                    <a:t>o</a:t>
                  </a:r>
                  <a:r>
                    <a:rPr lang="en-US" sz="1600" dirty="0" err="1">
                      <a:latin typeface="Times New Roman" pitchFamily="18" charset="0"/>
                      <a:cs typeface="Times New Roman" pitchFamily="18" charset="0"/>
                    </a:rPr>
                    <a:t>C</a:t>
                  </a:r>
                  <a:r>
                    <a:rPr lang="en-US" sz="1600" dirty="0">
                      <a:latin typeface="Times New Roman" pitchFamily="18" charset="0"/>
                      <a:cs typeface="Times New Roman" pitchFamily="18" charset="0"/>
                    </a:rPr>
                    <a:t>, 72h</a:t>
                  </a:r>
                </a:p>
              </p:txBody>
            </p:sp>
            <p:pic>
              <p:nvPicPr>
                <p:cNvPr id="3120" name="Picture 105" descr="2"/>
                <p:cNvPicPr>
                  <a:picLocks noChangeAspect="1" noChangeArrowheads="1"/>
                </p:cNvPicPr>
                <p:nvPr/>
              </p:nvPicPr>
              <p:blipFill>
                <a:blip r:embed="rId19" cstate="print"/>
                <a:srcRect/>
                <a:stretch>
                  <a:fillRect/>
                </a:stretch>
              </p:blipFill>
              <p:spPr bwMode="auto">
                <a:xfrm>
                  <a:off x="2784" y="3120"/>
                  <a:ext cx="869" cy="784"/>
                </a:xfrm>
                <a:prstGeom prst="rect">
                  <a:avLst/>
                </a:prstGeom>
                <a:noFill/>
                <a:ln w="9525">
                  <a:noFill/>
                  <a:miter lim="800000"/>
                  <a:headEnd/>
                  <a:tailEnd/>
                </a:ln>
              </p:spPr>
            </p:pic>
          </p:grpSp>
        </p:grpSp>
      </p:grpSp>
      <p:grpSp>
        <p:nvGrpSpPr>
          <p:cNvPr id="14" name="Group 49"/>
          <p:cNvGrpSpPr>
            <a:grpSpLocks/>
          </p:cNvGrpSpPr>
          <p:nvPr/>
        </p:nvGrpSpPr>
        <p:grpSpPr bwMode="auto">
          <a:xfrm>
            <a:off x="1752600" y="4953000"/>
            <a:ext cx="5559425" cy="1292225"/>
            <a:chOff x="1104" y="3120"/>
            <a:chExt cx="3502" cy="814"/>
          </a:xfrm>
        </p:grpSpPr>
        <p:grpSp>
          <p:nvGrpSpPr>
            <p:cNvPr id="15" name="Group 50"/>
            <p:cNvGrpSpPr>
              <a:grpSpLocks/>
            </p:cNvGrpSpPr>
            <p:nvPr/>
          </p:nvGrpSpPr>
          <p:grpSpPr bwMode="auto">
            <a:xfrm>
              <a:off x="1104" y="3264"/>
              <a:ext cx="379" cy="576"/>
              <a:chOff x="1104" y="3264"/>
              <a:chExt cx="379" cy="576"/>
            </a:xfrm>
          </p:grpSpPr>
          <p:graphicFrame>
            <p:nvGraphicFramePr>
              <p:cNvPr id="3123" name="Object 13"/>
              <p:cNvGraphicFramePr>
                <a:graphicFrameLocks noChangeAspect="1"/>
              </p:cNvGraphicFramePr>
              <p:nvPr/>
            </p:nvGraphicFramePr>
            <p:xfrm>
              <a:off x="1248" y="3264"/>
              <a:ext cx="235" cy="576"/>
            </p:xfrm>
            <a:graphic>
              <a:graphicData uri="http://schemas.openxmlformats.org/presentationml/2006/ole">
                <p:oleObj spid="_x0000_s376839" name="CS ChemDraw Drawing" r:id="rId20" imgW="526320" imgH="1288440" progId="ChemDraw.Document.6.0">
                  <p:embed/>
                </p:oleObj>
              </a:graphicData>
            </a:graphic>
          </p:graphicFrame>
          <p:sp>
            <p:nvSpPr>
              <p:cNvPr id="3124" name="Rectangle 28"/>
              <p:cNvSpPr>
                <a:spLocks noChangeArrowheads="1"/>
              </p:cNvSpPr>
              <p:nvPr/>
            </p:nvSpPr>
            <p:spPr bwMode="auto">
              <a:xfrm>
                <a:off x="1104" y="3504"/>
                <a:ext cx="215" cy="192"/>
              </a:xfrm>
              <a:prstGeom prst="rect">
                <a:avLst/>
              </a:prstGeom>
              <a:noFill/>
              <a:ln w="9525">
                <a:noFill/>
                <a:miter lim="800000"/>
                <a:headEnd/>
                <a:tailEnd/>
              </a:ln>
            </p:spPr>
            <p:txBody>
              <a:bodyPr wrap="none">
                <a:spAutoFit/>
              </a:bodyPr>
              <a:lstStyle/>
              <a:p>
                <a:pPr>
                  <a:spcBef>
                    <a:spcPct val="30000"/>
                  </a:spcBef>
                </a:pPr>
                <a:r>
                  <a:rPr lang="en-US" sz="1400"/>
                  <a:t>or</a:t>
                </a:r>
              </a:p>
            </p:txBody>
          </p:sp>
        </p:grpSp>
        <p:pic>
          <p:nvPicPr>
            <p:cNvPr id="3125" name="Picture 106" descr="3"/>
            <p:cNvPicPr>
              <a:picLocks noChangeAspect="1" noChangeArrowheads="1"/>
            </p:cNvPicPr>
            <p:nvPr/>
          </p:nvPicPr>
          <p:blipFill>
            <a:blip r:embed="rId21" cstate="print"/>
            <a:srcRect/>
            <a:stretch>
              <a:fillRect/>
            </a:stretch>
          </p:blipFill>
          <p:spPr bwMode="auto">
            <a:xfrm>
              <a:off x="3696" y="3120"/>
              <a:ext cx="910" cy="814"/>
            </a:xfrm>
            <a:prstGeom prst="rect">
              <a:avLst/>
            </a:prstGeom>
            <a:noFill/>
            <a:ln w="9525">
              <a:noFill/>
              <a:miter lim="800000"/>
              <a:headEnd/>
              <a:tailEnd/>
            </a:ln>
          </p:spPr>
        </p:pic>
      </p:grpSp>
      <p:grpSp>
        <p:nvGrpSpPr>
          <p:cNvPr id="16" name="Group 54"/>
          <p:cNvGrpSpPr>
            <a:grpSpLocks/>
          </p:cNvGrpSpPr>
          <p:nvPr/>
        </p:nvGrpSpPr>
        <p:grpSpPr bwMode="auto">
          <a:xfrm>
            <a:off x="2362200" y="5029200"/>
            <a:ext cx="6781800" cy="1143000"/>
            <a:chOff x="1488" y="3168"/>
            <a:chExt cx="4272" cy="720"/>
          </a:xfrm>
        </p:grpSpPr>
        <p:sp>
          <p:nvSpPr>
            <p:cNvPr id="3127" name="Rectangle 29"/>
            <p:cNvSpPr>
              <a:spLocks noChangeArrowheads="1"/>
            </p:cNvSpPr>
            <p:nvPr/>
          </p:nvSpPr>
          <p:spPr bwMode="auto">
            <a:xfrm>
              <a:off x="1488" y="3456"/>
              <a:ext cx="215" cy="192"/>
            </a:xfrm>
            <a:prstGeom prst="rect">
              <a:avLst/>
            </a:prstGeom>
            <a:noFill/>
            <a:ln w="9525">
              <a:noFill/>
              <a:miter lim="800000"/>
              <a:headEnd/>
              <a:tailEnd/>
            </a:ln>
          </p:spPr>
          <p:txBody>
            <a:bodyPr wrap="none">
              <a:spAutoFit/>
            </a:bodyPr>
            <a:lstStyle/>
            <a:p>
              <a:pPr>
                <a:spcBef>
                  <a:spcPct val="30000"/>
                </a:spcBef>
              </a:pPr>
              <a:r>
                <a:rPr lang="en-US" sz="1400"/>
                <a:t>or</a:t>
              </a:r>
            </a:p>
          </p:txBody>
        </p:sp>
        <p:grpSp>
          <p:nvGrpSpPr>
            <p:cNvPr id="17" name="Group 56"/>
            <p:cNvGrpSpPr>
              <a:grpSpLocks/>
            </p:cNvGrpSpPr>
            <p:nvPr/>
          </p:nvGrpSpPr>
          <p:grpSpPr bwMode="auto">
            <a:xfrm>
              <a:off x="1728" y="3168"/>
              <a:ext cx="4032" cy="720"/>
              <a:chOff x="1728" y="3168"/>
              <a:chExt cx="4032" cy="720"/>
            </a:xfrm>
          </p:grpSpPr>
          <p:graphicFrame>
            <p:nvGraphicFramePr>
              <p:cNvPr id="3129" name="Object 67"/>
              <p:cNvGraphicFramePr>
                <a:graphicFrameLocks noChangeAspect="1"/>
              </p:cNvGraphicFramePr>
              <p:nvPr/>
            </p:nvGraphicFramePr>
            <p:xfrm>
              <a:off x="1728" y="3168"/>
              <a:ext cx="180" cy="720"/>
            </p:xfrm>
            <a:graphic>
              <a:graphicData uri="http://schemas.openxmlformats.org/presentationml/2006/ole">
                <p:oleObj spid="_x0000_s376838" name="CS ChemDraw Drawing" r:id="rId22" imgW="371520" imgH="1637640" progId="ChemDraw.Document.6.0">
                  <p:embed/>
                </p:oleObj>
              </a:graphicData>
            </a:graphic>
          </p:graphicFrame>
          <p:pic>
            <p:nvPicPr>
              <p:cNvPr id="3130" name="Picture 108" descr="3"/>
              <p:cNvPicPr>
                <a:picLocks noChangeAspect="1" noChangeArrowheads="1"/>
              </p:cNvPicPr>
              <p:nvPr/>
            </p:nvPicPr>
            <p:blipFill>
              <a:blip r:embed="rId23" cstate="print"/>
              <a:srcRect/>
              <a:stretch>
                <a:fillRect/>
              </a:stretch>
            </p:blipFill>
            <p:spPr bwMode="auto">
              <a:xfrm>
                <a:off x="4729" y="3168"/>
                <a:ext cx="1031" cy="696"/>
              </a:xfrm>
              <a:prstGeom prst="rect">
                <a:avLst/>
              </a:prstGeom>
              <a:noFill/>
              <a:ln w="9525">
                <a:noFill/>
                <a:miter lim="800000"/>
                <a:headEnd/>
                <a:tailEnd/>
              </a:ln>
            </p:spPr>
          </p:pic>
        </p:grpSp>
      </p:grpSp>
      <p:pic>
        <p:nvPicPr>
          <p:cNvPr id="3131" name="Picture 59" descr="logo iitk"/>
          <p:cNvPicPr>
            <a:picLocks noChangeAspect="1" noChangeArrowheads="1"/>
          </p:cNvPicPr>
          <p:nvPr/>
        </p:nvPicPr>
        <p:blipFill>
          <a:blip r:embed="rId24" cstate="print"/>
          <a:srcRect/>
          <a:stretch>
            <a:fillRect/>
          </a:stretch>
        </p:blipFill>
        <p:spPr bwMode="auto">
          <a:xfrm>
            <a:off x="0" y="0"/>
            <a:ext cx="976313" cy="914400"/>
          </a:xfrm>
          <a:prstGeom prst="rect">
            <a:avLst/>
          </a:prstGeom>
          <a:noFill/>
        </p:spPr>
      </p:pic>
      <p:sp>
        <p:nvSpPr>
          <p:cNvPr id="62" name="TextBox 61"/>
          <p:cNvSpPr txBox="1"/>
          <p:nvPr/>
        </p:nvSpPr>
        <p:spPr>
          <a:xfrm>
            <a:off x="5410200" y="4419600"/>
            <a:ext cx="1399101" cy="369332"/>
          </a:xfrm>
          <a:prstGeom prst="rect">
            <a:avLst/>
          </a:prstGeom>
          <a:noFill/>
        </p:spPr>
        <p:txBody>
          <a:bodyPr wrap="none" rtlCol="0">
            <a:spAutoFit/>
          </a:bodyPr>
          <a:lstStyle/>
          <a:p>
            <a:r>
              <a:rPr lang="en-US" b="1" dirty="0" smtClean="0">
                <a:solidFill>
                  <a:srgbClr val="FF0000"/>
                </a:solidFill>
              </a:rPr>
              <a:t>Dalton  2014</a:t>
            </a:r>
            <a:endParaRPr lang="en-I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800" decel="100000"/>
                                        <p:tgtEl>
                                          <p:spTgt spid="14"/>
                                        </p:tgtEl>
                                      </p:cBhvr>
                                    </p:animEffect>
                                    <p:anim calcmode="lin" valueType="num">
                                      <p:cBhvr>
                                        <p:cTn id="28" dur="800" decel="100000" fill="hold"/>
                                        <p:tgtEl>
                                          <p:spTgt spid="14"/>
                                        </p:tgtEl>
                                        <p:attrNameLst>
                                          <p:attrName>style.rotation</p:attrName>
                                        </p:attrNameLst>
                                      </p:cBhvr>
                                      <p:tavLst>
                                        <p:tav tm="0">
                                          <p:val>
                                            <p:fltVal val="-90"/>
                                          </p:val>
                                        </p:tav>
                                        <p:tav tm="100000">
                                          <p:val>
                                            <p:fltVal val="0"/>
                                          </p:val>
                                        </p:tav>
                                      </p:tavLst>
                                    </p:anim>
                                    <p:anim calcmode="lin" valueType="num">
                                      <p:cBhvr>
                                        <p:cTn id="29" dur="800" decel="100000" fill="hold"/>
                                        <p:tgtEl>
                                          <p:spTgt spid="14"/>
                                        </p:tgtEl>
                                        <p:attrNameLst>
                                          <p:attrName>ppt_x</p:attrName>
                                        </p:attrNameLst>
                                      </p:cBhvr>
                                      <p:tavLst>
                                        <p:tav tm="0">
                                          <p:val>
                                            <p:strVal val="#ppt_x+0.4"/>
                                          </p:val>
                                        </p:tav>
                                        <p:tav tm="100000">
                                          <p:val>
                                            <p:strVal val="#ppt_x-0.05"/>
                                          </p:val>
                                        </p:tav>
                                      </p:tavLst>
                                    </p:anim>
                                    <p:anim calcmode="lin" valueType="num">
                                      <p:cBhvr>
                                        <p:cTn id="30" dur="800" decel="100000" fill="hold"/>
                                        <p:tgtEl>
                                          <p:spTgt spid="1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3"/>
          <p:cNvPicPr>
            <a:picLocks noChangeAspect="1" noChangeArrowheads="1"/>
          </p:cNvPicPr>
          <p:nvPr/>
        </p:nvPicPr>
        <p:blipFill>
          <a:blip r:embed="rId2" cstate="print"/>
          <a:srcRect t="22800" b="29201"/>
          <a:stretch>
            <a:fillRect/>
          </a:stretch>
        </p:blipFill>
        <p:spPr bwMode="auto">
          <a:xfrm>
            <a:off x="1295400" y="1143000"/>
            <a:ext cx="6553200" cy="2362200"/>
          </a:xfrm>
          <a:prstGeom prst="rect">
            <a:avLst/>
          </a:prstGeom>
          <a:noFill/>
          <a:ln w="9525">
            <a:noFill/>
            <a:miter lim="800000"/>
            <a:headEnd/>
            <a:tailEnd/>
          </a:ln>
        </p:spPr>
      </p:pic>
      <p:sp>
        <p:nvSpPr>
          <p:cNvPr id="56323" name="Rectangle 3"/>
          <p:cNvSpPr>
            <a:spLocks noChangeArrowheads="1"/>
          </p:cNvSpPr>
          <p:nvPr/>
        </p:nvSpPr>
        <p:spPr bwMode="auto">
          <a:xfrm>
            <a:off x="381000" y="257175"/>
            <a:ext cx="8513763" cy="519113"/>
          </a:xfrm>
          <a:prstGeom prst="rect">
            <a:avLst/>
          </a:prstGeom>
          <a:noFill/>
          <a:ln w="9525">
            <a:noFill/>
            <a:miter lim="800000"/>
            <a:headEnd/>
            <a:tailEnd/>
          </a:ln>
        </p:spPr>
        <p:txBody>
          <a:bodyPr wrap="none">
            <a:spAutoFit/>
          </a:bodyPr>
          <a:lstStyle/>
          <a:p>
            <a:r>
              <a:rPr lang="en-US" sz="2800">
                <a:solidFill>
                  <a:srgbClr val="9900FF"/>
                </a:solidFill>
              </a:rPr>
              <a:t>Guest Induced Bicycle Pedal Motion in SC-SC Fashion</a:t>
            </a:r>
          </a:p>
        </p:txBody>
      </p:sp>
      <p:pic>
        <p:nvPicPr>
          <p:cNvPr id="56324" name="Picture 4" descr="4"/>
          <p:cNvPicPr>
            <a:picLocks noChangeAspect="1" noChangeArrowheads="1"/>
          </p:cNvPicPr>
          <p:nvPr/>
        </p:nvPicPr>
        <p:blipFill>
          <a:blip r:embed="rId3" cstate="print"/>
          <a:srcRect t="22267" b="27182"/>
          <a:stretch>
            <a:fillRect/>
          </a:stretch>
        </p:blipFill>
        <p:spPr bwMode="auto">
          <a:xfrm>
            <a:off x="1295400" y="3810000"/>
            <a:ext cx="6629400" cy="2517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3"/>
          <p:cNvPicPr>
            <a:picLocks noChangeAspect="1" noChangeArrowheads="1"/>
          </p:cNvPicPr>
          <p:nvPr/>
        </p:nvPicPr>
        <p:blipFill>
          <a:blip r:embed="rId2" cstate="print"/>
          <a:srcRect t="22800" b="29201"/>
          <a:stretch>
            <a:fillRect/>
          </a:stretch>
        </p:blipFill>
        <p:spPr bwMode="auto">
          <a:xfrm>
            <a:off x="1295400" y="1143000"/>
            <a:ext cx="6553200" cy="2362200"/>
          </a:xfrm>
          <a:prstGeom prst="rect">
            <a:avLst/>
          </a:prstGeom>
          <a:noFill/>
          <a:ln w="9525">
            <a:noFill/>
            <a:miter lim="800000"/>
            <a:headEnd/>
            <a:tailEnd/>
          </a:ln>
        </p:spPr>
      </p:pic>
      <p:sp>
        <p:nvSpPr>
          <p:cNvPr id="56323" name="Rectangle 3"/>
          <p:cNvSpPr>
            <a:spLocks noChangeArrowheads="1"/>
          </p:cNvSpPr>
          <p:nvPr/>
        </p:nvSpPr>
        <p:spPr bwMode="auto">
          <a:xfrm>
            <a:off x="381000" y="257175"/>
            <a:ext cx="8513763" cy="519113"/>
          </a:xfrm>
          <a:prstGeom prst="rect">
            <a:avLst/>
          </a:prstGeom>
          <a:noFill/>
          <a:ln w="9525">
            <a:noFill/>
            <a:miter lim="800000"/>
            <a:headEnd/>
            <a:tailEnd/>
          </a:ln>
        </p:spPr>
        <p:txBody>
          <a:bodyPr wrap="none">
            <a:spAutoFit/>
          </a:bodyPr>
          <a:lstStyle/>
          <a:p>
            <a:r>
              <a:rPr lang="en-US" sz="2800">
                <a:solidFill>
                  <a:srgbClr val="9900FF"/>
                </a:solidFill>
              </a:rPr>
              <a:t>Guest Induced Bicycle Pedal Motion in SC-SC Fashion</a:t>
            </a:r>
          </a:p>
        </p:txBody>
      </p:sp>
      <p:pic>
        <p:nvPicPr>
          <p:cNvPr id="56324" name="Picture 4" descr="4"/>
          <p:cNvPicPr>
            <a:picLocks noChangeAspect="1" noChangeArrowheads="1"/>
          </p:cNvPicPr>
          <p:nvPr/>
        </p:nvPicPr>
        <p:blipFill>
          <a:blip r:embed="rId3" cstate="print"/>
          <a:srcRect t="22267" b="27182"/>
          <a:stretch>
            <a:fillRect/>
          </a:stretch>
        </p:blipFill>
        <p:spPr bwMode="auto">
          <a:xfrm>
            <a:off x="1295400" y="3810000"/>
            <a:ext cx="6629400" cy="2517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solidFill>
                  <a:srgbClr val="00B050"/>
                </a:solidFill>
                <a:latin typeface="Impact" pitchFamily="34" charset="0"/>
              </a:rPr>
              <a:t>Issues with Hydrogen</a:t>
            </a:r>
          </a:p>
        </p:txBody>
      </p:sp>
      <p:sp>
        <p:nvSpPr>
          <p:cNvPr id="30723" name="Rectangle 3"/>
          <p:cNvSpPr>
            <a:spLocks noGrp="1" noChangeArrowheads="1"/>
          </p:cNvSpPr>
          <p:nvPr>
            <p:ph type="body" idx="1"/>
          </p:nvPr>
        </p:nvSpPr>
        <p:spPr/>
        <p:txBody>
          <a:bodyPr>
            <a:normAutofit fontScale="85000" lnSpcReduction="20000"/>
          </a:bodyPr>
          <a:lstStyle/>
          <a:p>
            <a:r>
              <a:rPr lang="en-US" b="1" dirty="0" smtClean="0">
                <a:solidFill>
                  <a:srgbClr val="B40085"/>
                </a:solidFill>
                <a:latin typeface="Aharoni" pitchFamily="2" charset="-79"/>
                <a:cs typeface="Aharoni" pitchFamily="2" charset="-79"/>
              </a:rPr>
              <a:t>Hydrogen is an ideal energy carrier, having three times gravimetric heat of combustion of gasoline (120 MJ kg</a:t>
            </a:r>
            <a:r>
              <a:rPr lang="en-US" b="1" baseline="30000" dirty="0" smtClean="0">
                <a:solidFill>
                  <a:srgbClr val="B40085"/>
                </a:solidFill>
                <a:latin typeface="Aharoni" pitchFamily="2" charset="-79"/>
                <a:cs typeface="Aharoni" pitchFamily="2" charset="-79"/>
              </a:rPr>
              <a:t>-1</a:t>
            </a:r>
            <a:r>
              <a:rPr lang="en-US" b="1" dirty="0" smtClean="0">
                <a:solidFill>
                  <a:srgbClr val="B40085"/>
                </a:solidFill>
                <a:latin typeface="Aharoni" pitchFamily="2" charset="-79"/>
                <a:cs typeface="Aharoni" pitchFamily="2" charset="-79"/>
              </a:rPr>
              <a:t> vs. 44.5 MJ kg</a:t>
            </a:r>
            <a:r>
              <a:rPr lang="en-US" b="1" baseline="30000" dirty="0" smtClean="0">
                <a:solidFill>
                  <a:srgbClr val="B40085"/>
                </a:solidFill>
                <a:latin typeface="Aharoni" pitchFamily="2" charset="-79"/>
                <a:cs typeface="Aharoni" pitchFamily="2" charset="-79"/>
              </a:rPr>
              <a:t>-1</a:t>
            </a:r>
            <a:r>
              <a:rPr lang="en-US" b="1" dirty="0" smtClean="0">
                <a:solidFill>
                  <a:srgbClr val="B40085"/>
                </a:solidFill>
                <a:latin typeface="Aharoni" pitchFamily="2" charset="-79"/>
                <a:cs typeface="Aharoni" pitchFamily="2" charset="-79"/>
              </a:rPr>
              <a:t>)</a:t>
            </a:r>
          </a:p>
          <a:p>
            <a:pPr eaLnBrk="1" hangingPunct="1"/>
            <a:endParaRPr lang="en-US" b="1" dirty="0" smtClean="0"/>
          </a:p>
          <a:p>
            <a:pPr eaLnBrk="1" hangingPunct="1"/>
            <a:r>
              <a:rPr lang="en-US" b="1" dirty="0" smtClean="0"/>
              <a:t>Not widely available on planet earth</a:t>
            </a:r>
          </a:p>
          <a:p>
            <a:pPr eaLnBrk="1" hangingPunct="1"/>
            <a:r>
              <a:rPr lang="en-US" b="1" dirty="0" smtClean="0"/>
              <a:t>Usually chemically combined in water or fossil fuels (must be separated)</a:t>
            </a:r>
          </a:p>
          <a:p>
            <a:pPr eaLnBrk="1" hangingPunct="1"/>
            <a:r>
              <a:rPr lang="en-US" b="1" dirty="0" smtClean="0"/>
              <a:t>Electrolysis of water requires prodigious amounts of energy</a:t>
            </a:r>
          </a:p>
          <a:p>
            <a:pPr eaLnBrk="1" hangingPunct="1"/>
            <a:r>
              <a:rPr lang="en-US" b="1" dirty="0" smtClean="0">
                <a:solidFill>
                  <a:srgbClr val="CC3300"/>
                </a:solidFill>
              </a:rPr>
              <a:t>Storage problems</a:t>
            </a:r>
          </a:p>
          <a:p>
            <a:pPr eaLnBrk="1" hangingPunct="1"/>
            <a:r>
              <a:rPr lang="en-US" b="1" dirty="0" smtClean="0">
                <a:solidFill>
                  <a:srgbClr val="CC3300"/>
                </a:solidFill>
              </a:rPr>
              <a:t>Transportation problems</a:t>
            </a:r>
          </a:p>
        </p:txBody>
      </p:sp>
    </p:spTree>
  </p:cSld>
  <p:clrMapOvr>
    <a:masterClrMapping/>
  </p:clrMapOvr>
  <p:transition>
    <p:pull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0" y="228600"/>
            <a:ext cx="9144000" cy="838200"/>
          </a:xfrm>
        </p:spPr>
        <p:txBody>
          <a:bodyPr/>
          <a:lstStyle/>
          <a:p>
            <a:pPr eaLnBrk="1" hangingPunct="1"/>
            <a:r>
              <a:rPr lang="en-US" sz="4000" b="1" smtClean="0">
                <a:solidFill>
                  <a:srgbClr val="0000FF"/>
                </a:solidFill>
                <a:latin typeface="Impact" pitchFamily="34" charset="0"/>
              </a:rPr>
              <a:t>Hydrogen</a:t>
            </a:r>
          </a:p>
        </p:txBody>
      </p:sp>
      <p:sp>
        <p:nvSpPr>
          <p:cNvPr id="27651" name="Rectangle 4"/>
          <p:cNvSpPr>
            <a:spLocks noChangeArrowheads="1"/>
          </p:cNvSpPr>
          <p:nvPr/>
        </p:nvSpPr>
        <p:spPr bwMode="auto">
          <a:xfrm>
            <a:off x="228600" y="533400"/>
            <a:ext cx="8610600" cy="4770537"/>
          </a:xfrm>
          <a:prstGeom prst="rect">
            <a:avLst/>
          </a:prstGeom>
          <a:noFill/>
          <a:ln w="9525">
            <a:noFill/>
            <a:miter lim="800000"/>
            <a:headEnd/>
            <a:tailEnd/>
          </a:ln>
        </p:spPr>
        <p:txBody>
          <a:bodyPr>
            <a:spAutoFit/>
          </a:bodyPr>
          <a:lstStyle/>
          <a:p>
            <a:pPr algn="just"/>
            <a:endParaRPr lang="en-US" b="1" dirty="0">
              <a:latin typeface="Bookman Old Style" pitchFamily="18" charset="0"/>
            </a:endParaRPr>
          </a:p>
          <a:p>
            <a:pPr algn="just"/>
            <a:endParaRPr lang="en-US" b="1" dirty="0">
              <a:solidFill>
                <a:srgbClr val="FF0000"/>
              </a:solidFill>
              <a:latin typeface="Bookman Old Style" pitchFamily="18" charset="0"/>
            </a:endParaRPr>
          </a:p>
          <a:p>
            <a:pPr algn="just"/>
            <a:endParaRPr lang="en-US" sz="2000" b="1" dirty="0">
              <a:solidFill>
                <a:srgbClr val="B40085"/>
              </a:solidFill>
              <a:latin typeface="Aharoni" pitchFamily="2" charset="-79"/>
              <a:cs typeface="Aharoni" pitchFamily="2" charset="-79"/>
            </a:endParaRPr>
          </a:p>
          <a:p>
            <a:pPr algn="just"/>
            <a:r>
              <a:rPr lang="en-US" sz="2000" b="1" dirty="0">
                <a:solidFill>
                  <a:srgbClr val="B40085"/>
                </a:solidFill>
                <a:latin typeface="Aharoni" pitchFamily="2" charset="-79"/>
                <a:cs typeface="Aharoni" pitchFamily="2" charset="-79"/>
              </a:rPr>
              <a:t>Combustion product is water when employed in fuel cells/internal combustion engine</a:t>
            </a:r>
          </a:p>
          <a:p>
            <a:pPr algn="just"/>
            <a:endParaRPr lang="en-US" sz="2000" b="1" dirty="0">
              <a:solidFill>
                <a:srgbClr val="B40085"/>
              </a:solidFill>
              <a:latin typeface="Aharoni" pitchFamily="2" charset="-79"/>
              <a:cs typeface="Aharoni" pitchFamily="2" charset="-79"/>
            </a:endParaRPr>
          </a:p>
          <a:p>
            <a:pPr algn="just"/>
            <a:r>
              <a:rPr lang="en-US" sz="2000" b="1" dirty="0">
                <a:solidFill>
                  <a:srgbClr val="B40085"/>
                </a:solidFill>
                <a:latin typeface="Aharoni" pitchFamily="2" charset="-79"/>
                <a:cs typeface="Aharoni" pitchFamily="2" charset="-79"/>
              </a:rPr>
              <a:t>A vehicle with a driving range of 400 km per tank of fuel, about 8 kg of hydrogen is needed for a combustion engine-driven automobile and 4 kg for a fuel-cell-driven one</a:t>
            </a:r>
          </a:p>
          <a:p>
            <a:pPr algn="just"/>
            <a:endParaRPr lang="en-US" sz="2000" b="1" dirty="0">
              <a:solidFill>
                <a:srgbClr val="B40085"/>
              </a:solidFill>
              <a:latin typeface="Aharoni" pitchFamily="2" charset="-79"/>
              <a:cs typeface="Aharoni" pitchFamily="2" charset="-79"/>
            </a:endParaRPr>
          </a:p>
          <a:p>
            <a:pPr algn="just"/>
            <a:r>
              <a:rPr lang="en-US" sz="2000" b="1" dirty="0">
                <a:latin typeface="Aharoni" pitchFamily="2" charset="-79"/>
                <a:ea typeface="Batang" pitchFamily="18" charset="-127"/>
                <a:cs typeface="Aharoni" pitchFamily="2" charset="-79"/>
              </a:rPr>
              <a:t>Industrial and domestic use (town gas - 50% hydrogen in the UK until the 1950's).  Hydrogen as a vehicle fuel dates back to the 1800's but heightened in the 1970's with the oil crises and with technological advances in the 1980's.</a:t>
            </a:r>
          </a:p>
          <a:p>
            <a:pPr algn="just"/>
            <a:r>
              <a:rPr lang="en-US" sz="2800" b="1" dirty="0">
                <a:solidFill>
                  <a:srgbClr val="B40085"/>
                </a:solidFill>
                <a:latin typeface="Bookman Old Style" pitchFamily="18" charset="0"/>
              </a:rPr>
              <a:t> </a:t>
            </a:r>
          </a:p>
        </p:txBody>
      </p:sp>
    </p:spTree>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6"/>
          <p:cNvSpPr>
            <a:spLocks noChangeArrowheads="1"/>
          </p:cNvSpPr>
          <p:nvPr/>
        </p:nvSpPr>
        <p:spPr bwMode="auto">
          <a:xfrm>
            <a:off x="1676400" y="330200"/>
            <a:ext cx="7142163" cy="646113"/>
          </a:xfrm>
          <a:prstGeom prst="rect">
            <a:avLst/>
          </a:prstGeom>
          <a:noFill/>
          <a:ln w="9525">
            <a:noFill/>
            <a:miter lim="800000"/>
            <a:headEnd/>
            <a:tailEnd/>
          </a:ln>
        </p:spPr>
        <p:txBody>
          <a:bodyPr lIns="91429" tIns="45715" rIns="91429" bIns="45715">
            <a:spAutoFit/>
          </a:bodyPr>
          <a:lstStyle/>
          <a:p>
            <a:r>
              <a:rPr lang="en-US" sz="3200">
                <a:latin typeface="Times New Roman" pitchFamily="18" charset="0"/>
                <a:cs typeface="Times New Roman" pitchFamily="18" charset="0"/>
              </a:rPr>
              <a:t>	         </a:t>
            </a:r>
            <a:r>
              <a:rPr lang="en-US" sz="3600" b="1">
                <a:solidFill>
                  <a:srgbClr val="00B050"/>
                </a:solidFill>
                <a:latin typeface="Impact" pitchFamily="34" charset="0"/>
                <a:cs typeface="Times New Roman" pitchFamily="18" charset="0"/>
              </a:rPr>
              <a:t>Fuel cell</a:t>
            </a:r>
          </a:p>
        </p:txBody>
      </p:sp>
      <p:grpSp>
        <p:nvGrpSpPr>
          <p:cNvPr id="2" name="Group 3"/>
          <p:cNvGrpSpPr>
            <a:grpSpLocks/>
          </p:cNvGrpSpPr>
          <p:nvPr/>
        </p:nvGrpSpPr>
        <p:grpSpPr bwMode="auto">
          <a:xfrm>
            <a:off x="2133600" y="1371600"/>
            <a:ext cx="4191000" cy="2971800"/>
            <a:chOff x="2508250" y="2206625"/>
            <a:chExt cx="3359150" cy="2136775"/>
          </a:xfrm>
        </p:grpSpPr>
        <p:pic>
          <p:nvPicPr>
            <p:cNvPr id="29700" name="Picture 2"/>
            <p:cNvPicPr>
              <a:picLocks noChangeAspect="1" noChangeArrowheads="1"/>
            </p:cNvPicPr>
            <p:nvPr/>
          </p:nvPicPr>
          <p:blipFill>
            <a:blip r:embed="rId2" cstate="print"/>
            <a:srcRect/>
            <a:stretch>
              <a:fillRect/>
            </a:stretch>
          </p:blipFill>
          <p:spPr bwMode="auto">
            <a:xfrm>
              <a:off x="2514600" y="2286000"/>
              <a:ext cx="3281363" cy="1892300"/>
            </a:xfrm>
            <a:prstGeom prst="rect">
              <a:avLst/>
            </a:prstGeom>
            <a:noFill/>
            <a:ln w="9525">
              <a:noFill/>
              <a:miter lim="800000"/>
              <a:headEnd/>
              <a:tailEnd/>
            </a:ln>
          </p:spPr>
        </p:pic>
        <p:sp>
          <p:nvSpPr>
            <p:cNvPr id="29701" name="Rectangle 3"/>
            <p:cNvSpPr>
              <a:spLocks noChangeArrowheads="1"/>
            </p:cNvSpPr>
            <p:nvPr/>
          </p:nvSpPr>
          <p:spPr bwMode="auto">
            <a:xfrm>
              <a:off x="2508250" y="2206625"/>
              <a:ext cx="3359150" cy="2136775"/>
            </a:xfrm>
            <a:prstGeom prst="rect">
              <a:avLst/>
            </a:prstGeom>
            <a:solidFill>
              <a:srgbClr val="FFFFFF">
                <a:alpha val="0"/>
              </a:srgbClr>
            </a:solidFill>
            <a:ln w="15875">
              <a:solidFill>
                <a:srgbClr val="000000"/>
              </a:solidFill>
              <a:miter lim="800000"/>
              <a:headEnd/>
              <a:tailEnd/>
            </a:ln>
          </p:spPr>
          <p:txBody>
            <a:bodyPr/>
            <a:lstStyle/>
            <a:p>
              <a:endParaRPr lang="en-US"/>
            </a:p>
          </p:txBody>
        </p:sp>
      </p:grpSp>
      <p:sp>
        <p:nvSpPr>
          <p:cNvPr id="6" name="TextBox 5"/>
          <p:cNvSpPr txBox="1"/>
          <p:nvPr/>
        </p:nvSpPr>
        <p:spPr>
          <a:xfrm>
            <a:off x="990600" y="4724400"/>
            <a:ext cx="7589835" cy="369332"/>
          </a:xfrm>
          <a:prstGeom prst="rect">
            <a:avLst/>
          </a:prstGeom>
          <a:noFill/>
        </p:spPr>
        <p:txBody>
          <a:bodyPr wrap="square" rtlCol="0">
            <a:spAutoFit/>
          </a:bodyPr>
          <a:lstStyle/>
          <a:p>
            <a:r>
              <a:rPr lang="en-US" b="1" dirty="0" err="1" smtClean="0"/>
              <a:t>Nafion</a:t>
            </a:r>
            <a:r>
              <a:rPr lang="en-US" b="1" dirty="0" smtClean="0"/>
              <a:t> presently used as a separator membrane, cannot be used beyond 80</a:t>
            </a:r>
            <a:r>
              <a:rPr lang="en-US" b="1" baseline="30000" dirty="0" smtClean="0"/>
              <a:t>o C</a:t>
            </a:r>
            <a:endParaRPr lang="en-IN"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838200" y="381000"/>
            <a:ext cx="7086600" cy="584775"/>
          </a:xfrm>
          <a:prstGeom prst="rect">
            <a:avLst/>
          </a:prstGeom>
          <a:noFill/>
          <a:ln w="9525">
            <a:noFill/>
            <a:miter lim="800000"/>
            <a:headEnd/>
            <a:tailEnd/>
          </a:ln>
        </p:spPr>
        <p:txBody>
          <a:bodyPr>
            <a:spAutoFit/>
          </a:bodyPr>
          <a:lstStyle/>
          <a:p>
            <a:pPr algn="ctr"/>
            <a:r>
              <a:rPr lang="en-US" sz="3200" b="1" dirty="0">
                <a:solidFill>
                  <a:srgbClr val="009900"/>
                </a:solidFill>
                <a:latin typeface="Bookman Old Style" pitchFamily="18" charset="0"/>
              </a:rPr>
              <a:t>US-DOE 2017 Target for H</a:t>
            </a:r>
            <a:r>
              <a:rPr lang="en-US" sz="3200" b="1" baseline="-25000" dirty="0">
                <a:solidFill>
                  <a:srgbClr val="009900"/>
                </a:solidFill>
                <a:latin typeface="Bookman Old Style" pitchFamily="18" charset="0"/>
              </a:rPr>
              <a:t>2</a:t>
            </a:r>
            <a:endParaRPr lang="en-US" sz="3200" b="1" dirty="0">
              <a:solidFill>
                <a:srgbClr val="0070C0"/>
              </a:solidFill>
              <a:latin typeface="Bookman Old Style" pitchFamily="18" charset="0"/>
            </a:endParaRPr>
          </a:p>
        </p:txBody>
      </p:sp>
      <p:sp>
        <p:nvSpPr>
          <p:cNvPr id="34819" name="TextBox 5"/>
          <p:cNvSpPr txBox="1">
            <a:spLocks noChangeArrowheads="1"/>
          </p:cNvSpPr>
          <p:nvPr/>
        </p:nvSpPr>
        <p:spPr bwMode="auto">
          <a:xfrm>
            <a:off x="457200" y="1219200"/>
            <a:ext cx="8686800" cy="4339650"/>
          </a:xfrm>
          <a:prstGeom prst="rect">
            <a:avLst/>
          </a:prstGeom>
          <a:noFill/>
          <a:ln w="9525">
            <a:noFill/>
            <a:miter lim="800000"/>
            <a:headEnd/>
            <a:tailEnd/>
          </a:ln>
        </p:spPr>
        <p:txBody>
          <a:bodyPr wrap="square">
            <a:spAutoFit/>
          </a:bodyPr>
          <a:lstStyle/>
          <a:p>
            <a:pPr>
              <a:buFont typeface="Wingdings" pitchFamily="2" charset="2"/>
              <a:buChar char="v"/>
            </a:pPr>
            <a:r>
              <a:rPr lang="en-US" b="1" dirty="0">
                <a:latin typeface="Bookman Old Style" pitchFamily="18" charset="0"/>
              </a:rPr>
              <a:t> </a:t>
            </a:r>
            <a:r>
              <a:rPr lang="en-US" b="1" dirty="0" smtClean="0">
                <a:solidFill>
                  <a:srgbClr val="B40085"/>
                </a:solidFill>
                <a:latin typeface="Aharoni" pitchFamily="2" charset="-79"/>
                <a:cs typeface="Aharoni" pitchFamily="2" charset="-79"/>
              </a:rPr>
              <a:t>Combustion product is water when employed in fuel cells/internal combustion engine</a:t>
            </a:r>
            <a:endParaRPr lang="en-US" b="1" dirty="0" smtClean="0">
              <a:latin typeface="Bookman Old Style" pitchFamily="18" charset="0"/>
            </a:endParaRPr>
          </a:p>
          <a:p>
            <a:endParaRPr lang="en-US" b="1" dirty="0">
              <a:latin typeface="Bookman Old Style" pitchFamily="18" charset="0"/>
            </a:endParaRPr>
          </a:p>
          <a:p>
            <a:pPr>
              <a:buFont typeface="Wingdings" pitchFamily="2" charset="2"/>
              <a:buChar char="v"/>
            </a:pPr>
            <a:r>
              <a:rPr lang="en-US" b="1" dirty="0">
                <a:latin typeface="Bookman Old Style" pitchFamily="18" charset="0"/>
              </a:rPr>
              <a:t> 5.5 wt.% in gravimetric capacity</a:t>
            </a:r>
            <a:endParaRPr lang="en-US" b="1" baseline="-25000" dirty="0">
              <a:latin typeface="Bookman Old Style" pitchFamily="18" charset="0"/>
            </a:endParaRPr>
          </a:p>
          <a:p>
            <a:pPr>
              <a:buFont typeface="Wingdings" pitchFamily="2" charset="2"/>
              <a:buChar char="v"/>
            </a:pPr>
            <a:endParaRPr lang="en-US" b="1" baseline="-25000" dirty="0">
              <a:latin typeface="Bookman Old Style" pitchFamily="18" charset="0"/>
            </a:endParaRPr>
          </a:p>
          <a:p>
            <a:pPr>
              <a:buFont typeface="Wingdings" pitchFamily="2" charset="2"/>
              <a:buChar char="v"/>
            </a:pPr>
            <a:r>
              <a:rPr lang="en-US" b="1" dirty="0">
                <a:latin typeface="Bookman Old Style" pitchFamily="18" charset="0"/>
              </a:rPr>
              <a:t> An ability to operate within the temperature range  -40 to 60 °C under a maximum delivery pressure of 100 </a:t>
            </a:r>
            <a:r>
              <a:rPr lang="en-US" b="1" dirty="0" err="1">
                <a:latin typeface="Bookman Old Style" pitchFamily="18" charset="0"/>
              </a:rPr>
              <a:t>atm</a:t>
            </a:r>
            <a:endParaRPr lang="en-US" b="1" dirty="0">
              <a:latin typeface="Bookman Old Style" pitchFamily="18" charset="0"/>
            </a:endParaRPr>
          </a:p>
          <a:p>
            <a:pPr>
              <a:buFont typeface="Wingdings" pitchFamily="2" charset="2"/>
              <a:buChar char="v"/>
            </a:pPr>
            <a:endParaRPr lang="en-US" b="1" dirty="0">
              <a:latin typeface="Bookman Old Style" pitchFamily="18" charset="0"/>
            </a:endParaRPr>
          </a:p>
          <a:p>
            <a:pPr>
              <a:buFont typeface="Wingdings" pitchFamily="2" charset="2"/>
              <a:buChar char="v"/>
            </a:pPr>
            <a:r>
              <a:rPr lang="en-US" b="1" dirty="0">
                <a:latin typeface="Bookman Old Style" pitchFamily="18" charset="0"/>
                <a:cs typeface="Times New Roman" pitchFamily="18" charset="0"/>
              </a:rPr>
              <a:t> A </a:t>
            </a:r>
            <a:r>
              <a:rPr lang="en-US" b="1" dirty="0">
                <a:latin typeface="Bookman Old Style" pitchFamily="18" charset="0"/>
              </a:rPr>
              <a:t>lifetime of 1500 </a:t>
            </a:r>
            <a:r>
              <a:rPr lang="en-US" b="1" dirty="0" err="1">
                <a:latin typeface="Bookman Old Style" pitchFamily="18" charset="0"/>
              </a:rPr>
              <a:t>refuelling</a:t>
            </a:r>
            <a:r>
              <a:rPr lang="en-US" b="1" dirty="0">
                <a:latin typeface="Bookman Old Style" pitchFamily="18" charset="0"/>
              </a:rPr>
              <a:t> cycles</a:t>
            </a:r>
            <a:endParaRPr lang="en-US" b="1" dirty="0">
              <a:latin typeface="Bookman Old Style" pitchFamily="18" charset="0"/>
              <a:cs typeface="Times New Roman" pitchFamily="18" charset="0"/>
            </a:endParaRPr>
          </a:p>
          <a:p>
            <a:pPr>
              <a:buFont typeface="Wingdings" pitchFamily="2" charset="2"/>
              <a:buChar char="v"/>
            </a:pPr>
            <a:endParaRPr lang="en-US" b="1" dirty="0">
              <a:latin typeface="Bookman Old Style" pitchFamily="18" charset="0"/>
              <a:cs typeface="Times New Roman" pitchFamily="18" charset="0"/>
            </a:endParaRPr>
          </a:p>
          <a:p>
            <a:pPr>
              <a:buFont typeface="Wingdings" pitchFamily="2" charset="2"/>
              <a:buChar char="v"/>
            </a:pPr>
            <a:r>
              <a:rPr lang="en-US" b="1" dirty="0">
                <a:latin typeface="Bookman Old Style" pitchFamily="18" charset="0"/>
                <a:cs typeface="Times New Roman" pitchFamily="18" charset="0"/>
              </a:rPr>
              <a:t> </a:t>
            </a:r>
            <a:r>
              <a:rPr lang="en-US" b="1" dirty="0">
                <a:latin typeface="Bookman Old Style" pitchFamily="18" charset="0"/>
              </a:rPr>
              <a:t>A refueling time of about 5 minutes</a:t>
            </a:r>
          </a:p>
          <a:p>
            <a:endParaRPr lang="en-US" b="1" dirty="0">
              <a:latin typeface="Bookman Old Style" pitchFamily="18" charset="0"/>
            </a:endParaRPr>
          </a:p>
          <a:p>
            <a:endParaRPr lang="en-US" b="1" dirty="0">
              <a:latin typeface="Bookman Old Style" pitchFamily="18" charset="0"/>
            </a:endParaRPr>
          </a:p>
          <a:p>
            <a:endParaRPr lang="en-US" b="1" dirty="0">
              <a:latin typeface="Bookman Old Style" pitchFamily="18" charset="0"/>
            </a:endParaRPr>
          </a:p>
          <a:p>
            <a:r>
              <a:rPr lang="en-US" b="1" dirty="0">
                <a:latin typeface="Bookman Old Style" pitchFamily="18" charset="0"/>
              </a:rPr>
              <a:t> </a:t>
            </a:r>
          </a:p>
          <a:p>
            <a:pPr>
              <a:buFont typeface="Wingdings" pitchFamily="2" charset="2"/>
              <a:buChar char="v"/>
            </a:pPr>
            <a:endParaRPr lang="en-US" b="1" baseline="-25000" dirty="0">
              <a:latin typeface="Bookman Old Style" pitchFamily="18" charset="0"/>
            </a:endParaRPr>
          </a:p>
        </p:txBody>
      </p:sp>
      <p:sp>
        <p:nvSpPr>
          <p:cNvPr id="34820" name="Rectangle 3"/>
          <p:cNvSpPr>
            <a:spLocks noChangeArrowheads="1"/>
          </p:cNvSpPr>
          <p:nvPr/>
        </p:nvSpPr>
        <p:spPr bwMode="auto">
          <a:xfrm>
            <a:off x="2286000" y="5227638"/>
            <a:ext cx="4572000" cy="369887"/>
          </a:xfrm>
          <a:prstGeom prst="rect">
            <a:avLst/>
          </a:prstGeom>
          <a:noFill/>
          <a:ln w="9525">
            <a:noFill/>
            <a:miter lim="800000"/>
            <a:headEnd/>
            <a:tailEnd/>
          </a:ln>
        </p:spPr>
        <p:txBody>
          <a:bodyPr>
            <a:spAutoFit/>
          </a:bodyPr>
          <a:lstStyle/>
          <a:p>
            <a:r>
              <a:rPr lang="en-US" b="1">
                <a:latin typeface="Bookman Old Style" pitchFamily="18" charset="0"/>
              </a:rPr>
              <a:t> </a:t>
            </a:r>
            <a:endParaRPr lang="en-US" b="1">
              <a:solidFill>
                <a:srgbClr val="D96709"/>
              </a:solidFill>
              <a:latin typeface="Bookman Old Style"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2" descr="F2.large.jpg"/>
          <p:cNvPicPr>
            <a:picLocks noChangeAspect="1"/>
          </p:cNvPicPr>
          <p:nvPr/>
        </p:nvPicPr>
        <p:blipFill>
          <a:blip r:embed="rId4" cstate="print"/>
          <a:srcRect l="48425" r="5901" b="71111"/>
          <a:stretch>
            <a:fillRect/>
          </a:stretch>
        </p:blipFill>
        <p:spPr bwMode="auto">
          <a:xfrm>
            <a:off x="4217988" y="1066800"/>
            <a:ext cx="1954212" cy="1752600"/>
          </a:xfrm>
          <a:prstGeom prst="rect">
            <a:avLst/>
          </a:prstGeom>
          <a:noFill/>
          <a:ln w="9525">
            <a:noFill/>
            <a:miter lim="800000"/>
            <a:headEnd/>
            <a:tailEnd/>
          </a:ln>
        </p:spPr>
      </p:pic>
      <p:sp>
        <p:nvSpPr>
          <p:cNvPr id="4102" name="TextBox 5"/>
          <p:cNvSpPr txBox="1">
            <a:spLocks noChangeArrowheads="1"/>
          </p:cNvSpPr>
          <p:nvPr/>
        </p:nvSpPr>
        <p:spPr bwMode="auto">
          <a:xfrm>
            <a:off x="4648200" y="2709863"/>
            <a:ext cx="1041400" cy="338137"/>
          </a:xfrm>
          <a:prstGeom prst="rect">
            <a:avLst/>
          </a:prstGeom>
          <a:noFill/>
          <a:ln w="9525">
            <a:noFill/>
            <a:miter lim="800000"/>
            <a:headEnd/>
            <a:tailEnd/>
          </a:ln>
        </p:spPr>
        <p:txBody>
          <a:bodyPr wrap="none">
            <a:spAutoFit/>
          </a:bodyPr>
          <a:lstStyle/>
          <a:p>
            <a:r>
              <a:rPr lang="en-US" sz="1600" b="1">
                <a:latin typeface="Times New Roman" pitchFamily="18" charset="0"/>
                <a:cs typeface="Times New Roman" pitchFamily="18" charset="0"/>
              </a:rPr>
              <a:t>MOF-177</a:t>
            </a:r>
          </a:p>
        </p:txBody>
      </p:sp>
      <p:sp>
        <p:nvSpPr>
          <p:cNvPr id="8" name="Right Arrow 7"/>
          <p:cNvSpPr/>
          <p:nvPr/>
        </p:nvSpPr>
        <p:spPr>
          <a:xfrm>
            <a:off x="2590800" y="2024063"/>
            <a:ext cx="1371600" cy="79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4" name="TextBox 8"/>
          <p:cNvSpPr txBox="1">
            <a:spLocks noChangeArrowheads="1"/>
          </p:cNvSpPr>
          <p:nvPr/>
        </p:nvSpPr>
        <p:spPr bwMode="auto">
          <a:xfrm>
            <a:off x="2743200" y="1643063"/>
            <a:ext cx="1120775" cy="338137"/>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Zn(NO</a:t>
            </a:r>
            <a:r>
              <a:rPr lang="en-US" sz="1600" b="1" baseline="-25000">
                <a:latin typeface="Times New Roman" pitchFamily="18" charset="0"/>
                <a:cs typeface="Times New Roman" pitchFamily="18" charset="0"/>
              </a:rPr>
              <a:t>3</a:t>
            </a:r>
            <a:r>
              <a:rPr lang="en-US" sz="1600" b="1">
                <a:latin typeface="Times New Roman" pitchFamily="18" charset="0"/>
                <a:cs typeface="Times New Roman" pitchFamily="18" charset="0"/>
              </a:rPr>
              <a:t>)</a:t>
            </a:r>
            <a:r>
              <a:rPr lang="en-US" sz="1600" b="1" baseline="-25000">
                <a:latin typeface="Times New Roman" pitchFamily="18" charset="0"/>
                <a:cs typeface="Times New Roman" pitchFamily="18" charset="0"/>
              </a:rPr>
              <a:t>2</a:t>
            </a:r>
          </a:p>
        </p:txBody>
      </p:sp>
      <p:sp>
        <p:nvSpPr>
          <p:cNvPr id="4105" name="TextBox 12"/>
          <p:cNvSpPr txBox="1">
            <a:spLocks noChangeArrowheads="1"/>
          </p:cNvSpPr>
          <p:nvPr/>
        </p:nvSpPr>
        <p:spPr bwMode="auto">
          <a:xfrm>
            <a:off x="2590800" y="2176463"/>
            <a:ext cx="1504950" cy="338137"/>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Solvothermal</a:t>
            </a:r>
            <a:endParaRPr lang="en-US" sz="1600" b="1" baseline="-25000">
              <a:latin typeface="Times New Roman" pitchFamily="18" charset="0"/>
              <a:cs typeface="Times New Roman" pitchFamily="18" charset="0"/>
            </a:endParaRPr>
          </a:p>
        </p:txBody>
      </p:sp>
      <p:graphicFrame>
        <p:nvGraphicFramePr>
          <p:cNvPr id="4098" name="Object 4"/>
          <p:cNvGraphicFramePr>
            <a:graphicFrameLocks noChangeAspect="1"/>
          </p:cNvGraphicFramePr>
          <p:nvPr/>
        </p:nvGraphicFramePr>
        <p:xfrm>
          <a:off x="762000" y="5105400"/>
          <a:ext cx="1763713" cy="1219200"/>
        </p:xfrm>
        <a:graphic>
          <a:graphicData uri="http://schemas.openxmlformats.org/presentationml/2006/ole">
            <p:oleObj spid="_x0000_s328706" name="CS ChemDraw Drawing" r:id="rId5" imgW="3950280" imgH="2731680" progId="ChemDraw.Document.6.0">
              <p:embed/>
            </p:oleObj>
          </a:graphicData>
        </a:graphic>
      </p:graphicFrame>
      <p:graphicFrame>
        <p:nvGraphicFramePr>
          <p:cNvPr id="4099" name="Object 5"/>
          <p:cNvGraphicFramePr>
            <a:graphicFrameLocks noChangeAspect="1"/>
          </p:cNvGraphicFramePr>
          <p:nvPr/>
        </p:nvGraphicFramePr>
        <p:xfrm>
          <a:off x="533400" y="1295400"/>
          <a:ext cx="1836738" cy="1143000"/>
        </p:xfrm>
        <a:graphic>
          <a:graphicData uri="http://schemas.openxmlformats.org/presentationml/2006/ole">
            <p:oleObj spid="_x0000_s328707" name="CS ChemDraw Drawing" r:id="rId6" imgW="2828880" imgH="1760400" progId="ChemDraw.Document.6.0">
              <p:embed/>
            </p:oleObj>
          </a:graphicData>
        </a:graphic>
      </p:graphicFrame>
      <p:sp>
        <p:nvSpPr>
          <p:cNvPr id="16" name="Right Arrow 15"/>
          <p:cNvSpPr/>
          <p:nvPr/>
        </p:nvSpPr>
        <p:spPr>
          <a:xfrm>
            <a:off x="2743200" y="5757863"/>
            <a:ext cx="1371600" cy="79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7" name="TextBox 16"/>
          <p:cNvSpPr txBox="1">
            <a:spLocks noChangeArrowheads="1"/>
          </p:cNvSpPr>
          <p:nvPr/>
        </p:nvSpPr>
        <p:spPr bwMode="auto">
          <a:xfrm>
            <a:off x="2895600" y="5376863"/>
            <a:ext cx="1120775" cy="338137"/>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Zn(NO</a:t>
            </a:r>
            <a:r>
              <a:rPr lang="en-US" sz="1600" b="1" baseline="-25000">
                <a:latin typeface="Times New Roman" pitchFamily="18" charset="0"/>
                <a:cs typeface="Times New Roman" pitchFamily="18" charset="0"/>
              </a:rPr>
              <a:t>3</a:t>
            </a:r>
            <a:r>
              <a:rPr lang="en-US" sz="1600" b="1">
                <a:latin typeface="Times New Roman" pitchFamily="18" charset="0"/>
                <a:cs typeface="Times New Roman" pitchFamily="18" charset="0"/>
              </a:rPr>
              <a:t>)</a:t>
            </a:r>
            <a:r>
              <a:rPr lang="en-US" sz="1600" b="1" baseline="-25000">
                <a:latin typeface="Times New Roman" pitchFamily="18" charset="0"/>
                <a:cs typeface="Times New Roman" pitchFamily="18" charset="0"/>
              </a:rPr>
              <a:t>2</a:t>
            </a:r>
          </a:p>
        </p:txBody>
      </p:sp>
      <p:sp>
        <p:nvSpPr>
          <p:cNvPr id="4108" name="TextBox 17"/>
          <p:cNvSpPr txBox="1">
            <a:spLocks noChangeArrowheads="1"/>
          </p:cNvSpPr>
          <p:nvPr/>
        </p:nvSpPr>
        <p:spPr bwMode="auto">
          <a:xfrm>
            <a:off x="2743200" y="5910263"/>
            <a:ext cx="1504950" cy="338137"/>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Solvothermal</a:t>
            </a:r>
            <a:endParaRPr lang="en-US" sz="1600" b="1" baseline="-25000">
              <a:latin typeface="Times New Roman" pitchFamily="18" charset="0"/>
              <a:cs typeface="Times New Roman" pitchFamily="18" charset="0"/>
            </a:endParaRPr>
          </a:p>
        </p:txBody>
      </p:sp>
      <p:pic>
        <p:nvPicPr>
          <p:cNvPr id="4109" name="Picture 6"/>
          <p:cNvPicPr>
            <a:picLocks noChangeAspect="1" noChangeArrowheads="1"/>
          </p:cNvPicPr>
          <p:nvPr/>
        </p:nvPicPr>
        <p:blipFill>
          <a:blip r:embed="rId7" cstate="print"/>
          <a:srcRect b="5547"/>
          <a:stretch>
            <a:fillRect/>
          </a:stretch>
        </p:blipFill>
        <p:spPr bwMode="auto">
          <a:xfrm>
            <a:off x="4419600" y="5029200"/>
            <a:ext cx="1679575" cy="1447800"/>
          </a:xfrm>
          <a:prstGeom prst="rect">
            <a:avLst/>
          </a:prstGeom>
          <a:noFill/>
          <a:ln w="9525">
            <a:noFill/>
            <a:miter lim="800000"/>
            <a:headEnd/>
            <a:tailEnd/>
          </a:ln>
        </p:spPr>
      </p:pic>
      <p:sp>
        <p:nvSpPr>
          <p:cNvPr id="4110" name="TextBox 19"/>
          <p:cNvSpPr txBox="1">
            <a:spLocks noChangeArrowheads="1"/>
          </p:cNvSpPr>
          <p:nvPr/>
        </p:nvSpPr>
        <p:spPr bwMode="auto">
          <a:xfrm>
            <a:off x="4800600" y="6443663"/>
            <a:ext cx="1041400" cy="338137"/>
          </a:xfrm>
          <a:prstGeom prst="rect">
            <a:avLst/>
          </a:prstGeom>
          <a:noFill/>
          <a:ln w="9525">
            <a:noFill/>
            <a:miter lim="800000"/>
            <a:headEnd/>
            <a:tailEnd/>
          </a:ln>
        </p:spPr>
        <p:txBody>
          <a:bodyPr wrap="none">
            <a:spAutoFit/>
          </a:bodyPr>
          <a:lstStyle/>
          <a:p>
            <a:r>
              <a:rPr lang="en-US" sz="1600" b="1">
                <a:latin typeface="Times New Roman" pitchFamily="18" charset="0"/>
                <a:cs typeface="Times New Roman" pitchFamily="18" charset="0"/>
              </a:rPr>
              <a:t>MOF-200</a:t>
            </a:r>
          </a:p>
        </p:txBody>
      </p:sp>
      <p:sp>
        <p:nvSpPr>
          <p:cNvPr id="22" name="Right Arrow 21"/>
          <p:cNvSpPr/>
          <p:nvPr/>
        </p:nvSpPr>
        <p:spPr>
          <a:xfrm>
            <a:off x="2667000" y="3654425"/>
            <a:ext cx="1371600" cy="79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2" name="TextBox 22"/>
          <p:cNvSpPr txBox="1">
            <a:spLocks noChangeArrowheads="1"/>
          </p:cNvSpPr>
          <p:nvPr/>
        </p:nvSpPr>
        <p:spPr bwMode="auto">
          <a:xfrm>
            <a:off x="2819400" y="3273425"/>
            <a:ext cx="1120775" cy="339725"/>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Cu(NO</a:t>
            </a:r>
            <a:r>
              <a:rPr lang="en-US" sz="1600" b="1" baseline="-25000">
                <a:latin typeface="Times New Roman" pitchFamily="18" charset="0"/>
                <a:cs typeface="Times New Roman" pitchFamily="18" charset="0"/>
              </a:rPr>
              <a:t>3</a:t>
            </a:r>
            <a:r>
              <a:rPr lang="en-US" sz="1600" b="1">
                <a:latin typeface="Times New Roman" pitchFamily="18" charset="0"/>
                <a:cs typeface="Times New Roman" pitchFamily="18" charset="0"/>
              </a:rPr>
              <a:t>)</a:t>
            </a:r>
            <a:r>
              <a:rPr lang="en-US" sz="1600" b="1" baseline="-25000">
                <a:latin typeface="Times New Roman" pitchFamily="18" charset="0"/>
                <a:cs typeface="Times New Roman" pitchFamily="18" charset="0"/>
              </a:rPr>
              <a:t>2</a:t>
            </a:r>
          </a:p>
        </p:txBody>
      </p:sp>
      <p:sp>
        <p:nvSpPr>
          <p:cNvPr id="4113" name="TextBox 23"/>
          <p:cNvSpPr txBox="1">
            <a:spLocks noChangeArrowheads="1"/>
          </p:cNvSpPr>
          <p:nvPr/>
        </p:nvSpPr>
        <p:spPr bwMode="auto">
          <a:xfrm>
            <a:off x="2743200" y="3776663"/>
            <a:ext cx="1504950" cy="338137"/>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Solvothermal</a:t>
            </a:r>
            <a:endParaRPr lang="en-US" sz="1600" b="1" baseline="-25000">
              <a:latin typeface="Times New Roman" pitchFamily="18" charset="0"/>
              <a:cs typeface="Times New Roman" pitchFamily="18" charset="0"/>
            </a:endParaRPr>
          </a:p>
        </p:txBody>
      </p:sp>
      <p:sp>
        <p:nvSpPr>
          <p:cNvPr id="4114" name="TextBox 25"/>
          <p:cNvSpPr txBox="1">
            <a:spLocks noChangeArrowheads="1"/>
          </p:cNvSpPr>
          <p:nvPr/>
        </p:nvSpPr>
        <p:spPr bwMode="auto">
          <a:xfrm>
            <a:off x="4648200" y="4538663"/>
            <a:ext cx="1111250" cy="338137"/>
          </a:xfrm>
          <a:prstGeom prst="rect">
            <a:avLst/>
          </a:prstGeom>
          <a:noFill/>
          <a:ln w="9525">
            <a:noFill/>
            <a:miter lim="800000"/>
            <a:headEnd/>
            <a:tailEnd/>
          </a:ln>
        </p:spPr>
        <p:txBody>
          <a:bodyPr wrap="none">
            <a:spAutoFit/>
          </a:bodyPr>
          <a:lstStyle/>
          <a:p>
            <a:r>
              <a:rPr lang="en-US" sz="1600" b="1">
                <a:latin typeface="Times New Roman" pitchFamily="18" charset="0"/>
                <a:cs typeface="Times New Roman" pitchFamily="18" charset="0"/>
              </a:rPr>
              <a:t>NOTT-112</a:t>
            </a:r>
          </a:p>
        </p:txBody>
      </p:sp>
      <p:sp>
        <p:nvSpPr>
          <p:cNvPr id="4115" name="TextBox 27"/>
          <p:cNvSpPr txBox="1">
            <a:spLocks noChangeArrowheads="1"/>
          </p:cNvSpPr>
          <p:nvPr/>
        </p:nvSpPr>
        <p:spPr bwMode="auto">
          <a:xfrm>
            <a:off x="6400800" y="1625600"/>
            <a:ext cx="2133600" cy="584200"/>
          </a:xfrm>
          <a:prstGeom prst="rect">
            <a:avLst/>
          </a:prstGeom>
          <a:noFill/>
          <a:ln w="9525">
            <a:noFill/>
            <a:miter lim="800000"/>
            <a:headEnd/>
            <a:tailEnd/>
          </a:ln>
        </p:spPr>
        <p:txBody>
          <a:bodyPr>
            <a:spAutoFit/>
          </a:bodyPr>
          <a:lstStyle/>
          <a:p>
            <a:r>
              <a:rPr lang="en-US" sz="1600">
                <a:latin typeface="Bookman Old Style" pitchFamily="18" charset="0"/>
                <a:cs typeface="Times New Roman" pitchFamily="18" charset="0"/>
              </a:rPr>
              <a:t>H</a:t>
            </a:r>
            <a:r>
              <a:rPr lang="en-US" sz="1600" baseline="-25000">
                <a:latin typeface="Bookman Old Style" pitchFamily="18" charset="0"/>
                <a:cs typeface="Times New Roman" pitchFamily="18" charset="0"/>
              </a:rPr>
              <a:t>2</a:t>
            </a:r>
            <a:r>
              <a:rPr lang="en-US" sz="1600">
                <a:latin typeface="Bookman Old Style" pitchFamily="18" charset="0"/>
                <a:cs typeface="Times New Roman" pitchFamily="18" charset="0"/>
              </a:rPr>
              <a:t> uptake</a:t>
            </a:r>
            <a:r>
              <a:rPr lang="en-US" sz="1600">
                <a:latin typeface="Bookman Old Style" pitchFamily="18" charset="0"/>
              </a:rPr>
              <a:t> 7.5 wt% at 77 K and 70 bar</a:t>
            </a:r>
            <a:endParaRPr lang="en-US" sz="1600">
              <a:latin typeface="Bookman Old Style" pitchFamily="18" charset="0"/>
              <a:cs typeface="Times New Roman" pitchFamily="18" charset="0"/>
            </a:endParaRPr>
          </a:p>
        </p:txBody>
      </p:sp>
      <p:sp>
        <p:nvSpPr>
          <p:cNvPr id="4116" name="TextBox 28"/>
          <p:cNvSpPr txBox="1">
            <a:spLocks noChangeArrowheads="1"/>
          </p:cNvSpPr>
          <p:nvPr/>
        </p:nvSpPr>
        <p:spPr bwMode="auto">
          <a:xfrm>
            <a:off x="6400800" y="3606800"/>
            <a:ext cx="2209800" cy="584200"/>
          </a:xfrm>
          <a:prstGeom prst="rect">
            <a:avLst/>
          </a:prstGeom>
          <a:noFill/>
          <a:ln w="9525">
            <a:noFill/>
            <a:miter lim="800000"/>
            <a:headEnd/>
            <a:tailEnd/>
          </a:ln>
        </p:spPr>
        <p:txBody>
          <a:bodyPr>
            <a:spAutoFit/>
          </a:bodyPr>
          <a:lstStyle/>
          <a:p>
            <a:r>
              <a:rPr lang="en-US" sz="1600">
                <a:latin typeface="Bookman Old Style" pitchFamily="18" charset="0"/>
              </a:rPr>
              <a:t>H</a:t>
            </a:r>
            <a:r>
              <a:rPr lang="en-US" sz="1600" baseline="-25000">
                <a:latin typeface="Bookman Old Style" pitchFamily="18" charset="0"/>
              </a:rPr>
              <a:t>2</a:t>
            </a:r>
            <a:r>
              <a:rPr lang="en-US" sz="1600">
                <a:latin typeface="Bookman Old Style" pitchFamily="18" charset="0"/>
              </a:rPr>
              <a:t> uptake 10.0 wt% at 77 bar and 77 K</a:t>
            </a:r>
            <a:endParaRPr lang="en-US" sz="1600">
              <a:latin typeface="Bookman Old Style" pitchFamily="18" charset="0"/>
              <a:cs typeface="Times New Roman" pitchFamily="18" charset="0"/>
            </a:endParaRPr>
          </a:p>
        </p:txBody>
      </p:sp>
      <p:sp>
        <p:nvSpPr>
          <p:cNvPr id="4117" name="TextBox 29"/>
          <p:cNvSpPr txBox="1">
            <a:spLocks noChangeArrowheads="1"/>
          </p:cNvSpPr>
          <p:nvPr/>
        </p:nvSpPr>
        <p:spPr bwMode="auto">
          <a:xfrm>
            <a:off x="6553200" y="5341938"/>
            <a:ext cx="2438400" cy="830262"/>
          </a:xfrm>
          <a:prstGeom prst="rect">
            <a:avLst/>
          </a:prstGeom>
          <a:noFill/>
          <a:ln w="9525">
            <a:noFill/>
            <a:miter lim="800000"/>
            <a:headEnd/>
            <a:tailEnd/>
          </a:ln>
        </p:spPr>
        <p:txBody>
          <a:bodyPr>
            <a:spAutoFit/>
          </a:bodyPr>
          <a:lstStyle/>
          <a:p>
            <a:r>
              <a:rPr lang="en-US" sz="1600">
                <a:latin typeface="Bookman Old Style" pitchFamily="18" charset="0"/>
              </a:rPr>
              <a:t>At 298 K and 100 bar MOF-200-27Li shows 10.30 wt % H</a:t>
            </a:r>
            <a:r>
              <a:rPr lang="en-US" sz="1600" baseline="-25000">
                <a:latin typeface="Bookman Old Style" pitchFamily="18" charset="0"/>
              </a:rPr>
              <a:t>2 </a:t>
            </a:r>
            <a:r>
              <a:rPr lang="en-US" sz="1600">
                <a:latin typeface="Bookman Old Style" pitchFamily="18" charset="0"/>
              </a:rPr>
              <a:t>uptake </a:t>
            </a:r>
            <a:endParaRPr lang="en-US" sz="1600" baseline="-25000">
              <a:latin typeface="Bookman Old Style" pitchFamily="18" charset="0"/>
              <a:cs typeface="Times New Roman" pitchFamily="18" charset="0"/>
            </a:endParaRPr>
          </a:p>
        </p:txBody>
      </p:sp>
      <p:graphicFrame>
        <p:nvGraphicFramePr>
          <p:cNvPr id="4100" name="Object 8"/>
          <p:cNvGraphicFramePr>
            <a:graphicFrameLocks noChangeAspect="1"/>
          </p:cNvGraphicFramePr>
          <p:nvPr/>
        </p:nvGraphicFramePr>
        <p:xfrm>
          <a:off x="533400" y="2971800"/>
          <a:ext cx="1982788" cy="1371600"/>
        </p:xfrm>
        <a:graphic>
          <a:graphicData uri="http://schemas.openxmlformats.org/presentationml/2006/ole">
            <p:oleObj spid="_x0000_s328708" name="CS ChemDraw Drawing" r:id="rId8" imgW="3950280" imgH="2731680" progId="ChemDraw.Document.6.0">
              <p:embed/>
            </p:oleObj>
          </a:graphicData>
        </a:graphic>
      </p:graphicFrame>
      <p:pic>
        <p:nvPicPr>
          <p:cNvPr id="4118" name="Picture 22" descr="b900013e-f2.gif"/>
          <p:cNvPicPr>
            <a:picLocks noChangeAspect="1"/>
          </p:cNvPicPr>
          <p:nvPr/>
        </p:nvPicPr>
        <p:blipFill>
          <a:blip r:embed="rId9" cstate="print"/>
          <a:srcRect l="60582" t="4651" r="3439" b="16280"/>
          <a:stretch>
            <a:fillRect/>
          </a:stretch>
        </p:blipFill>
        <p:spPr bwMode="auto">
          <a:xfrm>
            <a:off x="4572000" y="3124200"/>
            <a:ext cx="1447800" cy="1447800"/>
          </a:xfrm>
          <a:prstGeom prst="rect">
            <a:avLst/>
          </a:prstGeom>
          <a:noFill/>
          <a:ln w="9525">
            <a:noFill/>
            <a:miter lim="800000"/>
            <a:headEnd/>
            <a:tailEnd/>
          </a:ln>
        </p:spPr>
      </p:pic>
      <p:sp>
        <p:nvSpPr>
          <p:cNvPr id="4119" name="Rectangle 23"/>
          <p:cNvSpPr>
            <a:spLocks noChangeArrowheads="1"/>
          </p:cNvSpPr>
          <p:nvPr/>
        </p:nvSpPr>
        <p:spPr bwMode="auto">
          <a:xfrm>
            <a:off x="381000" y="152400"/>
            <a:ext cx="8534400" cy="461963"/>
          </a:xfrm>
          <a:prstGeom prst="rect">
            <a:avLst/>
          </a:prstGeom>
          <a:noFill/>
          <a:ln w="9525">
            <a:noFill/>
            <a:miter lim="800000"/>
            <a:headEnd/>
            <a:tailEnd/>
          </a:ln>
        </p:spPr>
        <p:txBody>
          <a:bodyPr>
            <a:spAutoFit/>
          </a:bodyPr>
          <a:lstStyle/>
          <a:p>
            <a:r>
              <a:rPr lang="en-US" b="1">
                <a:latin typeface="Bookman Old Style" pitchFamily="18" charset="0"/>
              </a:rPr>
              <a:t>Some representative MOFs with highest H</a:t>
            </a:r>
            <a:r>
              <a:rPr lang="en-US" b="1" baseline="-25000">
                <a:latin typeface="Bookman Old Style" pitchFamily="18" charset="0"/>
              </a:rPr>
              <a:t>2</a:t>
            </a:r>
            <a:r>
              <a:rPr lang="en-US" b="1">
                <a:latin typeface="Bookman Old Style" pitchFamily="18" charset="0"/>
              </a:rPr>
              <a:t> uptake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381000" y="381000"/>
            <a:ext cx="8534400" cy="584200"/>
          </a:xfrm>
          <a:prstGeom prst="rect">
            <a:avLst/>
          </a:prstGeom>
          <a:noFill/>
          <a:ln w="9525">
            <a:noFill/>
            <a:miter lim="800000"/>
            <a:headEnd/>
            <a:tailEnd/>
          </a:ln>
        </p:spPr>
        <p:txBody>
          <a:bodyPr>
            <a:spAutoFit/>
          </a:bodyPr>
          <a:lstStyle/>
          <a:p>
            <a:pPr algn="ctr"/>
            <a:r>
              <a:rPr lang="en-US" sz="3200" b="1">
                <a:solidFill>
                  <a:srgbClr val="009900"/>
                </a:solidFill>
                <a:latin typeface="Impact" pitchFamily="34" charset="0"/>
              </a:rPr>
              <a:t>Strategies for Hydrogen and other Gas Sorption</a:t>
            </a:r>
            <a:endParaRPr lang="en-US" sz="3200" b="1">
              <a:solidFill>
                <a:srgbClr val="0070C0"/>
              </a:solidFill>
              <a:latin typeface="Impact" pitchFamily="34" charset="0"/>
            </a:endParaRPr>
          </a:p>
        </p:txBody>
      </p:sp>
      <p:sp>
        <p:nvSpPr>
          <p:cNvPr id="44035" name="TextBox 5"/>
          <p:cNvSpPr txBox="1">
            <a:spLocks noChangeArrowheads="1"/>
          </p:cNvSpPr>
          <p:nvPr/>
        </p:nvSpPr>
        <p:spPr bwMode="auto">
          <a:xfrm>
            <a:off x="457200" y="1676400"/>
            <a:ext cx="8686800" cy="5427127"/>
          </a:xfrm>
          <a:prstGeom prst="rect">
            <a:avLst/>
          </a:prstGeom>
          <a:noFill/>
          <a:ln w="9525">
            <a:noFill/>
            <a:miter lim="800000"/>
            <a:headEnd/>
            <a:tailEnd/>
          </a:ln>
        </p:spPr>
        <p:txBody>
          <a:bodyPr>
            <a:spAutoFit/>
          </a:bodyPr>
          <a:lstStyle/>
          <a:p>
            <a:pPr>
              <a:buFont typeface="Wingdings" pitchFamily="2" charset="2"/>
              <a:buChar char="v"/>
            </a:pPr>
            <a:r>
              <a:rPr lang="en-US" sz="2000" b="1" dirty="0">
                <a:latin typeface="Bookman Old Style" pitchFamily="18" charset="0"/>
              </a:rPr>
              <a:t> </a:t>
            </a:r>
            <a:r>
              <a:rPr lang="en-US" sz="2800" b="1" dirty="0">
                <a:latin typeface="Bookman Old Style" pitchFamily="18" charset="0"/>
              </a:rPr>
              <a:t>Large voids and low density : unstable framework and massive </a:t>
            </a:r>
            <a:r>
              <a:rPr lang="en-US" sz="2800" b="1" dirty="0" smtClean="0">
                <a:latin typeface="Bookman Old Style" pitchFamily="18" charset="0"/>
              </a:rPr>
              <a:t>interpenetration</a:t>
            </a:r>
          </a:p>
          <a:p>
            <a:endParaRPr lang="en-US" sz="2800" b="1" dirty="0" smtClean="0">
              <a:latin typeface="Bookman Old Style" pitchFamily="18" charset="0"/>
            </a:endParaRPr>
          </a:p>
          <a:p>
            <a:pPr>
              <a:buFont typeface="Wingdings" pitchFamily="2" charset="2"/>
              <a:buChar char="v"/>
            </a:pPr>
            <a:r>
              <a:rPr lang="en-US" sz="2800" b="1" dirty="0" smtClean="0">
                <a:latin typeface="Bookman Old Style" pitchFamily="18" charset="0"/>
              </a:rPr>
              <a:t> Hydrophobic channel preferred</a:t>
            </a:r>
            <a:endParaRPr lang="en-US" sz="2800" b="1" dirty="0">
              <a:latin typeface="Bookman Old Style" pitchFamily="18" charset="0"/>
            </a:endParaRPr>
          </a:p>
          <a:p>
            <a:endParaRPr lang="en-US" sz="2000" b="1" baseline="-25000" dirty="0">
              <a:latin typeface="Bookman Old Style" pitchFamily="18" charset="0"/>
            </a:endParaRPr>
          </a:p>
          <a:p>
            <a:pPr>
              <a:buFont typeface="Wingdings" pitchFamily="2" charset="2"/>
              <a:buChar char="v"/>
            </a:pPr>
            <a:r>
              <a:rPr lang="en-US" sz="2800" b="1" dirty="0">
                <a:latin typeface="Bookman Old Style" pitchFamily="18" charset="0"/>
              </a:rPr>
              <a:t> </a:t>
            </a:r>
            <a:r>
              <a:rPr lang="en-US" sz="2800" b="1" dirty="0">
                <a:solidFill>
                  <a:srgbClr val="CC3300"/>
                </a:solidFill>
                <a:latin typeface="Bookman Old Style" pitchFamily="18" charset="0"/>
              </a:rPr>
              <a:t>Medium voids gives stable framework</a:t>
            </a:r>
          </a:p>
          <a:p>
            <a:endParaRPr lang="en-US" sz="2800" b="1" dirty="0">
              <a:solidFill>
                <a:srgbClr val="CC3300"/>
              </a:solidFill>
              <a:latin typeface="Bookman Old Style" pitchFamily="18" charset="0"/>
            </a:endParaRPr>
          </a:p>
          <a:p>
            <a:pPr>
              <a:buFont typeface="Wingdings" pitchFamily="2" charset="2"/>
              <a:buChar char="v"/>
            </a:pPr>
            <a:r>
              <a:rPr lang="en-US" sz="2800" b="1" dirty="0" err="1">
                <a:solidFill>
                  <a:srgbClr val="CC3300"/>
                </a:solidFill>
                <a:latin typeface="Bookman Old Style" pitchFamily="18" charset="0"/>
              </a:rPr>
              <a:t>Coordinatively</a:t>
            </a:r>
            <a:r>
              <a:rPr lang="en-US" sz="2800" b="1" dirty="0">
                <a:solidFill>
                  <a:srgbClr val="CC3300"/>
                </a:solidFill>
                <a:latin typeface="Bookman Old Style" pitchFamily="18" charset="0"/>
              </a:rPr>
              <a:t> unsaturated metal </a:t>
            </a:r>
            <a:r>
              <a:rPr lang="en-US" sz="2800" b="1" dirty="0" err="1">
                <a:solidFill>
                  <a:srgbClr val="CC3300"/>
                </a:solidFill>
                <a:latin typeface="Bookman Old Style" pitchFamily="18" charset="0"/>
              </a:rPr>
              <a:t>centres</a:t>
            </a:r>
            <a:endParaRPr lang="en-US" sz="2800" b="1" dirty="0">
              <a:solidFill>
                <a:srgbClr val="CC3300"/>
              </a:solidFill>
              <a:latin typeface="Bookman Old Style" pitchFamily="18" charset="0"/>
            </a:endParaRPr>
          </a:p>
          <a:p>
            <a:pPr>
              <a:buFont typeface="Wingdings" pitchFamily="2" charset="2"/>
              <a:buChar char="v"/>
            </a:pPr>
            <a:endParaRPr lang="en-US" sz="2800" b="1" dirty="0">
              <a:solidFill>
                <a:srgbClr val="CC3300"/>
              </a:solidFill>
              <a:latin typeface="Bookman Old Style" pitchFamily="18" charset="0"/>
              <a:cs typeface="Times New Roman" pitchFamily="18" charset="0"/>
            </a:endParaRPr>
          </a:p>
          <a:p>
            <a:pPr>
              <a:buFont typeface="Wingdings" pitchFamily="2" charset="2"/>
              <a:buChar char="v"/>
            </a:pPr>
            <a:r>
              <a:rPr lang="en-US" sz="2800" b="1" dirty="0">
                <a:solidFill>
                  <a:srgbClr val="CC3300"/>
                </a:solidFill>
                <a:latin typeface="Bookman Old Style" pitchFamily="18" charset="0"/>
                <a:cs typeface="Times New Roman" pitchFamily="18" charset="0"/>
              </a:rPr>
              <a:t> Functional sites in the cavity</a:t>
            </a:r>
          </a:p>
          <a:p>
            <a:pPr>
              <a:buFont typeface="Wingdings" pitchFamily="2" charset="2"/>
              <a:buChar char="v"/>
            </a:pPr>
            <a:endParaRPr lang="en-US" sz="2800" b="1" dirty="0">
              <a:latin typeface="Bookman Old Style" pitchFamily="18" charset="0"/>
            </a:endParaRPr>
          </a:p>
          <a:p>
            <a:endParaRPr lang="en-US" sz="2000" b="1" dirty="0">
              <a:latin typeface="Bookman Old Style" pitchFamily="18" charset="0"/>
            </a:endParaRPr>
          </a:p>
          <a:p>
            <a:r>
              <a:rPr lang="en-US" sz="2000" b="1" dirty="0">
                <a:latin typeface="Bookman Old Style" pitchFamily="18" charset="0"/>
              </a:rPr>
              <a:t> </a:t>
            </a:r>
          </a:p>
          <a:p>
            <a:pPr>
              <a:buFont typeface="Wingdings" pitchFamily="2" charset="2"/>
              <a:buChar char="v"/>
            </a:pPr>
            <a:endParaRPr lang="en-US" sz="2000" b="1" baseline="-25000" dirty="0">
              <a:latin typeface="Bookman Old Style" pitchFamily="18" charset="0"/>
            </a:endParaRPr>
          </a:p>
        </p:txBody>
      </p:sp>
      <p:sp>
        <p:nvSpPr>
          <p:cNvPr id="44036" name="Rectangle 3"/>
          <p:cNvSpPr>
            <a:spLocks noChangeArrowheads="1"/>
          </p:cNvSpPr>
          <p:nvPr/>
        </p:nvSpPr>
        <p:spPr bwMode="auto">
          <a:xfrm>
            <a:off x="2286000" y="5227638"/>
            <a:ext cx="4572000" cy="369887"/>
          </a:xfrm>
          <a:prstGeom prst="rect">
            <a:avLst/>
          </a:prstGeom>
          <a:noFill/>
          <a:ln w="9525">
            <a:noFill/>
            <a:miter lim="800000"/>
            <a:headEnd/>
            <a:tailEnd/>
          </a:ln>
        </p:spPr>
        <p:txBody>
          <a:bodyPr>
            <a:spAutoFit/>
          </a:bodyPr>
          <a:lstStyle/>
          <a:p>
            <a:r>
              <a:rPr lang="en-US" b="1">
                <a:latin typeface="Bookman Old Style" pitchFamily="18" charset="0"/>
              </a:rPr>
              <a:t> </a:t>
            </a:r>
            <a:endParaRPr lang="en-US" b="1">
              <a:solidFill>
                <a:srgbClr val="D96709"/>
              </a:solidFill>
              <a:latin typeface="Bookman Old Style"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7E4CDD1-5097-44C9-9568-26C608DCE64B}" type="slidenum">
              <a:rPr lang="en-US" smtClean="0"/>
              <a:pPr/>
              <a:t>8</a:t>
            </a:fld>
            <a:endParaRPr lang="en-US"/>
          </a:p>
        </p:txBody>
      </p:sp>
      <p:graphicFrame>
        <p:nvGraphicFramePr>
          <p:cNvPr id="57346" name="Object 2"/>
          <p:cNvGraphicFramePr>
            <a:graphicFrameLocks noChangeAspect="1"/>
          </p:cNvGraphicFramePr>
          <p:nvPr/>
        </p:nvGraphicFramePr>
        <p:xfrm>
          <a:off x="2819400" y="1916112"/>
          <a:ext cx="4879975" cy="293688"/>
        </p:xfrm>
        <a:graphic>
          <a:graphicData uri="http://schemas.openxmlformats.org/presentationml/2006/ole">
            <p:oleObj spid="_x0000_s57346" name="CS ChemDraw Drawing" r:id="rId3" imgW="3431520" imgH="206280" progId="ChemDraw.Document.6.0">
              <p:embed/>
            </p:oleObj>
          </a:graphicData>
        </a:graphic>
      </p:graphicFrame>
      <p:graphicFrame>
        <p:nvGraphicFramePr>
          <p:cNvPr id="57347" name="Object 3"/>
          <p:cNvGraphicFramePr>
            <a:graphicFrameLocks noChangeAspect="1"/>
          </p:cNvGraphicFramePr>
          <p:nvPr/>
        </p:nvGraphicFramePr>
        <p:xfrm>
          <a:off x="1552575" y="457200"/>
          <a:ext cx="733425" cy="3227387"/>
        </p:xfrm>
        <a:graphic>
          <a:graphicData uri="http://schemas.openxmlformats.org/presentationml/2006/ole">
            <p:oleObj spid="_x0000_s57347" name="CS ChemDraw Drawing" r:id="rId4" imgW="734040" imgH="3227760" progId="ChemDraw.Document.6.0">
              <p:embed/>
            </p:oleObj>
          </a:graphicData>
        </a:graphic>
      </p:graphicFrame>
      <p:pic>
        <p:nvPicPr>
          <p:cNvPr id="5" name="Picture 4" descr="jp076657pf00001.gif"/>
          <p:cNvPicPr>
            <a:picLocks noChangeAspect="1"/>
          </p:cNvPicPr>
          <p:nvPr/>
        </p:nvPicPr>
        <p:blipFill>
          <a:blip r:embed="rId5" cstate="print"/>
          <a:srcRect l="26902" t="55483" r="44254" b="531"/>
          <a:stretch>
            <a:fillRect/>
          </a:stretch>
        </p:blipFill>
        <p:spPr>
          <a:xfrm>
            <a:off x="4267200" y="2819400"/>
            <a:ext cx="3048000" cy="3476625"/>
          </a:xfrm>
          <a:prstGeom prst="rect">
            <a:avLst/>
          </a:prstGeom>
        </p:spPr>
      </p:pic>
      <p:graphicFrame>
        <p:nvGraphicFramePr>
          <p:cNvPr id="57348" name="Object 5"/>
          <p:cNvGraphicFramePr>
            <a:graphicFrameLocks noChangeAspect="1"/>
          </p:cNvGraphicFramePr>
          <p:nvPr/>
        </p:nvGraphicFramePr>
        <p:xfrm>
          <a:off x="1066800" y="3886200"/>
          <a:ext cx="2174875" cy="1608138"/>
        </p:xfrm>
        <a:graphic>
          <a:graphicData uri="http://schemas.openxmlformats.org/presentationml/2006/ole">
            <p:oleObj spid="_x0000_s57348" name="CS ChemDraw Drawing" r:id="rId6" imgW="2845003" imgH="2102815" progId="ChemDraw.Document.6.0">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 name="Object 6"/>
          <p:cNvGraphicFramePr>
            <a:graphicFrameLocks noChangeAspect="1"/>
          </p:cNvGraphicFramePr>
          <p:nvPr/>
        </p:nvGraphicFramePr>
        <p:xfrm>
          <a:off x="2728913" y="1149350"/>
          <a:ext cx="3076575" cy="2503488"/>
        </p:xfrm>
        <a:graphic>
          <a:graphicData uri="http://schemas.openxmlformats.org/presentationml/2006/ole">
            <p:oleObj spid="_x0000_s1028" name="CS ChemDraw Drawing" r:id="rId3" imgW="3932640" imgH="3210480" progId="ChemDraw.Document.6.0">
              <p:embed/>
            </p:oleObj>
          </a:graphicData>
        </a:graphic>
      </p:graphicFrame>
      <p:graphicFrame>
        <p:nvGraphicFramePr>
          <p:cNvPr id="1029" name="Object 8101"/>
          <p:cNvGraphicFramePr>
            <a:graphicFrameLocks noChangeAspect="1"/>
          </p:cNvGraphicFramePr>
          <p:nvPr/>
        </p:nvGraphicFramePr>
        <p:xfrm>
          <a:off x="1066800" y="4114800"/>
          <a:ext cx="6875462" cy="714375"/>
        </p:xfrm>
        <a:graphic>
          <a:graphicData uri="http://schemas.openxmlformats.org/presentationml/2006/ole">
            <p:oleObj spid="_x0000_s1029" name="CS ChemDraw Drawing" r:id="rId4" imgW="4835520" imgH="501480" progId="ChemDraw.Document.6.0">
              <p:embed/>
            </p:oleObj>
          </a:graphicData>
        </a:graphic>
      </p:graphicFrame>
      <p:sp>
        <p:nvSpPr>
          <p:cNvPr id="6" name="TextBox 5"/>
          <p:cNvSpPr txBox="1"/>
          <p:nvPr/>
        </p:nvSpPr>
        <p:spPr>
          <a:xfrm>
            <a:off x="1613112" y="0"/>
            <a:ext cx="5854488" cy="954107"/>
          </a:xfrm>
          <a:prstGeom prst="rect">
            <a:avLst/>
          </a:prstGeom>
          <a:noFill/>
        </p:spPr>
        <p:txBody>
          <a:bodyPr wrap="none" rtlCol="0">
            <a:spAutoFit/>
          </a:bodyPr>
          <a:lstStyle/>
          <a:p>
            <a:r>
              <a:rPr lang="en-US" sz="2800" dirty="0" smtClean="0">
                <a:latin typeface="Book Antiqua" pitchFamily="18" charset="0"/>
                <a:cs typeface="Times New Roman" pitchFamily="18" charset="0"/>
              </a:rPr>
              <a:t>Tuning the Gas storage capacity by </a:t>
            </a:r>
          </a:p>
          <a:p>
            <a:pPr algn="ctr"/>
            <a:r>
              <a:rPr lang="en-US" sz="2800" dirty="0" smtClean="0">
                <a:latin typeface="Book Antiqua" pitchFamily="18" charset="0"/>
                <a:cs typeface="Times New Roman" pitchFamily="18" charset="0"/>
              </a:rPr>
              <a:t>Pore Functionalization</a:t>
            </a:r>
            <a:endParaRPr lang="en-US" sz="2800" dirty="0">
              <a:latin typeface="Book Antiqua"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A7E4CDD1-5097-44C9-9568-26C608DCE64B}"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778</TotalTime>
  <Words>1155</Words>
  <Application>Microsoft Office PowerPoint</Application>
  <PresentationFormat>On-screen Show (4:3)</PresentationFormat>
  <Paragraphs>226</Paragraphs>
  <Slides>38</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Office Theme</vt:lpstr>
      <vt:lpstr>Photo Editor Photo</vt:lpstr>
      <vt:lpstr>CS ChemDraw Drawing</vt:lpstr>
      <vt:lpstr>Single Crystal to Single Crystal Transformations in Metal Organic Frameworks</vt:lpstr>
      <vt:lpstr>Our research efforts</vt:lpstr>
      <vt:lpstr>A Vision of a Hydrogen Future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Dynamic reversible bicycle pedal Motion in Crystalline State</vt:lpstr>
      <vt:lpstr>Slide 18</vt:lpstr>
      <vt:lpstr>Slide 19</vt:lpstr>
      <vt:lpstr>Slide 20</vt:lpstr>
      <vt:lpstr>Slide 21</vt:lpstr>
      <vt:lpstr>Slide 22</vt:lpstr>
      <vt:lpstr>Slide 23</vt:lpstr>
      <vt:lpstr>Cyanosilylation</vt:lpstr>
      <vt:lpstr>Knoevenagel Reactions</vt:lpstr>
      <vt:lpstr>Slide 26</vt:lpstr>
      <vt:lpstr>Slide 27</vt:lpstr>
      <vt:lpstr>Slide 28</vt:lpstr>
      <vt:lpstr>Slide 29</vt:lpstr>
      <vt:lpstr>Slide 30</vt:lpstr>
      <vt:lpstr>Acknowledgement</vt:lpstr>
      <vt:lpstr>Slide 32</vt:lpstr>
      <vt:lpstr>Slide 33</vt:lpstr>
      <vt:lpstr>Slide 34</vt:lpstr>
      <vt:lpstr>Slide 35</vt:lpstr>
      <vt:lpstr>Slide 36</vt:lpstr>
      <vt:lpstr>Issues with Hydrogen</vt:lpstr>
      <vt:lpstr>Hydrogen</vt:lpstr>
    </vt:vector>
  </TitlesOfParts>
  <Company>IITK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PKB</dc:creator>
  <cp:lastModifiedBy>PKB</cp:lastModifiedBy>
  <cp:revision>93</cp:revision>
  <dcterms:created xsi:type="dcterms:W3CDTF">2012-02-21T05:28:13Z</dcterms:created>
  <dcterms:modified xsi:type="dcterms:W3CDTF">2014-04-28T01:29:50Z</dcterms:modified>
</cp:coreProperties>
</file>