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412" r:id="rId2"/>
    <p:sldId id="446" r:id="rId3"/>
    <p:sldId id="447" r:id="rId4"/>
    <p:sldId id="430" r:id="rId5"/>
    <p:sldId id="434" r:id="rId6"/>
    <p:sldId id="435" r:id="rId7"/>
    <p:sldId id="346" r:id="rId8"/>
    <p:sldId id="410" r:id="rId9"/>
    <p:sldId id="396" r:id="rId10"/>
    <p:sldId id="440" r:id="rId11"/>
    <p:sldId id="441" r:id="rId12"/>
    <p:sldId id="442" r:id="rId13"/>
    <p:sldId id="372" r:id="rId14"/>
    <p:sldId id="439" r:id="rId15"/>
    <p:sldId id="407" r:id="rId16"/>
    <p:sldId id="307" r:id="rId17"/>
    <p:sldId id="311" r:id="rId18"/>
    <p:sldId id="299" r:id="rId19"/>
    <p:sldId id="323" r:id="rId20"/>
    <p:sldId id="393" r:id="rId21"/>
    <p:sldId id="271" r:id="rId22"/>
    <p:sldId id="279" r:id="rId23"/>
    <p:sldId id="315" r:id="rId24"/>
    <p:sldId id="281" r:id="rId25"/>
    <p:sldId id="325" r:id="rId26"/>
    <p:sldId id="411" r:id="rId27"/>
    <p:sldId id="330" r:id="rId28"/>
    <p:sldId id="329" r:id="rId29"/>
    <p:sldId id="332" r:id="rId30"/>
    <p:sldId id="333" r:id="rId31"/>
    <p:sldId id="381" r:id="rId32"/>
    <p:sldId id="383" r:id="rId33"/>
    <p:sldId id="443" r:id="rId34"/>
    <p:sldId id="445" r:id="rId35"/>
    <p:sldId id="436" r:id="rId36"/>
    <p:sldId id="437" r:id="rId37"/>
  </p:sldIdLst>
  <p:sldSz cx="9144000" cy="6858000" type="screen4x3"/>
  <p:notesSz cx="6858000" cy="9144000"/>
  <p:defaultTextStyle>
    <a:defPPr>
      <a:defRPr lang="zh-CN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23F2"/>
    <a:srgbClr val="E241BB"/>
    <a:srgbClr val="E78832"/>
    <a:srgbClr val="F1AC38"/>
    <a:srgbClr val="E982A7"/>
    <a:srgbClr val="AD5CF6"/>
    <a:srgbClr val="9748F5"/>
    <a:srgbClr val="EE9853"/>
    <a:srgbClr val="EB8840"/>
    <a:srgbClr val="ED964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21714" autoAdjust="0"/>
    <p:restoredTop sz="99821" autoAdjust="0"/>
  </p:normalViewPr>
  <p:slideViewPr>
    <p:cSldViewPr snapToGrid="0" snapToObjects="1">
      <p:cViewPr>
        <p:scale>
          <a:sx n="86" d="100"/>
          <a:sy n="86" d="100"/>
        </p:scale>
        <p:origin x="-672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387F5B4-617B-45CC-BD5C-C98263E6C1DF}" type="datetimeFigureOut">
              <a:rPr lang="zh-CN" altLang="en-US"/>
              <a:pPr>
                <a:defRPr/>
              </a:pPr>
              <a:t>2014/4/28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二级</a:t>
            </a:r>
          </a:p>
          <a:p>
            <a:pPr lvl="2"/>
            <a:r>
              <a:rPr lang="zh-CN" altLang="en-US" noProof="0" smtClean="0"/>
              <a:t>三级</a:t>
            </a:r>
          </a:p>
          <a:p>
            <a:pPr lvl="3"/>
            <a:r>
              <a:rPr lang="zh-CN" altLang="en-US" noProof="0" smtClean="0"/>
              <a:t>四级</a:t>
            </a:r>
          </a:p>
          <a:p>
            <a:pPr lvl="4"/>
            <a:r>
              <a:rPr lang="zh-CN" altLang="en-US" noProof="0" smtClean="0"/>
              <a:t>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D6450A5-B166-435E-BFBB-949E847C17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04801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FCAC2-9CA1-476E-8AE2-7200E484CF6B}" type="datetimeFigureOut">
              <a:rPr lang="zh-CN" altLang="en-US"/>
              <a:pPr>
                <a:defRPr/>
              </a:pPr>
              <a:t>2014/4/28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C87F9-B767-4306-BC0A-438D9F36379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3BDC4-BBF6-47FA-BA9D-322E5F7279E6}" type="datetimeFigureOut">
              <a:rPr lang="zh-CN" altLang="en-US"/>
              <a:pPr>
                <a:defRPr/>
              </a:pPr>
              <a:t>2014/4/28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EA4F0-2C9C-414E-9B2B-12F7B29AB4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0EF7E-D215-48D0-9D1C-502B2219A80B}" type="datetimeFigureOut">
              <a:rPr lang="zh-CN" altLang="en-US"/>
              <a:pPr>
                <a:defRPr/>
              </a:pPr>
              <a:t>2014/4/28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FED0A-1CA8-4489-B9E8-9B2432C659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B0CD9-EE69-4FDB-85C9-4BB75B03312D}" type="datetimeFigureOut">
              <a:rPr lang="zh-CN" altLang="en-US"/>
              <a:pPr>
                <a:defRPr/>
              </a:pPr>
              <a:t>2014/4/28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D6071-E2E4-4068-9615-2338777036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0F61C-A864-4CEF-9C87-1EA921AF736D}" type="datetimeFigureOut">
              <a:rPr lang="zh-CN" altLang="en-US"/>
              <a:pPr>
                <a:defRPr/>
              </a:pPr>
              <a:t>2014/4/28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2D323-D081-4669-ABE7-D9DE429613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74734-7820-46CB-B7E5-D9BCA56D516D}" type="datetimeFigureOut">
              <a:rPr lang="zh-CN" altLang="en-US"/>
              <a:pPr>
                <a:defRPr/>
              </a:pPr>
              <a:t>2014/4/28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F575B-84F2-41EE-996F-99B173EEA7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68C5A-3CBA-4EBF-931B-AF9632973F50}" type="datetimeFigureOut">
              <a:rPr lang="zh-CN" altLang="en-US"/>
              <a:pPr>
                <a:defRPr/>
              </a:pPr>
              <a:t>2014/4/28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66213-F9B6-4166-B681-FE3DF290A4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5B8F7-58BC-4223-9C6A-E6FE64D56F55}" type="datetimeFigureOut">
              <a:rPr lang="zh-CN" altLang="en-US"/>
              <a:pPr>
                <a:defRPr/>
              </a:pPr>
              <a:t>2014/4/28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13E53-2D73-4512-8056-8318213E5E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9196D-490C-4666-9D68-B6C1F20804B6}" type="datetimeFigureOut">
              <a:rPr lang="zh-CN" altLang="en-US"/>
              <a:pPr>
                <a:defRPr/>
              </a:pPr>
              <a:t>2014/4/28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161AD-ED7A-4F67-B084-CAF50821F7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82F59-C190-4DF6-8320-14762B9D973C}" type="datetimeFigureOut">
              <a:rPr lang="zh-CN" altLang="en-US"/>
              <a:pPr>
                <a:defRPr/>
              </a:pPr>
              <a:t>2014/4/28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5D8F0-15E9-4460-83BB-452BE1CB83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9C85F-67C6-4400-9A5A-A8757D09A14E}" type="datetimeFigureOut">
              <a:rPr lang="zh-CN" altLang="en-US"/>
              <a:pPr>
                <a:defRPr/>
              </a:pPr>
              <a:t>2014/4/28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20F73-99DF-4C29-AFBA-A8D3D3CDAC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9A14B8E-A67E-4A51-A590-FCB057325FB9}" type="datetimeFigureOut">
              <a:rPr lang="zh-CN" altLang="en-US"/>
              <a:pPr>
                <a:defRPr/>
              </a:pPr>
              <a:t>2014/4/28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04736CA-6815-4718-BDEC-03398FCBA5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Email-sqiu@jlu.edu.cn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wmf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200810221325233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11" y="128267"/>
            <a:ext cx="971282" cy="96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2813" y="137725"/>
            <a:ext cx="37020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图片 6"/>
          <p:cNvPicPr>
            <a:picLocks noChangeAspect="1"/>
          </p:cNvPicPr>
          <p:nvPr/>
        </p:nvPicPr>
        <p:blipFill>
          <a:blip r:embed="rId4"/>
          <a:srcRect l="8006" t="10765" r="2730"/>
          <a:stretch>
            <a:fillRect/>
          </a:stretch>
        </p:blipFill>
        <p:spPr bwMode="auto">
          <a:xfrm>
            <a:off x="5468531" y="51523"/>
            <a:ext cx="3639844" cy="90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图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5750" y="271075"/>
            <a:ext cx="627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直线连接符 11"/>
          <p:cNvCxnSpPr>
            <a:stCxn id="14340" idx="2"/>
          </p:cNvCxnSpPr>
          <p:nvPr/>
        </p:nvCxnSpPr>
        <p:spPr>
          <a:xfrm flipV="1">
            <a:off x="1429282" y="926763"/>
            <a:ext cx="7714718" cy="28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563552" y="1608463"/>
            <a:ext cx="770275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3600" b="1" dirty="0" smtClean="0">
                <a:solidFill>
                  <a:schemeClr val="accent6"/>
                </a:solidFill>
                <a:latin typeface="Comic Sans MS"/>
                <a:ea typeface="+mn-ea"/>
                <a:cs typeface="Comic Sans MS"/>
              </a:rPr>
              <a:t>MOF </a:t>
            </a:r>
            <a:r>
              <a:rPr lang="en-US" altLang="zh-CN" sz="3600" b="1" dirty="0" smtClean="0">
                <a:solidFill>
                  <a:schemeClr val="accent6"/>
                </a:solidFill>
                <a:latin typeface="Comic Sans MS"/>
                <a:ea typeface="+mn-ea"/>
                <a:cs typeface="Comic Sans MS"/>
              </a:rPr>
              <a:t>Membranes</a:t>
            </a:r>
            <a:r>
              <a:rPr lang="zh-CN" altLang="en-US" sz="3600" b="1" dirty="0" smtClean="0">
                <a:solidFill>
                  <a:schemeClr val="accent6"/>
                </a:solidFill>
                <a:latin typeface="Comic Sans MS"/>
                <a:ea typeface="+mn-ea"/>
                <a:cs typeface="Comic Sans MS"/>
              </a:rPr>
              <a:t>： </a:t>
            </a:r>
            <a:r>
              <a:rPr lang="en-US" altLang="zh-CN" sz="3600" b="1" dirty="0" smtClean="0">
                <a:solidFill>
                  <a:schemeClr val="accent6"/>
                </a:solidFill>
                <a:latin typeface="Comic Sans MS"/>
                <a:ea typeface="+mn-ea"/>
                <a:cs typeface="Comic Sans MS"/>
              </a:rPr>
              <a:t>Synthesis</a:t>
            </a:r>
            <a:r>
              <a:rPr lang="zh-CN" altLang="en-US" sz="3600" b="1" dirty="0" smtClean="0">
                <a:solidFill>
                  <a:schemeClr val="accent6"/>
                </a:solidFill>
                <a:latin typeface="Comic Sans MS"/>
                <a:ea typeface="+mn-ea"/>
                <a:cs typeface="Comic Sans MS"/>
              </a:rPr>
              <a:t>，</a:t>
            </a:r>
            <a:r>
              <a:rPr lang="en-US" altLang="zh-CN" sz="3600" b="1" dirty="0" smtClean="0">
                <a:solidFill>
                  <a:schemeClr val="accent6"/>
                </a:solidFill>
                <a:latin typeface="Comic Sans MS"/>
                <a:ea typeface="+mn-ea"/>
                <a:cs typeface="Comic Sans MS"/>
              </a:rPr>
              <a:t>Adsorption for Green Application </a:t>
            </a:r>
            <a:endParaRPr lang="en-US" altLang="zh-CN" sz="3600" b="1" dirty="0">
              <a:solidFill>
                <a:schemeClr val="accent6"/>
              </a:solidFill>
              <a:latin typeface="Comic Sans MS"/>
              <a:ea typeface="+mn-ea"/>
              <a:cs typeface="Comic Sans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dirty="0">
                <a:solidFill>
                  <a:schemeClr val="accent6">
                    <a:lumMod val="75000"/>
                  </a:schemeClr>
                </a:solidFill>
                <a:latin typeface="Comic Sans MS"/>
                <a:ea typeface="+mn-ea"/>
                <a:cs typeface="Comic Sans MS"/>
              </a:rPr>
              <a:t> </a:t>
            </a:r>
            <a:endParaRPr kumimoji="1" lang="zh-CN" altLang="en-US" sz="2600" b="1" dirty="0">
              <a:solidFill>
                <a:schemeClr val="accent6">
                  <a:lumMod val="75000"/>
                </a:schemeClr>
              </a:solidFill>
              <a:latin typeface="Comic Sans MS"/>
              <a:ea typeface="+mn-ea"/>
              <a:cs typeface="Comic Sans MS"/>
            </a:endParaRPr>
          </a:p>
        </p:txBody>
      </p:sp>
      <p:sp>
        <p:nvSpPr>
          <p:cNvPr id="14343" name="文本框 3"/>
          <p:cNvSpPr txBox="1">
            <a:spLocks noChangeArrowheads="1"/>
          </p:cNvSpPr>
          <p:nvPr/>
        </p:nvSpPr>
        <p:spPr bwMode="auto">
          <a:xfrm>
            <a:off x="1115750" y="3524865"/>
            <a:ext cx="676131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zh-CN" sz="2400" b="1" dirty="0" smtClean="0">
                <a:latin typeface="Comic Sans MS"/>
                <a:ea typeface="+mn-ea"/>
                <a:cs typeface="Comic Sans MS"/>
              </a:rPr>
              <a:t>                    </a:t>
            </a:r>
            <a:r>
              <a:rPr lang="en-US" altLang="zh-CN" sz="2400" b="1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Shilun</a:t>
            </a:r>
            <a:r>
              <a:rPr lang="en-US" altLang="zh-CN" sz="24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400" b="1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Qiu</a:t>
            </a:r>
            <a:endParaRPr lang="en-US" altLang="zh-CN" sz="2400" b="1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endParaRPr lang="en-US" altLang="zh-CN" b="1" dirty="0" smtClean="0">
              <a:latin typeface="Comic Sans MS"/>
              <a:ea typeface="+mn-ea"/>
              <a:cs typeface="Comic Sans MS"/>
            </a:endParaRPr>
          </a:p>
          <a:p>
            <a:pPr algn="just"/>
            <a:r>
              <a:rPr lang="en-US" altLang="zh-CN" b="1" dirty="0" smtClean="0">
                <a:solidFill>
                  <a:srgbClr val="0823F2"/>
                </a:solidFill>
                <a:latin typeface="Comic Sans MS"/>
                <a:ea typeface="+mn-ea"/>
                <a:cs typeface="Comic Sans MS"/>
              </a:rPr>
              <a:t>The State Key Laboratory of Inorganic Synthesis and </a:t>
            </a:r>
            <a:r>
              <a:rPr lang="en-US" altLang="zh-CN" b="1" dirty="0" err="1" smtClean="0">
                <a:solidFill>
                  <a:srgbClr val="0823F2"/>
                </a:solidFill>
                <a:latin typeface="Comic Sans MS"/>
                <a:ea typeface="+mn-ea"/>
                <a:cs typeface="Comic Sans MS"/>
              </a:rPr>
              <a:t>Preparetive</a:t>
            </a:r>
            <a:r>
              <a:rPr lang="en-US" altLang="zh-CN" b="1" dirty="0" smtClean="0">
                <a:solidFill>
                  <a:srgbClr val="0823F2"/>
                </a:solidFill>
                <a:latin typeface="Comic Sans MS"/>
                <a:ea typeface="+mn-ea"/>
                <a:cs typeface="Comic Sans MS"/>
              </a:rPr>
              <a:t> Chemistry, Jilin University, </a:t>
            </a:r>
            <a:r>
              <a:rPr lang="en-US" altLang="zh-CN" b="1" dirty="0" err="1" smtClean="0">
                <a:solidFill>
                  <a:srgbClr val="0823F2"/>
                </a:solidFill>
                <a:latin typeface="Comic Sans MS"/>
                <a:ea typeface="+mn-ea"/>
                <a:cs typeface="Comic Sans MS"/>
              </a:rPr>
              <a:t>Changchun,CHINA</a:t>
            </a:r>
            <a:endParaRPr lang="en-US" altLang="zh-CN" b="1" dirty="0" smtClean="0">
              <a:solidFill>
                <a:srgbClr val="0823F2"/>
              </a:solidFill>
              <a:latin typeface="Comic Sans MS"/>
              <a:ea typeface="+mn-ea"/>
              <a:cs typeface="Comic Sans MS"/>
            </a:endParaRPr>
          </a:p>
          <a:p>
            <a:endParaRPr lang="en-US" altLang="zh-CN" b="1" dirty="0" smtClean="0">
              <a:latin typeface="Comic Sans MS"/>
              <a:ea typeface="+mn-ea"/>
              <a:cs typeface="Comic Sans MS"/>
            </a:endParaRPr>
          </a:p>
          <a:p>
            <a:r>
              <a:rPr lang="en-US" altLang="zh-CN" b="1" dirty="0" smtClean="0">
                <a:latin typeface="Comic Sans MS"/>
                <a:ea typeface="+mn-ea"/>
                <a:cs typeface="Comic Sans MS"/>
                <a:hlinkClick r:id="rId6"/>
              </a:rPr>
              <a:t>Email-sqiu@jlu.edu.cn</a:t>
            </a:r>
            <a:endParaRPr lang="en-US" altLang="zh-CN" b="1" dirty="0" smtClean="0">
              <a:latin typeface="Comic Sans MS"/>
              <a:ea typeface="+mn-ea"/>
              <a:cs typeface="Comic Sans MS"/>
            </a:endParaRPr>
          </a:p>
          <a:p>
            <a:endParaRPr lang="en-US" altLang="zh-CN" b="1" dirty="0" smtClean="0">
              <a:latin typeface="Comic Sans MS"/>
              <a:ea typeface="+mn-ea"/>
              <a:cs typeface="Comic Sans MS"/>
            </a:endParaRPr>
          </a:p>
          <a:p>
            <a:endParaRPr lang="en-US" altLang="zh-CN" b="1" dirty="0" smtClean="0">
              <a:latin typeface="Comic Sans MS"/>
              <a:ea typeface="+mn-ea"/>
              <a:cs typeface="Comic Sans MS"/>
            </a:endParaRPr>
          </a:p>
          <a:p>
            <a:r>
              <a:rPr lang="en-US" altLang="zh-CN" b="1" dirty="0" smtClean="0">
                <a:latin typeface="Comic Sans MS"/>
                <a:ea typeface="+mn-ea"/>
                <a:cs typeface="Comic Sans MS"/>
              </a:rPr>
              <a:t>                                     </a:t>
            </a:r>
            <a:r>
              <a:rPr lang="en-US" altLang="zh-CN" b="1" dirty="0" smtClean="0">
                <a:latin typeface="Century Gothic" pitchFamily="34" charset="0"/>
                <a:ea typeface="+mn-ea"/>
                <a:cs typeface="Comic Sans MS"/>
              </a:rPr>
              <a:t>April 28, </a:t>
            </a:r>
            <a:r>
              <a:rPr lang="en-US" altLang="zh-CN" b="1" dirty="0" err="1" smtClean="0">
                <a:latin typeface="Century Gothic" pitchFamily="34" charset="0"/>
                <a:ea typeface="+mn-ea"/>
                <a:cs typeface="Comic Sans MS"/>
              </a:rPr>
              <a:t>IYCr</a:t>
            </a:r>
            <a:r>
              <a:rPr lang="en-US" altLang="zh-CN" b="1" dirty="0" smtClean="0">
                <a:latin typeface="Century Gothic" pitchFamily="34" charset="0"/>
                <a:ea typeface="+mn-ea"/>
                <a:cs typeface="Comic Sans MS"/>
              </a:rPr>
              <a:t>, Karachi</a:t>
            </a:r>
          </a:p>
          <a:p>
            <a:endParaRPr lang="en-US" altLang="zh-CN" b="1" dirty="0" smtClean="0">
              <a:latin typeface="Comic Sans MS"/>
              <a:ea typeface="+mn-ea"/>
              <a:cs typeface="Comic Sans MS"/>
            </a:endParaRPr>
          </a:p>
          <a:p>
            <a:endParaRPr lang="en-US" altLang="zh-CN" b="1" dirty="0" smtClean="0">
              <a:latin typeface="Comic Sans MS"/>
              <a:ea typeface="+mn-ea"/>
              <a:cs typeface="Comic Sans MS"/>
            </a:endParaRPr>
          </a:p>
          <a:p>
            <a:endParaRPr lang="en-US" altLang="zh-CN" b="1" dirty="0" smtClean="0">
              <a:latin typeface="Comic Sans MS"/>
              <a:ea typeface="+mn-ea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线连接符 15"/>
          <p:cNvCxnSpPr/>
          <p:nvPr/>
        </p:nvCxnSpPr>
        <p:spPr>
          <a:xfrm>
            <a:off x="349250" y="727075"/>
            <a:ext cx="81057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482" name="矩形 6"/>
          <p:cNvSpPr>
            <a:spLocks noChangeArrowheads="1"/>
          </p:cNvSpPr>
          <p:nvPr/>
        </p:nvSpPr>
        <p:spPr bwMode="auto">
          <a:xfrm>
            <a:off x="687388" y="1006475"/>
            <a:ext cx="46116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baseline="30000" dirty="0">
                <a:solidFill>
                  <a:schemeClr val="accent2"/>
                </a:solidFill>
                <a:latin typeface="Comic Sans MS" pitchFamily="66" charset="0"/>
              </a:rPr>
              <a:t>Self-Assembled Organic Monolayers (SAMs) </a:t>
            </a:r>
            <a:endParaRPr lang="zh-CN" altLang="en-US" sz="2400" b="1" baseline="300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0483" name="矩形 7"/>
          <p:cNvSpPr>
            <a:spLocks noChangeArrowheads="1"/>
          </p:cNvSpPr>
          <p:nvPr/>
        </p:nvSpPr>
        <p:spPr bwMode="auto">
          <a:xfrm>
            <a:off x="458788" y="312738"/>
            <a:ext cx="1873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000" b="1" i="1">
                <a:latin typeface="Calibri" pitchFamily="34" charset="0"/>
              </a:rPr>
              <a:t>In-situ </a:t>
            </a:r>
            <a:r>
              <a:rPr kumimoji="1" lang="en-US" altLang="zh-CN" sz="2000" b="1">
                <a:latin typeface="Calibri" pitchFamily="34" charset="0"/>
              </a:rPr>
              <a:t>method</a:t>
            </a:r>
            <a:endParaRPr kumimoji="1" lang="en-US" altLang="zh-CN" sz="2000" b="1" i="1">
              <a:latin typeface="Calibri" pitchFamily="34" charset="0"/>
            </a:endParaRPr>
          </a:p>
        </p:txBody>
      </p:sp>
      <p:sp>
        <p:nvSpPr>
          <p:cNvPr id="20484" name="矩形 11"/>
          <p:cNvSpPr>
            <a:spLocks noChangeArrowheads="1"/>
          </p:cNvSpPr>
          <p:nvPr/>
        </p:nvSpPr>
        <p:spPr bwMode="auto">
          <a:xfrm>
            <a:off x="4556125" y="6551613"/>
            <a:ext cx="4595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sz="1400">
                <a:latin typeface="Calibri" pitchFamily="34" charset="0"/>
              </a:rPr>
              <a:t>R.A. Fischer, </a:t>
            </a:r>
            <a:r>
              <a:rPr lang="de-DE" altLang="zh-CN" sz="1400" i="1">
                <a:latin typeface="Calibri" pitchFamily="34" charset="0"/>
              </a:rPr>
              <a:t>etc.</a:t>
            </a:r>
            <a:r>
              <a:rPr lang="de-DE" altLang="zh-CN" sz="1400">
                <a:latin typeface="Calibri" pitchFamily="34" charset="0"/>
              </a:rPr>
              <a:t> </a:t>
            </a:r>
            <a:r>
              <a:rPr lang="de-DE" altLang="zh-CN" sz="1400" i="1">
                <a:latin typeface="Calibri" pitchFamily="34" charset="0"/>
              </a:rPr>
              <a:t>J. A</a:t>
            </a:r>
            <a:r>
              <a:rPr lang="en-US" altLang="zh-CN" sz="1400" i="1">
                <a:latin typeface="Calibri" pitchFamily="34" charset="0"/>
              </a:rPr>
              <a:t>m</a:t>
            </a:r>
            <a:r>
              <a:rPr lang="de-DE" altLang="zh-CN" sz="1400" i="1">
                <a:latin typeface="Calibri" pitchFamily="34" charset="0"/>
              </a:rPr>
              <a:t>. Chem. Soc., </a:t>
            </a:r>
            <a:r>
              <a:rPr lang="de-DE" altLang="zh-CN" sz="1400">
                <a:latin typeface="Calibri" pitchFamily="34" charset="0"/>
              </a:rPr>
              <a:t>2005, 127, 13744-13745</a:t>
            </a:r>
            <a:endParaRPr lang="zh-CN" altLang="en-US" sz="1400">
              <a:latin typeface="Calibri" pitchFamily="34" charset="0"/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7188" y="2259013"/>
            <a:ext cx="49276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矩形 12"/>
          <p:cNvSpPr>
            <a:spLocks noChangeArrowheads="1"/>
          </p:cNvSpPr>
          <p:nvPr/>
        </p:nvSpPr>
        <p:spPr bwMode="auto">
          <a:xfrm>
            <a:off x="495300" y="5783263"/>
            <a:ext cx="3671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>
                <a:latin typeface="Times New Roman" pitchFamily="18" charset="0"/>
                <a:ea typeface="华文楷体" pitchFamily="2" charset="-122"/>
              </a:rPr>
              <a:t>Anchoring a typical MOF-5 building unit to a carboxylic acid-terminated SAM. </a:t>
            </a:r>
            <a:endParaRPr lang="zh-CN" altLang="en-US" sz="1200"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20487" name="矩形 13"/>
          <p:cNvSpPr>
            <a:spLocks noChangeArrowheads="1"/>
          </p:cNvSpPr>
          <p:nvPr/>
        </p:nvSpPr>
        <p:spPr bwMode="auto">
          <a:xfrm>
            <a:off x="4167188" y="4613275"/>
            <a:ext cx="4786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 dirty="0">
                <a:latin typeface="Times New Roman" pitchFamily="18" charset="0"/>
                <a:ea typeface="华文楷体" pitchFamily="2" charset="-122"/>
              </a:rPr>
              <a:t>Optical microscope (left) and an AFM image (right) of a selectively grown MOF-5 film on a patterned SAM of 16-mercaptohexadecanoic acid and 1H,1H,2H,2H-perfluorododecane </a:t>
            </a:r>
            <a:r>
              <a:rPr lang="en-US" altLang="zh-CN" sz="1200" dirty="0" err="1">
                <a:latin typeface="Times New Roman" pitchFamily="18" charset="0"/>
                <a:ea typeface="华文楷体" pitchFamily="2" charset="-122"/>
              </a:rPr>
              <a:t>thiol</a:t>
            </a:r>
            <a:r>
              <a:rPr lang="en-US" altLang="zh-CN" sz="1200" dirty="0">
                <a:latin typeface="Times New Roman" pitchFamily="18" charset="0"/>
                <a:ea typeface="华文楷体" pitchFamily="2" charset="-122"/>
              </a:rPr>
              <a:t> on </a:t>
            </a:r>
            <a:r>
              <a:rPr lang="en-US" altLang="zh-CN" sz="1200" dirty="0">
                <a:solidFill>
                  <a:srgbClr val="C00000"/>
                </a:solidFill>
                <a:latin typeface="Times New Roman" pitchFamily="18" charset="0"/>
                <a:ea typeface="华文楷体" pitchFamily="2" charset="-122"/>
              </a:rPr>
              <a:t>Au(111).</a:t>
            </a:r>
            <a:endParaRPr lang="zh-CN" altLang="en-US" sz="1200" dirty="0">
              <a:solidFill>
                <a:srgbClr val="C00000"/>
              </a:solidFill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70775" y="455613"/>
            <a:ext cx="2352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MOF-5 film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90" y="1540152"/>
            <a:ext cx="31623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540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矩形 2"/>
          <p:cNvSpPr>
            <a:spLocks noChangeArrowheads="1"/>
          </p:cNvSpPr>
          <p:nvPr/>
        </p:nvSpPr>
        <p:spPr bwMode="auto">
          <a:xfrm>
            <a:off x="342900" y="6404074"/>
            <a:ext cx="88330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zh-CN" sz="1400" dirty="0"/>
              <a:t>H. </a:t>
            </a:r>
            <a:r>
              <a:rPr lang="en-GB" altLang="zh-CN" sz="1400" dirty="0" err="1"/>
              <a:t>Bux</a:t>
            </a:r>
            <a:r>
              <a:rPr lang="en-GB" altLang="zh-CN" sz="1400" dirty="0"/>
              <a:t>, F. Liang, Y. Li, J. </a:t>
            </a:r>
            <a:r>
              <a:rPr lang="en-GB" altLang="zh-CN" sz="1400" dirty="0" err="1"/>
              <a:t>Cravillon</a:t>
            </a:r>
            <a:r>
              <a:rPr lang="en-GB" altLang="zh-CN" sz="1400" dirty="0"/>
              <a:t>, M. </a:t>
            </a:r>
            <a:r>
              <a:rPr lang="en-GB" altLang="zh-CN" sz="1400" dirty="0" err="1"/>
              <a:t>Wiebcke</a:t>
            </a:r>
            <a:r>
              <a:rPr lang="en-GB" altLang="zh-CN" sz="1400" dirty="0"/>
              <a:t> and J. Caro, </a:t>
            </a:r>
            <a:r>
              <a:rPr lang="en-GB" altLang="zh-CN" sz="1400" i="1" dirty="0"/>
              <a:t>Journal of the American Chemical Society</a:t>
            </a:r>
            <a:r>
              <a:rPr lang="en-GB" altLang="zh-CN" sz="1400" dirty="0"/>
              <a:t>, 2009, </a:t>
            </a:r>
            <a:r>
              <a:rPr lang="en-GB" altLang="zh-CN" sz="1400" b="1" dirty="0"/>
              <a:t>131</a:t>
            </a:r>
            <a:r>
              <a:rPr lang="en-GB" altLang="zh-CN" sz="1400" dirty="0"/>
              <a:t>, </a:t>
            </a:r>
            <a:r>
              <a:rPr lang="en-GB" altLang="zh-CN" sz="1400" dirty="0" smtClean="0"/>
              <a:t>16000.</a:t>
            </a:r>
            <a:endParaRPr lang="en-US" altLang="zh-CN" sz="1400" dirty="0"/>
          </a:p>
        </p:txBody>
      </p:sp>
      <p:sp>
        <p:nvSpPr>
          <p:cNvPr id="22532" name="矩形 4"/>
          <p:cNvSpPr>
            <a:spLocks noChangeArrowheads="1"/>
          </p:cNvSpPr>
          <p:nvPr/>
        </p:nvSpPr>
        <p:spPr bwMode="auto">
          <a:xfrm>
            <a:off x="1041524" y="4767535"/>
            <a:ext cx="7634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Times New Roman" pitchFamily="18" charset="0"/>
                <a:ea typeface="华文楷体" pitchFamily="2" charset="-122"/>
              </a:rPr>
              <a:t>(left</a:t>
            </a:r>
            <a:r>
              <a:rPr lang="en-US" altLang="zh-CN" sz="1200" dirty="0">
                <a:latin typeface="Times New Roman" pitchFamily="18" charset="0"/>
                <a:ea typeface="华文楷体" pitchFamily="2" charset="-122"/>
              </a:rPr>
              <a:t>) SEM image of the cross section of a simply broken ZIF-8 membrane. </a:t>
            </a:r>
            <a:endParaRPr lang="en-US" altLang="zh-CN" sz="1200" dirty="0" smtClean="0">
              <a:latin typeface="Times New Roman" pitchFamily="18" charset="0"/>
              <a:ea typeface="华文楷体" pitchFamily="2" charset="-122"/>
            </a:endParaRPr>
          </a:p>
          <a:p>
            <a:r>
              <a:rPr lang="en-US" altLang="zh-CN" sz="1200" dirty="0" smtClean="0">
                <a:latin typeface="Times New Roman" pitchFamily="18" charset="0"/>
                <a:ea typeface="华文楷体" pitchFamily="2" charset="-122"/>
              </a:rPr>
              <a:t>(</a:t>
            </a:r>
            <a:r>
              <a:rPr lang="en-US" altLang="zh-CN" sz="1200" dirty="0">
                <a:latin typeface="Times New Roman" pitchFamily="18" charset="0"/>
                <a:ea typeface="华文楷体" pitchFamily="2" charset="-122"/>
              </a:rPr>
              <a:t>right) EDXS mapping of the sawn and polished ZIF-8 membrane (color code: orange, Zn; cyan, Ti). </a:t>
            </a:r>
            <a:endParaRPr lang="zh-CN" altLang="en-US" sz="1200" dirty="0">
              <a:latin typeface="Times New Roman" pitchFamily="18" charset="0"/>
              <a:ea typeface="华文楷体" pitchFamily="2" charset="-122"/>
            </a:endParaRPr>
          </a:p>
        </p:txBody>
      </p:sp>
      <p:cxnSp>
        <p:nvCxnSpPr>
          <p:cNvPr id="16" name="直线连接符 15"/>
          <p:cNvCxnSpPr/>
          <p:nvPr/>
        </p:nvCxnSpPr>
        <p:spPr>
          <a:xfrm>
            <a:off x="342900" y="714375"/>
            <a:ext cx="81041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142163" y="420688"/>
            <a:ext cx="2352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ZIF-8 </a:t>
            </a: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membrane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2538" name="矩形 12"/>
          <p:cNvSpPr>
            <a:spLocks noChangeArrowheads="1"/>
          </p:cNvSpPr>
          <p:nvPr/>
        </p:nvSpPr>
        <p:spPr bwMode="auto">
          <a:xfrm>
            <a:off x="458788" y="312738"/>
            <a:ext cx="23941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000" b="1" i="1" dirty="0">
                <a:latin typeface="Calibri" pitchFamily="34" charset="0"/>
              </a:rPr>
              <a:t>Microwave synthesis</a:t>
            </a:r>
          </a:p>
        </p:txBody>
      </p:sp>
      <p:pic>
        <p:nvPicPr>
          <p:cNvPr id="13" name="图片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34415"/>
            <a:ext cx="6286653" cy="2774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5722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/>
          <p:cNvCxnSpPr/>
          <p:nvPr/>
        </p:nvCxnSpPr>
        <p:spPr>
          <a:xfrm>
            <a:off x="342900" y="714375"/>
            <a:ext cx="81041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579" name="矩形 5"/>
          <p:cNvSpPr>
            <a:spLocks noChangeArrowheads="1"/>
          </p:cNvSpPr>
          <p:nvPr/>
        </p:nvSpPr>
        <p:spPr bwMode="auto">
          <a:xfrm>
            <a:off x="5399410" y="5975702"/>
            <a:ext cx="34210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zh-CN" sz="1100" dirty="0">
                <a:latin typeface="Times New Roman" pitchFamily="18" charset="0"/>
                <a:ea typeface="华文楷体" pitchFamily="2" charset="-122"/>
              </a:rPr>
              <a:t>Layer-by-layer (</a:t>
            </a:r>
            <a:r>
              <a:rPr lang="en-US" altLang="zh-CN" sz="1100" dirty="0" err="1">
                <a:latin typeface="Times New Roman" pitchFamily="18" charset="0"/>
                <a:ea typeface="华文楷体" pitchFamily="2" charset="-122"/>
              </a:rPr>
              <a:t>LbL</a:t>
            </a:r>
            <a:r>
              <a:rPr lang="en-US" altLang="zh-CN" sz="1100" dirty="0">
                <a:latin typeface="Times New Roman" pitchFamily="18" charset="0"/>
                <a:ea typeface="华文楷体" pitchFamily="2" charset="-122"/>
              </a:rPr>
              <a:t>) growth of </a:t>
            </a:r>
            <a:r>
              <a:rPr lang="en-US" altLang="zh-CN" sz="1100" dirty="0" smtClean="0">
                <a:latin typeface="Times New Roman" pitchFamily="18" charset="0"/>
                <a:ea typeface="华文楷体" pitchFamily="2" charset="-122"/>
              </a:rPr>
              <a:t>MOF A and MOF B</a:t>
            </a:r>
            <a:endParaRPr lang="zh-CN" altLang="en-US" sz="1100" dirty="0">
              <a:latin typeface="Calibri" pitchFamily="34" charset="0"/>
            </a:endParaRPr>
          </a:p>
        </p:txBody>
      </p:sp>
      <p:sp>
        <p:nvSpPr>
          <p:cNvPr id="24583" name="矩形 18"/>
          <p:cNvSpPr>
            <a:spLocks noChangeArrowheads="1"/>
          </p:cNvSpPr>
          <p:nvPr/>
        </p:nvSpPr>
        <p:spPr bwMode="auto">
          <a:xfrm>
            <a:off x="0" y="6326188"/>
            <a:ext cx="9144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sz="1400" dirty="0">
                <a:latin typeface="Calibri" pitchFamily="34" charset="0"/>
              </a:rPr>
              <a:t>O. Shekhah, </a:t>
            </a:r>
            <a:r>
              <a:rPr lang="de-DE" altLang="zh-CN" sz="1400" dirty="0" smtClean="0">
                <a:latin typeface="Calibri" pitchFamily="34" charset="0"/>
              </a:rPr>
              <a:t>H. Wang</a:t>
            </a:r>
            <a:r>
              <a:rPr lang="de-DE" altLang="zh-CN" sz="1400" dirty="0">
                <a:latin typeface="Calibri" pitchFamily="34" charset="0"/>
              </a:rPr>
              <a:t>, D. Zacher, R. A. Fischer</a:t>
            </a:r>
            <a:r>
              <a:rPr lang="de-DE" altLang="zh-CN" sz="1400" dirty="0" smtClean="0">
                <a:latin typeface="Calibri" pitchFamily="34" charset="0"/>
              </a:rPr>
              <a:t>, </a:t>
            </a:r>
            <a:r>
              <a:rPr lang="de-DE" altLang="zh-CN" sz="1400" i="1" dirty="0">
                <a:latin typeface="Calibri" pitchFamily="34" charset="0"/>
              </a:rPr>
              <a:t>Angew. Chem. Int. Ed</a:t>
            </a:r>
            <a:r>
              <a:rPr lang="de-DE" altLang="zh-CN" sz="1400" dirty="0">
                <a:latin typeface="Calibri" pitchFamily="34" charset="0"/>
              </a:rPr>
              <a:t>. 2009, </a:t>
            </a:r>
            <a:r>
              <a:rPr lang="de-DE" altLang="zh-CN" sz="1400" dirty="0" smtClean="0">
                <a:latin typeface="Calibri" pitchFamily="34" charset="0"/>
              </a:rPr>
              <a:t>48, 5038.</a:t>
            </a:r>
          </a:p>
          <a:p>
            <a:r>
              <a:rPr lang="en-US" altLang="zh-CN" sz="1400" dirty="0"/>
              <a:t>S. Furukawa, K. Hirai, Y. Takashima, K. Nakagawa, M. </a:t>
            </a:r>
            <a:r>
              <a:rPr lang="en-US" altLang="zh-CN" sz="1400" dirty="0" smtClean="0"/>
              <a:t>Kondo, </a:t>
            </a:r>
            <a:r>
              <a:rPr lang="fi-FI" altLang="zh-CN" sz="1400" dirty="0" smtClean="0"/>
              <a:t>T</a:t>
            </a:r>
            <a:r>
              <a:rPr lang="fi-FI" altLang="zh-CN" sz="1400" dirty="0"/>
              <a:t>. Tsuruoka, O. Sakata, </a:t>
            </a:r>
            <a:r>
              <a:rPr lang="fi-FI" altLang="zh-CN" sz="1400" dirty="0" smtClean="0"/>
              <a:t>S. Kitagawa</a:t>
            </a:r>
            <a:r>
              <a:rPr lang="fi-FI" altLang="zh-CN" sz="1400" dirty="0"/>
              <a:t>, </a:t>
            </a:r>
            <a:r>
              <a:rPr lang="fi-FI" altLang="zh-CN" sz="1400" i="1" dirty="0"/>
              <a:t>Chem. Commun</a:t>
            </a:r>
            <a:r>
              <a:rPr lang="fi-FI" altLang="zh-CN" sz="1400" dirty="0"/>
              <a:t>. </a:t>
            </a:r>
            <a:r>
              <a:rPr lang="fi-FI" altLang="zh-CN" sz="1400" dirty="0" smtClean="0"/>
              <a:t>2009, </a:t>
            </a:r>
            <a:r>
              <a:rPr lang="en-US" altLang="zh-CN" sz="1400" dirty="0" smtClean="0"/>
              <a:t>5097.</a:t>
            </a:r>
            <a:endParaRPr lang="zh-CN" altLang="en-US" sz="1400" dirty="0"/>
          </a:p>
        </p:txBody>
      </p:sp>
      <p:sp>
        <p:nvSpPr>
          <p:cNvPr id="24584" name="矩形 19"/>
          <p:cNvSpPr>
            <a:spLocks noChangeArrowheads="1"/>
          </p:cNvSpPr>
          <p:nvPr/>
        </p:nvSpPr>
        <p:spPr bwMode="auto">
          <a:xfrm>
            <a:off x="458788" y="312738"/>
            <a:ext cx="30318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000" b="1" i="1" dirty="0">
                <a:latin typeface="Calibri" pitchFamily="34" charset="0"/>
              </a:rPr>
              <a:t>Layer-by-layer preparation</a:t>
            </a:r>
          </a:p>
        </p:txBody>
      </p:sp>
      <p:sp>
        <p:nvSpPr>
          <p:cNvPr id="24585" name="矩形 1"/>
          <p:cNvSpPr>
            <a:spLocks noChangeArrowheads="1"/>
          </p:cNvSpPr>
          <p:nvPr/>
        </p:nvSpPr>
        <p:spPr bwMode="auto">
          <a:xfrm>
            <a:off x="198438" y="4221088"/>
            <a:ext cx="4817293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itchFamily="18" charset="0"/>
                <a:ea typeface="华文楷体" pitchFamily="2" charset="-122"/>
              </a:rPr>
              <a:t>Layer-by-layer (</a:t>
            </a:r>
            <a:r>
              <a:rPr lang="en-US" altLang="zh-CN" sz="1100" dirty="0" err="1">
                <a:latin typeface="Times New Roman" pitchFamily="18" charset="0"/>
                <a:ea typeface="华文楷体" pitchFamily="2" charset="-122"/>
              </a:rPr>
              <a:t>LbL</a:t>
            </a:r>
            <a:r>
              <a:rPr lang="en-US" altLang="zh-CN" sz="1100" dirty="0">
                <a:latin typeface="Times New Roman" pitchFamily="18" charset="0"/>
                <a:ea typeface="华文楷体" pitchFamily="2" charset="-122"/>
              </a:rPr>
              <a:t>) growth of MOFs on SAMs by </a:t>
            </a:r>
            <a:r>
              <a:rPr lang="en-US" altLang="zh-CN" sz="1100" dirty="0" smtClean="0">
                <a:latin typeface="Times New Roman" pitchFamily="18" charset="0"/>
                <a:ea typeface="华文楷体" pitchFamily="2" charset="-122"/>
              </a:rPr>
              <a:t>repeated growth </a:t>
            </a:r>
            <a:r>
              <a:rPr lang="en-US" altLang="zh-CN" sz="1100" dirty="0">
                <a:latin typeface="Times New Roman" pitchFamily="18" charset="0"/>
                <a:ea typeface="华文楷体" pitchFamily="2" charset="-122"/>
              </a:rPr>
              <a:t>cycles: immersion in a solution of metal precursor, </a:t>
            </a:r>
            <a:r>
              <a:rPr lang="en-US" altLang="zh-CN" sz="1100" dirty="0" smtClean="0">
                <a:latin typeface="Times New Roman" pitchFamily="18" charset="0"/>
                <a:ea typeface="华文楷体" pitchFamily="2" charset="-122"/>
              </a:rPr>
              <a:t>washing, immersion </a:t>
            </a:r>
            <a:r>
              <a:rPr lang="en-US" altLang="zh-CN" sz="1100" dirty="0">
                <a:latin typeface="Times New Roman" pitchFamily="18" charset="0"/>
                <a:ea typeface="华文楷体" pitchFamily="2" charset="-122"/>
              </a:rPr>
              <a:t>in a solution of the organic ligand, washing.</a:t>
            </a:r>
            <a:endParaRPr lang="zh-CN" altLang="en-US" sz="1100" dirty="0">
              <a:latin typeface="Times New Roman" pitchFamily="18" charset="0"/>
              <a:ea typeface="华文楷体" pitchFamily="2" charset="-122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629605" cy="204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70606"/>
            <a:ext cx="3024336" cy="510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124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/>
          <p:cNvCxnSpPr/>
          <p:nvPr/>
        </p:nvCxnSpPr>
        <p:spPr>
          <a:xfrm>
            <a:off x="342900" y="714375"/>
            <a:ext cx="81041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578" name="矩形 4"/>
          <p:cNvSpPr>
            <a:spLocks noChangeArrowheads="1"/>
          </p:cNvSpPr>
          <p:nvPr/>
        </p:nvSpPr>
        <p:spPr bwMode="auto">
          <a:xfrm>
            <a:off x="526340" y="411968"/>
            <a:ext cx="2957512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 baseline="30000" dirty="0">
                <a:latin typeface="Comic Sans MS" pitchFamily="66" charset="0"/>
              </a:rPr>
              <a:t>Interfacial synthesis</a:t>
            </a:r>
          </a:p>
        </p:txBody>
      </p:sp>
      <p:sp>
        <p:nvSpPr>
          <p:cNvPr id="24579" name="矩形 5"/>
          <p:cNvSpPr>
            <a:spLocks noChangeArrowheads="1"/>
          </p:cNvSpPr>
          <p:nvPr/>
        </p:nvSpPr>
        <p:spPr bwMode="auto">
          <a:xfrm>
            <a:off x="620412" y="5594003"/>
            <a:ext cx="310832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1000" dirty="0">
                <a:latin typeface="Times New Roman" pitchFamily="18" charset="0"/>
                <a:ea typeface="华文楷体" pitchFamily="2" charset="-122"/>
              </a:rPr>
              <a:t>Interfacial preparation of a MOF layer using a biphasic synthesis mixture: an aqueous metal-ion-containing solution (blue) and an organic ligand solution (purple). </a:t>
            </a:r>
            <a:endParaRPr lang="zh-CN" altLang="en-US" sz="1000" dirty="0">
              <a:latin typeface="Calibri" pitchFamily="34" charset="0"/>
            </a:endParaRPr>
          </a:p>
        </p:txBody>
      </p:sp>
      <p:pic>
        <p:nvPicPr>
          <p:cNvPr id="24580" name="图片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863" y="1145368"/>
            <a:ext cx="2516187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图片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1863" y="3696409"/>
            <a:ext cx="2516187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2" name="组 17"/>
          <p:cNvGrpSpPr>
            <a:grpSpLocks/>
          </p:cNvGrpSpPr>
          <p:nvPr/>
        </p:nvGrpSpPr>
        <p:grpSpPr bwMode="auto">
          <a:xfrm>
            <a:off x="3506845" y="1420581"/>
            <a:ext cx="5557058" cy="4465081"/>
            <a:chOff x="3448651" y="1336364"/>
            <a:chExt cx="5803115" cy="4662954"/>
          </a:xfrm>
        </p:grpSpPr>
        <p:grpSp>
          <p:nvGrpSpPr>
            <p:cNvPr id="24586" name="组 14"/>
            <p:cNvGrpSpPr>
              <a:grpSpLocks/>
            </p:cNvGrpSpPr>
            <p:nvPr/>
          </p:nvGrpSpPr>
          <p:grpSpPr bwMode="auto">
            <a:xfrm>
              <a:off x="3448651" y="1336364"/>
              <a:ext cx="5354470" cy="4280573"/>
              <a:chOff x="3448651" y="1336364"/>
              <a:chExt cx="5354470" cy="4280573"/>
            </a:xfrm>
          </p:grpSpPr>
          <p:grpSp>
            <p:nvGrpSpPr>
              <p:cNvPr id="24589" name="组 12"/>
              <p:cNvGrpSpPr>
                <a:grpSpLocks/>
              </p:cNvGrpSpPr>
              <p:nvPr/>
            </p:nvGrpSpPr>
            <p:grpSpPr bwMode="auto">
              <a:xfrm>
                <a:off x="3543235" y="1336364"/>
                <a:ext cx="5259886" cy="4280573"/>
                <a:chOff x="3268663" y="1025634"/>
                <a:chExt cx="5259886" cy="4280573"/>
              </a:xfrm>
            </p:grpSpPr>
            <p:pic>
              <p:nvPicPr>
                <p:cNvPr id="24591" name="图片 8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295687" y="1025634"/>
                  <a:ext cx="5232862" cy="1861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592" name="图片 9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268663" y="3385133"/>
                  <a:ext cx="5254703" cy="19210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4" name="矩形 13"/>
              <p:cNvSpPr/>
              <p:nvPr/>
            </p:nvSpPr>
            <p:spPr>
              <a:xfrm>
                <a:off x="3448651" y="3696742"/>
                <a:ext cx="496821" cy="4777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>
                  <a:noFill/>
                </a:endParaRPr>
              </a:p>
            </p:txBody>
          </p:sp>
        </p:grpSp>
        <p:sp>
          <p:nvSpPr>
            <p:cNvPr id="24587" name="矩形 15"/>
            <p:cNvSpPr>
              <a:spLocks noChangeArrowheads="1"/>
            </p:cNvSpPr>
            <p:nvPr/>
          </p:nvSpPr>
          <p:spPr bwMode="auto">
            <a:xfrm>
              <a:off x="4173413" y="5599248"/>
              <a:ext cx="4918063" cy="400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000">
                  <a:latin typeface="Times New Roman" pitchFamily="18" charset="0"/>
                  <a:ea typeface="华文楷体" pitchFamily="2" charset="-122"/>
                </a:rPr>
                <a:t>A thin film of ZIF-8 obtained by layering a solution of the ligand in 1-octanol on top of an aqueous zinc nitrate solution.</a:t>
              </a:r>
              <a:endParaRPr lang="zh-CN" altLang="en-US" sz="1000">
                <a:latin typeface="Times New Roman" pitchFamily="18" charset="0"/>
                <a:ea typeface="华文楷体" pitchFamily="2" charset="-122"/>
              </a:endParaRPr>
            </a:p>
          </p:txBody>
        </p:sp>
        <p:sp>
          <p:nvSpPr>
            <p:cNvPr id="24588" name="矩形 16"/>
            <p:cNvSpPr>
              <a:spLocks noChangeArrowheads="1"/>
            </p:cNvSpPr>
            <p:nvPr/>
          </p:nvSpPr>
          <p:spPr bwMode="auto">
            <a:xfrm>
              <a:off x="4212600" y="3167276"/>
              <a:ext cx="5039166" cy="400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000" dirty="0">
                  <a:latin typeface="Times New Roman" pitchFamily="18" charset="0"/>
                  <a:ea typeface="华文楷体" pitchFamily="2" charset="-122"/>
                </a:rPr>
                <a:t>A thin film of [Cu</a:t>
              </a:r>
              <a:r>
                <a:rPr lang="en-US" altLang="zh-CN" sz="1000" baseline="-25000" dirty="0">
                  <a:latin typeface="Times New Roman" pitchFamily="18" charset="0"/>
                  <a:ea typeface="华文楷体" pitchFamily="2" charset="-122"/>
                </a:rPr>
                <a:t>3</a:t>
              </a:r>
              <a:r>
                <a:rPr lang="en-US" altLang="zh-CN" sz="1000" dirty="0">
                  <a:latin typeface="Times New Roman" pitchFamily="18" charset="0"/>
                  <a:ea typeface="华文楷体" pitchFamily="2" charset="-122"/>
                </a:rPr>
                <a:t>(BTC)</a:t>
              </a:r>
              <a:r>
                <a:rPr lang="en-US" altLang="zh-CN" sz="1000" baseline="-25000" dirty="0">
                  <a:latin typeface="Times New Roman" pitchFamily="18" charset="0"/>
                  <a:ea typeface="华文楷体" pitchFamily="2" charset="-122"/>
                </a:rPr>
                <a:t>2</a:t>
              </a:r>
              <a:r>
                <a:rPr lang="en-US" altLang="zh-CN" sz="1000" dirty="0">
                  <a:latin typeface="Times New Roman" pitchFamily="18" charset="0"/>
                  <a:ea typeface="华文楷体" pitchFamily="2" charset="-122"/>
                </a:rPr>
                <a:t>] was obtained by layering a solution of the ligand in 1-octanol on top of an aqueous cupric acetate solution</a:t>
              </a:r>
              <a:endParaRPr lang="zh-CN" altLang="en-US" sz="1000" dirty="0">
                <a:latin typeface="Times New Roman" pitchFamily="18" charset="0"/>
                <a:ea typeface="华文楷体" pitchFamily="2" charset="-122"/>
              </a:endParaRPr>
            </a:p>
          </p:txBody>
        </p:sp>
      </p:grpSp>
      <p:sp>
        <p:nvSpPr>
          <p:cNvPr id="24583" name="矩形 18"/>
          <p:cNvSpPr>
            <a:spLocks noChangeArrowheads="1"/>
          </p:cNvSpPr>
          <p:nvPr/>
        </p:nvSpPr>
        <p:spPr bwMode="auto">
          <a:xfrm>
            <a:off x="4892675" y="6550025"/>
            <a:ext cx="4348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latin typeface="Calibri" pitchFamily="34" charset="0"/>
              </a:rPr>
              <a:t>Dirk E. De Vos, </a:t>
            </a:r>
            <a:r>
              <a:rPr lang="en-US" altLang="zh-CN" sz="1400" i="1">
                <a:latin typeface="Calibri" pitchFamily="34" charset="0"/>
              </a:rPr>
              <a:t>etc.</a:t>
            </a:r>
            <a:r>
              <a:rPr lang="en-US" altLang="zh-CN" sz="1400">
                <a:latin typeface="Calibri" pitchFamily="34" charset="0"/>
              </a:rPr>
              <a:t>, Nature Chemistry, 2011, 3, 382-387</a:t>
            </a:r>
            <a:endParaRPr lang="zh-CN" altLang="en-US" sz="1400">
              <a:latin typeface="Calibri" pitchFamily="34" charset="0"/>
            </a:endParaRPr>
          </a:p>
        </p:txBody>
      </p:sp>
      <p:sp>
        <p:nvSpPr>
          <p:cNvPr id="24585" name="矩形 1"/>
          <p:cNvSpPr>
            <a:spLocks noChangeArrowheads="1"/>
          </p:cNvSpPr>
          <p:nvPr/>
        </p:nvSpPr>
        <p:spPr bwMode="auto">
          <a:xfrm>
            <a:off x="690032" y="3022977"/>
            <a:ext cx="33607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Times New Roman" pitchFamily="18" charset="0"/>
                <a:ea typeface="华文楷体" pitchFamily="2" charset="-122"/>
              </a:rPr>
              <a:t>Deposition of  MOF layer on a support (brown) in a homogeneous mixture. Undesired nucleation can occur. </a:t>
            </a:r>
            <a:endParaRPr lang="zh-CN" altLang="en-US" sz="1000" dirty="0"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18" name="文本框 20"/>
          <p:cNvSpPr txBox="1"/>
          <p:nvPr/>
        </p:nvSpPr>
        <p:spPr bwMode="auto">
          <a:xfrm>
            <a:off x="6059161" y="433388"/>
            <a:ext cx="3111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HKUST-1 </a:t>
            </a:r>
            <a:r>
              <a:rPr kumimoji="1" lang="en-US" altLang="zh-CN" sz="14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and ZIF-8 membrane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/>
          <p:cNvCxnSpPr/>
          <p:nvPr/>
        </p:nvCxnSpPr>
        <p:spPr>
          <a:xfrm>
            <a:off x="342900" y="714375"/>
            <a:ext cx="81041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061200" y="419100"/>
            <a:ext cx="2352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ZIF-8 membrane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3556" name="矩形 6"/>
          <p:cNvSpPr>
            <a:spLocks noChangeArrowheads="1"/>
          </p:cNvSpPr>
          <p:nvPr/>
        </p:nvSpPr>
        <p:spPr bwMode="auto">
          <a:xfrm>
            <a:off x="540186" y="408442"/>
            <a:ext cx="3801316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b="1" baseline="30000" dirty="0">
                <a:latin typeface="Comic Sans MS" pitchFamily="66" charset="0"/>
              </a:rPr>
              <a:t>Contra-diffusion synthesis</a:t>
            </a:r>
          </a:p>
        </p:txBody>
      </p:sp>
      <p:pic>
        <p:nvPicPr>
          <p:cNvPr id="23557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310" y="3525356"/>
            <a:ext cx="3801316" cy="225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矩形 8"/>
          <p:cNvSpPr>
            <a:spLocks noChangeArrowheads="1"/>
          </p:cNvSpPr>
          <p:nvPr/>
        </p:nvSpPr>
        <p:spPr bwMode="auto">
          <a:xfrm>
            <a:off x="654345" y="5783640"/>
            <a:ext cx="4304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Times New Roman" pitchFamily="18" charset="0"/>
                <a:ea typeface="华文楷体" pitchFamily="2" charset="-122"/>
              </a:rPr>
              <a:t>SEM images of ZIF-8 films prepared on nylon membranes for 16 h (a, d), 24 h (b, e), and 72 h (c, f). Zinc solution side (a–c) and </a:t>
            </a:r>
            <a:r>
              <a:rPr lang="en-US" altLang="zh-CN" sz="1000" dirty="0" err="1">
                <a:latin typeface="Times New Roman" pitchFamily="18" charset="0"/>
                <a:ea typeface="华文楷体" pitchFamily="2" charset="-122"/>
              </a:rPr>
              <a:t>Hmim</a:t>
            </a:r>
            <a:r>
              <a:rPr lang="en-US" altLang="zh-CN" sz="1000" dirty="0">
                <a:latin typeface="Times New Roman" pitchFamily="18" charset="0"/>
                <a:ea typeface="华文楷体" pitchFamily="2" charset="-122"/>
              </a:rPr>
              <a:t> solution side (d–f).</a:t>
            </a:r>
            <a:endParaRPr lang="zh-CN" altLang="en-US" sz="1000" dirty="0"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23559" name="矩形 10"/>
          <p:cNvSpPr>
            <a:spLocks noChangeArrowheads="1"/>
          </p:cNvSpPr>
          <p:nvPr/>
        </p:nvSpPr>
        <p:spPr bwMode="auto">
          <a:xfrm>
            <a:off x="442684" y="2792092"/>
            <a:ext cx="5122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Times New Roman" pitchFamily="18" charset="0"/>
                <a:ea typeface="华文楷体" pitchFamily="2" charset="-122"/>
              </a:rPr>
              <a:t>(a) Diffusion cell for ZIF-8 film preparation; (b) schematic formation of ZIF-8 films on both sides of the nylon support. (</a:t>
            </a:r>
            <a:r>
              <a:rPr lang="en-US" altLang="zh-CN" sz="1000" dirty="0" err="1">
                <a:latin typeface="Times New Roman" pitchFamily="18" charset="0"/>
                <a:ea typeface="华文楷体" pitchFamily="2" charset="-122"/>
              </a:rPr>
              <a:t>Hmim</a:t>
            </a:r>
            <a:r>
              <a:rPr lang="en-US" altLang="zh-CN" sz="1000" dirty="0">
                <a:latin typeface="Times New Roman" pitchFamily="18" charset="0"/>
                <a:ea typeface="华文楷体" pitchFamily="2" charset="-122"/>
              </a:rPr>
              <a:t> = 2-methylimidazolate) </a:t>
            </a:r>
            <a:endParaRPr lang="zh-CN" altLang="en-US" sz="1000" dirty="0">
              <a:latin typeface="Times New Roman" pitchFamily="18" charset="0"/>
              <a:ea typeface="华文楷体" pitchFamily="2" charset="-122"/>
            </a:endParaRPr>
          </a:p>
        </p:txBody>
      </p:sp>
      <p:pic>
        <p:nvPicPr>
          <p:cNvPr id="23560" name="图片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2930" y="3716127"/>
            <a:ext cx="3790921" cy="20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图片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7109" y="1306192"/>
            <a:ext cx="1739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矩形 13"/>
          <p:cNvSpPr>
            <a:spLocks noChangeArrowheads="1"/>
          </p:cNvSpPr>
          <p:nvPr/>
        </p:nvSpPr>
        <p:spPr bwMode="auto">
          <a:xfrm>
            <a:off x="5535613" y="2829518"/>
            <a:ext cx="2911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 dirty="0">
                <a:latin typeface="Times New Roman" pitchFamily="18" charset="0"/>
                <a:ea typeface="华文楷体" pitchFamily="2" charset="-122"/>
              </a:rPr>
              <a:t>Cross-section SEM image of the ZIF-8 film at the zinc nitrate solution side.</a:t>
            </a:r>
            <a:endParaRPr lang="zh-CN" altLang="en-US" sz="1000" dirty="0"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23563" name="矩形 14"/>
          <p:cNvSpPr>
            <a:spLocks noChangeArrowheads="1"/>
          </p:cNvSpPr>
          <p:nvPr/>
        </p:nvSpPr>
        <p:spPr bwMode="auto">
          <a:xfrm>
            <a:off x="5465763" y="6554788"/>
            <a:ext cx="373221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>
                <a:latin typeface="Calibri" pitchFamily="34" charset="0"/>
              </a:rPr>
              <a:t>H. Wang, </a:t>
            </a:r>
            <a:r>
              <a:rPr lang="en-US" altLang="zh-CN" sz="1400" i="1">
                <a:latin typeface="Calibri" pitchFamily="34" charset="0"/>
              </a:rPr>
              <a:t>Chem. Commun.</a:t>
            </a:r>
            <a:r>
              <a:rPr lang="en-US" altLang="zh-CN" sz="1400">
                <a:latin typeface="Calibri" pitchFamily="34" charset="0"/>
              </a:rPr>
              <a:t>, 2011, 47, 2559–2561</a:t>
            </a:r>
            <a:endParaRPr lang="zh-CN" altLang="en-US" sz="140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10" y="1244600"/>
            <a:ext cx="41814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9144000" cy="6863591"/>
          </a:xfrm>
          <a:prstGeom prst="rect">
            <a:avLst/>
          </a:prstGeom>
          <a:ln/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dirty="0">
              <a:noFill/>
              <a:latin typeface="Calibri" pitchFamily="34" charset="0"/>
              <a:ea typeface="宋体" charset="-122"/>
              <a:cs typeface="+mn-cs"/>
            </a:endParaRPr>
          </a:p>
        </p:txBody>
      </p:sp>
      <p:grpSp>
        <p:nvGrpSpPr>
          <p:cNvPr id="21" name="组 20"/>
          <p:cNvGrpSpPr/>
          <p:nvPr/>
        </p:nvGrpSpPr>
        <p:grpSpPr>
          <a:xfrm>
            <a:off x="123301" y="1193982"/>
            <a:ext cx="8904772" cy="5195355"/>
            <a:chOff x="279331" y="1061057"/>
            <a:chExt cx="8625441" cy="5032384"/>
          </a:xfrm>
        </p:grpSpPr>
        <p:sp>
          <p:nvSpPr>
            <p:cNvPr id="10" name="圆角矩形 9"/>
            <p:cNvSpPr/>
            <p:nvPr/>
          </p:nvSpPr>
          <p:spPr>
            <a:xfrm>
              <a:off x="3409184" y="1061057"/>
              <a:ext cx="5495588" cy="2492770"/>
            </a:xfrm>
            <a:prstGeom prst="roundRect">
              <a:avLst>
                <a:gd name="adj" fmla="val 6998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noFill/>
                <a:latin typeface="Calibri" pitchFamily="34" charset="0"/>
                <a:ea typeface="宋体" charset="-122"/>
                <a:cs typeface="+mn-cs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279331" y="3745430"/>
              <a:ext cx="3645154" cy="2348011"/>
            </a:xfrm>
            <a:prstGeom prst="roundRect">
              <a:avLst>
                <a:gd name="adj" fmla="val 6998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noFill/>
                <a:latin typeface="Calibri" pitchFamily="34" charset="0"/>
                <a:ea typeface="宋体" charset="-122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4047258" y="3745430"/>
              <a:ext cx="2357163" cy="2348011"/>
            </a:xfrm>
            <a:prstGeom prst="roundRect">
              <a:avLst>
                <a:gd name="adj" fmla="val 6998"/>
              </a:avLst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noFill/>
                <a:latin typeface="Calibri" pitchFamily="34" charset="0"/>
                <a:ea typeface="宋体" charset="-122"/>
                <a:cs typeface="+mn-cs"/>
              </a:endParaRPr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764" y="3890193"/>
              <a:ext cx="3376290" cy="160177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476" y="3890193"/>
              <a:ext cx="2112151" cy="160177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 descr="C:\Documents and Settings\Administrator\桌面\2012.9\Process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330" y="1283647"/>
              <a:ext cx="5229296" cy="160177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11" name="圆角矩形 10"/>
            <p:cNvSpPr/>
            <p:nvPr/>
          </p:nvSpPr>
          <p:spPr>
            <a:xfrm>
              <a:off x="6517537" y="3745429"/>
              <a:ext cx="2387235" cy="2348012"/>
            </a:xfrm>
            <a:prstGeom prst="roundRect">
              <a:avLst>
                <a:gd name="adj" fmla="val 6998"/>
              </a:avLst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noFill/>
                <a:latin typeface="Calibri" pitchFamily="34" charset="0"/>
                <a:ea typeface="宋体" charset="-122"/>
                <a:cs typeface="+mn-cs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351061" y="1061057"/>
              <a:ext cx="2894887" cy="2492774"/>
            </a:xfrm>
            <a:prstGeom prst="roundRect">
              <a:avLst>
                <a:gd name="adj" fmla="val 6998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noFill/>
                <a:latin typeface="Calibri" pitchFamily="34" charset="0"/>
                <a:ea typeface="宋体" charset="-122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 bwMode="auto">
            <a:xfrm>
              <a:off x="527785" y="1283647"/>
              <a:ext cx="2541438" cy="160177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946" y="3890192"/>
              <a:ext cx="2105059" cy="160177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 Box 53"/>
            <p:cNvSpPr txBox="1">
              <a:spLocks noChangeArrowheads="1"/>
            </p:cNvSpPr>
            <p:nvPr/>
          </p:nvSpPr>
          <p:spPr bwMode="gray">
            <a:xfrm>
              <a:off x="1023953" y="2975997"/>
              <a:ext cx="1549101" cy="468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Calibri" pitchFamily="34" charset="0"/>
                </a:rPr>
                <a:t>Separation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7139086" y="5555098"/>
              <a:ext cx="1156782" cy="4681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Calibri" pitchFamily="34" charset="0"/>
                </a:rPr>
                <a:t>Devices</a:t>
              </a:r>
              <a:endParaRPr lang="zh-CN" altLang="en-US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503025" y="2975997"/>
              <a:ext cx="5296404" cy="4681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zh-CN" sz="2000" b="1" dirty="0">
                  <a:solidFill>
                    <a:schemeClr val="bg1"/>
                  </a:solidFill>
                  <a:latin typeface="Calibri" pitchFamily="34" charset="0"/>
                </a:rPr>
                <a:t>Chiral R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Calibri" pitchFamily="34" charset="0"/>
                </a:rPr>
                <a:t>esolution </a:t>
              </a:r>
              <a:endParaRPr lang="zh-CN" altLang="en-US" sz="2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066777" y="5465933"/>
              <a:ext cx="2480470" cy="612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en-US" altLang="zh-CN" sz="2800" dirty="0">
                  <a:latin typeface="Calibri" pitchFamily="34" charset="0"/>
                </a:rPr>
                <a:t> 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Calibri" pitchFamily="34" charset="0"/>
                </a:rPr>
                <a:t>Low-κ dielectrics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 Box 53"/>
            <p:cNvSpPr txBox="1">
              <a:spLocks noChangeArrowheads="1"/>
            </p:cNvSpPr>
            <p:nvPr/>
          </p:nvSpPr>
          <p:spPr bwMode="gray">
            <a:xfrm>
              <a:off x="1577123" y="5589173"/>
              <a:ext cx="1049570" cy="468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Calibri" pitchFamily="34" charset="0"/>
                </a:rPr>
                <a:t>Sensor</a:t>
              </a:r>
              <a:endParaRPr lang="en-US" altLang="zh-CN" sz="2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9392" y="306388"/>
            <a:ext cx="559319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latin typeface="+mn-lt"/>
                <a:ea typeface="+mn-ea"/>
              </a:rPr>
              <a:t>Porous </a:t>
            </a:r>
            <a:r>
              <a:rPr lang="en-US" altLang="zh-CN" sz="2400" b="1" dirty="0">
                <a:latin typeface="+mn-lt"/>
                <a:ea typeface="+mn-ea"/>
              </a:rPr>
              <a:t>Membranes and </a:t>
            </a:r>
            <a:r>
              <a:rPr lang="en-US" altLang="zh-CN" sz="2400" b="1" dirty="0" smtClean="0">
                <a:latin typeface="+mn-lt"/>
                <a:ea typeface="+mn-ea"/>
              </a:rPr>
              <a:t>Films 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in our group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777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矩形 7"/>
          <p:cNvSpPr>
            <a:spLocks noChangeArrowheads="1"/>
          </p:cNvSpPr>
          <p:nvPr/>
        </p:nvSpPr>
        <p:spPr bwMode="auto">
          <a:xfrm>
            <a:off x="1122363" y="1233488"/>
            <a:ext cx="21526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sz="2400" b="1" baseline="30000">
                <a:solidFill>
                  <a:schemeClr val="accent2"/>
                </a:solidFill>
                <a:latin typeface="Comic Sans MS" pitchFamily="66" charset="0"/>
              </a:rPr>
              <a:t>Twin Copper Source</a:t>
            </a:r>
            <a:endParaRPr lang="zh-CN" altLang="en-US" sz="2400" b="1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25602" name="图片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412" y="2125663"/>
            <a:ext cx="36576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-99476" y="5097463"/>
            <a:ext cx="5114926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/>
            <a:r>
              <a:rPr lang="en-US" altLang="zh-CN" sz="1200">
                <a:latin typeface="Times New Roman" pitchFamily="18" charset="0"/>
                <a:ea typeface="华文楷体" pitchFamily="2" charset="-122"/>
              </a:rPr>
              <a:t>         Optic micrographs of (a) copper net and (b) net-supported Cu</a:t>
            </a:r>
            <a:r>
              <a:rPr lang="en-US" altLang="zh-CN" sz="1200" baseline="-25000">
                <a:latin typeface="Times New Roman" pitchFamily="18" charset="0"/>
                <a:ea typeface="华文楷体" pitchFamily="2" charset="-122"/>
              </a:rPr>
              <a:t>3</a:t>
            </a:r>
            <a:r>
              <a:rPr lang="en-US" altLang="zh-CN" sz="1200">
                <a:latin typeface="Times New Roman" pitchFamily="18" charset="0"/>
                <a:ea typeface="华文楷体" pitchFamily="2" charset="-122"/>
              </a:rPr>
              <a:t>(BTC)</a:t>
            </a:r>
            <a:r>
              <a:rPr lang="en-US" altLang="zh-CN" sz="1200" baseline="-25000">
                <a:latin typeface="Times New Roman" pitchFamily="18" charset="0"/>
                <a:ea typeface="华文楷体" pitchFamily="2" charset="-122"/>
              </a:rPr>
              <a:t>2</a:t>
            </a:r>
            <a:r>
              <a:rPr lang="en-US" altLang="zh-CN" sz="1200">
                <a:latin typeface="Times New Roman" pitchFamily="18" charset="0"/>
                <a:ea typeface="华文楷体" pitchFamily="2" charset="-122"/>
              </a:rPr>
              <a:t> membrane; SEM image of (c) the surface and (d) cross section of the membrane</a:t>
            </a:r>
            <a:r>
              <a:rPr lang="en-US" altLang="zh-CN" sz="1200" b="1">
                <a:latin typeface="Times New Roman" pitchFamily="18" charset="0"/>
                <a:ea typeface="华文楷体" pitchFamily="2" charset="-122"/>
              </a:rPr>
              <a:t>.</a:t>
            </a:r>
          </a:p>
        </p:txBody>
      </p:sp>
      <p:sp>
        <p:nvSpPr>
          <p:cNvPr id="18" name="矩形 17"/>
          <p:cNvSpPr/>
          <p:nvPr/>
        </p:nvSpPr>
        <p:spPr>
          <a:xfrm>
            <a:off x="1885950" y="6634163"/>
            <a:ext cx="7380288" cy="2968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aseline="30000" dirty="0">
                <a:latin typeface="+mn-lt"/>
                <a:ea typeface="+mn-ea"/>
              </a:rPr>
              <a:t> </a:t>
            </a:r>
            <a:r>
              <a:rPr lang="en-US" altLang="zh-CN" sz="2000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Hailing </a:t>
            </a:r>
            <a:r>
              <a:rPr lang="en-US" altLang="zh-CN" sz="2000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Guo</a:t>
            </a:r>
            <a:r>
              <a:rPr lang="en-US" altLang="zh-CN" sz="2000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sz="2000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Guangshan</a:t>
            </a:r>
            <a:r>
              <a:rPr lang="en-US" altLang="zh-CN" sz="2000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Zhu, Ian J. Hewitt, and </a:t>
            </a:r>
            <a:r>
              <a:rPr lang="en-US" altLang="zh-CN" sz="2000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sz="2000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2000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sz="2000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 </a:t>
            </a:r>
            <a:r>
              <a:rPr lang="en-US" altLang="zh-CN" sz="2000" b="1" i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J. AM. CHEM. SOC. </a:t>
            </a:r>
            <a:r>
              <a:rPr lang="en-US" altLang="zh-CN" sz="2000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2009, 131, 1646–1647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5606" name="矩形 13"/>
          <p:cNvSpPr>
            <a:spLocks noChangeArrowheads="1"/>
          </p:cNvSpPr>
          <p:nvPr/>
        </p:nvSpPr>
        <p:spPr bwMode="auto">
          <a:xfrm>
            <a:off x="4697067" y="5159375"/>
            <a:ext cx="43037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 dirty="0">
                <a:latin typeface="Times New Roman" pitchFamily="18" charset="0"/>
                <a:ea typeface="华文楷体" pitchFamily="2" charset="-122"/>
              </a:rPr>
              <a:t>Plot of H</a:t>
            </a:r>
            <a:r>
              <a:rPr lang="en-US" altLang="zh-CN" sz="1200" baseline="-25000" dirty="0">
                <a:latin typeface="Times New Roman" pitchFamily="18" charset="0"/>
                <a:ea typeface="华文楷体" pitchFamily="2" charset="-122"/>
              </a:rPr>
              <a:t>2</a:t>
            </a:r>
            <a:r>
              <a:rPr lang="en-US" altLang="zh-CN" sz="1200" dirty="0">
                <a:latin typeface="Times New Roman" pitchFamily="18" charset="0"/>
                <a:ea typeface="华文楷体" pitchFamily="2" charset="-122"/>
              </a:rPr>
              <a:t>/N</a:t>
            </a:r>
            <a:r>
              <a:rPr lang="en-US" altLang="zh-CN" sz="1200" baseline="-25000" dirty="0">
                <a:latin typeface="Times New Roman" pitchFamily="18" charset="0"/>
                <a:ea typeface="华文楷体" pitchFamily="2" charset="-122"/>
              </a:rPr>
              <a:t>2</a:t>
            </a:r>
            <a:r>
              <a:rPr lang="en-US" altLang="zh-CN" sz="1200" dirty="0">
                <a:latin typeface="Times New Roman" pitchFamily="18" charset="0"/>
                <a:ea typeface="华文楷体" pitchFamily="2" charset="-122"/>
              </a:rPr>
              <a:t>,H</a:t>
            </a:r>
            <a:r>
              <a:rPr lang="en-US" altLang="zh-CN" sz="1200" baseline="-25000" dirty="0">
                <a:latin typeface="Times New Roman" pitchFamily="18" charset="0"/>
                <a:ea typeface="华文楷体" pitchFamily="2" charset="-122"/>
              </a:rPr>
              <a:t>2</a:t>
            </a:r>
            <a:r>
              <a:rPr lang="en-US" altLang="zh-CN" sz="1200" dirty="0">
                <a:latin typeface="Times New Roman" pitchFamily="18" charset="0"/>
                <a:ea typeface="华文楷体" pitchFamily="2" charset="-122"/>
              </a:rPr>
              <a:t>/CH</a:t>
            </a:r>
            <a:r>
              <a:rPr lang="en-US" altLang="zh-CN" sz="1200" baseline="-25000" dirty="0">
                <a:latin typeface="Times New Roman" pitchFamily="18" charset="0"/>
                <a:ea typeface="华文楷体" pitchFamily="2" charset="-122"/>
              </a:rPr>
              <a:t>4</a:t>
            </a:r>
            <a:r>
              <a:rPr lang="en-US" altLang="zh-CN" sz="1200" dirty="0">
                <a:latin typeface="Times New Roman" pitchFamily="18" charset="0"/>
                <a:ea typeface="华文楷体" pitchFamily="2" charset="-122"/>
              </a:rPr>
              <a:t> and H</a:t>
            </a:r>
            <a:r>
              <a:rPr lang="en-US" altLang="zh-CN" sz="1200" baseline="-25000" dirty="0">
                <a:latin typeface="Times New Roman" pitchFamily="18" charset="0"/>
                <a:ea typeface="华文楷体" pitchFamily="2" charset="-122"/>
              </a:rPr>
              <a:t>2</a:t>
            </a:r>
            <a:r>
              <a:rPr lang="en-US" altLang="zh-CN" sz="1200" dirty="0">
                <a:latin typeface="Times New Roman" pitchFamily="18" charset="0"/>
                <a:ea typeface="华文楷体" pitchFamily="2" charset="-122"/>
              </a:rPr>
              <a:t>/CO</a:t>
            </a:r>
            <a:r>
              <a:rPr lang="en-US" altLang="zh-CN" sz="1200" baseline="-25000" dirty="0">
                <a:latin typeface="Times New Roman" pitchFamily="18" charset="0"/>
                <a:ea typeface="华文楷体" pitchFamily="2" charset="-122"/>
              </a:rPr>
              <a:t>2</a:t>
            </a:r>
            <a:r>
              <a:rPr lang="en-US" altLang="zh-CN" sz="1200" dirty="0">
                <a:latin typeface="Times New Roman" pitchFamily="18" charset="0"/>
                <a:ea typeface="华文楷体" pitchFamily="2" charset="-122"/>
              </a:rPr>
              <a:t> separation factor of the copper net supported Cu</a:t>
            </a:r>
            <a:r>
              <a:rPr lang="en-US" altLang="zh-CN" sz="1200" baseline="-25000" dirty="0">
                <a:latin typeface="Times New Roman" pitchFamily="18" charset="0"/>
                <a:ea typeface="华文楷体" pitchFamily="2" charset="-122"/>
              </a:rPr>
              <a:t>3</a:t>
            </a:r>
            <a:r>
              <a:rPr lang="en-US" altLang="zh-CN" sz="1200" dirty="0">
                <a:latin typeface="Times New Roman" pitchFamily="18" charset="0"/>
                <a:ea typeface="华文楷体" pitchFamily="2" charset="-122"/>
              </a:rPr>
              <a:t>(BTC)</a:t>
            </a:r>
            <a:r>
              <a:rPr lang="en-US" altLang="zh-CN" sz="1200" baseline="-25000" dirty="0">
                <a:latin typeface="Times New Roman" pitchFamily="18" charset="0"/>
                <a:ea typeface="华文楷体" pitchFamily="2" charset="-122"/>
              </a:rPr>
              <a:t>2</a:t>
            </a:r>
            <a:r>
              <a:rPr lang="en-US" altLang="zh-CN" sz="1200" dirty="0">
                <a:latin typeface="Times New Roman" pitchFamily="18" charset="0"/>
                <a:ea typeface="华文楷体" pitchFamily="2" charset="-122"/>
              </a:rPr>
              <a:t> membrane with change in test time.</a:t>
            </a:r>
            <a:endParaRPr lang="zh-CN" altLang="en-US" sz="1200" dirty="0"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 bwMode="auto">
          <a:xfrm>
            <a:off x="6845299" y="433388"/>
            <a:ext cx="2352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HKUST-1 membrane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0" name="矩形 15"/>
          <p:cNvSpPr>
            <a:spLocks noChangeArrowheads="1"/>
          </p:cNvSpPr>
          <p:nvPr/>
        </p:nvSpPr>
        <p:spPr bwMode="auto">
          <a:xfrm>
            <a:off x="1436688" y="337167"/>
            <a:ext cx="35958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000" b="1" i="1" dirty="0">
                <a:latin typeface="Calibri" pitchFamily="34" charset="0"/>
              </a:rPr>
              <a:t>In-situ </a:t>
            </a:r>
            <a:r>
              <a:rPr kumimoji="1" lang="en-US" altLang="zh-CN" sz="2000" b="1" i="1" dirty="0" smtClean="0">
                <a:latin typeface="Calibri" pitchFamily="34" charset="0"/>
              </a:rPr>
              <a:t>(direct synthesis) </a:t>
            </a:r>
            <a:r>
              <a:rPr kumimoji="1" lang="en-US" altLang="zh-CN" sz="2000" b="1" dirty="0" smtClean="0">
                <a:latin typeface="Calibri" pitchFamily="34" charset="0"/>
              </a:rPr>
              <a:t>method</a:t>
            </a:r>
            <a:endParaRPr kumimoji="1" lang="en-US" altLang="zh-CN" sz="2000" b="1" i="1" dirty="0">
              <a:latin typeface="Calibri" pitchFamily="34" charset="0"/>
            </a:endParaRPr>
          </a:p>
        </p:txBody>
      </p:sp>
      <p:cxnSp>
        <p:nvCxnSpPr>
          <p:cNvPr id="31" name="直线连接符 30"/>
          <p:cNvCxnSpPr/>
          <p:nvPr/>
        </p:nvCxnSpPr>
        <p:spPr bwMode="auto">
          <a:xfrm>
            <a:off x="1436688" y="725597"/>
            <a:ext cx="70183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组 31"/>
          <p:cNvGrpSpPr/>
          <p:nvPr/>
        </p:nvGrpSpPr>
        <p:grpSpPr>
          <a:xfrm>
            <a:off x="65279" y="86760"/>
            <a:ext cx="1126797" cy="1099536"/>
            <a:chOff x="-81911" y="1290638"/>
            <a:chExt cx="1126797" cy="1099536"/>
          </a:xfrm>
        </p:grpSpPr>
        <p:grpSp>
          <p:nvGrpSpPr>
            <p:cNvPr id="33" name="Group 43"/>
            <p:cNvGrpSpPr>
              <a:grpSpLocks/>
            </p:cNvGrpSpPr>
            <p:nvPr/>
          </p:nvGrpSpPr>
          <p:grpSpPr bwMode="auto">
            <a:xfrm>
              <a:off x="-81911" y="1290638"/>
              <a:ext cx="1126797" cy="1099536"/>
              <a:chOff x="884" y="2523"/>
              <a:chExt cx="862" cy="862"/>
            </a:xfrm>
          </p:grpSpPr>
          <p:sp>
            <p:nvSpPr>
              <p:cNvPr id="35" name="Oval 4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36" name="Oval 4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37" name="Oval 4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38" name="Oval 4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39" name="Oval 48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0" name="Oval 4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1" name="Oval 5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2" name="Oval 5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3" name="Oval 5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</p:grpSp>
        <p:sp>
          <p:nvSpPr>
            <p:cNvPr id="34" name="Text Box 66"/>
            <p:cNvSpPr txBox="1">
              <a:spLocks noChangeArrowheads="1"/>
            </p:cNvSpPr>
            <p:nvPr/>
          </p:nvSpPr>
          <p:spPr bwMode="gray">
            <a:xfrm>
              <a:off x="11711" y="1694155"/>
              <a:ext cx="9799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 smtClean="0">
                  <a:latin typeface="Arial"/>
                  <a:cs typeface="Arial"/>
                </a:rPr>
                <a:t>Separation</a:t>
              </a:r>
              <a:endParaRPr lang="zh-CN" altLang="en-US" sz="1200" b="1" dirty="0">
                <a:latin typeface="Arial"/>
                <a:cs typeface="Arial"/>
              </a:endParaRPr>
            </a:p>
            <a:p>
              <a:pPr algn="ctr" eaLnBrk="0" hangingPunct="0"/>
              <a:endParaRPr lang="en-US" altLang="zh-CN" sz="1200" b="1" dirty="0">
                <a:latin typeface="Arial"/>
                <a:cs typeface="Arial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2806" y="2238376"/>
            <a:ext cx="4054475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7129463" y="433388"/>
            <a:ext cx="23542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ZIF-8 membrane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39939" name="组 9"/>
          <p:cNvGrpSpPr>
            <a:grpSpLocks/>
          </p:cNvGrpSpPr>
          <p:nvPr/>
        </p:nvGrpSpPr>
        <p:grpSpPr bwMode="auto">
          <a:xfrm>
            <a:off x="401638" y="1797050"/>
            <a:ext cx="8521700" cy="3348038"/>
            <a:chOff x="324560" y="1633993"/>
            <a:chExt cx="8522581" cy="3347336"/>
          </a:xfrm>
        </p:grpSpPr>
        <p:sp>
          <p:nvSpPr>
            <p:cNvPr id="39947" name="矩形 1"/>
            <p:cNvSpPr>
              <a:spLocks noChangeArrowheads="1"/>
            </p:cNvSpPr>
            <p:nvPr/>
          </p:nvSpPr>
          <p:spPr bwMode="auto">
            <a:xfrm>
              <a:off x="324560" y="4365776"/>
              <a:ext cx="8522581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200">
                  <a:latin typeface="Times New Roman" pitchFamily="18" charset="0"/>
                  <a:ea typeface="华文楷体" pitchFamily="2" charset="-122"/>
                </a:rPr>
                <a:t>Schematic diagram of the electrospinning process for (a) planar support (macroporous SiO</a:t>
              </a:r>
              <a:r>
                <a:rPr lang="en-US" altLang="zh-CN" sz="1200" baseline="-25000">
                  <a:latin typeface="Times New Roman" pitchFamily="18" charset="0"/>
                  <a:ea typeface="华文楷体" pitchFamily="2" charset="-122"/>
                </a:rPr>
                <a:t>2</a:t>
              </a:r>
              <a:r>
                <a:rPr lang="en-US" altLang="zh-CN" sz="1200">
                  <a:latin typeface="Times New Roman" pitchFamily="18" charset="0"/>
                  <a:ea typeface="华文楷体" pitchFamily="2" charset="-122"/>
                </a:rPr>
                <a:t> wafer) and (b) tube support (porous Al</a:t>
              </a:r>
              <a:r>
                <a:rPr lang="en-US" altLang="zh-CN" sz="1200" baseline="-25000">
                  <a:latin typeface="Times New Roman" pitchFamily="18" charset="0"/>
                  <a:ea typeface="华文楷体" pitchFamily="2" charset="-122"/>
                </a:rPr>
                <a:t>2</a:t>
              </a:r>
              <a:r>
                <a:rPr lang="en-US" altLang="zh-CN" sz="1200">
                  <a:latin typeface="Times New Roman" pitchFamily="18" charset="0"/>
                  <a:ea typeface="华文楷体" pitchFamily="2" charset="-122"/>
                </a:rPr>
                <a:t>O</a:t>
              </a:r>
              <a:r>
                <a:rPr lang="en-US" altLang="zh-CN" sz="1200" baseline="-25000">
                  <a:latin typeface="Times New Roman" pitchFamily="18" charset="0"/>
                  <a:ea typeface="华文楷体" pitchFamily="2" charset="-122"/>
                </a:rPr>
                <a:t>3</a:t>
              </a:r>
              <a:r>
                <a:rPr lang="en-US" altLang="zh-CN" sz="1200">
                  <a:latin typeface="Times New Roman" pitchFamily="18" charset="0"/>
                  <a:ea typeface="华文楷体" pitchFamily="2" charset="-122"/>
                </a:rPr>
                <a:t> tube) seeding.</a:t>
              </a:r>
            </a:p>
            <a:p>
              <a:endParaRPr lang="zh-CN" altLang="en-US" sz="1000">
                <a:latin typeface="Times New Roman" pitchFamily="18" charset="0"/>
                <a:ea typeface="华文楷体" pitchFamily="2" charset="-122"/>
              </a:endParaRPr>
            </a:p>
          </p:txBody>
        </p:sp>
        <p:grpSp>
          <p:nvGrpSpPr>
            <p:cNvPr id="39948" name="组 14"/>
            <p:cNvGrpSpPr>
              <a:grpSpLocks/>
            </p:cNvGrpSpPr>
            <p:nvPr/>
          </p:nvGrpSpPr>
          <p:grpSpPr bwMode="auto">
            <a:xfrm>
              <a:off x="407373" y="1726256"/>
              <a:ext cx="4061497" cy="2578058"/>
              <a:chOff x="236727" y="2274455"/>
              <a:chExt cx="4224205" cy="2681337"/>
            </a:xfrm>
          </p:grpSpPr>
          <p:pic>
            <p:nvPicPr>
              <p:cNvPr id="39952" name="图片 2" descr="Fig.1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86132" y="2274455"/>
                <a:ext cx="3874800" cy="2681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3" name="文本框 15"/>
              <p:cNvSpPr txBox="1">
                <a:spLocks noChangeArrowheads="1"/>
              </p:cNvSpPr>
              <p:nvPr/>
            </p:nvSpPr>
            <p:spPr bwMode="auto">
              <a:xfrm>
                <a:off x="236727" y="2274455"/>
                <a:ext cx="39400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400" b="1">
                    <a:latin typeface="Times New Roman" pitchFamily="18" charset="0"/>
                    <a:cs typeface="Times New Roman" pitchFamily="18" charset="0"/>
                  </a:rPr>
                  <a:t>(a)</a:t>
                </a:r>
                <a:endParaRPr kumimoji="1" lang="zh-CN" altLang="en-US" sz="1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9949" name="组 17"/>
            <p:cNvGrpSpPr>
              <a:grpSpLocks/>
            </p:cNvGrpSpPr>
            <p:nvPr/>
          </p:nvGrpSpPr>
          <p:grpSpPr bwMode="auto">
            <a:xfrm>
              <a:off x="4333185" y="1633993"/>
              <a:ext cx="4291056" cy="2806741"/>
              <a:chOff x="4498554" y="2007060"/>
              <a:chExt cx="4462960" cy="2919181"/>
            </a:xfrm>
          </p:grpSpPr>
          <p:pic>
            <p:nvPicPr>
              <p:cNvPr id="39950" name="图片 1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700598" y="2007060"/>
                <a:ext cx="4260916" cy="2919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1" name="文本框 16"/>
              <p:cNvSpPr txBox="1">
                <a:spLocks noChangeArrowheads="1"/>
              </p:cNvSpPr>
              <p:nvPr/>
            </p:nvSpPr>
            <p:spPr bwMode="auto">
              <a:xfrm>
                <a:off x="4498554" y="2103019"/>
                <a:ext cx="40408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400" b="1">
                    <a:latin typeface="Times New Roman" pitchFamily="18" charset="0"/>
                    <a:cs typeface="Times New Roman" pitchFamily="18" charset="0"/>
                  </a:rPr>
                  <a:t>(b)</a:t>
                </a:r>
                <a:endParaRPr kumimoji="1" lang="zh-CN" altLang="en-US" sz="1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0" name="矩形 19"/>
          <p:cNvSpPr/>
          <p:nvPr/>
        </p:nvSpPr>
        <p:spPr>
          <a:xfrm>
            <a:off x="3333750" y="6642100"/>
            <a:ext cx="5821363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Lili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Fan, Ming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Xue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Zixi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Kang,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Huan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Li,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i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J. Mater. Chem.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2012, 22, 25272–25276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9943" name="矩形 26"/>
          <p:cNvSpPr>
            <a:spLocks noChangeArrowheads="1"/>
          </p:cNvSpPr>
          <p:nvPr/>
        </p:nvSpPr>
        <p:spPr bwMode="auto">
          <a:xfrm>
            <a:off x="1508125" y="1401763"/>
            <a:ext cx="7845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latin typeface="Times New Roman" pitchFamily="18" charset="0"/>
                <a:ea typeface="华文楷体" pitchFamily="2" charset="-122"/>
              </a:rPr>
              <a:t>Introduced into the synthesis of supported microporous membranes for the first time</a:t>
            </a:r>
            <a:endParaRPr lang="zh-CN" altLang="en-US" sz="1400">
              <a:latin typeface="Times New Roman" pitchFamily="18" charset="0"/>
              <a:ea typeface="华文楷体" pitchFamily="2" charset="-122"/>
            </a:endParaRPr>
          </a:p>
        </p:txBody>
      </p:sp>
      <p:grpSp>
        <p:nvGrpSpPr>
          <p:cNvPr id="39944" name="组 20"/>
          <p:cNvGrpSpPr>
            <a:grpSpLocks/>
          </p:cNvGrpSpPr>
          <p:nvPr/>
        </p:nvGrpSpPr>
        <p:grpSpPr bwMode="auto">
          <a:xfrm>
            <a:off x="1471613" y="4953000"/>
            <a:ext cx="7115175" cy="1400175"/>
            <a:chOff x="4331743" y="4668615"/>
            <a:chExt cx="5477582" cy="1400383"/>
          </a:xfrm>
        </p:grpSpPr>
        <p:sp>
          <p:nvSpPr>
            <p:cNvPr id="22" name="矩形 21"/>
            <p:cNvSpPr/>
            <p:nvPr/>
          </p:nvSpPr>
          <p:spPr>
            <a:xfrm>
              <a:off x="5018579" y="4668615"/>
              <a:ext cx="4790746" cy="14003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1400" dirty="0">
                <a:latin typeface="Times New Roman" pitchFamily="18" charset="0"/>
                <a:ea typeface="华文楷体" pitchFamily="2" charset="-122"/>
              </a:endParaRP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altLang="zh-CN" sz="1400" dirty="0">
                  <a:latin typeface="Times New Roman" pitchFamily="18" charset="0"/>
                  <a:ea typeface="华文楷体" pitchFamily="2" charset="-122"/>
                </a:rPr>
                <a:t>        1. </a:t>
              </a:r>
              <a:r>
                <a:rPr lang="en-US" altLang="zh-CN" sz="1400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华文楷体" pitchFamily="2" charset="-122"/>
                </a:rPr>
                <a:t>Suitable for various substrates, especially tubes             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altLang="zh-CN" sz="1400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华文楷体" pitchFamily="2" charset="-122"/>
                </a:rPr>
                <a:t>                </a:t>
              </a:r>
              <a:r>
                <a:rPr lang="en-US" altLang="zh-CN" sz="1400" dirty="0">
                  <a:latin typeface="Times New Roman" pitchFamily="18" charset="0"/>
                  <a:ea typeface="华文楷体" pitchFamily="2" charset="-122"/>
                </a:rPr>
                <a:t>2. </a:t>
              </a:r>
              <a:r>
                <a:rPr lang="en-US" altLang="zh-CN" sz="1400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ea typeface="华文楷体" pitchFamily="2" charset="-122"/>
                </a:rPr>
                <a:t>With possibility of large-area processing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altLang="zh-CN" sz="1400" dirty="0">
                  <a:latin typeface="Times New Roman" pitchFamily="18" charset="0"/>
                  <a:ea typeface="华文楷体" pitchFamily="2" charset="-122"/>
                </a:rPr>
                <a:t>                        3. </a:t>
              </a:r>
              <a:r>
                <a:rPr lang="en-US" altLang="zh-CN" sz="1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ea typeface="华文楷体" pitchFamily="2" charset="-122"/>
                </a:rPr>
                <a:t>Precisely control the thickness of the seed layer           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altLang="zh-CN" sz="1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ea typeface="华文楷体" pitchFamily="2" charset="-122"/>
                </a:rPr>
                <a:t>                                 </a:t>
              </a:r>
              <a:r>
                <a:rPr lang="en-US" altLang="zh-CN" sz="1400" dirty="0">
                  <a:latin typeface="Times New Roman" pitchFamily="18" charset="0"/>
                  <a:ea typeface="华文楷体" pitchFamily="2" charset="-122"/>
                </a:rPr>
                <a:t>4. </a:t>
              </a:r>
              <a:r>
                <a:rPr lang="en-US" altLang="zh-CN" sz="1400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ea typeface="华文楷体" pitchFamily="2" charset="-122"/>
                </a:rPr>
                <a:t>Uniform seed coating on the support surface</a:t>
              </a:r>
              <a:endPara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华文楷体" pitchFamily="2" charset="-122"/>
              </a:endParaRPr>
            </a:p>
          </p:txBody>
        </p:sp>
        <p:sp>
          <p:nvSpPr>
            <p:cNvPr id="39946" name="矩形 22"/>
            <p:cNvSpPr>
              <a:spLocks noChangeArrowheads="1"/>
            </p:cNvSpPr>
            <p:nvPr/>
          </p:nvSpPr>
          <p:spPr bwMode="auto">
            <a:xfrm>
              <a:off x="4331743" y="4934344"/>
              <a:ext cx="747730" cy="297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 baseline="30000">
                  <a:solidFill>
                    <a:schemeClr val="accent2"/>
                  </a:solidFill>
                  <a:latin typeface="Comic Sans MS" pitchFamily="66" charset="0"/>
                </a:rPr>
                <a:t>Advantages :</a:t>
              </a:r>
            </a:p>
          </p:txBody>
        </p:sp>
      </p:grp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436688" y="319689"/>
            <a:ext cx="1891865" cy="68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sz="2800" b="1" baseline="30000" dirty="0" smtClean="0">
                <a:latin typeface="Comic Sans MS" pitchFamily="66" charset="0"/>
              </a:rPr>
              <a:t>Electrospinning</a:t>
            </a:r>
            <a:endParaRPr lang="zh-CN" altLang="en-US" sz="2800" b="1" baseline="30000" dirty="0" smtClean="0">
              <a:latin typeface="Comic Sans MS" pitchFamily="66" charset="0"/>
            </a:endParaRPr>
          </a:p>
          <a:p>
            <a:endParaRPr kumimoji="1" lang="en-US" altLang="zh-CN" sz="2000" b="1" dirty="0">
              <a:latin typeface="Calibri" pitchFamily="34" charset="0"/>
            </a:endParaRPr>
          </a:p>
        </p:txBody>
      </p:sp>
      <p:cxnSp>
        <p:nvCxnSpPr>
          <p:cNvPr id="21" name="直线连接符 20"/>
          <p:cNvCxnSpPr/>
          <p:nvPr/>
        </p:nvCxnSpPr>
        <p:spPr bwMode="auto">
          <a:xfrm>
            <a:off x="1436688" y="725597"/>
            <a:ext cx="70183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组 34"/>
          <p:cNvGrpSpPr/>
          <p:nvPr/>
        </p:nvGrpSpPr>
        <p:grpSpPr>
          <a:xfrm>
            <a:off x="65279" y="86760"/>
            <a:ext cx="1126797" cy="1099536"/>
            <a:chOff x="-81911" y="1290638"/>
            <a:chExt cx="1126797" cy="1099536"/>
          </a:xfrm>
        </p:grpSpPr>
        <p:grpSp>
          <p:nvGrpSpPr>
            <p:cNvPr id="36" name="Group 43"/>
            <p:cNvGrpSpPr>
              <a:grpSpLocks/>
            </p:cNvGrpSpPr>
            <p:nvPr/>
          </p:nvGrpSpPr>
          <p:grpSpPr bwMode="auto">
            <a:xfrm>
              <a:off x="-81911" y="1290638"/>
              <a:ext cx="1126797" cy="1099536"/>
              <a:chOff x="884" y="2523"/>
              <a:chExt cx="862" cy="862"/>
            </a:xfrm>
          </p:grpSpPr>
          <p:sp>
            <p:nvSpPr>
              <p:cNvPr id="38" name="Oval 4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39" name="Oval 4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0" name="Oval 4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1" name="Oval 4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2" name="Oval 48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3" name="Oval 4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4" name="Oval 5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5" name="Oval 5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6" name="Oval 5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</p:grpSp>
        <p:sp>
          <p:nvSpPr>
            <p:cNvPr id="37" name="Text Box 66"/>
            <p:cNvSpPr txBox="1">
              <a:spLocks noChangeArrowheads="1"/>
            </p:cNvSpPr>
            <p:nvPr/>
          </p:nvSpPr>
          <p:spPr bwMode="gray">
            <a:xfrm>
              <a:off x="11711" y="1694155"/>
              <a:ext cx="9799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Separation</a:t>
              </a:r>
              <a:endParaRPr lang="zh-CN" altLang="en-US" sz="12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eaLnBrk="0" hangingPunct="0"/>
              <a:endParaRPr lang="en-US" altLang="zh-CN" sz="12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39825" y="1365250"/>
            <a:ext cx="5802313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+mj-lt"/>
                <a:ea typeface="华文楷体" pitchFamily="2" charset="-122"/>
              </a:rPr>
              <a:t>   ZIF-8 has a </a:t>
            </a:r>
            <a:r>
              <a:rPr lang="en-US" altLang="zh-CN" sz="1400" dirty="0" err="1">
                <a:latin typeface="+mj-lt"/>
                <a:ea typeface="华文楷体" pitchFamily="2" charset="-122"/>
              </a:rPr>
              <a:t>sodalite</a:t>
            </a:r>
            <a:r>
              <a:rPr lang="en-US" altLang="zh-CN" sz="1400" dirty="0">
                <a:latin typeface="+mj-lt"/>
                <a:ea typeface="华文楷体" pitchFamily="2" charset="-122"/>
              </a:rPr>
              <a:t> (SOD) zeolite-type structure with 3.4 </a:t>
            </a:r>
            <a:r>
              <a:rPr lang="en-US" altLang="zh-CN" sz="1400" dirty="0" err="1">
                <a:latin typeface="+mj-lt"/>
                <a:ea typeface="华文楷体" pitchFamily="2" charset="-122"/>
              </a:rPr>
              <a:t>Å</a:t>
            </a:r>
            <a:r>
              <a:rPr lang="en-US" altLang="zh-CN" sz="1400" dirty="0">
                <a:latin typeface="+mj-lt"/>
                <a:ea typeface="华文楷体" pitchFamily="2" charset="-122"/>
              </a:rPr>
              <a:t> small aperture. The remarkable thermal and chemical stability, as well as the simple synthetic steps make it an ideal candidate.</a:t>
            </a:r>
            <a:endParaRPr lang="zh-CN" altLang="en-US" sz="1400" dirty="0">
              <a:latin typeface="+mj-lt"/>
              <a:ea typeface="华文楷体" pitchFamily="2" charset="-122"/>
            </a:endParaRPr>
          </a:p>
        </p:txBody>
      </p:sp>
      <p:grpSp>
        <p:nvGrpSpPr>
          <p:cNvPr id="40962" name="组 14"/>
          <p:cNvGrpSpPr>
            <a:grpSpLocks/>
          </p:cNvGrpSpPr>
          <p:nvPr/>
        </p:nvGrpSpPr>
        <p:grpSpPr bwMode="auto">
          <a:xfrm>
            <a:off x="723900" y="2309813"/>
            <a:ext cx="3605213" cy="3990975"/>
            <a:chOff x="847960" y="2396137"/>
            <a:chExt cx="3604580" cy="3990253"/>
          </a:xfrm>
        </p:grpSpPr>
        <p:grpSp>
          <p:nvGrpSpPr>
            <p:cNvPr id="40976" name="组 4"/>
            <p:cNvGrpSpPr>
              <a:grpSpLocks/>
            </p:cNvGrpSpPr>
            <p:nvPr/>
          </p:nvGrpSpPr>
          <p:grpSpPr bwMode="auto">
            <a:xfrm>
              <a:off x="847960" y="2396137"/>
              <a:ext cx="3604580" cy="3874073"/>
              <a:chOff x="847960" y="2396137"/>
              <a:chExt cx="3604580" cy="3874073"/>
            </a:xfrm>
          </p:grpSpPr>
          <p:pic>
            <p:nvPicPr>
              <p:cNvPr id="40978" name="图片 16" descr="Fig.S5.tif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121751" y="2396137"/>
                <a:ext cx="2997704" cy="3365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79" name="矩形 17"/>
              <p:cNvSpPr>
                <a:spLocks noChangeArrowheads="1"/>
              </p:cNvSpPr>
              <p:nvPr/>
            </p:nvSpPr>
            <p:spPr bwMode="auto">
              <a:xfrm>
                <a:off x="847960" y="5870100"/>
                <a:ext cx="360458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1000">
                    <a:latin typeface="Times New Roman" pitchFamily="18" charset="0"/>
                    <a:ea typeface="华文楷体" pitchFamily="2" charset="-122"/>
                  </a:rPr>
                  <a:t>SEM images of the PVP fibers from concentrations of methanol solutions: (a) 8%, (b) 9%, (c) 10%, (d) 11%, (e) 12%, and (f) 13%.</a:t>
                </a:r>
                <a:endParaRPr lang="zh-CN" altLang="zh-CN" sz="1000">
                  <a:latin typeface="Times New Roman" pitchFamily="18" charset="0"/>
                  <a:ea typeface="华文楷体" pitchFamily="2" charset="-122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3079359" y="6047836"/>
              <a:ext cx="51057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600" dirty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  </a:t>
              </a:r>
              <a:r>
                <a:rPr kumimoji="1" lang="zh-CN" altLang="en-US" sz="1600" dirty="0">
                  <a:solidFill>
                    <a:srgbClr val="CA36F7">
                      <a:alpha val="80000"/>
                    </a:srgbClr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endParaRPr kumimoji="1" lang="zh-CN" altLang="en-US" sz="1600" dirty="0">
                <a:solidFill>
                  <a:srgbClr val="CA36F7">
                    <a:alpha val="80000"/>
                  </a:srgb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0963" name="组 15"/>
          <p:cNvGrpSpPr>
            <a:grpSpLocks/>
          </p:cNvGrpSpPr>
          <p:nvPr/>
        </p:nvGrpSpPr>
        <p:grpSpPr bwMode="auto">
          <a:xfrm>
            <a:off x="4187825" y="2092325"/>
            <a:ext cx="4559300" cy="3946525"/>
            <a:chOff x="4361087" y="2133213"/>
            <a:chExt cx="4558692" cy="3947034"/>
          </a:xfrm>
        </p:grpSpPr>
        <p:sp>
          <p:nvSpPr>
            <p:cNvPr id="40970" name="矩形 19"/>
            <p:cNvSpPr>
              <a:spLocks noChangeArrowheads="1"/>
            </p:cNvSpPr>
            <p:nvPr/>
          </p:nvSpPr>
          <p:spPr bwMode="auto">
            <a:xfrm>
              <a:off x="4507280" y="5526249"/>
              <a:ext cx="4412499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000">
                  <a:latin typeface="Times New Roman" pitchFamily="18" charset="0"/>
                  <a:ea typeface="华文楷体" pitchFamily="2" charset="-122"/>
                </a:rPr>
                <a:t>SEM images of ZIF-8/PVP composite fibers electrospun from methanol solutions of 12 wt% PVP and different seed concentrations (a) 6 wt%, (b) 8 wt%, (c) 10 wt% and (d) 12 wt%.</a:t>
              </a:r>
              <a:endParaRPr lang="zh-CN" altLang="en-US" sz="1000">
                <a:latin typeface="Times New Roman" pitchFamily="18" charset="0"/>
                <a:ea typeface="华文楷体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117726" y="5706717"/>
              <a:ext cx="51057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600" dirty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  </a:t>
              </a:r>
              <a:r>
                <a:rPr kumimoji="1" lang="zh-CN" altLang="en-US" sz="1600" dirty="0">
                  <a:solidFill>
                    <a:srgbClr val="CA36F7">
                      <a:alpha val="80000"/>
                    </a:srgbClr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endParaRPr kumimoji="1" lang="zh-CN" altLang="en-US" sz="1600" dirty="0">
                <a:solidFill>
                  <a:srgbClr val="CA36F7">
                    <a:alpha val="80000"/>
                  </a:srgbClr>
                </a:solidFill>
                <a:latin typeface="+mn-lt"/>
                <a:ea typeface="+mn-ea"/>
              </a:endParaRPr>
            </a:p>
          </p:txBody>
        </p:sp>
        <p:grpSp>
          <p:nvGrpSpPr>
            <p:cNvPr id="40972" name="组 1"/>
            <p:cNvGrpSpPr>
              <a:grpSpLocks/>
            </p:cNvGrpSpPr>
            <p:nvPr/>
          </p:nvGrpSpPr>
          <p:grpSpPr bwMode="auto">
            <a:xfrm>
              <a:off x="4361087" y="2133213"/>
              <a:ext cx="4106597" cy="3336185"/>
              <a:chOff x="4361087" y="2281161"/>
              <a:chExt cx="4106597" cy="3336185"/>
            </a:xfrm>
          </p:grpSpPr>
          <p:pic>
            <p:nvPicPr>
              <p:cNvPr id="40973" name="图片 18" descr="Fig.2.ti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820667" y="2851862"/>
                <a:ext cx="3647017" cy="27654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974" name="图片 24" descr="Fig.S4.ti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1087" y="2281161"/>
                <a:ext cx="1048211" cy="1048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75" name="文本框 25"/>
              <p:cNvSpPr txBox="1">
                <a:spLocks noChangeArrowheads="1"/>
              </p:cNvSpPr>
              <p:nvPr/>
            </p:nvSpPr>
            <p:spPr bwMode="auto">
              <a:xfrm>
                <a:off x="5400263" y="2544085"/>
                <a:ext cx="80156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altLang="zh-CN" sz="1200">
                    <a:latin typeface="Calibri" pitchFamily="34" charset="0"/>
                  </a:rPr>
                  <a:t>85nm</a:t>
                </a:r>
                <a:endParaRPr kumimoji="1" lang="zh-CN" altLang="en-US" sz="1200">
                  <a:latin typeface="Calibri" pitchFamily="34" charset="0"/>
                </a:endParaRPr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7129463" y="433388"/>
            <a:ext cx="23542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ZIF-8 membrane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0965" name="矩形 27"/>
          <p:cNvSpPr>
            <a:spLocks noChangeArrowheads="1"/>
          </p:cNvSpPr>
          <p:nvPr/>
        </p:nvSpPr>
        <p:spPr bwMode="auto">
          <a:xfrm>
            <a:off x="1182688" y="985838"/>
            <a:ext cx="1647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sz="2400" b="1" baseline="30000">
                <a:solidFill>
                  <a:schemeClr val="accent2"/>
                </a:solidFill>
                <a:latin typeface="Comic Sans MS" pitchFamily="66" charset="0"/>
              </a:rPr>
              <a:t>Electrospinning</a:t>
            </a:r>
            <a:endParaRPr lang="zh-CN" altLang="en-US" sz="2400" b="1" baseline="30000">
              <a:solidFill>
                <a:schemeClr val="accent2"/>
              </a:solidFill>
              <a:latin typeface="Comic Sans MS" pitchFamily="66" charset="0"/>
            </a:endParaRPr>
          </a:p>
          <a:p>
            <a:endParaRPr lang="zh-CN" altLang="en-US" sz="2400" b="1" baseline="300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333750" y="6642100"/>
            <a:ext cx="5821363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Lili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Fan, Ming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Xue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Zixi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Kang,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Huan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Li,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i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J. Mater. Chem.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2012, 22, 25272–25276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4096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0388" y="1100138"/>
            <a:ext cx="12477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直线连接符 21"/>
          <p:cNvCxnSpPr/>
          <p:nvPr/>
        </p:nvCxnSpPr>
        <p:spPr bwMode="auto">
          <a:xfrm>
            <a:off x="1436688" y="725597"/>
            <a:ext cx="70183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组 39"/>
          <p:cNvGrpSpPr/>
          <p:nvPr/>
        </p:nvGrpSpPr>
        <p:grpSpPr>
          <a:xfrm>
            <a:off x="65279" y="86760"/>
            <a:ext cx="1126797" cy="1099536"/>
            <a:chOff x="-81911" y="1290638"/>
            <a:chExt cx="1126797" cy="1099536"/>
          </a:xfrm>
        </p:grpSpPr>
        <p:grpSp>
          <p:nvGrpSpPr>
            <p:cNvPr id="41" name="Group 43"/>
            <p:cNvGrpSpPr>
              <a:grpSpLocks/>
            </p:cNvGrpSpPr>
            <p:nvPr/>
          </p:nvGrpSpPr>
          <p:grpSpPr bwMode="auto">
            <a:xfrm>
              <a:off x="-81911" y="1290638"/>
              <a:ext cx="1126797" cy="1099536"/>
              <a:chOff x="884" y="2523"/>
              <a:chExt cx="862" cy="862"/>
            </a:xfrm>
          </p:grpSpPr>
          <p:sp>
            <p:nvSpPr>
              <p:cNvPr id="43" name="Oval 4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4" name="Oval 4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5" name="Oval 4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6" name="Oval 4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7" name="Oval 48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8" name="Oval 4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9" name="Oval 5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0" name="Oval 5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1" name="Oval 5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</p:grpSp>
        <p:sp>
          <p:nvSpPr>
            <p:cNvPr id="42" name="Text Box 66"/>
            <p:cNvSpPr txBox="1">
              <a:spLocks noChangeArrowheads="1"/>
            </p:cNvSpPr>
            <p:nvPr/>
          </p:nvSpPr>
          <p:spPr bwMode="gray">
            <a:xfrm>
              <a:off x="11711" y="1694155"/>
              <a:ext cx="9799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Separation</a:t>
              </a:r>
              <a:endParaRPr lang="zh-CN" altLang="en-US" sz="12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eaLnBrk="0" hangingPunct="0"/>
              <a:endParaRPr lang="en-US" altLang="zh-CN" sz="12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09" name="Group 25"/>
          <p:cNvGrpSpPr>
            <a:grpSpLocks/>
          </p:cNvGrpSpPr>
          <p:nvPr/>
        </p:nvGrpSpPr>
        <p:grpSpPr bwMode="auto">
          <a:xfrm>
            <a:off x="3016250" y="809625"/>
            <a:ext cx="2714625" cy="2070100"/>
            <a:chOff x="1900" y="516"/>
            <a:chExt cx="1710" cy="1304"/>
          </a:xfrm>
        </p:grpSpPr>
        <p:pic>
          <p:nvPicPr>
            <p:cNvPr id="41985" name="图片 12" descr="Fig.4.t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00" y="516"/>
              <a:ext cx="1710" cy="1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05" name="Rectangle 21"/>
            <p:cNvSpPr>
              <a:spLocks noChangeArrowheads="1"/>
            </p:cNvSpPr>
            <p:nvPr/>
          </p:nvSpPr>
          <p:spPr bwMode="auto">
            <a:xfrm>
              <a:off x="2981" y="1354"/>
              <a:ext cx="47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600" b="1" dirty="0"/>
                <a:t>simulated ZIF-8</a:t>
              </a:r>
              <a:endParaRPr lang="zh-CN" altLang="en-US" sz="600" b="1" dirty="0"/>
            </a:p>
          </p:txBody>
        </p:sp>
        <p:sp>
          <p:nvSpPr>
            <p:cNvPr id="42006" name="Rectangle 22"/>
            <p:cNvSpPr>
              <a:spLocks noChangeArrowheads="1"/>
            </p:cNvSpPr>
            <p:nvPr/>
          </p:nvSpPr>
          <p:spPr bwMode="auto">
            <a:xfrm>
              <a:off x="3067" y="1155"/>
              <a:ext cx="38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600" b="1" dirty="0"/>
                <a:t>ZIF-8 seeds</a:t>
              </a:r>
              <a:endParaRPr lang="zh-CN" altLang="en-US" sz="600" b="1" dirty="0"/>
            </a:p>
          </p:txBody>
        </p:sp>
        <p:sp>
          <p:nvSpPr>
            <p:cNvPr id="42007" name="Rectangle 23"/>
            <p:cNvSpPr>
              <a:spLocks noChangeArrowheads="1"/>
            </p:cNvSpPr>
            <p:nvPr/>
          </p:nvSpPr>
          <p:spPr bwMode="auto">
            <a:xfrm>
              <a:off x="2955" y="933"/>
              <a:ext cx="49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600" b="1" dirty="0"/>
                <a:t>ZIF-8 membrane</a:t>
              </a:r>
              <a:endParaRPr lang="zh-CN" altLang="en-US" sz="600" b="1" dirty="0"/>
            </a:p>
          </p:txBody>
        </p:sp>
      </p:grpSp>
      <p:pic>
        <p:nvPicPr>
          <p:cNvPr id="41986" name="图片 13" descr="Fig.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1701800"/>
            <a:ext cx="2865438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矩形 14"/>
          <p:cNvSpPr>
            <a:spLocks noChangeArrowheads="1"/>
          </p:cNvSpPr>
          <p:nvPr/>
        </p:nvSpPr>
        <p:spPr bwMode="auto">
          <a:xfrm>
            <a:off x="3186113" y="2759075"/>
            <a:ext cx="2798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latin typeface="Times New Roman" pitchFamily="18" charset="0"/>
                <a:ea typeface="华文楷体" pitchFamily="2" charset="-122"/>
              </a:rPr>
              <a:t>XRD patterns of the simulated ZIF-8 (a), ZIF-8 seeds (b) and synthesized ZIF-8 membrane (c).</a:t>
            </a:r>
            <a:endParaRPr lang="zh-CN" altLang="en-US" sz="1000"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129463" y="433388"/>
            <a:ext cx="23542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ZIF-8 membrane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1989" name="矩形 25"/>
          <p:cNvSpPr>
            <a:spLocks noChangeArrowheads="1"/>
          </p:cNvSpPr>
          <p:nvPr/>
        </p:nvSpPr>
        <p:spPr bwMode="auto">
          <a:xfrm>
            <a:off x="1192076" y="1074256"/>
            <a:ext cx="1647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sz="2400" b="1" baseline="30000" dirty="0" err="1">
                <a:solidFill>
                  <a:schemeClr val="accent2"/>
                </a:solidFill>
                <a:latin typeface="Comic Sans MS" pitchFamily="66" charset="0"/>
              </a:rPr>
              <a:t>Electrospinning</a:t>
            </a:r>
            <a:endParaRPr lang="zh-CN" altLang="en-US" sz="2400" b="1" baseline="30000" dirty="0">
              <a:solidFill>
                <a:schemeClr val="accent2"/>
              </a:solidFill>
              <a:latin typeface="Comic Sans MS" pitchFamily="66" charset="0"/>
            </a:endParaRPr>
          </a:p>
          <a:p>
            <a:endParaRPr lang="zh-CN" altLang="en-US" sz="2400" b="1" baseline="300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41990" name="图片 26" descr="Table1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2788" y="1951038"/>
            <a:ext cx="3133725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矩形 27"/>
          <p:cNvSpPr>
            <a:spLocks noChangeArrowheads="1"/>
          </p:cNvSpPr>
          <p:nvPr/>
        </p:nvSpPr>
        <p:spPr bwMode="auto">
          <a:xfrm>
            <a:off x="5792788" y="1201738"/>
            <a:ext cx="3170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 b="1">
                <a:latin typeface="Times New Roman" pitchFamily="18" charset="0"/>
                <a:cs typeface="Times New Roman" pitchFamily="18" charset="0"/>
              </a:rPr>
              <a:t>Table </a:t>
            </a:r>
            <a:r>
              <a:rPr lang="en-US" altLang="zh-CN" sz="1000">
                <a:latin typeface="Times New Roman" pitchFamily="18" charset="0"/>
                <a:cs typeface="Times New Roman" pitchFamily="18" charset="0"/>
              </a:rPr>
              <a:t>Permeance (molm</a:t>
            </a:r>
            <a:r>
              <a:rPr lang="en-US" altLang="zh-CN" sz="1000" baseline="30000">
                <a:latin typeface="Times New Roman" pitchFamily="18" charset="0"/>
                <a:cs typeface="Times New Roman" pitchFamily="18" charset="0"/>
              </a:rPr>
              <a:t>-2 </a:t>
            </a:r>
            <a:r>
              <a:rPr lang="en-US" altLang="zh-CN" sz="100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1000" baseline="3000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zh-CN" sz="1000">
                <a:latin typeface="Times New Roman" pitchFamily="18" charset="0"/>
                <a:cs typeface="Times New Roman" pitchFamily="18" charset="0"/>
              </a:rPr>
              <a:t>Pa</a:t>
            </a:r>
            <a:r>
              <a:rPr lang="en-US" altLang="zh-CN" sz="1000" baseline="3000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zh-CN" sz="1000">
                <a:latin typeface="Times New Roman" pitchFamily="18" charset="0"/>
                <a:cs typeface="Times New Roman" pitchFamily="18" charset="0"/>
              </a:rPr>
              <a:t>) and separation factors (H</a:t>
            </a:r>
            <a:r>
              <a:rPr lang="en-US" altLang="zh-CN" sz="10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000">
                <a:latin typeface="Times New Roman" pitchFamily="18" charset="0"/>
                <a:cs typeface="Times New Roman" pitchFamily="18" charset="0"/>
              </a:rPr>
              <a:t> versus other gases) of the ZIF-8 membrane at 298 K and 1 atmospheric pressure. The volume ratio for the mixed gas systems is 1 : 1</a:t>
            </a:r>
            <a:endParaRPr lang="zh-CN" altLang="en-US" sz="1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92" name="图片 28" descr="Fig.5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0400" y="2870200"/>
            <a:ext cx="32353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矩形 29"/>
          <p:cNvSpPr>
            <a:spLocks noChangeArrowheads="1"/>
          </p:cNvSpPr>
          <p:nvPr/>
        </p:nvSpPr>
        <p:spPr bwMode="auto">
          <a:xfrm>
            <a:off x="5838825" y="5359400"/>
            <a:ext cx="3279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latin typeface="Times New Roman" pitchFamily="18" charset="0"/>
                <a:ea typeface="华文楷体" pitchFamily="2" charset="-122"/>
              </a:rPr>
              <a:t>Plot of H2/CO2, H2/N2 and H2/CH4 separation factors of the ZIF-8 membrane with changes in testing time.</a:t>
            </a:r>
            <a:endParaRPr lang="zh-CN" altLang="en-US" sz="1000">
              <a:latin typeface="Times New Roman" pitchFamily="18" charset="0"/>
              <a:ea typeface="华文楷体" pitchFamily="2" charset="-122"/>
            </a:endParaRPr>
          </a:p>
          <a:p>
            <a:endParaRPr lang="zh-CN" altLang="en-US" sz="12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994" name="组 35"/>
          <p:cNvGrpSpPr>
            <a:grpSpLocks/>
          </p:cNvGrpSpPr>
          <p:nvPr/>
        </p:nvGrpSpPr>
        <p:grpSpPr bwMode="auto">
          <a:xfrm>
            <a:off x="3351213" y="3305175"/>
            <a:ext cx="2119312" cy="2997200"/>
            <a:chOff x="3735512" y="829519"/>
            <a:chExt cx="2119347" cy="2996915"/>
          </a:xfrm>
        </p:grpSpPr>
        <p:pic>
          <p:nvPicPr>
            <p:cNvPr id="41999" name="图片 16" descr="Fig.S7.ti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35512" y="829519"/>
              <a:ext cx="2119347" cy="2996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00" name="矩形 10"/>
            <p:cNvSpPr>
              <a:spLocks noChangeArrowheads="1"/>
            </p:cNvSpPr>
            <p:nvPr/>
          </p:nvSpPr>
          <p:spPr bwMode="auto">
            <a:xfrm>
              <a:off x="3900615" y="2059715"/>
              <a:ext cx="781062" cy="244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>
                  <a:solidFill>
                    <a:srgbClr val="008000"/>
                  </a:solidFill>
                  <a:latin typeface="Times New Roman" pitchFamily="18" charset="0"/>
                  <a:ea typeface="华文楷体" pitchFamily="2" charset="-122"/>
                </a:rPr>
                <a:t>SiO</a:t>
              </a:r>
              <a:r>
                <a:rPr lang="en-US" altLang="zh-CN" sz="1000" baseline="-25000">
                  <a:solidFill>
                    <a:srgbClr val="008000"/>
                  </a:solidFill>
                  <a:latin typeface="Times New Roman" pitchFamily="18" charset="0"/>
                  <a:ea typeface="华文楷体" pitchFamily="2" charset="-122"/>
                </a:rPr>
                <a:t>2</a:t>
              </a:r>
              <a:r>
                <a:rPr lang="en-US" altLang="zh-CN" sz="1000">
                  <a:solidFill>
                    <a:srgbClr val="008000"/>
                  </a:solidFill>
                  <a:latin typeface="Times New Roman" pitchFamily="18" charset="0"/>
                  <a:ea typeface="华文楷体" pitchFamily="2" charset="-122"/>
                </a:rPr>
                <a:t> wafer </a:t>
              </a:r>
              <a:endParaRPr lang="zh-CN" altLang="en-US" sz="1000">
                <a:solidFill>
                  <a:srgbClr val="008000"/>
                </a:solidFill>
                <a:latin typeface="Calibri" pitchFamily="34" charset="0"/>
              </a:endParaRPr>
            </a:p>
          </p:txBody>
        </p:sp>
        <p:sp>
          <p:nvSpPr>
            <p:cNvPr id="42001" name="矩形 32"/>
            <p:cNvSpPr>
              <a:spLocks noChangeArrowheads="1"/>
            </p:cNvSpPr>
            <p:nvPr/>
          </p:nvSpPr>
          <p:spPr bwMode="auto">
            <a:xfrm>
              <a:off x="3900615" y="3513726"/>
              <a:ext cx="806463" cy="244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>
                  <a:solidFill>
                    <a:srgbClr val="008000"/>
                  </a:solidFill>
                  <a:latin typeface="Times New Roman" pitchFamily="18" charset="0"/>
                  <a:ea typeface="华文楷体" pitchFamily="2" charset="-122"/>
                </a:rPr>
                <a:t> Al</a:t>
              </a:r>
              <a:r>
                <a:rPr lang="en-US" altLang="zh-CN" sz="1000" baseline="-25000">
                  <a:solidFill>
                    <a:srgbClr val="008000"/>
                  </a:solidFill>
                  <a:latin typeface="Times New Roman" pitchFamily="18" charset="0"/>
                  <a:ea typeface="华文楷体" pitchFamily="2" charset="-122"/>
                </a:rPr>
                <a:t>2</a:t>
              </a:r>
              <a:r>
                <a:rPr lang="en-US" altLang="zh-CN" sz="1000">
                  <a:solidFill>
                    <a:srgbClr val="008000"/>
                  </a:solidFill>
                  <a:latin typeface="Times New Roman" pitchFamily="18" charset="0"/>
                  <a:ea typeface="华文楷体" pitchFamily="2" charset="-122"/>
                </a:rPr>
                <a:t>O</a:t>
              </a:r>
              <a:r>
                <a:rPr lang="en-US" altLang="zh-CN" sz="1000" baseline="-25000">
                  <a:solidFill>
                    <a:srgbClr val="008000"/>
                  </a:solidFill>
                  <a:latin typeface="Times New Roman" pitchFamily="18" charset="0"/>
                  <a:ea typeface="华文楷体" pitchFamily="2" charset="-122"/>
                </a:rPr>
                <a:t>3</a:t>
              </a:r>
              <a:r>
                <a:rPr lang="en-US" altLang="zh-CN" sz="1000">
                  <a:solidFill>
                    <a:srgbClr val="008000"/>
                  </a:solidFill>
                  <a:latin typeface="Times New Roman" pitchFamily="18" charset="0"/>
                  <a:ea typeface="华文楷体" pitchFamily="2" charset="-122"/>
                </a:rPr>
                <a:t> tube </a:t>
              </a:r>
              <a:endParaRPr lang="zh-CN" altLang="en-US" sz="1000">
                <a:solidFill>
                  <a:srgbClr val="008000"/>
                </a:solidFill>
                <a:latin typeface="Times New Roman" pitchFamily="18" charset="0"/>
                <a:ea typeface="华文楷体" pitchFamily="2" charset="-122"/>
              </a:endParaRPr>
            </a:p>
          </p:txBody>
        </p:sp>
        <p:sp>
          <p:nvSpPr>
            <p:cNvPr id="42002" name="文本框 33"/>
            <p:cNvSpPr txBox="1">
              <a:spLocks noChangeArrowheads="1"/>
            </p:cNvSpPr>
            <p:nvPr/>
          </p:nvSpPr>
          <p:spPr bwMode="auto">
            <a:xfrm>
              <a:off x="4937269" y="2059715"/>
              <a:ext cx="722324" cy="244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>
                  <a:solidFill>
                    <a:srgbClr val="008000"/>
                  </a:solidFill>
                  <a:latin typeface="Times New Roman" pitchFamily="18" charset="0"/>
                  <a:ea typeface="华文楷体" pitchFamily="2" charset="-122"/>
                </a:rPr>
                <a:t>membrane</a:t>
              </a:r>
              <a:endParaRPr lang="zh-CN" altLang="en-US" sz="1000">
                <a:solidFill>
                  <a:srgbClr val="008000"/>
                </a:solidFill>
                <a:latin typeface="Times New Roman" pitchFamily="18" charset="0"/>
                <a:ea typeface="华文楷体" pitchFamily="2" charset="-122"/>
              </a:endParaRPr>
            </a:p>
          </p:txBody>
        </p:sp>
        <p:sp>
          <p:nvSpPr>
            <p:cNvPr id="42003" name="文本框 34"/>
            <p:cNvSpPr txBox="1">
              <a:spLocks noChangeArrowheads="1"/>
            </p:cNvSpPr>
            <p:nvPr/>
          </p:nvSpPr>
          <p:spPr bwMode="auto">
            <a:xfrm>
              <a:off x="4956319" y="3513726"/>
              <a:ext cx="722325" cy="244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>
                  <a:solidFill>
                    <a:srgbClr val="008000"/>
                  </a:solidFill>
                  <a:latin typeface="Times New Roman" pitchFamily="18" charset="0"/>
                  <a:ea typeface="华文楷体" pitchFamily="2" charset="-122"/>
                </a:rPr>
                <a:t>membrane</a:t>
              </a:r>
              <a:endParaRPr lang="zh-CN" altLang="en-US" sz="1000">
                <a:solidFill>
                  <a:srgbClr val="008000"/>
                </a:solidFill>
                <a:latin typeface="Times New Roman" pitchFamily="18" charset="0"/>
                <a:ea typeface="华文楷体" pitchFamily="2" charset="-122"/>
              </a:endParaRPr>
            </a:p>
          </p:txBody>
        </p:sp>
      </p:grpSp>
      <p:sp>
        <p:nvSpPr>
          <p:cNvPr id="41995" name="矩形 11"/>
          <p:cNvSpPr>
            <a:spLocks noChangeArrowheads="1"/>
          </p:cNvSpPr>
          <p:nvPr/>
        </p:nvSpPr>
        <p:spPr bwMode="auto">
          <a:xfrm>
            <a:off x="42863" y="5081588"/>
            <a:ext cx="33083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latin typeface="Times New Roman" pitchFamily="18" charset="0"/>
                <a:ea typeface="华文楷体" pitchFamily="2" charset="-122"/>
              </a:rPr>
              <a:t>SEM images of the support surface (a), top-view of the ZIF-8 membrane without (b) and with (c and d) seeding fibers, cross-section view of the ZIF-8 membrane (e and f).</a:t>
            </a:r>
            <a:endParaRPr lang="zh-CN" altLang="en-US" sz="1000"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333750" y="6642100"/>
            <a:ext cx="5821363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Lili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Fan, Ming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Xue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Zixi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Kang,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Huan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Li,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i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J. Mater. Chem.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2012, 22, 25272–25276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cxnSp>
        <p:nvCxnSpPr>
          <p:cNvPr id="27" name="直线连接符 26"/>
          <p:cNvCxnSpPr/>
          <p:nvPr/>
        </p:nvCxnSpPr>
        <p:spPr bwMode="auto">
          <a:xfrm>
            <a:off x="1436688" y="725597"/>
            <a:ext cx="70183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组 41"/>
          <p:cNvGrpSpPr/>
          <p:nvPr/>
        </p:nvGrpSpPr>
        <p:grpSpPr>
          <a:xfrm>
            <a:off x="65279" y="86760"/>
            <a:ext cx="1126797" cy="1099536"/>
            <a:chOff x="-81911" y="1290638"/>
            <a:chExt cx="1126797" cy="1099536"/>
          </a:xfrm>
        </p:grpSpPr>
        <p:grpSp>
          <p:nvGrpSpPr>
            <p:cNvPr id="43" name="Group 43"/>
            <p:cNvGrpSpPr>
              <a:grpSpLocks/>
            </p:cNvGrpSpPr>
            <p:nvPr/>
          </p:nvGrpSpPr>
          <p:grpSpPr bwMode="auto">
            <a:xfrm>
              <a:off x="-81911" y="1290638"/>
              <a:ext cx="1126797" cy="1099536"/>
              <a:chOff x="884" y="2523"/>
              <a:chExt cx="862" cy="862"/>
            </a:xfrm>
          </p:grpSpPr>
          <p:sp>
            <p:nvSpPr>
              <p:cNvPr id="45" name="Oval 4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6" name="Oval 4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0" name="Oval 4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1" name="Oval 5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2" name="Oval 5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3" name="Oval 5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</p:grpSp>
        <p:sp>
          <p:nvSpPr>
            <p:cNvPr id="44" name="Text Box 66"/>
            <p:cNvSpPr txBox="1">
              <a:spLocks noChangeArrowheads="1"/>
            </p:cNvSpPr>
            <p:nvPr/>
          </p:nvSpPr>
          <p:spPr bwMode="gray">
            <a:xfrm>
              <a:off x="11711" y="1694155"/>
              <a:ext cx="9799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Separation</a:t>
              </a:r>
              <a:endParaRPr lang="zh-CN" altLang="en-US" sz="12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eaLnBrk="0" hangingPunct="0"/>
              <a:endParaRPr lang="en-US" altLang="zh-CN" sz="12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ap_ch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333375"/>
            <a:ext cx="6480175" cy="614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 bwMode="auto">
          <a:xfrm>
            <a:off x="7464425" y="433388"/>
            <a:ext cx="4151313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JUC-32 film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6082" name="矩形 15"/>
          <p:cNvSpPr>
            <a:spLocks noChangeArrowheads="1"/>
          </p:cNvSpPr>
          <p:nvPr/>
        </p:nvSpPr>
        <p:spPr bwMode="auto">
          <a:xfrm>
            <a:off x="1375123" y="985838"/>
            <a:ext cx="1647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sz="2400" b="1" baseline="30000" dirty="0" err="1">
                <a:solidFill>
                  <a:schemeClr val="accent2"/>
                </a:solidFill>
                <a:latin typeface="Comic Sans MS" pitchFamily="66" charset="0"/>
              </a:rPr>
              <a:t>Electrospinning</a:t>
            </a:r>
            <a:endParaRPr lang="zh-CN" altLang="en-US" sz="2400" b="1" baseline="30000" dirty="0">
              <a:solidFill>
                <a:schemeClr val="accent2"/>
              </a:solidFill>
              <a:latin typeface="Comic Sans MS" pitchFamily="66" charset="0"/>
            </a:endParaRPr>
          </a:p>
          <a:p>
            <a:endParaRPr lang="zh-CN" altLang="en-US" sz="2400" b="1" baseline="300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57727" y="1539831"/>
            <a:ext cx="7531683" cy="4591796"/>
            <a:chOff x="211138" y="1395413"/>
            <a:chExt cx="8410575" cy="5127625"/>
          </a:xfrm>
        </p:grpSpPr>
        <p:grpSp>
          <p:nvGrpSpPr>
            <p:cNvPr id="46083" name="组 22"/>
            <p:cNvGrpSpPr>
              <a:grpSpLocks/>
            </p:cNvGrpSpPr>
            <p:nvPr/>
          </p:nvGrpSpPr>
          <p:grpSpPr bwMode="auto">
            <a:xfrm>
              <a:off x="1749425" y="1395413"/>
              <a:ext cx="6872288" cy="5127625"/>
              <a:chOff x="1791766" y="1424009"/>
              <a:chExt cx="6871681" cy="5127366"/>
            </a:xfrm>
          </p:grpSpPr>
          <p:grpSp>
            <p:nvGrpSpPr>
              <p:cNvPr id="46094" name="组 20"/>
              <p:cNvGrpSpPr>
                <a:grpSpLocks/>
              </p:cNvGrpSpPr>
              <p:nvPr/>
            </p:nvGrpSpPr>
            <p:grpSpPr bwMode="auto">
              <a:xfrm>
                <a:off x="1791766" y="1424009"/>
                <a:ext cx="6871681" cy="5127366"/>
                <a:chOff x="1699198" y="1431329"/>
                <a:chExt cx="6871681" cy="5127366"/>
              </a:xfrm>
            </p:grpSpPr>
            <p:pic>
              <p:nvPicPr>
                <p:cNvPr id="46096" name="图片 19" descr="JUC-32.png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212125" y="3476434"/>
                  <a:ext cx="4358754" cy="30822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46097" name="组 14"/>
                <p:cNvGrpSpPr>
                  <a:grpSpLocks/>
                </p:cNvGrpSpPr>
                <p:nvPr/>
              </p:nvGrpSpPr>
              <p:grpSpPr bwMode="auto">
                <a:xfrm>
                  <a:off x="1699198" y="1434301"/>
                  <a:ext cx="6282875" cy="4716894"/>
                  <a:chOff x="169397" y="1097081"/>
                  <a:chExt cx="6282875" cy="4716894"/>
                </a:xfrm>
              </p:grpSpPr>
              <p:grpSp>
                <p:nvGrpSpPr>
                  <p:cNvPr id="46101" name="组 2"/>
                  <p:cNvGrpSpPr>
                    <a:grpSpLocks/>
                  </p:cNvGrpSpPr>
                  <p:nvPr/>
                </p:nvGrpSpPr>
                <p:grpSpPr bwMode="auto">
                  <a:xfrm>
                    <a:off x="3327847" y="1097081"/>
                    <a:ext cx="3124425" cy="2346948"/>
                    <a:chOff x="1301681" y="3617971"/>
                    <a:chExt cx="2952037" cy="2217457"/>
                  </a:xfrm>
                </p:grpSpPr>
                <p:pic>
                  <p:nvPicPr>
                    <p:cNvPr id="46104" name="图片 3" descr="未命名-8.png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rcRect/>
                    <a:stretch>
                      <a:fillRect/>
                    </a:stretch>
                  </p:blipFill>
                  <p:spPr bwMode="auto">
                    <a:xfrm>
                      <a:off x="1301681" y="3617971"/>
                      <a:ext cx="2952037" cy="221745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46105" name="文本框 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90052" y="5347207"/>
                      <a:ext cx="586819" cy="27699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kumimoji="1" lang="en-US" altLang="zh-CN" sz="1200" b="1">
                          <a:solidFill>
                            <a:schemeClr val="bg1"/>
                          </a:solidFill>
                          <a:cs typeface="Arial" charset="0"/>
                        </a:rPr>
                        <a:t>20μm</a:t>
                      </a:r>
                      <a:endParaRPr kumimoji="1" lang="zh-CN" altLang="en-US" sz="1200" b="1">
                        <a:solidFill>
                          <a:schemeClr val="bg1"/>
                        </a:solidFill>
                        <a:cs typeface="Arial" charset="0"/>
                      </a:endParaRPr>
                    </a:p>
                  </p:txBody>
                </p:sp>
              </p:grpSp>
              <p:pic>
                <p:nvPicPr>
                  <p:cNvPr id="46102" name="图片 13" descr="未命名-9.png"/>
                  <p:cNvPicPr>
                    <a:picLocks noChangeAspect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169397" y="3467027"/>
                    <a:ext cx="3128381" cy="23469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6103" name="文本框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81535" y="2918659"/>
                    <a:ext cx="501234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1" lang="en-US" altLang="zh-CN" sz="1200" b="1">
                        <a:solidFill>
                          <a:schemeClr val="bg1"/>
                        </a:solidFill>
                        <a:cs typeface="Arial" charset="0"/>
                      </a:rPr>
                      <a:t>5μm</a:t>
                    </a:r>
                    <a:endParaRPr kumimoji="1" lang="zh-CN" altLang="en-US" sz="1200" b="1">
                      <a:solidFill>
                        <a:schemeClr val="bg1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46098" name="组 18"/>
                <p:cNvGrpSpPr>
                  <a:grpSpLocks/>
                </p:cNvGrpSpPr>
                <p:nvPr/>
              </p:nvGrpSpPr>
              <p:grpSpPr bwMode="auto">
                <a:xfrm>
                  <a:off x="1699198" y="1431329"/>
                  <a:ext cx="3128381" cy="2349920"/>
                  <a:chOff x="1783864" y="1536742"/>
                  <a:chExt cx="3128381" cy="2349920"/>
                </a:xfrm>
              </p:grpSpPr>
              <p:pic>
                <p:nvPicPr>
                  <p:cNvPr id="46099" name="图片 16" descr="未命名-7.png"/>
                  <p:cNvPicPr>
                    <a:picLocks noChangeAspect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1783864" y="1536742"/>
                    <a:ext cx="3128381" cy="23499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6100" name="文本框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66256" y="3414766"/>
                    <a:ext cx="531176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kumimoji="1" lang="en-US" altLang="zh-CN" sz="1200" b="1">
                        <a:solidFill>
                          <a:schemeClr val="bg1"/>
                        </a:solidFill>
                        <a:cs typeface="Arial" charset="0"/>
                      </a:rPr>
                      <a:t>1μm</a:t>
                    </a:r>
                    <a:endParaRPr kumimoji="1" lang="zh-CN" altLang="en-US" sz="1200" b="1">
                      <a:solidFill>
                        <a:schemeClr val="bg1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46095" name="文本框 21"/>
              <p:cNvSpPr txBox="1">
                <a:spLocks noChangeArrowheads="1"/>
              </p:cNvSpPr>
              <p:nvPr/>
            </p:nvSpPr>
            <p:spPr bwMode="auto">
              <a:xfrm>
                <a:off x="4304693" y="5671624"/>
                <a:ext cx="50123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200" b="1">
                    <a:solidFill>
                      <a:schemeClr val="bg1"/>
                    </a:solidFill>
                    <a:cs typeface="Arial" charset="0"/>
                  </a:rPr>
                  <a:t>5μm</a:t>
                </a:r>
                <a:endParaRPr kumimoji="1" lang="zh-CN" altLang="en-US" sz="1200" b="1">
                  <a:solidFill>
                    <a:schemeClr val="bg1"/>
                  </a:solidFill>
                  <a:cs typeface="Arial" charset="0"/>
                </a:endParaRPr>
              </a:p>
            </p:txBody>
          </p:sp>
        </p:grpSp>
        <p:grpSp>
          <p:nvGrpSpPr>
            <p:cNvPr id="46085" name="组 34"/>
            <p:cNvGrpSpPr>
              <a:grpSpLocks/>
            </p:cNvGrpSpPr>
            <p:nvPr/>
          </p:nvGrpSpPr>
          <p:grpSpPr bwMode="auto">
            <a:xfrm>
              <a:off x="211138" y="1416050"/>
              <a:ext cx="7691437" cy="4497388"/>
              <a:chOff x="211666" y="1415606"/>
              <a:chExt cx="7690371" cy="4497128"/>
            </a:xfrm>
          </p:grpSpPr>
          <p:pic>
            <p:nvPicPr>
              <p:cNvPr id="46086" name="图片 1" descr="20121120_195235.jpg"/>
              <p:cNvPicPr>
                <a:picLocks noChangeAspect="1"/>
              </p:cNvPicPr>
              <p:nvPr/>
            </p:nvPicPr>
            <p:blipFill>
              <a:blip r:embed="rId6"/>
              <a:srcRect l="39554" t="37903" r="40845" b="35495"/>
              <a:stretch>
                <a:fillRect/>
              </a:stretch>
            </p:blipFill>
            <p:spPr bwMode="auto">
              <a:xfrm>
                <a:off x="211666" y="3037443"/>
                <a:ext cx="1456125" cy="1481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087" name="矩形 24"/>
              <p:cNvSpPr>
                <a:spLocks noChangeArrowheads="1"/>
              </p:cNvSpPr>
              <p:nvPr/>
            </p:nvSpPr>
            <p:spPr bwMode="auto">
              <a:xfrm>
                <a:off x="474210" y="4519110"/>
                <a:ext cx="97975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600" b="1">
                    <a:latin typeface="Calibri" pitchFamily="34" charset="0"/>
                  </a:rPr>
                  <a:t>silica disc</a:t>
                </a:r>
                <a:r>
                  <a:rPr kumimoji="1" lang="zh-CN" altLang="zh-CN" sz="1600" b="1">
                    <a:latin typeface="Calibri" pitchFamily="34" charset="0"/>
                  </a:rPr>
                  <a:t> </a:t>
                </a:r>
                <a:endParaRPr kumimoji="1" lang="zh-CN" altLang="en-US" sz="1600" b="1">
                  <a:latin typeface="Calibri" pitchFamily="34" charset="0"/>
                </a:endParaRPr>
              </a:p>
            </p:txBody>
          </p:sp>
          <p:sp>
            <p:nvSpPr>
              <p:cNvPr id="46088" name="文本框 26"/>
              <p:cNvSpPr txBox="1">
                <a:spLocks noChangeArrowheads="1"/>
              </p:cNvSpPr>
              <p:nvPr/>
            </p:nvSpPr>
            <p:spPr bwMode="auto">
              <a:xfrm>
                <a:off x="1749433" y="1415606"/>
                <a:ext cx="161820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altLang="zh-CN" sz="1600" b="1">
                    <a:solidFill>
                      <a:schemeClr val="bg1"/>
                    </a:solidFill>
                    <a:latin typeface="Calibri" pitchFamily="34" charset="0"/>
                  </a:rPr>
                  <a:t>JUC-32 seeds</a:t>
                </a:r>
                <a:endParaRPr kumimoji="1" lang="zh-CN" altLang="en-US" sz="1600" b="1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6089" name="文本框 27"/>
              <p:cNvSpPr txBox="1">
                <a:spLocks noChangeArrowheads="1"/>
              </p:cNvSpPr>
              <p:nvPr/>
            </p:nvSpPr>
            <p:spPr bwMode="auto">
              <a:xfrm>
                <a:off x="4907883" y="1415606"/>
                <a:ext cx="161820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altLang="zh-CN" sz="1600" b="1">
                    <a:solidFill>
                      <a:schemeClr val="bg1"/>
                    </a:solidFill>
                    <a:latin typeface="Calibri" pitchFamily="34" charset="0"/>
                  </a:rPr>
                  <a:t>JUC-32 film</a:t>
                </a:r>
                <a:endParaRPr kumimoji="1" lang="zh-CN" altLang="en-US" sz="1600" b="1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6090" name="文本框 28"/>
              <p:cNvSpPr txBox="1">
                <a:spLocks noChangeArrowheads="1"/>
              </p:cNvSpPr>
              <p:nvPr/>
            </p:nvSpPr>
            <p:spPr bwMode="auto">
              <a:xfrm>
                <a:off x="1749433" y="3745707"/>
                <a:ext cx="161820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altLang="zh-CN" sz="1600" b="1">
                    <a:solidFill>
                      <a:schemeClr val="bg1"/>
                    </a:solidFill>
                    <a:latin typeface="Calibri" pitchFamily="34" charset="0"/>
                  </a:rPr>
                  <a:t>Cross-section</a:t>
                </a:r>
                <a:endParaRPr kumimoji="1" lang="zh-CN" altLang="en-US" sz="1600" b="1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6091" name="矩形 29"/>
              <p:cNvSpPr>
                <a:spLocks noChangeArrowheads="1"/>
              </p:cNvSpPr>
              <p:nvPr/>
            </p:nvSpPr>
            <p:spPr bwMode="auto">
              <a:xfrm>
                <a:off x="7008144" y="5543402"/>
                <a:ext cx="8019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200">
                    <a:latin typeface="Calibri" pitchFamily="34" charset="0"/>
                  </a:rPr>
                  <a:t>simulated</a:t>
                </a:r>
                <a:r>
                  <a:rPr lang="zh-CN" altLang="zh-CN">
                    <a:latin typeface="Calibri" pitchFamily="34" charset="0"/>
                  </a:rPr>
                  <a:t> </a:t>
                </a:r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6092" name="矩形 31"/>
              <p:cNvSpPr>
                <a:spLocks noChangeArrowheads="1"/>
              </p:cNvSpPr>
              <p:nvPr/>
            </p:nvSpPr>
            <p:spPr bwMode="auto">
              <a:xfrm>
                <a:off x="6895256" y="4880799"/>
                <a:ext cx="10067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200">
                    <a:latin typeface="Calibri" pitchFamily="34" charset="0"/>
                  </a:rPr>
                  <a:t>JUC-32 seeds</a:t>
                </a:r>
                <a:r>
                  <a:rPr lang="zh-CN" altLang="zh-CN">
                    <a:latin typeface="Calibri" pitchFamily="34" charset="0"/>
                  </a:rPr>
                  <a:t> </a:t>
                </a:r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6093" name="矩形 33"/>
              <p:cNvSpPr>
                <a:spLocks noChangeArrowheads="1"/>
              </p:cNvSpPr>
              <p:nvPr/>
            </p:nvSpPr>
            <p:spPr bwMode="auto">
              <a:xfrm>
                <a:off x="6951067" y="4348555"/>
                <a:ext cx="8921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200" dirty="0">
                    <a:latin typeface="Calibri" pitchFamily="34" charset="0"/>
                  </a:rPr>
                  <a:t>JUC-32 film</a:t>
                </a:r>
                <a:r>
                  <a:rPr lang="zh-CN" altLang="zh-CN" dirty="0">
                    <a:latin typeface="Calibri" pitchFamily="34" charset="0"/>
                  </a:rPr>
                  <a:t> </a:t>
                </a:r>
                <a:endParaRPr lang="zh-CN" altLang="en-US" dirty="0">
                  <a:latin typeface="Calibri" pitchFamily="34" charset="0"/>
                </a:endParaRPr>
              </a:p>
            </p:txBody>
          </p:sp>
        </p:grpSp>
      </p:grpSp>
      <p:cxnSp>
        <p:nvCxnSpPr>
          <p:cNvPr id="32" name="直线连接符 31"/>
          <p:cNvCxnSpPr/>
          <p:nvPr/>
        </p:nvCxnSpPr>
        <p:spPr bwMode="auto">
          <a:xfrm>
            <a:off x="1436688" y="725597"/>
            <a:ext cx="70183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5" name="组 44"/>
          <p:cNvGrpSpPr/>
          <p:nvPr/>
        </p:nvGrpSpPr>
        <p:grpSpPr>
          <a:xfrm>
            <a:off x="65279" y="86760"/>
            <a:ext cx="1126797" cy="1099536"/>
            <a:chOff x="-81911" y="1290638"/>
            <a:chExt cx="1126797" cy="1099536"/>
          </a:xfrm>
        </p:grpSpPr>
        <p:grpSp>
          <p:nvGrpSpPr>
            <p:cNvPr id="46" name="Group 43"/>
            <p:cNvGrpSpPr>
              <a:grpSpLocks/>
            </p:cNvGrpSpPr>
            <p:nvPr/>
          </p:nvGrpSpPr>
          <p:grpSpPr bwMode="auto">
            <a:xfrm>
              <a:off x="-81911" y="1290638"/>
              <a:ext cx="1126797" cy="1099536"/>
              <a:chOff x="884" y="2523"/>
              <a:chExt cx="862" cy="862"/>
            </a:xfrm>
          </p:grpSpPr>
          <p:sp>
            <p:nvSpPr>
              <p:cNvPr id="48" name="Oval 4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9" name="Oval 4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0" name="Oval 4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1" name="Oval 4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2" name="Oval 48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3" name="Oval 4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4" name="Oval 5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5" name="Oval 5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6" name="Oval 5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</p:grpSp>
        <p:sp>
          <p:nvSpPr>
            <p:cNvPr id="47" name="Text Box 66"/>
            <p:cNvSpPr txBox="1">
              <a:spLocks noChangeArrowheads="1"/>
            </p:cNvSpPr>
            <p:nvPr/>
          </p:nvSpPr>
          <p:spPr bwMode="gray">
            <a:xfrm>
              <a:off x="11711" y="1694155"/>
              <a:ext cx="9799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Separation</a:t>
              </a:r>
              <a:endParaRPr lang="zh-CN" altLang="en-US" sz="12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eaLnBrk="0" hangingPunct="0"/>
              <a:endParaRPr lang="en-US" altLang="zh-CN" sz="12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3644172" y="6554770"/>
            <a:ext cx="593419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Lili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GB" altLang="zh-CN" b="1" baseline="300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Fan,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Ming </a:t>
            </a:r>
            <a:r>
              <a:rPr lang="en-GB" altLang="zh-CN" b="1" baseline="300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Xue</a:t>
            </a:r>
            <a:r>
              <a:rPr lang="en-GB" altLang="zh-CN" b="1" baseline="300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GB" altLang="zh-CN" b="1" baseline="300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Zixi</a:t>
            </a:r>
            <a:r>
              <a:rPr lang="en-GB" altLang="zh-CN" b="1" baseline="300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Kang</a:t>
            </a:r>
            <a:r>
              <a:rPr lang="en-GB" altLang="zh-CN" b="1" baseline="300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and </a:t>
            </a:r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GB" altLang="zh-CN" b="1" baseline="300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GB" altLang="zh-CN" b="1" baseline="300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accepted</a:t>
            </a:r>
            <a:r>
              <a:rPr lang="en-GB" altLang="zh-CN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GB" altLang="zh-CN" b="1" baseline="300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by Science 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China Chemistry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图片 66" descr="Fig1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8563" y="1570038"/>
            <a:ext cx="6696075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矩形 67"/>
          <p:cNvSpPr>
            <a:spLocks noChangeArrowheads="1"/>
          </p:cNvSpPr>
          <p:nvPr/>
        </p:nvSpPr>
        <p:spPr bwMode="auto">
          <a:xfrm>
            <a:off x="612775" y="5632077"/>
            <a:ext cx="8312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dirty="0">
                <a:latin typeface="Times New Roman" pitchFamily="18" charset="0"/>
                <a:ea typeface="华文楷体" pitchFamily="2" charset="-122"/>
              </a:rPr>
              <a:t>Schematic diagram of preparation of DPPA-loaded SAPO-5 film on quartz support. </a:t>
            </a:r>
            <a:r>
              <a:rPr lang="en-US" altLang="zh-CN" sz="1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100" dirty="0" smtClean="0">
                <a:latin typeface="Times New Roman" pitchFamily="18" charset="0"/>
                <a:ea typeface="华文楷体" pitchFamily="2" charset="-122"/>
              </a:rPr>
              <a:t>DPPA</a:t>
            </a:r>
            <a:r>
              <a:rPr lang="en-US" altLang="zh-CN" sz="1100" dirty="0">
                <a:latin typeface="Times New Roman" pitchFamily="18" charset="0"/>
                <a:ea typeface="华文楷体" pitchFamily="2" charset="-122"/>
              </a:rPr>
              <a:t>= dimethyl-(4-phenylazophenyl)-amine)</a:t>
            </a:r>
            <a:endParaRPr lang="zh-CN" altLang="en-US" sz="1100" dirty="0"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363788" y="6645275"/>
            <a:ext cx="678815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Ming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Xue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Lili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Fan,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Zixi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Kang,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Wenting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Zhang,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Huan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Li,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i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J. Mater. Chem.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2012, 22, 17644–17648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56324" name="组 8"/>
          <p:cNvGrpSpPr>
            <a:grpSpLocks/>
          </p:cNvGrpSpPr>
          <p:nvPr/>
        </p:nvGrpSpPr>
        <p:grpSpPr bwMode="auto">
          <a:xfrm>
            <a:off x="1436688" y="436563"/>
            <a:ext cx="7539037" cy="307975"/>
            <a:chOff x="1436868" y="437038"/>
            <a:chExt cx="7538593" cy="307777"/>
          </a:xfrm>
        </p:grpSpPr>
        <p:cxnSp>
          <p:nvCxnSpPr>
            <p:cNvPr id="64" name="直线连接符 63"/>
            <p:cNvCxnSpPr/>
            <p:nvPr/>
          </p:nvCxnSpPr>
          <p:spPr>
            <a:xfrm>
              <a:off x="1436868" y="725777"/>
              <a:ext cx="70179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文本框 71"/>
            <p:cNvSpPr txBox="1"/>
            <p:nvPr/>
          </p:nvSpPr>
          <p:spPr>
            <a:xfrm>
              <a:off x="6622925" y="437038"/>
              <a:ext cx="2352536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rPr>
                <a:t>C-oriented SAPO-5 film</a:t>
              </a:r>
              <a:endParaRPr kumimoji="1" lang="zh-CN" altLang="en-US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</p:grpSp>
      <p:sp>
        <p:nvSpPr>
          <p:cNvPr id="56325" name="矩形 59"/>
          <p:cNvSpPr>
            <a:spLocks noChangeArrowheads="1"/>
          </p:cNvSpPr>
          <p:nvPr/>
        </p:nvSpPr>
        <p:spPr bwMode="auto">
          <a:xfrm>
            <a:off x="1182688" y="985838"/>
            <a:ext cx="1412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sz="2400" b="1" baseline="30000">
                <a:solidFill>
                  <a:schemeClr val="accent2"/>
                </a:solidFill>
                <a:latin typeface="Comic Sans MS" pitchFamily="66" charset="0"/>
              </a:rPr>
              <a:t>Quartz slice </a:t>
            </a:r>
            <a:endParaRPr lang="zh-CN" altLang="en-US" sz="2400" b="1" baseline="30000">
              <a:solidFill>
                <a:schemeClr val="accent2"/>
              </a:solidFill>
              <a:latin typeface="Comic Sans MS" pitchFamily="66" charset="0"/>
            </a:endParaRPr>
          </a:p>
          <a:p>
            <a:endParaRPr lang="zh-CN" altLang="en-US" sz="2400" b="1" baseline="300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56326" name="文本框 61"/>
          <p:cNvSpPr txBox="1">
            <a:spLocks noChangeArrowheads="1"/>
          </p:cNvSpPr>
          <p:nvPr/>
        </p:nvSpPr>
        <p:spPr bwMode="auto">
          <a:xfrm>
            <a:off x="1514475" y="331788"/>
            <a:ext cx="2144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000" b="1">
                <a:latin typeface="Calibri" pitchFamily="34" charset="0"/>
              </a:rPr>
              <a:t>Host-guest system</a:t>
            </a:r>
            <a:r>
              <a:rPr kumimoji="1" lang="en-US" altLang="zh-CN" sz="2000">
                <a:latin typeface="Calibri" pitchFamily="34" charset="0"/>
              </a:rPr>
              <a:t> </a:t>
            </a:r>
            <a:endParaRPr kumimoji="1" lang="zh-CN" altLang="en-US" sz="2000">
              <a:latin typeface="Calibri" pitchFamily="34" charset="0"/>
            </a:endParaRPr>
          </a:p>
        </p:txBody>
      </p: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77788" y="80963"/>
            <a:ext cx="1095375" cy="1095375"/>
            <a:chOff x="1685" y="3125"/>
            <a:chExt cx="907" cy="907"/>
          </a:xfrm>
        </p:grpSpPr>
        <p:grpSp>
          <p:nvGrpSpPr>
            <p:cNvPr id="37" name="Group 55"/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39" name="Oval 5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3965E1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0" name="Oval 57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1" name="Oval 58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1F377A"/>
                  </a:gs>
                  <a:gs pos="50000">
                    <a:srgbClr val="3965E1"/>
                  </a:gs>
                  <a:gs pos="100000">
                    <a:srgbClr val="1F377A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2" name="Oval 59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264396"/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3" name="Oval 6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03060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grpSp>
            <p:nvGrpSpPr>
              <p:cNvPr id="44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45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46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47" name="Oval 6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48" name="Oval 65"/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38" name="Text Box 66"/>
            <p:cNvSpPr txBox="1">
              <a:spLocks noChangeArrowheads="1"/>
            </p:cNvSpPr>
            <p:nvPr/>
          </p:nvSpPr>
          <p:spPr bwMode="gray">
            <a:xfrm>
              <a:off x="1836" y="3453"/>
              <a:ext cx="621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300" b="1" dirty="0">
                  <a:solidFill>
                    <a:srgbClr val="000000"/>
                  </a:solidFill>
                  <a:latin typeface="Arial"/>
                  <a:cs typeface="Arial"/>
                </a:rPr>
                <a:t>Sensor</a:t>
              </a:r>
              <a:endParaRPr lang="zh-CN" altLang="en-US" sz="13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eaLnBrk="0" hangingPunct="0"/>
              <a:endParaRPr lang="en-US" altLang="zh-CN" sz="13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矩形 6"/>
          <p:cNvSpPr>
            <a:spLocks noChangeArrowheads="1"/>
          </p:cNvSpPr>
          <p:nvPr/>
        </p:nvSpPr>
        <p:spPr bwMode="auto">
          <a:xfrm>
            <a:off x="643156" y="5611813"/>
            <a:ext cx="418941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aseline="30000">
                <a:latin typeface="Times New Roman" pitchFamily="18" charset="0"/>
                <a:cs typeface="Times New Roman" pitchFamily="18" charset="0"/>
              </a:rPr>
              <a:t>SEM images of seed crystals (a), c-oriented seed layer (b), c- oriented SAPO-5 film surface (c and d) and cross-section (e and f). </a:t>
            </a:r>
          </a:p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图片 16" descr="Fig3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1200" y="2076450"/>
            <a:ext cx="4203700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图片 5" descr="Fig2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181" y="1379538"/>
            <a:ext cx="3852863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矩形 17"/>
          <p:cNvSpPr>
            <a:spLocks noChangeArrowheads="1"/>
          </p:cNvSpPr>
          <p:nvPr/>
        </p:nvSpPr>
        <p:spPr bwMode="auto">
          <a:xfrm>
            <a:off x="4889500" y="4986338"/>
            <a:ext cx="42545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aseline="30000" dirty="0">
                <a:latin typeface="Times New Roman" pitchFamily="18" charset="0"/>
                <a:cs typeface="Times New Roman" pitchFamily="18" charset="0"/>
              </a:rPr>
              <a:t>XRD patterns of SAPO-5 seeds (a) and c oriented SAPO-5 film (b). </a:t>
            </a:r>
          </a:p>
          <a:p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直线连接符 12"/>
          <p:cNvCxnSpPr/>
          <p:nvPr/>
        </p:nvCxnSpPr>
        <p:spPr>
          <a:xfrm>
            <a:off x="1436688" y="727075"/>
            <a:ext cx="70183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623050" y="436563"/>
            <a:ext cx="2352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C-oriented SAPO-5 film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7351" name="矩形 22"/>
          <p:cNvSpPr>
            <a:spLocks noChangeArrowheads="1"/>
          </p:cNvSpPr>
          <p:nvPr/>
        </p:nvSpPr>
        <p:spPr bwMode="auto">
          <a:xfrm>
            <a:off x="1182688" y="985838"/>
            <a:ext cx="1412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sz="2400" b="1" baseline="30000">
                <a:solidFill>
                  <a:schemeClr val="accent2"/>
                </a:solidFill>
                <a:latin typeface="Comic Sans MS" pitchFamily="66" charset="0"/>
              </a:rPr>
              <a:t>Quartz slice </a:t>
            </a:r>
            <a:endParaRPr lang="zh-CN" altLang="en-US" sz="2400" b="1" baseline="30000">
              <a:solidFill>
                <a:schemeClr val="accent2"/>
              </a:solidFill>
              <a:latin typeface="Comic Sans MS" pitchFamily="66" charset="0"/>
            </a:endParaRPr>
          </a:p>
          <a:p>
            <a:endParaRPr lang="zh-CN" altLang="en-US" sz="2400" b="1" baseline="300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57352" name="文本框 23"/>
          <p:cNvSpPr txBox="1">
            <a:spLocks noChangeArrowheads="1"/>
          </p:cNvSpPr>
          <p:nvPr/>
        </p:nvSpPr>
        <p:spPr bwMode="auto">
          <a:xfrm>
            <a:off x="1514475" y="331788"/>
            <a:ext cx="2144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000" b="1">
                <a:latin typeface="Calibri" pitchFamily="34" charset="0"/>
              </a:rPr>
              <a:t>Host-guest system</a:t>
            </a:r>
            <a:r>
              <a:rPr kumimoji="1" lang="en-US" altLang="zh-CN" sz="2000">
                <a:latin typeface="Calibri" pitchFamily="34" charset="0"/>
              </a:rPr>
              <a:t> </a:t>
            </a:r>
            <a:endParaRPr kumimoji="1" lang="zh-CN" altLang="en-US" sz="2000">
              <a:latin typeface="Calibri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363788" y="6645275"/>
            <a:ext cx="678815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Ming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Xue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Lili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Fan,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Zixi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Kang,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Wenting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Zhang,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Huan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Li,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i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J. Mater. Chem.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2012, 22, 17644–17648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19406" y="3902392"/>
            <a:ext cx="9028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b="1" dirty="0">
                <a:latin typeface="Times New Roman" pitchFamily="18" charset="0"/>
                <a:cs typeface="Times New Roman" pitchFamily="18" charset="0"/>
              </a:rPr>
              <a:t>SAPO-5 seeds </a:t>
            </a:r>
            <a:endParaRPr lang="zh-CN" altLang="en-US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386081" y="3102292"/>
            <a:ext cx="8451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b="1" dirty="0">
                <a:latin typeface="Times New Roman" pitchFamily="18" charset="0"/>
                <a:cs typeface="Times New Roman" pitchFamily="18" charset="0"/>
              </a:rPr>
              <a:t>SAPO-5 </a:t>
            </a:r>
            <a:r>
              <a:rPr lang="en-US" altLang="zh-CN" sz="900" b="1" dirty="0" smtClean="0">
                <a:latin typeface="Times New Roman" pitchFamily="18" charset="0"/>
                <a:cs typeface="Times New Roman" pitchFamily="18" charset="0"/>
              </a:rPr>
              <a:t>film </a:t>
            </a:r>
            <a:endParaRPr lang="zh-CN" altLang="en-US" sz="9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Group 54"/>
          <p:cNvGrpSpPr>
            <a:grpSpLocks/>
          </p:cNvGrpSpPr>
          <p:nvPr/>
        </p:nvGrpSpPr>
        <p:grpSpPr bwMode="auto">
          <a:xfrm>
            <a:off x="77788" y="80963"/>
            <a:ext cx="1095375" cy="1095375"/>
            <a:chOff x="1685" y="3125"/>
            <a:chExt cx="907" cy="907"/>
          </a:xfrm>
        </p:grpSpPr>
        <p:grpSp>
          <p:nvGrpSpPr>
            <p:cNvPr id="41" name="Group 55"/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43" name="Oval 5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3965E1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4" name="Oval 57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5" name="Oval 58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1F377A"/>
                  </a:gs>
                  <a:gs pos="50000">
                    <a:srgbClr val="3965E1"/>
                  </a:gs>
                  <a:gs pos="100000">
                    <a:srgbClr val="1F377A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6" name="Oval 59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264396"/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7" name="Oval 6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03060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grpSp>
            <p:nvGrpSpPr>
              <p:cNvPr id="48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49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50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51" name="Oval 6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52" name="Oval 65"/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42" name="Text Box 66"/>
            <p:cNvSpPr txBox="1">
              <a:spLocks noChangeArrowheads="1"/>
            </p:cNvSpPr>
            <p:nvPr/>
          </p:nvSpPr>
          <p:spPr bwMode="gray">
            <a:xfrm>
              <a:off x="1836" y="3453"/>
              <a:ext cx="621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300" b="1" dirty="0">
                  <a:solidFill>
                    <a:srgbClr val="000000"/>
                  </a:solidFill>
                  <a:latin typeface="Arial"/>
                  <a:cs typeface="Arial"/>
                </a:rPr>
                <a:t>Sensor</a:t>
              </a:r>
              <a:endParaRPr lang="zh-CN" altLang="en-US" sz="13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eaLnBrk="0" hangingPunct="0"/>
              <a:endParaRPr lang="en-US" altLang="zh-CN" sz="13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图片 1" descr="Fig4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513" y="2843213"/>
            <a:ext cx="4313237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矩形 2"/>
          <p:cNvSpPr>
            <a:spLocks noChangeArrowheads="1"/>
          </p:cNvSpPr>
          <p:nvPr/>
        </p:nvSpPr>
        <p:spPr bwMode="auto">
          <a:xfrm>
            <a:off x="941388" y="5843588"/>
            <a:ext cx="366077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aseline="30000">
                <a:latin typeface="Times New Roman" pitchFamily="18" charset="0"/>
                <a:cs typeface="Times New Roman" pitchFamily="18" charset="0"/>
              </a:rPr>
              <a:t>UV absorption spectra of template-free SAPO-5 film (a), dye in ethanol (b) and dye-loaded SAPO-5 film (c).</a:t>
            </a:r>
            <a:endParaRPr lang="zh-CN" altLang="en-US" sz="1600" baseline="30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1" name="矩形 6"/>
          <p:cNvSpPr>
            <a:spLocks noChangeArrowheads="1"/>
          </p:cNvSpPr>
          <p:nvPr/>
        </p:nvSpPr>
        <p:spPr bwMode="auto">
          <a:xfrm>
            <a:off x="4783138" y="5799138"/>
            <a:ext cx="38004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UV absorption intensity as a function of concentration for Cu</a:t>
            </a:r>
            <a:r>
              <a:rPr lang="en-US" altLang="zh-CN" sz="1100" baseline="30000"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, Zn</a:t>
            </a:r>
            <a:r>
              <a:rPr lang="en-US" altLang="zh-CN" sz="1100" baseline="30000"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, Co</a:t>
            </a:r>
            <a:r>
              <a:rPr lang="en-US" altLang="zh-CN" sz="1100" baseline="30000"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, Pb</a:t>
            </a:r>
            <a:r>
              <a:rPr lang="en-US" altLang="zh-CN" sz="1100" baseline="30000"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, Cd</a:t>
            </a:r>
            <a:r>
              <a:rPr lang="en-US" altLang="zh-CN" sz="1100" baseline="30000"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, Hg</a:t>
            </a:r>
            <a:r>
              <a:rPr lang="en-US" altLang="zh-CN" sz="1100" baseline="30000"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11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直线连接符 14"/>
          <p:cNvCxnSpPr/>
          <p:nvPr/>
        </p:nvCxnSpPr>
        <p:spPr>
          <a:xfrm>
            <a:off x="1436688" y="727075"/>
            <a:ext cx="70183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623050" y="436563"/>
            <a:ext cx="2352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C-oriented SAPO-5 film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8374" name="文本框 22"/>
          <p:cNvSpPr txBox="1">
            <a:spLocks noChangeArrowheads="1"/>
          </p:cNvSpPr>
          <p:nvPr/>
        </p:nvSpPr>
        <p:spPr bwMode="auto">
          <a:xfrm>
            <a:off x="1514475" y="331788"/>
            <a:ext cx="2144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000" b="1">
                <a:latin typeface="Calibri" pitchFamily="34" charset="0"/>
              </a:rPr>
              <a:t>Host-guest system</a:t>
            </a:r>
            <a:r>
              <a:rPr kumimoji="1" lang="en-US" altLang="zh-CN" sz="2000">
                <a:latin typeface="Calibri" pitchFamily="34" charset="0"/>
              </a:rPr>
              <a:t> </a:t>
            </a:r>
            <a:endParaRPr kumimoji="1" lang="zh-CN" altLang="en-US" sz="2000">
              <a:latin typeface="Calibri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363788" y="6645275"/>
            <a:ext cx="678815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Ming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Xue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Lili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Fan,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Zixi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Kang,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Wenting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Zhang,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Huan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Li,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i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J. Mater. Chem.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2012, 22, 17644–17648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58377" name="组 68"/>
          <p:cNvGrpSpPr>
            <a:grpSpLocks/>
          </p:cNvGrpSpPr>
          <p:nvPr/>
        </p:nvGrpSpPr>
        <p:grpSpPr bwMode="auto">
          <a:xfrm>
            <a:off x="1077913" y="1084482"/>
            <a:ext cx="3790051" cy="1701799"/>
            <a:chOff x="4899495" y="1078098"/>
            <a:chExt cx="5254428" cy="2328533"/>
          </a:xfrm>
        </p:grpSpPr>
        <p:pic>
          <p:nvPicPr>
            <p:cNvPr id="58384" name="图片 74" descr="3副本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57040" y="1078098"/>
              <a:ext cx="1603140" cy="719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385" name="Picture 4" descr="Fig 10"/>
            <p:cNvPicPr>
              <a:picLocks noChangeAspect="1" noChangeArrowheads="1"/>
            </p:cNvPicPr>
            <p:nvPr/>
          </p:nvPicPr>
          <p:blipFill>
            <a:blip r:embed="rId4"/>
            <a:srcRect l="46405" t="13647" b="31522"/>
            <a:stretch>
              <a:fillRect/>
            </a:stretch>
          </p:blipFill>
          <p:spPr bwMode="auto">
            <a:xfrm>
              <a:off x="4899495" y="2084451"/>
              <a:ext cx="2259303" cy="1058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AutoShape 23"/>
            <p:cNvSpPr>
              <a:spLocks noChangeArrowheads="1"/>
            </p:cNvSpPr>
            <p:nvPr/>
          </p:nvSpPr>
          <p:spPr bwMode="auto">
            <a:xfrm rot="16200000" flipV="1">
              <a:off x="5883421" y="1780884"/>
              <a:ext cx="303805" cy="148067"/>
            </a:xfrm>
            <a:prstGeom prst="leftArrow">
              <a:avLst>
                <a:gd name="adj1" fmla="val 50000"/>
                <a:gd name="adj2" fmla="val 125277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58387" name="图片 73" descr="AFIA-1.ti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763031" y="1361996"/>
              <a:ext cx="2390892" cy="204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AutoShape 23"/>
            <p:cNvSpPr>
              <a:spLocks noChangeArrowheads="1"/>
            </p:cNvSpPr>
            <p:nvPr/>
          </p:nvSpPr>
          <p:spPr bwMode="auto">
            <a:xfrm rot="10800000" flipV="1">
              <a:off x="7311428" y="2483678"/>
              <a:ext cx="307823" cy="146134"/>
            </a:xfrm>
            <a:prstGeom prst="leftArrow">
              <a:avLst>
                <a:gd name="adj1" fmla="val 50000"/>
                <a:gd name="adj2" fmla="val 125277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58378" name="组 11"/>
          <p:cNvGrpSpPr>
            <a:grpSpLocks/>
          </p:cNvGrpSpPr>
          <p:nvPr/>
        </p:nvGrpSpPr>
        <p:grpSpPr bwMode="auto">
          <a:xfrm>
            <a:off x="4783138" y="2832100"/>
            <a:ext cx="3597275" cy="2989263"/>
            <a:chOff x="4857665" y="3008549"/>
            <a:chExt cx="3596766" cy="2989480"/>
          </a:xfrm>
        </p:grpSpPr>
        <p:pic>
          <p:nvPicPr>
            <p:cNvPr id="58382" name="图片 4"/>
            <p:cNvPicPr>
              <a:picLocks noChangeAspect="1"/>
            </p:cNvPicPr>
            <p:nvPr/>
          </p:nvPicPr>
          <p:blipFill>
            <a:blip r:embed="rId6"/>
            <a:srcRect r="-6036"/>
            <a:stretch>
              <a:fillRect/>
            </a:stretch>
          </p:blipFill>
          <p:spPr bwMode="auto">
            <a:xfrm>
              <a:off x="4857665" y="3008549"/>
              <a:ext cx="3596766" cy="2989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矩形 10"/>
            <p:cNvSpPr/>
            <p:nvPr/>
          </p:nvSpPr>
          <p:spPr>
            <a:xfrm>
              <a:off x="4857665" y="3126033"/>
              <a:ext cx="344438" cy="3429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>
                <a:noFill/>
              </a:endParaRPr>
            </a:p>
          </p:txBody>
        </p:sp>
      </p:grpSp>
      <p:pic>
        <p:nvPicPr>
          <p:cNvPr id="58379" name="图片 76" descr="FigS1.t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27625" y="1291968"/>
            <a:ext cx="2935805" cy="143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0" name="矩形 3"/>
          <p:cNvSpPr>
            <a:spLocks noChangeArrowheads="1"/>
          </p:cNvSpPr>
          <p:nvPr/>
        </p:nvSpPr>
        <p:spPr bwMode="auto">
          <a:xfrm>
            <a:off x="1732421" y="4954429"/>
            <a:ext cx="6751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000" b="1" baseline="30000" dirty="0">
                <a:latin typeface="Times New Roman" pitchFamily="18" charset="0"/>
                <a:cs typeface="Times New Roman" pitchFamily="18" charset="0"/>
              </a:rPr>
              <a:t>SAPO-5 film </a:t>
            </a:r>
            <a:endParaRPr lang="zh-CN" altLang="en-US" sz="1000" b="1" dirty="0">
              <a:latin typeface="Calibri" pitchFamily="34" charset="0"/>
            </a:endParaRPr>
          </a:p>
        </p:txBody>
      </p:sp>
      <p:sp>
        <p:nvSpPr>
          <p:cNvPr id="58381" name="矩形 37"/>
          <p:cNvSpPr>
            <a:spLocks noChangeArrowheads="1"/>
          </p:cNvSpPr>
          <p:nvPr/>
        </p:nvSpPr>
        <p:spPr bwMode="auto">
          <a:xfrm>
            <a:off x="2012950" y="3340100"/>
            <a:ext cx="3289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000" b="1" baseline="30000" dirty="0">
                <a:latin typeface="Times New Roman" pitchFamily="18" charset="0"/>
                <a:cs typeface="Times New Roman" pitchFamily="18" charset="0"/>
              </a:rPr>
              <a:t>Dye</a:t>
            </a:r>
            <a:endParaRPr lang="zh-CN" altLang="en-US" sz="1000" b="1" dirty="0">
              <a:latin typeface="Calibri" pitchFamily="34" charset="0"/>
            </a:endParaRP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2474143" y="4071342"/>
            <a:ext cx="110639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000" b="1" baseline="30000" dirty="0" smtClean="0">
                <a:latin typeface="Times New Roman" pitchFamily="18" charset="0"/>
                <a:cs typeface="Times New Roman" pitchFamily="18" charset="0"/>
              </a:rPr>
              <a:t>Dye loaded SAPO-5 </a:t>
            </a:r>
            <a:r>
              <a:rPr lang="en-US" altLang="zh-CN" sz="1000" b="1" baseline="30000" dirty="0">
                <a:latin typeface="Times New Roman" pitchFamily="18" charset="0"/>
                <a:cs typeface="Times New Roman" pitchFamily="18" charset="0"/>
              </a:rPr>
              <a:t>film </a:t>
            </a:r>
            <a:endParaRPr lang="zh-CN" altLang="en-US" sz="1000" b="1" dirty="0">
              <a:latin typeface="Calibri" pitchFamily="34" charset="0"/>
            </a:endParaRPr>
          </a:p>
        </p:txBody>
      </p:sp>
      <p:grpSp>
        <p:nvGrpSpPr>
          <p:cNvPr id="49" name="Group 54"/>
          <p:cNvGrpSpPr>
            <a:grpSpLocks/>
          </p:cNvGrpSpPr>
          <p:nvPr/>
        </p:nvGrpSpPr>
        <p:grpSpPr bwMode="auto">
          <a:xfrm>
            <a:off x="77788" y="80963"/>
            <a:ext cx="1095375" cy="1095375"/>
            <a:chOff x="1685" y="3125"/>
            <a:chExt cx="907" cy="907"/>
          </a:xfrm>
        </p:grpSpPr>
        <p:grpSp>
          <p:nvGrpSpPr>
            <p:cNvPr id="50" name="Group 55"/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52" name="Oval 5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3965E1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3" name="Oval 57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4" name="Oval 58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1F377A"/>
                  </a:gs>
                  <a:gs pos="50000">
                    <a:srgbClr val="3965E1"/>
                  </a:gs>
                  <a:gs pos="100000">
                    <a:srgbClr val="1F377A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5" name="Oval 59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264396"/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6" name="Oval 6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03060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grpSp>
            <p:nvGrpSpPr>
              <p:cNvPr id="57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58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59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60" name="Oval 6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61" name="Oval 65"/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51" name="Text Box 66"/>
            <p:cNvSpPr txBox="1">
              <a:spLocks noChangeArrowheads="1"/>
            </p:cNvSpPr>
            <p:nvPr/>
          </p:nvSpPr>
          <p:spPr bwMode="gray">
            <a:xfrm>
              <a:off x="1836" y="3453"/>
              <a:ext cx="621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300" b="1" dirty="0">
                  <a:solidFill>
                    <a:srgbClr val="000000"/>
                  </a:solidFill>
                  <a:latin typeface="Arial"/>
                  <a:cs typeface="Arial"/>
                </a:rPr>
                <a:t>Sensor</a:t>
              </a:r>
              <a:endParaRPr lang="zh-CN" altLang="en-US" sz="13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eaLnBrk="0" hangingPunct="0"/>
              <a:endParaRPr lang="en-US" altLang="zh-CN" sz="13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3" name="组 15"/>
          <p:cNvGrpSpPr>
            <a:grpSpLocks/>
          </p:cNvGrpSpPr>
          <p:nvPr/>
        </p:nvGrpSpPr>
        <p:grpSpPr bwMode="auto">
          <a:xfrm>
            <a:off x="723900" y="1359884"/>
            <a:ext cx="3632200" cy="1677987"/>
            <a:chOff x="188401" y="1124140"/>
            <a:chExt cx="3925728" cy="1812413"/>
          </a:xfrm>
        </p:grpSpPr>
        <p:pic>
          <p:nvPicPr>
            <p:cNvPr id="59420" name="图片 1" descr="无标题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401" y="1124140"/>
              <a:ext cx="3925728" cy="1812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21" name="文本框 2"/>
            <p:cNvSpPr txBox="1">
              <a:spLocks noChangeArrowheads="1"/>
            </p:cNvSpPr>
            <p:nvPr/>
          </p:nvSpPr>
          <p:spPr bwMode="auto">
            <a:xfrm>
              <a:off x="1664977" y="1124140"/>
              <a:ext cx="100954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CN" sz="900">
                  <a:latin typeface="Calibri" pitchFamily="34" charset="0"/>
                </a:rPr>
                <a:t>Hydrophobic part</a:t>
              </a:r>
              <a:endParaRPr kumimoji="1" lang="zh-CN" altLang="en-US" sz="900">
                <a:latin typeface="Calibri" pitchFamily="34" charset="0"/>
              </a:endParaRPr>
            </a:p>
          </p:txBody>
        </p:sp>
        <p:sp>
          <p:nvSpPr>
            <p:cNvPr id="59422" name="文本框 4"/>
            <p:cNvSpPr txBox="1">
              <a:spLocks noChangeArrowheads="1"/>
            </p:cNvSpPr>
            <p:nvPr/>
          </p:nvSpPr>
          <p:spPr bwMode="auto">
            <a:xfrm>
              <a:off x="1680211" y="1797681"/>
              <a:ext cx="94128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CN" sz="900">
                  <a:latin typeface="Calibri" pitchFamily="34" charset="0"/>
                </a:rPr>
                <a:t>Hydrophilic part</a:t>
              </a:r>
              <a:endParaRPr kumimoji="1" lang="zh-CN" altLang="en-US" sz="900">
                <a:latin typeface="Calibri" pitchFamily="34" charset="0"/>
              </a:endParaRPr>
            </a:p>
          </p:txBody>
        </p:sp>
        <p:cxnSp>
          <p:nvCxnSpPr>
            <p:cNvPr id="7" name="直线箭头连接符 6"/>
            <p:cNvCxnSpPr/>
            <p:nvPr/>
          </p:nvCxnSpPr>
          <p:spPr>
            <a:xfrm flipH="1">
              <a:off x="1754918" y="1359050"/>
              <a:ext cx="231631" cy="128601"/>
            </a:xfrm>
            <a:prstGeom prst="straightConnector1">
              <a:avLst/>
            </a:prstGeom>
            <a:ln w="3175" cmpd="sng">
              <a:headEnd type="non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线箭头连接符 25"/>
            <p:cNvCxnSpPr/>
            <p:nvPr/>
          </p:nvCxnSpPr>
          <p:spPr>
            <a:xfrm flipH="1">
              <a:off x="1689718" y="2017486"/>
              <a:ext cx="204178" cy="63444"/>
            </a:xfrm>
            <a:prstGeom prst="straightConnector1">
              <a:avLst/>
            </a:prstGeom>
            <a:ln w="3175" cmpd="sng">
              <a:headEnd type="non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394" name="组 8"/>
          <p:cNvGrpSpPr>
            <a:grpSpLocks/>
          </p:cNvGrpSpPr>
          <p:nvPr/>
        </p:nvGrpSpPr>
        <p:grpSpPr bwMode="auto">
          <a:xfrm>
            <a:off x="1436688" y="438150"/>
            <a:ext cx="7472362" cy="306388"/>
            <a:chOff x="1436868" y="437436"/>
            <a:chExt cx="7471578" cy="307777"/>
          </a:xfrm>
        </p:grpSpPr>
        <p:cxnSp>
          <p:nvCxnSpPr>
            <p:cNvPr id="14" name="直线连接符 13"/>
            <p:cNvCxnSpPr/>
            <p:nvPr/>
          </p:nvCxnSpPr>
          <p:spPr>
            <a:xfrm>
              <a:off x="1436868" y="726077"/>
              <a:ext cx="701760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7373495" y="437436"/>
              <a:ext cx="1534951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rPr>
                <a:t>HKUST-1 film</a:t>
              </a:r>
              <a:endParaRPr kumimoji="1" lang="zh-CN" altLang="en-US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59395" name="图片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3663" y="765175"/>
            <a:ext cx="3074987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矩形 17"/>
          <p:cNvSpPr>
            <a:spLocks noChangeArrowheads="1"/>
          </p:cNvSpPr>
          <p:nvPr/>
        </p:nvSpPr>
        <p:spPr bwMode="auto">
          <a:xfrm>
            <a:off x="4638675" y="3194050"/>
            <a:ext cx="4284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latin typeface="Times New Roman" pitchFamily="18" charset="0"/>
                <a:cs typeface="Times New Roman" pitchFamily="18" charset="0"/>
              </a:rPr>
              <a:t>(a) Photo of as-prepared Cu3(BTC)2 film (right: with Al electrodes); SEM images of (b) the surface, (c) surface in magnification, (d) cross-section view</a:t>
            </a:r>
            <a:endParaRPr lang="zh-CN" altLang="en-US"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30388" y="6640513"/>
            <a:ext cx="73564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Jia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Liu,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Fuxing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Sun,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Feng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Zhang, Zhu Wang,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Rui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Zhang,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Ce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Wang,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i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J. Mater. Chem.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2011, 21, 3775–3778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9398" name="文本框 18"/>
          <p:cNvSpPr txBox="1">
            <a:spLocks noChangeArrowheads="1"/>
          </p:cNvSpPr>
          <p:nvPr/>
        </p:nvSpPr>
        <p:spPr bwMode="auto">
          <a:xfrm>
            <a:off x="1514475" y="331788"/>
            <a:ext cx="2019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000" b="1">
                <a:latin typeface="Calibri" pitchFamily="34" charset="0"/>
              </a:rPr>
              <a:t>Humidity sensing  </a:t>
            </a:r>
            <a:endParaRPr kumimoji="1" lang="zh-CN" altLang="en-US" sz="2000" b="1">
              <a:latin typeface="Calibri" pitchFamily="34" charset="0"/>
            </a:endParaRPr>
          </a:p>
        </p:txBody>
      </p:sp>
      <p:sp>
        <p:nvSpPr>
          <p:cNvPr id="59399" name="矩形 26"/>
          <p:cNvSpPr>
            <a:spLocks noChangeArrowheads="1"/>
          </p:cNvSpPr>
          <p:nvPr/>
        </p:nvSpPr>
        <p:spPr bwMode="auto">
          <a:xfrm>
            <a:off x="301434" y="3186304"/>
            <a:ext cx="43592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 dirty="0">
                <a:latin typeface="Times New Roman" pitchFamily="18" charset="0"/>
                <a:cs typeface="Times New Roman" pitchFamily="18" charset="0"/>
              </a:rPr>
              <a:t>Pore network of Cu3(BTC)2: (a) View from [100] direction, hydrophilic (</a:t>
            </a:r>
            <a:r>
              <a:rPr lang="en-US" altLang="zh-CN" sz="1000" dirty="0" err="1">
                <a:latin typeface="Times New Roman" pitchFamily="18" charset="0"/>
                <a:cs typeface="Times New Roman" pitchFamily="18" charset="0"/>
              </a:rPr>
              <a:t>dimeric</a:t>
            </a:r>
            <a:r>
              <a:rPr lang="en-US" altLang="zh-CN" sz="1000" dirty="0">
                <a:latin typeface="Times New Roman" pitchFamily="18" charset="0"/>
                <a:cs typeface="Times New Roman" pitchFamily="18" charset="0"/>
              </a:rPr>
              <a:t> cupric </a:t>
            </a:r>
            <a:r>
              <a:rPr lang="en-US" altLang="zh-CN" sz="1000" dirty="0" err="1">
                <a:latin typeface="Times New Roman" pitchFamily="18" charset="0"/>
                <a:cs typeface="Times New Roman" pitchFamily="18" charset="0"/>
              </a:rPr>
              <a:t>tetracarboxylate</a:t>
            </a:r>
            <a:r>
              <a:rPr lang="en-US" altLang="zh-CN" sz="1000" dirty="0">
                <a:latin typeface="Times New Roman" pitchFamily="18" charset="0"/>
                <a:cs typeface="Times New Roman" pitchFamily="18" charset="0"/>
              </a:rPr>
              <a:t> units) and hydrophobic (aromatic rings) parts. (b) View from [111] direction.</a:t>
            </a:r>
            <a:endParaRPr lang="zh-CN" alt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400" name="图片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600" y="3842037"/>
            <a:ext cx="31115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矩形 28"/>
          <p:cNvSpPr>
            <a:spLocks noChangeArrowheads="1"/>
          </p:cNvSpPr>
          <p:nvPr/>
        </p:nvSpPr>
        <p:spPr bwMode="auto">
          <a:xfrm>
            <a:off x="501650" y="6169025"/>
            <a:ext cx="39401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latin typeface="Times New Roman" pitchFamily="18" charset="0"/>
                <a:cs typeface="Times New Roman" pitchFamily="18" charset="0"/>
              </a:rPr>
              <a:t>Capacitance response to the relative humidity (RH) of the film sensor.</a:t>
            </a:r>
            <a:endParaRPr lang="zh-CN" altLang="en-US" sz="1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402" name="图片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9175" y="3692525"/>
            <a:ext cx="341947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3" name="矩形 30"/>
          <p:cNvSpPr>
            <a:spLocks noChangeArrowheads="1"/>
          </p:cNvSpPr>
          <p:nvPr/>
        </p:nvSpPr>
        <p:spPr bwMode="auto">
          <a:xfrm>
            <a:off x="5018088" y="6219825"/>
            <a:ext cx="362426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latin typeface="Times New Roman" pitchFamily="18" charset="0"/>
                <a:cs typeface="Times New Roman" pitchFamily="18" charset="0"/>
              </a:rPr>
              <a:t>Temporal response to different RH of the film sensor.</a:t>
            </a:r>
            <a:endParaRPr lang="zh-CN" altLang="en-US"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404" name="矩形 31"/>
          <p:cNvSpPr>
            <a:spLocks noChangeArrowheads="1"/>
          </p:cNvSpPr>
          <p:nvPr/>
        </p:nvSpPr>
        <p:spPr bwMode="auto">
          <a:xfrm>
            <a:off x="1182688" y="985838"/>
            <a:ext cx="1374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sz="2400" b="1" baseline="30000">
                <a:solidFill>
                  <a:schemeClr val="accent2"/>
                </a:solidFill>
                <a:latin typeface="Comic Sans MS" pitchFamily="66" charset="0"/>
              </a:rPr>
              <a:t>Copper slice </a:t>
            </a:r>
            <a:endParaRPr lang="zh-CN" altLang="en-US" sz="2400" b="1" baseline="30000">
              <a:solidFill>
                <a:schemeClr val="accent2"/>
              </a:solidFill>
              <a:latin typeface="Comic Sans MS" pitchFamily="66" charset="0"/>
            </a:endParaRPr>
          </a:p>
          <a:p>
            <a:endParaRPr lang="zh-CN" altLang="en-US" sz="2400" b="1" baseline="30000">
              <a:solidFill>
                <a:schemeClr val="accent2"/>
              </a:solidFill>
              <a:latin typeface="Comic Sans MS" pitchFamily="66" charset="0"/>
            </a:endParaRPr>
          </a:p>
        </p:txBody>
      </p:sp>
      <p:grpSp>
        <p:nvGrpSpPr>
          <p:cNvPr id="47" name="Group 54"/>
          <p:cNvGrpSpPr>
            <a:grpSpLocks/>
          </p:cNvGrpSpPr>
          <p:nvPr/>
        </p:nvGrpSpPr>
        <p:grpSpPr bwMode="auto">
          <a:xfrm>
            <a:off x="77788" y="80963"/>
            <a:ext cx="1095375" cy="1095375"/>
            <a:chOff x="1685" y="3125"/>
            <a:chExt cx="907" cy="907"/>
          </a:xfrm>
        </p:grpSpPr>
        <p:grpSp>
          <p:nvGrpSpPr>
            <p:cNvPr id="48" name="Group 55"/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50" name="Oval 5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3965E1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1" name="Oval 57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2" name="Oval 58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1F377A"/>
                  </a:gs>
                  <a:gs pos="50000">
                    <a:srgbClr val="3965E1"/>
                  </a:gs>
                  <a:gs pos="100000">
                    <a:srgbClr val="1F377A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3" name="Oval 59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264396"/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4" name="Oval 6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03060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grpSp>
            <p:nvGrpSpPr>
              <p:cNvPr id="55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56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57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58" name="Oval 6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59" name="Oval 65"/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49" name="Text Box 66"/>
            <p:cNvSpPr txBox="1">
              <a:spLocks noChangeArrowheads="1"/>
            </p:cNvSpPr>
            <p:nvPr/>
          </p:nvSpPr>
          <p:spPr bwMode="gray">
            <a:xfrm>
              <a:off x="1836" y="3453"/>
              <a:ext cx="621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300" b="1" dirty="0">
                  <a:solidFill>
                    <a:srgbClr val="000000"/>
                  </a:solidFill>
                  <a:latin typeface="Arial"/>
                  <a:cs typeface="Arial"/>
                </a:rPr>
                <a:t>Sensor</a:t>
              </a:r>
              <a:endParaRPr lang="zh-CN" altLang="en-US" sz="13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eaLnBrk="0" hangingPunct="0"/>
              <a:endParaRPr lang="en-US" altLang="zh-CN" sz="13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9" name="组 21"/>
          <p:cNvGrpSpPr>
            <a:grpSpLocks/>
          </p:cNvGrpSpPr>
          <p:nvPr/>
        </p:nvGrpSpPr>
        <p:grpSpPr bwMode="auto">
          <a:xfrm>
            <a:off x="1436688" y="331788"/>
            <a:ext cx="7366000" cy="400050"/>
            <a:chOff x="1436868" y="332376"/>
            <a:chExt cx="7366548" cy="400110"/>
          </a:xfrm>
        </p:grpSpPr>
        <p:sp>
          <p:nvSpPr>
            <p:cNvPr id="60439" name="文本框 9"/>
            <p:cNvSpPr txBox="1">
              <a:spLocks noChangeArrowheads="1"/>
            </p:cNvSpPr>
            <p:nvPr/>
          </p:nvSpPr>
          <p:spPr bwMode="auto">
            <a:xfrm>
              <a:off x="1515011" y="332376"/>
              <a:ext cx="159944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latin typeface="Calibri" pitchFamily="34" charset="0"/>
                </a:rPr>
                <a:t>VOCs sensing </a:t>
              </a:r>
              <a:r>
                <a:rPr kumimoji="1" lang="en-US" altLang="zh-CN" sz="2000" b="1">
                  <a:latin typeface="Calibri" pitchFamily="34" charset="0"/>
                </a:rPr>
                <a:t>  </a:t>
              </a:r>
              <a:endParaRPr kumimoji="1" lang="zh-CN" altLang="en-US" sz="2000" b="1">
                <a:latin typeface="Calibri" pitchFamily="34" charset="0"/>
              </a:endParaRPr>
            </a:p>
          </p:txBody>
        </p:sp>
        <p:grpSp>
          <p:nvGrpSpPr>
            <p:cNvPr id="60440" name="组 2"/>
            <p:cNvGrpSpPr>
              <a:grpSpLocks/>
            </p:cNvGrpSpPr>
            <p:nvPr/>
          </p:nvGrpSpPr>
          <p:grpSpPr bwMode="auto">
            <a:xfrm>
              <a:off x="1436868" y="412778"/>
              <a:ext cx="7366548" cy="313588"/>
              <a:chOff x="1436868" y="412778"/>
              <a:chExt cx="7366548" cy="313588"/>
            </a:xfrm>
          </p:grpSpPr>
          <p:cxnSp>
            <p:nvCxnSpPr>
              <p:cNvPr id="7" name="直线连接符 6"/>
              <p:cNvCxnSpPr/>
              <p:nvPr/>
            </p:nvCxnSpPr>
            <p:spPr>
              <a:xfrm>
                <a:off x="1436868" y="726135"/>
                <a:ext cx="7017272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" name="文本框 4"/>
              <p:cNvSpPr txBox="1"/>
              <p:nvPr/>
            </p:nvSpPr>
            <p:spPr>
              <a:xfrm>
                <a:off x="7268189" y="413350"/>
                <a:ext cx="1535227" cy="30643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zh-CN" sz="1400" b="1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</a:rPr>
                  <a:t>Zn</a:t>
                </a:r>
                <a:r>
                  <a:rPr kumimoji="1" lang="en-US" altLang="zh-CN" sz="1400" b="1" baseline="-25000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</a:rPr>
                  <a:t>3</a:t>
                </a:r>
                <a:r>
                  <a:rPr kumimoji="1" lang="en-US" altLang="zh-CN" sz="1400" b="1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</a:rPr>
                  <a:t>(BTC)</a:t>
                </a:r>
                <a:r>
                  <a:rPr kumimoji="1" lang="en-US" altLang="zh-CN" sz="1400" b="1" baseline="-25000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</a:rPr>
                  <a:t>2</a:t>
                </a:r>
                <a:r>
                  <a:rPr kumimoji="1" lang="en-US" altLang="zh-CN" sz="1400" b="1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</a:rPr>
                  <a:t>  film</a:t>
                </a:r>
                <a:endParaRPr kumimoji="1" lang="zh-CN" altLang="en-US" sz="1400" b="1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20" name="矩形 19"/>
          <p:cNvSpPr/>
          <p:nvPr/>
        </p:nvSpPr>
        <p:spPr>
          <a:xfrm>
            <a:off x="2749550" y="6640513"/>
            <a:ext cx="641985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Xiaoqin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Zou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Guangshan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Zhu, Ian J. Hewitt,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Fuxing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Sun,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i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Dalton Trans.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2009, 3009–3013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60425" name="矩形 24"/>
          <p:cNvSpPr>
            <a:spLocks noChangeArrowheads="1"/>
          </p:cNvSpPr>
          <p:nvPr/>
        </p:nvSpPr>
        <p:spPr bwMode="auto">
          <a:xfrm>
            <a:off x="1182688" y="985838"/>
            <a:ext cx="1119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sz="2400" b="1" baseline="30000">
                <a:solidFill>
                  <a:schemeClr val="accent2"/>
                </a:solidFill>
                <a:latin typeface="Comic Sans MS" pitchFamily="66" charset="0"/>
              </a:rPr>
              <a:t>Zinc slice </a:t>
            </a:r>
            <a:endParaRPr lang="zh-CN" altLang="en-US" sz="2400" b="1" baseline="30000">
              <a:solidFill>
                <a:schemeClr val="accent2"/>
              </a:solidFill>
              <a:latin typeface="Comic Sans MS" pitchFamily="66" charset="0"/>
            </a:endParaRPr>
          </a:p>
          <a:p>
            <a:endParaRPr lang="zh-CN" altLang="en-US" sz="2400" b="1" baseline="30000">
              <a:solidFill>
                <a:schemeClr val="accent2"/>
              </a:solidFill>
              <a:latin typeface="Comic Sans MS" pitchFamily="66" charset="0"/>
            </a:endParaRPr>
          </a:p>
        </p:txBody>
      </p:sp>
      <p:grpSp>
        <p:nvGrpSpPr>
          <p:cNvPr id="41" name="Group 54"/>
          <p:cNvGrpSpPr>
            <a:grpSpLocks/>
          </p:cNvGrpSpPr>
          <p:nvPr/>
        </p:nvGrpSpPr>
        <p:grpSpPr bwMode="auto">
          <a:xfrm>
            <a:off x="77788" y="80963"/>
            <a:ext cx="1095375" cy="1095375"/>
            <a:chOff x="1685" y="3125"/>
            <a:chExt cx="907" cy="907"/>
          </a:xfrm>
        </p:grpSpPr>
        <p:grpSp>
          <p:nvGrpSpPr>
            <p:cNvPr id="42" name="Group 55"/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44" name="Oval 5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3965E1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5" name="Oval 57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6" name="Oval 58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1F377A"/>
                  </a:gs>
                  <a:gs pos="50000">
                    <a:srgbClr val="3965E1"/>
                  </a:gs>
                  <a:gs pos="100000">
                    <a:srgbClr val="1F377A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7" name="Oval 59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264396"/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8" name="Oval 6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03060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43" name="Text Box 66"/>
            <p:cNvSpPr txBox="1">
              <a:spLocks noChangeArrowheads="1"/>
            </p:cNvSpPr>
            <p:nvPr/>
          </p:nvSpPr>
          <p:spPr bwMode="gray">
            <a:xfrm>
              <a:off x="1836" y="3453"/>
              <a:ext cx="621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300" b="1" dirty="0">
                  <a:solidFill>
                    <a:srgbClr val="000000"/>
                  </a:solidFill>
                  <a:latin typeface="Arial"/>
                  <a:cs typeface="Arial"/>
                </a:rPr>
                <a:t>Sensor</a:t>
              </a:r>
              <a:endParaRPr lang="zh-CN" altLang="en-US" sz="13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eaLnBrk="0" hangingPunct="0"/>
              <a:endParaRPr lang="en-US" altLang="zh-CN" sz="13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9515" y="1148337"/>
            <a:ext cx="5558060" cy="159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矩形 13"/>
          <p:cNvSpPr>
            <a:spLocks noChangeArrowheads="1"/>
          </p:cNvSpPr>
          <p:nvPr/>
        </p:nvSpPr>
        <p:spPr bwMode="auto">
          <a:xfrm>
            <a:off x="1979613" y="2608263"/>
            <a:ext cx="55419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Schematic representation of typical fabrication of Zn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 (BTC)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 film.</a:t>
            </a:r>
            <a:endParaRPr lang="zh-CN" altLang="en-US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矩形 17"/>
          <p:cNvSpPr>
            <a:spLocks noChangeArrowheads="1"/>
          </p:cNvSpPr>
          <p:nvPr/>
        </p:nvSpPr>
        <p:spPr bwMode="auto">
          <a:xfrm>
            <a:off x="4673600" y="5819775"/>
            <a:ext cx="43211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XRD patterns of (a) simulated Zn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(BTC)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 and (b) the film on zinc slice.</a:t>
            </a:r>
            <a:endParaRPr lang="zh-CN" altLang="en-US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 18"/>
          <p:cNvSpPr>
            <a:spLocks noChangeArrowheads="1"/>
          </p:cNvSpPr>
          <p:nvPr/>
        </p:nvSpPr>
        <p:spPr bwMode="auto">
          <a:xfrm>
            <a:off x="562902" y="5832475"/>
            <a:ext cx="41560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SEM images of (a) the film synthesized with H</a:t>
            </a:r>
            <a:r>
              <a:rPr lang="en-US" altLang="zh-CN" sz="11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1100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activation for 6 h; (b) magnified view of (a); (c) and (d) cross-section view at 45◦.</a:t>
            </a:r>
            <a:endParaRPr lang="zh-CN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978" y="3250120"/>
            <a:ext cx="3226493" cy="258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1045" y="3314219"/>
            <a:ext cx="3331110" cy="251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组 2"/>
          <p:cNvGrpSpPr>
            <a:grpSpLocks/>
          </p:cNvGrpSpPr>
          <p:nvPr/>
        </p:nvGrpSpPr>
        <p:grpSpPr bwMode="auto">
          <a:xfrm>
            <a:off x="1436688" y="331788"/>
            <a:ext cx="7018337" cy="400050"/>
            <a:chOff x="1436868" y="332376"/>
            <a:chExt cx="7017563" cy="400110"/>
          </a:xfrm>
        </p:grpSpPr>
        <p:sp>
          <p:nvSpPr>
            <p:cNvPr id="61464" name="文本框 3"/>
            <p:cNvSpPr txBox="1">
              <a:spLocks noChangeArrowheads="1"/>
            </p:cNvSpPr>
            <p:nvPr/>
          </p:nvSpPr>
          <p:spPr bwMode="auto">
            <a:xfrm>
              <a:off x="1515011" y="332376"/>
              <a:ext cx="159944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latin typeface="Calibri" pitchFamily="34" charset="0"/>
                </a:rPr>
                <a:t>VOCs sensing </a:t>
              </a:r>
              <a:r>
                <a:rPr kumimoji="1" lang="en-US" altLang="zh-CN" sz="2000" b="1">
                  <a:latin typeface="Calibri" pitchFamily="34" charset="0"/>
                </a:rPr>
                <a:t>  </a:t>
              </a:r>
              <a:endParaRPr kumimoji="1" lang="zh-CN" altLang="en-US" sz="2000" b="1">
                <a:latin typeface="Calibri" pitchFamily="34" charset="0"/>
              </a:endParaRPr>
            </a:p>
          </p:txBody>
        </p:sp>
        <p:cxnSp>
          <p:nvCxnSpPr>
            <p:cNvPr id="11" name="直线连接符 10"/>
            <p:cNvCxnSpPr/>
            <p:nvPr/>
          </p:nvCxnSpPr>
          <p:spPr>
            <a:xfrm>
              <a:off x="1436868" y="726135"/>
              <a:ext cx="701756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446" name="矩形 23"/>
          <p:cNvSpPr>
            <a:spLocks noChangeArrowheads="1"/>
          </p:cNvSpPr>
          <p:nvPr/>
        </p:nvSpPr>
        <p:spPr bwMode="auto">
          <a:xfrm>
            <a:off x="1563688" y="5843588"/>
            <a:ext cx="32908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Emission spectra of Zn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(BTC)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 film with different solvents in presence of dimethylamine (λ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ex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= 327nm).</a:t>
            </a:r>
            <a:endParaRPr lang="zh-CN" altLang="en-US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7" name="矩形 24"/>
          <p:cNvSpPr>
            <a:spLocks noChangeArrowheads="1"/>
          </p:cNvSpPr>
          <p:nvPr/>
        </p:nvSpPr>
        <p:spPr bwMode="auto">
          <a:xfrm>
            <a:off x="1503512" y="3099131"/>
            <a:ext cx="6410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Emission spectra of Zn</a:t>
            </a:r>
            <a:r>
              <a:rPr lang="en-US" altLang="zh-CN" sz="11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(BTC)</a:t>
            </a:r>
            <a:r>
              <a:rPr lang="en-US" altLang="zh-CN" sz="11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 film with different concentrations of (a) </a:t>
            </a:r>
            <a:r>
              <a:rPr lang="en-US" altLang="zh-CN" sz="1100" dirty="0" err="1">
                <a:latin typeface="Times New Roman" pitchFamily="18" charset="0"/>
                <a:cs typeface="Times New Roman" pitchFamily="18" charset="0"/>
              </a:rPr>
              <a:t>dimethylamine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, methanol and acetone, (b) </a:t>
            </a:r>
            <a:r>
              <a:rPr lang="en-US" altLang="zh-CN" sz="1100" dirty="0" err="1">
                <a:latin typeface="Times New Roman" pitchFamily="18" charset="0"/>
                <a:cs typeface="Times New Roman" pitchFamily="18" charset="0"/>
              </a:rPr>
              <a:t>dimethylamine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, n-</a:t>
            </a:r>
            <a:r>
              <a:rPr lang="en-US" altLang="zh-CN" sz="1100" dirty="0" err="1">
                <a:latin typeface="Times New Roman" pitchFamily="18" charset="0"/>
                <a:cs typeface="Times New Roman" pitchFamily="18" charset="0"/>
              </a:rPr>
              <a:t>propylamine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, n-</a:t>
            </a:r>
            <a:r>
              <a:rPr lang="en-US" altLang="zh-CN" sz="1100" dirty="0" err="1">
                <a:latin typeface="Times New Roman" pitchFamily="18" charset="0"/>
                <a:cs typeface="Times New Roman" pitchFamily="18" charset="0"/>
              </a:rPr>
              <a:t>butylamine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 and aniline in ethanol solutions (</a:t>
            </a:r>
            <a:r>
              <a:rPr lang="en-US" altLang="zh-CN" sz="1100" dirty="0" err="1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altLang="zh-CN" sz="1100" baseline="-25000" dirty="0" err="1">
                <a:latin typeface="Times New Roman" pitchFamily="18" charset="0"/>
                <a:cs typeface="Times New Roman" pitchFamily="18" charset="0"/>
              </a:rPr>
              <a:t>ex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= 327nm).</a:t>
            </a:r>
            <a:endParaRPr lang="zh-CN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8" name="矩形 25"/>
          <p:cNvSpPr>
            <a:spLocks noChangeArrowheads="1"/>
          </p:cNvSpPr>
          <p:nvPr/>
        </p:nvSpPr>
        <p:spPr bwMode="auto">
          <a:xfrm>
            <a:off x="4633615" y="5853113"/>
            <a:ext cx="346233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Emission intensities of Zn</a:t>
            </a:r>
            <a:r>
              <a:rPr lang="en-US" altLang="zh-CN" sz="11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(BTC)</a:t>
            </a:r>
            <a:r>
              <a:rPr lang="en-US" altLang="zh-CN" sz="11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 film after 10 circles with different </a:t>
            </a:r>
            <a:r>
              <a:rPr lang="en-US" altLang="zh-CN" sz="1100" dirty="0" err="1">
                <a:latin typeface="Times New Roman" pitchFamily="18" charset="0"/>
                <a:cs typeface="Times New Roman" pitchFamily="18" charset="0"/>
              </a:rPr>
              <a:t>dimethylamine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 concentrations in ethanol.</a:t>
            </a:r>
            <a:endParaRPr lang="zh-CN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267575" y="412750"/>
            <a:ext cx="153511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Zn</a:t>
            </a:r>
            <a:r>
              <a:rPr kumimoji="1" lang="en-US" altLang="zh-CN" sz="1400" b="1" baseline="-25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3</a:t>
            </a: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(BTC)</a:t>
            </a:r>
            <a:r>
              <a:rPr kumimoji="1" lang="en-US" altLang="zh-CN" sz="1400" b="1" baseline="-25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2</a:t>
            </a: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 film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61450" name="Group 54"/>
          <p:cNvGrpSpPr>
            <a:grpSpLocks/>
          </p:cNvGrpSpPr>
          <p:nvPr/>
        </p:nvGrpSpPr>
        <p:grpSpPr bwMode="auto">
          <a:xfrm>
            <a:off x="114300" y="80963"/>
            <a:ext cx="1095375" cy="1095375"/>
            <a:chOff x="1685" y="3125"/>
            <a:chExt cx="907" cy="907"/>
          </a:xfrm>
        </p:grpSpPr>
        <p:grpSp>
          <p:nvGrpSpPr>
            <p:cNvPr id="61452" name="Group 55"/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61454" name="Oval 5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3965E1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61455" name="Oval 57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61456" name="Oval 58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1F377A"/>
                  </a:gs>
                  <a:gs pos="50000">
                    <a:srgbClr val="3965E1"/>
                  </a:gs>
                  <a:gs pos="100000">
                    <a:srgbClr val="1F377A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61457" name="Oval 59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264396"/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61458" name="Oval 6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03060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grpSp>
            <p:nvGrpSpPr>
              <p:cNvPr id="61459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61460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61461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61462" name="Oval 6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61463" name="Oval 65"/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61453" name="Text Box 66"/>
            <p:cNvSpPr txBox="1">
              <a:spLocks noChangeArrowheads="1"/>
            </p:cNvSpPr>
            <p:nvPr/>
          </p:nvSpPr>
          <p:spPr bwMode="gray">
            <a:xfrm>
              <a:off x="1891" y="3475"/>
              <a:ext cx="510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>
                  <a:solidFill>
                    <a:srgbClr val="000000"/>
                  </a:solidFill>
                  <a:latin typeface="Calibri" pitchFamily="34" charset="0"/>
                </a:rPr>
                <a:t>Sensor</a:t>
              </a:r>
              <a:endParaRPr lang="zh-CN" altLang="en-US" sz="1200" b="1">
                <a:solidFill>
                  <a:srgbClr val="000000"/>
                </a:solidFill>
                <a:latin typeface="Calibri" pitchFamily="34" charset="0"/>
              </a:endParaRPr>
            </a:p>
            <a:p>
              <a:pPr algn="ctr" eaLnBrk="0" hangingPunct="0"/>
              <a:endParaRPr lang="en-US" altLang="zh-CN" sz="12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2749550" y="6640513"/>
            <a:ext cx="641985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Xiaoqin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Zou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Guangshan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Zhu, Ian J. Hewitt,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Fuxing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Sun,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i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Dalton Trans.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2009, 3009–3013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5837" y="867027"/>
            <a:ext cx="5411738" cy="227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9618" y="3755360"/>
            <a:ext cx="2652088" cy="207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399" y="3755359"/>
            <a:ext cx="2744408" cy="217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74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5" name="组 1"/>
          <p:cNvGrpSpPr>
            <a:grpSpLocks/>
          </p:cNvGrpSpPr>
          <p:nvPr/>
        </p:nvGrpSpPr>
        <p:grpSpPr bwMode="auto">
          <a:xfrm>
            <a:off x="1431925" y="350838"/>
            <a:ext cx="7321550" cy="385762"/>
            <a:chOff x="1431584" y="350791"/>
            <a:chExt cx="7322485" cy="385948"/>
          </a:xfrm>
        </p:grpSpPr>
        <p:grpSp>
          <p:nvGrpSpPr>
            <p:cNvPr id="67606" name="组 3"/>
            <p:cNvGrpSpPr>
              <a:grpSpLocks/>
            </p:cNvGrpSpPr>
            <p:nvPr/>
          </p:nvGrpSpPr>
          <p:grpSpPr bwMode="auto">
            <a:xfrm>
              <a:off x="1431584" y="428962"/>
              <a:ext cx="7322485" cy="307777"/>
              <a:chOff x="1436868" y="424709"/>
              <a:chExt cx="7322485" cy="307777"/>
            </a:xfrm>
          </p:grpSpPr>
          <p:cxnSp>
            <p:nvCxnSpPr>
              <p:cNvPr id="6" name="直线连接符 5"/>
              <p:cNvCxnSpPr/>
              <p:nvPr/>
            </p:nvCxnSpPr>
            <p:spPr>
              <a:xfrm>
                <a:off x="1436868" y="726133"/>
                <a:ext cx="701764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" name="文本框 6"/>
              <p:cNvSpPr txBox="1"/>
              <p:nvPr/>
            </p:nvSpPr>
            <p:spPr>
              <a:xfrm>
                <a:off x="6944609" y="424363"/>
                <a:ext cx="1814744" cy="3081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zh-CN" sz="1400" b="1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</a:rPr>
                  <a:t>Eu</a:t>
                </a:r>
                <a:r>
                  <a:rPr kumimoji="1" lang="en-US" altLang="zh-CN" sz="1400" b="1" baseline="-25000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</a:rPr>
                  <a:t>1−x</a:t>
                </a:r>
                <a:r>
                  <a:rPr kumimoji="1" lang="en-US" altLang="zh-CN" sz="1400" b="1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</a:rPr>
                  <a:t>Tb</a:t>
                </a:r>
                <a:r>
                  <a:rPr kumimoji="1" lang="en-US" altLang="zh-CN" sz="1400" b="1" baseline="-25000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</a:rPr>
                  <a:t>x-</a:t>
                </a:r>
                <a:r>
                  <a:rPr kumimoji="1" lang="en-US" altLang="zh-CN" sz="1400" b="1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</a:rPr>
                  <a:t>MOF films </a:t>
                </a:r>
                <a:endParaRPr kumimoji="1" lang="zh-CN" altLang="en-US" sz="1400" b="1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67607" name="矩形 4"/>
            <p:cNvSpPr>
              <a:spLocks noChangeArrowheads="1"/>
            </p:cNvSpPr>
            <p:nvPr/>
          </p:nvSpPr>
          <p:spPr bwMode="auto">
            <a:xfrm>
              <a:off x="1442079" y="350791"/>
              <a:ext cx="23296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Calibri" pitchFamily="34" charset="0"/>
                </a:rPr>
                <a:t>Luminescent Thin Film</a:t>
              </a:r>
              <a:endParaRPr lang="zh-CN" altLang="en-US" b="1">
                <a:latin typeface="Calibri" pitchFamily="34" charset="0"/>
              </a:endParaRPr>
            </a:p>
          </p:txBody>
        </p:sp>
      </p:grpSp>
      <p:pic>
        <p:nvPicPr>
          <p:cNvPr id="67586" name="图片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516063"/>
            <a:ext cx="3833812" cy="404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图片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9313" y="4191000"/>
            <a:ext cx="3789362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矩形 11"/>
          <p:cNvSpPr>
            <a:spLocks noChangeArrowheads="1"/>
          </p:cNvSpPr>
          <p:nvPr/>
        </p:nvSpPr>
        <p:spPr bwMode="auto">
          <a:xfrm>
            <a:off x="414338" y="5656263"/>
            <a:ext cx="40592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SEM images of Ln-MOFs crystals synthesized: (a) without capping reagent; with addition of (b) sodium oxalate, (c,d) sodium formate and (e,f) sodium acetate.</a:t>
            </a:r>
            <a:endParaRPr lang="zh-CN" altLang="en-US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89" name="矩形 13"/>
          <p:cNvSpPr>
            <a:spLocks noChangeArrowheads="1"/>
          </p:cNvSpPr>
          <p:nvPr/>
        </p:nvSpPr>
        <p:spPr bwMode="auto">
          <a:xfrm>
            <a:off x="4473575" y="5656263"/>
            <a:ext cx="43084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SEM images of Tb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0.5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Eu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0.5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-MOF film viewed from: (a) the surface and (b) the cross section.</a:t>
            </a:r>
            <a:endParaRPr lang="zh-CN" altLang="en-US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91" name="矩形 15"/>
          <p:cNvSpPr>
            <a:spLocks noChangeArrowheads="1"/>
          </p:cNvSpPr>
          <p:nvPr/>
        </p:nvSpPr>
        <p:spPr bwMode="auto">
          <a:xfrm>
            <a:off x="4483100" y="3406775"/>
            <a:ext cx="39655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XRD patterns of Ln-MOFs. (a) simulated, (b) without capping reagent, (c) with addition of sodium formate, (d) with addition of sodium acetate, and (e) with addition of sodium oxalate.</a:t>
            </a:r>
            <a:endParaRPr lang="zh-CN" altLang="en-US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900238" y="6634163"/>
            <a:ext cx="7613650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Hailing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Guo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Yongzhong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Zhu,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Johannes A.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Lercher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Hongjie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Zhang, Adv. Mater. 2010, 22, 4190–4192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67593" name="组 17"/>
          <p:cNvGrpSpPr>
            <a:grpSpLocks/>
          </p:cNvGrpSpPr>
          <p:nvPr/>
        </p:nvGrpSpPr>
        <p:grpSpPr bwMode="auto">
          <a:xfrm>
            <a:off x="115888" y="114300"/>
            <a:ext cx="1092200" cy="1085850"/>
            <a:chOff x="-65025" y="1815031"/>
            <a:chExt cx="1091766" cy="1085770"/>
          </a:xfrm>
        </p:grpSpPr>
        <p:grpSp>
          <p:nvGrpSpPr>
            <p:cNvPr id="67595" name="Group 32"/>
            <p:cNvGrpSpPr>
              <a:grpSpLocks/>
            </p:cNvGrpSpPr>
            <p:nvPr/>
          </p:nvGrpSpPr>
          <p:grpSpPr bwMode="auto">
            <a:xfrm>
              <a:off x="-65025" y="1815031"/>
              <a:ext cx="1091766" cy="1085770"/>
              <a:chOff x="864" y="1680"/>
              <a:chExt cx="910" cy="960"/>
            </a:xfrm>
          </p:grpSpPr>
          <p:sp>
            <p:nvSpPr>
              <p:cNvPr id="67597" name="Oval 33"/>
              <p:cNvSpPr>
                <a:spLocks noChangeArrowheads="1"/>
              </p:cNvSpPr>
              <p:nvPr/>
            </p:nvSpPr>
            <p:spPr bwMode="gray">
              <a:xfrm>
                <a:off x="864" y="1680"/>
                <a:ext cx="910" cy="9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6699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67598" name="Oval 34"/>
              <p:cNvSpPr>
                <a:spLocks noChangeArrowheads="1"/>
              </p:cNvSpPr>
              <p:nvPr/>
            </p:nvSpPr>
            <p:spPr bwMode="gray">
              <a:xfrm>
                <a:off x="864" y="1680"/>
                <a:ext cx="910" cy="960"/>
              </a:xfrm>
              <a:prstGeom prst="ellipse">
                <a:avLst/>
              </a:prstGeom>
              <a:gradFill rotWithShape="1">
                <a:gsLst>
                  <a:gs pos="0">
                    <a:srgbClr val="FF6699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67599" name="Oval 35"/>
              <p:cNvSpPr>
                <a:spLocks noChangeArrowheads="1"/>
              </p:cNvSpPr>
              <p:nvPr/>
            </p:nvSpPr>
            <p:spPr bwMode="gray">
              <a:xfrm>
                <a:off x="923" y="1742"/>
                <a:ext cx="792" cy="836"/>
              </a:xfrm>
              <a:prstGeom prst="ellipse">
                <a:avLst/>
              </a:prstGeom>
              <a:gradFill rotWithShape="1">
                <a:gsLst>
                  <a:gs pos="0">
                    <a:srgbClr val="8A3753"/>
                  </a:gs>
                  <a:gs pos="50000">
                    <a:srgbClr val="FF6699"/>
                  </a:gs>
                  <a:gs pos="100000">
                    <a:srgbClr val="8A3753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67600" name="Oval 36"/>
              <p:cNvSpPr>
                <a:spLocks noChangeArrowheads="1"/>
              </p:cNvSpPr>
              <p:nvPr/>
            </p:nvSpPr>
            <p:spPr bwMode="gray">
              <a:xfrm>
                <a:off x="912" y="1728"/>
                <a:ext cx="791" cy="836"/>
              </a:xfrm>
              <a:prstGeom prst="ellipse">
                <a:avLst/>
              </a:prstGeom>
              <a:gradFill rotWithShape="1">
                <a:gsLst>
                  <a:gs pos="0">
                    <a:srgbClr val="A24161"/>
                  </a:gs>
                  <a:gs pos="100000">
                    <a:srgbClr val="FF6699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67601" name="Oval 37"/>
              <p:cNvSpPr>
                <a:spLocks noChangeArrowheads="1"/>
              </p:cNvSpPr>
              <p:nvPr/>
            </p:nvSpPr>
            <p:spPr bwMode="gray">
              <a:xfrm>
                <a:off x="966" y="1785"/>
                <a:ext cx="712" cy="75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67602" name="Oval 38"/>
              <p:cNvSpPr>
                <a:spLocks noChangeArrowheads="1"/>
              </p:cNvSpPr>
              <p:nvPr/>
            </p:nvSpPr>
            <p:spPr bwMode="gray">
              <a:xfrm>
                <a:off x="974" y="1785"/>
                <a:ext cx="694" cy="739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67603" name="Oval 39"/>
              <p:cNvSpPr>
                <a:spLocks noChangeArrowheads="1"/>
              </p:cNvSpPr>
              <p:nvPr/>
            </p:nvSpPr>
            <p:spPr bwMode="gray">
              <a:xfrm>
                <a:off x="983" y="1809"/>
                <a:ext cx="673" cy="709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67604" name="Oval 40"/>
              <p:cNvSpPr>
                <a:spLocks noChangeArrowheads="1"/>
              </p:cNvSpPr>
              <p:nvPr/>
            </p:nvSpPr>
            <p:spPr bwMode="gray">
              <a:xfrm>
                <a:off x="997" y="1785"/>
                <a:ext cx="640" cy="663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67605" name="Oval 41"/>
              <p:cNvSpPr>
                <a:spLocks noChangeArrowheads="1"/>
              </p:cNvSpPr>
              <p:nvPr/>
            </p:nvSpPr>
            <p:spPr bwMode="gray">
              <a:xfrm>
                <a:off x="1026" y="1809"/>
                <a:ext cx="569" cy="5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</p:grpSp>
        <p:sp>
          <p:nvSpPr>
            <p:cNvPr id="67596" name="Text Box 31"/>
            <p:cNvSpPr txBox="1">
              <a:spLocks noChangeArrowheads="1"/>
            </p:cNvSpPr>
            <p:nvPr/>
          </p:nvSpPr>
          <p:spPr bwMode="gray">
            <a:xfrm>
              <a:off x="-32059" y="2208218"/>
              <a:ext cx="999558" cy="492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/>
              <a:r>
                <a:rPr lang="en-US" altLang="zh-CN" sz="1300" b="1" dirty="0">
                  <a:solidFill>
                    <a:srgbClr val="000000"/>
                  </a:solidFill>
                  <a:latin typeface="Arial"/>
                  <a:cs typeface="Arial"/>
                </a:rPr>
                <a:t> Devices</a:t>
              </a:r>
              <a:endParaRPr lang="zh-CN" altLang="en-US" sz="13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defTabSz="914400" eaLnBrk="0" hangingPunct="0"/>
              <a:endParaRPr lang="en-US" altLang="zh-CN" sz="13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7594" name="矩形 32"/>
          <p:cNvSpPr>
            <a:spLocks noChangeArrowheads="1"/>
          </p:cNvSpPr>
          <p:nvPr/>
        </p:nvSpPr>
        <p:spPr bwMode="auto">
          <a:xfrm>
            <a:off x="1441450" y="969963"/>
            <a:ext cx="14255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sz="2400" b="1" baseline="30000">
                <a:solidFill>
                  <a:schemeClr val="accent2"/>
                </a:solidFill>
                <a:latin typeface="Comic Sans MS" pitchFamily="66" charset="0"/>
              </a:rPr>
              <a:t>Spin-coating </a:t>
            </a:r>
            <a:endParaRPr lang="zh-CN" altLang="en-US" sz="2400" b="1" baseline="30000">
              <a:solidFill>
                <a:schemeClr val="accent2"/>
              </a:solidFill>
              <a:latin typeface="Comic Sans MS" pitchFamily="66" charset="0"/>
            </a:endParaRPr>
          </a:p>
          <a:p>
            <a:endParaRPr lang="zh-CN" altLang="en-US" sz="2400" b="1" baseline="30000">
              <a:solidFill>
                <a:schemeClr val="accent2"/>
              </a:solidFill>
              <a:latin typeface="Comic Sans MS" pitchFamily="66" charset="0"/>
            </a:endParaRPr>
          </a:p>
        </p:txBody>
      </p:sp>
      <p:grpSp>
        <p:nvGrpSpPr>
          <p:cNvPr id="67616" name="Group 32"/>
          <p:cNvGrpSpPr>
            <a:grpSpLocks/>
          </p:cNvGrpSpPr>
          <p:nvPr/>
        </p:nvGrpSpPr>
        <p:grpSpPr bwMode="auto">
          <a:xfrm>
            <a:off x="4659313" y="944563"/>
            <a:ext cx="3503612" cy="2462212"/>
            <a:chOff x="2935" y="595"/>
            <a:chExt cx="2207" cy="1551"/>
          </a:xfrm>
        </p:grpSpPr>
        <p:pic>
          <p:nvPicPr>
            <p:cNvPr id="67590" name="图片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35" y="595"/>
              <a:ext cx="2207" cy="1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11" name="Rectangle 27"/>
            <p:cNvSpPr>
              <a:spLocks noChangeArrowheads="1"/>
            </p:cNvSpPr>
            <p:nvPr/>
          </p:nvSpPr>
          <p:spPr bwMode="auto">
            <a:xfrm>
              <a:off x="4632" y="1679"/>
              <a:ext cx="338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simulated</a:t>
              </a:r>
              <a:endParaRPr lang="zh-CN" altLang="en-US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612" name="Rectangle 28"/>
            <p:cNvSpPr>
              <a:spLocks noChangeArrowheads="1"/>
            </p:cNvSpPr>
            <p:nvPr/>
          </p:nvSpPr>
          <p:spPr bwMode="auto">
            <a:xfrm>
              <a:off x="4290" y="1497"/>
              <a:ext cx="66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without capping reagent</a:t>
              </a:r>
              <a:endParaRPr lang="zh-CN" altLang="en-US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613" name="Rectangle 29"/>
            <p:cNvSpPr>
              <a:spLocks noChangeArrowheads="1"/>
            </p:cNvSpPr>
            <p:nvPr/>
          </p:nvSpPr>
          <p:spPr bwMode="auto">
            <a:xfrm>
              <a:off x="4366" y="1317"/>
              <a:ext cx="591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with sodium </a:t>
              </a:r>
              <a:r>
                <a:rPr lang="en-US" altLang="zh-CN" sz="700" dirty="0" err="1">
                  <a:latin typeface="Times New Roman" pitchFamily="18" charset="0"/>
                  <a:cs typeface="Times New Roman" pitchFamily="18" charset="0"/>
                </a:rPr>
                <a:t>formate</a:t>
              </a:r>
              <a:endParaRPr lang="zh-CN" altLang="en-US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614" name="Rectangle 30"/>
            <p:cNvSpPr>
              <a:spLocks noChangeArrowheads="1"/>
            </p:cNvSpPr>
            <p:nvPr/>
          </p:nvSpPr>
          <p:spPr bwMode="auto">
            <a:xfrm>
              <a:off x="4391" y="1143"/>
              <a:ext cx="57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with sodium acetate</a:t>
              </a:r>
              <a:endParaRPr lang="zh-CN" altLang="en-US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615" name="Rectangle 31"/>
            <p:cNvSpPr>
              <a:spLocks noChangeArrowheads="1"/>
            </p:cNvSpPr>
            <p:nvPr/>
          </p:nvSpPr>
          <p:spPr bwMode="auto">
            <a:xfrm>
              <a:off x="4386" y="963"/>
              <a:ext cx="578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with sodium oxalate</a:t>
              </a:r>
              <a:endParaRPr lang="zh-CN" altLang="en-US" sz="7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09" name="组 9"/>
          <p:cNvGrpSpPr>
            <a:grpSpLocks/>
          </p:cNvGrpSpPr>
          <p:nvPr/>
        </p:nvGrpSpPr>
        <p:grpSpPr bwMode="auto">
          <a:xfrm>
            <a:off x="1431925" y="350838"/>
            <a:ext cx="7016750" cy="379412"/>
            <a:chOff x="1431584" y="350791"/>
            <a:chExt cx="7017563" cy="379828"/>
          </a:xfrm>
        </p:grpSpPr>
        <p:cxnSp>
          <p:nvCxnSpPr>
            <p:cNvPr id="6" name="直线连接符 5"/>
            <p:cNvCxnSpPr/>
            <p:nvPr/>
          </p:nvCxnSpPr>
          <p:spPr>
            <a:xfrm>
              <a:off x="1431584" y="730619"/>
              <a:ext cx="701756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629" name="矩形 7"/>
            <p:cNvSpPr>
              <a:spLocks noChangeArrowheads="1"/>
            </p:cNvSpPr>
            <p:nvPr/>
          </p:nvSpPr>
          <p:spPr bwMode="auto">
            <a:xfrm>
              <a:off x="1442079" y="350791"/>
              <a:ext cx="23296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Calibri" pitchFamily="34" charset="0"/>
                </a:rPr>
                <a:t>Luminescent Thin Film</a:t>
              </a:r>
              <a:endParaRPr lang="zh-CN" altLang="en-US" b="1">
                <a:latin typeface="Calibri" pitchFamily="34" charset="0"/>
              </a:endParaRPr>
            </a:p>
          </p:txBody>
        </p:sp>
      </p:grpSp>
      <p:pic>
        <p:nvPicPr>
          <p:cNvPr id="68610" name="图片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3" y="1490663"/>
            <a:ext cx="4878387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矩形 12"/>
          <p:cNvSpPr>
            <a:spLocks noChangeArrowheads="1"/>
          </p:cNvSpPr>
          <p:nvPr/>
        </p:nvSpPr>
        <p:spPr bwMode="auto">
          <a:xfrm>
            <a:off x="5465763" y="5057775"/>
            <a:ext cx="349726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Photoluminescent spectra of as-prepared Eu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1−x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Tb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-MOF films with Tb</a:t>
            </a:r>
            <a:r>
              <a:rPr lang="en-US" altLang="zh-CN" sz="1100" baseline="30000"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/Eu</a:t>
            </a:r>
            <a:r>
              <a:rPr lang="en-US" altLang="zh-CN" sz="1100" baseline="3000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mol ratio of: (a) 2.75, (b) 2.44, (c) 1.95 (d) 1.46, (e) 1.02, (f) 0.40 and (g) 0.30.</a:t>
            </a:r>
            <a:endParaRPr lang="zh-CN" altLang="en-US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3" name="矩形 14"/>
          <p:cNvSpPr>
            <a:spLocks noChangeArrowheads="1"/>
          </p:cNvSpPr>
          <p:nvPr/>
        </p:nvSpPr>
        <p:spPr bwMode="auto">
          <a:xfrm>
            <a:off x="279400" y="5310188"/>
            <a:ext cx="49847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Comparison of the color of calculated chromaticity with that of the measured (on the right side). Tb</a:t>
            </a:r>
            <a:r>
              <a:rPr lang="en-US" altLang="zh-CN" sz="1100" baseline="30000" dirty="0"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/Eu</a:t>
            </a:r>
            <a:r>
              <a:rPr lang="en-US" altLang="zh-CN" sz="1100" baseline="30000" dirty="0"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altLang="zh-CN" sz="1100" dirty="0" err="1"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 ratio: (a) 2.75, (b) 2.44, (c) 1.95, (d) 1.46, (e) 1.02, (f) 0.40, (g) 0.30.</a:t>
            </a:r>
            <a:endParaRPr lang="zh-CN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40550" y="428625"/>
            <a:ext cx="18129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Eu</a:t>
            </a:r>
            <a:r>
              <a:rPr kumimoji="1" lang="en-US" altLang="zh-CN" sz="1400" b="1" baseline="-25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1−x</a:t>
            </a: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Tb</a:t>
            </a:r>
            <a:r>
              <a:rPr kumimoji="1" lang="en-US" altLang="zh-CN" sz="1400" b="1" baseline="-25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x-</a:t>
            </a: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MOF films 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00238" y="6634163"/>
            <a:ext cx="7613650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Hailing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Guo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Yongzhong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Zhu,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Johannes A.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Lercher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Hongjie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Zhang, Adv. Mater. 2010, 22, 4190–4192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68631" name="Rectangle 23"/>
          <p:cNvSpPr>
            <a:spLocks noChangeArrowheads="1"/>
          </p:cNvSpPr>
          <p:nvPr/>
        </p:nvSpPr>
        <p:spPr bwMode="auto">
          <a:xfrm>
            <a:off x="4292600" y="1196975"/>
            <a:ext cx="841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altLang="zh-CN" sz="1200" b="1" dirty="0"/>
              <a:t>Tb</a:t>
            </a:r>
            <a:r>
              <a:rPr lang="en-US" altLang="zh-CN" sz="1200" b="1" baseline="30000" dirty="0"/>
              <a:t>3+</a:t>
            </a:r>
            <a:r>
              <a:rPr lang="en-US" altLang="zh-CN" sz="1200" b="1" dirty="0"/>
              <a:t>/Eu</a:t>
            </a:r>
            <a:r>
              <a:rPr lang="en-US" altLang="zh-CN" sz="1200" b="1" baseline="30000" dirty="0"/>
              <a:t>3+</a:t>
            </a:r>
            <a:endParaRPr lang="zh-CN" altLang="en-US" sz="1200" b="1" baseline="30000" dirty="0"/>
          </a:p>
        </p:txBody>
      </p:sp>
      <p:sp>
        <p:nvSpPr>
          <p:cNvPr id="2" name="矩形 1"/>
          <p:cNvSpPr/>
          <p:nvPr/>
        </p:nvSpPr>
        <p:spPr>
          <a:xfrm>
            <a:off x="4319745" y="1641446"/>
            <a:ext cx="4315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 dirty="0">
                <a:latin typeface="Arial" pitchFamily="34" charset="0"/>
                <a:cs typeface="Arial" pitchFamily="34" charset="0"/>
              </a:rPr>
              <a:t>2.75</a:t>
            </a:r>
            <a:endParaRPr lang="zh-CN" alt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324451" y="2114496"/>
            <a:ext cx="4315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 dirty="0" smtClean="0">
                <a:latin typeface="Arial" pitchFamily="34" charset="0"/>
                <a:cs typeface="Arial" pitchFamily="34" charset="0"/>
              </a:rPr>
              <a:t>2.44</a:t>
            </a:r>
            <a:endParaRPr lang="zh-CN" alt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324451" y="2628167"/>
            <a:ext cx="4315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 dirty="0" smtClean="0">
                <a:latin typeface="Arial" pitchFamily="34" charset="0"/>
                <a:cs typeface="Arial" pitchFamily="34" charset="0"/>
              </a:rPr>
              <a:t>1.95</a:t>
            </a:r>
            <a:endParaRPr lang="zh-CN" alt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324451" y="3201109"/>
            <a:ext cx="4315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 dirty="0" smtClean="0">
                <a:latin typeface="Arial" pitchFamily="34" charset="0"/>
                <a:cs typeface="Arial" pitchFamily="34" charset="0"/>
              </a:rPr>
              <a:t>1.46</a:t>
            </a:r>
            <a:endParaRPr lang="zh-CN" alt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324451" y="3628024"/>
            <a:ext cx="4315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 dirty="0" smtClean="0">
                <a:latin typeface="Arial" pitchFamily="34" charset="0"/>
                <a:cs typeface="Arial" pitchFamily="34" charset="0"/>
              </a:rPr>
              <a:t>1.02</a:t>
            </a:r>
            <a:endParaRPr lang="zh-CN" alt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324451" y="4124669"/>
            <a:ext cx="4315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 dirty="0" smtClean="0">
                <a:latin typeface="Arial" pitchFamily="34" charset="0"/>
                <a:cs typeface="Arial" pitchFamily="34" charset="0"/>
              </a:rPr>
              <a:t>0.40</a:t>
            </a:r>
            <a:endParaRPr lang="zh-CN" alt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24451" y="4521853"/>
            <a:ext cx="4315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 dirty="0" smtClean="0">
                <a:latin typeface="Arial" pitchFamily="34" charset="0"/>
                <a:cs typeface="Arial" pitchFamily="34" charset="0"/>
              </a:rPr>
              <a:t>0.30</a:t>
            </a:r>
            <a:endParaRPr lang="zh-CN" altLang="en-US" sz="1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89575" y="1704975"/>
            <a:ext cx="3100388" cy="3035300"/>
            <a:chOff x="5489575" y="1704975"/>
            <a:chExt cx="3100388" cy="3035300"/>
          </a:xfrm>
        </p:grpSpPr>
        <p:pic>
          <p:nvPicPr>
            <p:cNvPr id="68611" name="图片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89575" y="1704975"/>
              <a:ext cx="3100388" cy="303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矩形 32"/>
            <p:cNvSpPr/>
            <p:nvPr/>
          </p:nvSpPr>
          <p:spPr>
            <a:xfrm>
              <a:off x="7900802" y="3989805"/>
              <a:ext cx="3866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" b="1" dirty="0">
                  <a:latin typeface="Arial" pitchFamily="34" charset="0"/>
                  <a:cs typeface="Arial" pitchFamily="34" charset="0"/>
                </a:rPr>
                <a:t>2.75</a:t>
              </a:r>
              <a:endParaRPr lang="zh-CN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7890044" y="3691172"/>
              <a:ext cx="3866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" b="1" dirty="0" smtClean="0">
                  <a:latin typeface="Arial" pitchFamily="34" charset="0"/>
                  <a:cs typeface="Arial" pitchFamily="34" charset="0"/>
                </a:rPr>
                <a:t>2.44</a:t>
              </a:r>
              <a:endParaRPr lang="zh-CN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7879286" y="3380437"/>
              <a:ext cx="3866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" b="1" dirty="0" smtClean="0">
                  <a:latin typeface="Arial" pitchFamily="34" charset="0"/>
                  <a:cs typeface="Arial" pitchFamily="34" charset="0"/>
                </a:rPr>
                <a:t>1.95</a:t>
              </a:r>
              <a:endParaRPr lang="zh-CN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879286" y="3071871"/>
              <a:ext cx="3866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" b="1" dirty="0" smtClean="0">
                  <a:latin typeface="Arial" pitchFamily="34" charset="0"/>
                  <a:cs typeface="Arial" pitchFamily="34" charset="0"/>
                </a:rPr>
                <a:t>1.46</a:t>
              </a:r>
              <a:endParaRPr lang="zh-CN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879286" y="2777424"/>
              <a:ext cx="3866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" b="1" dirty="0" smtClean="0">
                  <a:latin typeface="Arial" pitchFamily="34" charset="0"/>
                  <a:cs typeface="Arial" pitchFamily="34" charset="0"/>
                </a:rPr>
                <a:t>1.02</a:t>
              </a:r>
              <a:endParaRPr lang="zh-CN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890044" y="2486534"/>
              <a:ext cx="3866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" b="1" dirty="0" smtClean="0">
                  <a:latin typeface="Arial" pitchFamily="34" charset="0"/>
                  <a:cs typeface="Arial" pitchFamily="34" charset="0"/>
                </a:rPr>
                <a:t>0.40</a:t>
              </a:r>
              <a:endParaRPr lang="zh-CN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7890044" y="2194574"/>
              <a:ext cx="3866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" b="1" dirty="0" smtClean="0">
                  <a:latin typeface="Arial" pitchFamily="34" charset="0"/>
                  <a:cs typeface="Arial" pitchFamily="34" charset="0"/>
                </a:rPr>
                <a:t>0.30</a:t>
              </a:r>
              <a:endParaRPr lang="zh-CN" altLang="en-US" sz="8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组 17"/>
          <p:cNvGrpSpPr>
            <a:grpSpLocks/>
          </p:cNvGrpSpPr>
          <p:nvPr/>
        </p:nvGrpSpPr>
        <p:grpSpPr bwMode="auto">
          <a:xfrm>
            <a:off x="115888" y="114300"/>
            <a:ext cx="1092200" cy="1085850"/>
            <a:chOff x="-65025" y="1815031"/>
            <a:chExt cx="1091766" cy="1085770"/>
          </a:xfrm>
        </p:grpSpPr>
        <p:grpSp>
          <p:nvGrpSpPr>
            <p:cNvPr id="41" name="Group 32"/>
            <p:cNvGrpSpPr>
              <a:grpSpLocks/>
            </p:cNvGrpSpPr>
            <p:nvPr/>
          </p:nvGrpSpPr>
          <p:grpSpPr bwMode="auto">
            <a:xfrm>
              <a:off x="-65025" y="1815031"/>
              <a:ext cx="1091766" cy="1085770"/>
              <a:chOff x="864" y="1680"/>
              <a:chExt cx="910" cy="960"/>
            </a:xfrm>
          </p:grpSpPr>
          <p:sp>
            <p:nvSpPr>
              <p:cNvPr id="43" name="Oval 33"/>
              <p:cNvSpPr>
                <a:spLocks noChangeArrowheads="1"/>
              </p:cNvSpPr>
              <p:nvPr/>
            </p:nvSpPr>
            <p:spPr bwMode="gray">
              <a:xfrm>
                <a:off x="864" y="1680"/>
                <a:ext cx="910" cy="9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6699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4" name="Oval 34"/>
              <p:cNvSpPr>
                <a:spLocks noChangeArrowheads="1"/>
              </p:cNvSpPr>
              <p:nvPr/>
            </p:nvSpPr>
            <p:spPr bwMode="gray">
              <a:xfrm>
                <a:off x="864" y="1680"/>
                <a:ext cx="910" cy="960"/>
              </a:xfrm>
              <a:prstGeom prst="ellipse">
                <a:avLst/>
              </a:prstGeom>
              <a:gradFill rotWithShape="1">
                <a:gsLst>
                  <a:gs pos="0">
                    <a:srgbClr val="FF6699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5" name="Oval 35"/>
              <p:cNvSpPr>
                <a:spLocks noChangeArrowheads="1"/>
              </p:cNvSpPr>
              <p:nvPr/>
            </p:nvSpPr>
            <p:spPr bwMode="gray">
              <a:xfrm>
                <a:off x="923" y="1742"/>
                <a:ext cx="792" cy="836"/>
              </a:xfrm>
              <a:prstGeom prst="ellipse">
                <a:avLst/>
              </a:prstGeom>
              <a:gradFill rotWithShape="1">
                <a:gsLst>
                  <a:gs pos="0">
                    <a:srgbClr val="8A3753"/>
                  </a:gs>
                  <a:gs pos="50000">
                    <a:srgbClr val="FF6699"/>
                  </a:gs>
                  <a:gs pos="100000">
                    <a:srgbClr val="8A3753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6" name="Oval 36"/>
              <p:cNvSpPr>
                <a:spLocks noChangeArrowheads="1"/>
              </p:cNvSpPr>
              <p:nvPr/>
            </p:nvSpPr>
            <p:spPr bwMode="gray">
              <a:xfrm>
                <a:off x="912" y="1728"/>
                <a:ext cx="791" cy="836"/>
              </a:xfrm>
              <a:prstGeom prst="ellipse">
                <a:avLst/>
              </a:prstGeom>
              <a:gradFill rotWithShape="1">
                <a:gsLst>
                  <a:gs pos="0">
                    <a:srgbClr val="A24161"/>
                  </a:gs>
                  <a:gs pos="100000">
                    <a:srgbClr val="FF6699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7" name="Oval 37"/>
              <p:cNvSpPr>
                <a:spLocks noChangeArrowheads="1"/>
              </p:cNvSpPr>
              <p:nvPr/>
            </p:nvSpPr>
            <p:spPr bwMode="gray">
              <a:xfrm>
                <a:off x="966" y="1785"/>
                <a:ext cx="712" cy="75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8" name="Oval 38"/>
              <p:cNvSpPr>
                <a:spLocks noChangeArrowheads="1"/>
              </p:cNvSpPr>
              <p:nvPr/>
            </p:nvSpPr>
            <p:spPr bwMode="gray">
              <a:xfrm>
                <a:off x="974" y="1785"/>
                <a:ext cx="694" cy="739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9" name="Oval 39"/>
              <p:cNvSpPr>
                <a:spLocks noChangeArrowheads="1"/>
              </p:cNvSpPr>
              <p:nvPr/>
            </p:nvSpPr>
            <p:spPr bwMode="gray">
              <a:xfrm>
                <a:off x="983" y="1809"/>
                <a:ext cx="673" cy="709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0" name="Oval 40"/>
              <p:cNvSpPr>
                <a:spLocks noChangeArrowheads="1"/>
              </p:cNvSpPr>
              <p:nvPr/>
            </p:nvSpPr>
            <p:spPr bwMode="gray">
              <a:xfrm>
                <a:off x="997" y="1785"/>
                <a:ext cx="640" cy="663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1" name="Oval 41"/>
              <p:cNvSpPr>
                <a:spLocks noChangeArrowheads="1"/>
              </p:cNvSpPr>
              <p:nvPr/>
            </p:nvSpPr>
            <p:spPr bwMode="gray">
              <a:xfrm>
                <a:off x="1026" y="1809"/>
                <a:ext cx="569" cy="5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</p:grpSp>
        <p:sp>
          <p:nvSpPr>
            <p:cNvPr id="42" name="Text Box 31"/>
            <p:cNvSpPr txBox="1">
              <a:spLocks noChangeArrowheads="1"/>
            </p:cNvSpPr>
            <p:nvPr/>
          </p:nvSpPr>
          <p:spPr bwMode="gray">
            <a:xfrm>
              <a:off x="-32059" y="2208218"/>
              <a:ext cx="999558" cy="492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/>
              <a:r>
                <a:rPr lang="en-US" altLang="zh-CN" sz="1300" b="1" dirty="0">
                  <a:solidFill>
                    <a:srgbClr val="000000"/>
                  </a:solidFill>
                  <a:latin typeface="Arial"/>
                  <a:cs typeface="Arial"/>
                </a:rPr>
                <a:t> Devices</a:t>
              </a:r>
              <a:endParaRPr lang="zh-CN" altLang="en-US" sz="13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defTabSz="914400" eaLnBrk="0" hangingPunct="0"/>
              <a:endParaRPr lang="en-US" altLang="zh-CN" sz="13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7" name="组 1"/>
          <p:cNvGrpSpPr>
            <a:grpSpLocks/>
          </p:cNvGrpSpPr>
          <p:nvPr/>
        </p:nvGrpSpPr>
        <p:grpSpPr bwMode="auto">
          <a:xfrm>
            <a:off x="1431925" y="350838"/>
            <a:ext cx="7123113" cy="409575"/>
            <a:chOff x="1431584" y="350791"/>
            <a:chExt cx="7123421" cy="409617"/>
          </a:xfrm>
        </p:grpSpPr>
        <p:grpSp>
          <p:nvGrpSpPr>
            <p:cNvPr id="70673" name="组 3"/>
            <p:cNvGrpSpPr>
              <a:grpSpLocks/>
            </p:cNvGrpSpPr>
            <p:nvPr/>
          </p:nvGrpSpPr>
          <p:grpSpPr bwMode="auto">
            <a:xfrm>
              <a:off x="1431584" y="452631"/>
              <a:ext cx="7123421" cy="307777"/>
              <a:chOff x="1436868" y="448378"/>
              <a:chExt cx="7123421" cy="307777"/>
            </a:xfrm>
          </p:grpSpPr>
          <p:cxnSp>
            <p:nvCxnSpPr>
              <p:cNvPr id="6" name="直线连接符 5"/>
              <p:cNvCxnSpPr/>
              <p:nvPr/>
            </p:nvCxnSpPr>
            <p:spPr>
              <a:xfrm>
                <a:off x="1436868" y="725989"/>
                <a:ext cx="701705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" name="文本框 6"/>
              <p:cNvSpPr txBox="1"/>
              <p:nvPr/>
            </p:nvSpPr>
            <p:spPr>
              <a:xfrm>
                <a:off x="6602816" y="448148"/>
                <a:ext cx="1957473" cy="30800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zh-CN" sz="1400" b="1" i="1" dirty="0">
                    <a:solidFill>
                      <a:srgbClr val="0823F2"/>
                    </a:solidFill>
                    <a:latin typeface="+mn-lt"/>
                    <a:ea typeface="+mn-ea"/>
                  </a:rPr>
                  <a:t>Ordered</a:t>
                </a:r>
                <a:r>
                  <a:rPr kumimoji="1" lang="en-US" altLang="zh-CN" sz="1400" b="1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</a:rPr>
                  <a:t> </a:t>
                </a:r>
                <a:r>
                  <a:rPr kumimoji="1" lang="en-US" altLang="zh-CN" sz="1400" b="1" dirty="0" smtClean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</a:rPr>
                  <a:t>AFI </a:t>
                </a:r>
                <a:r>
                  <a:rPr kumimoji="1" lang="en-US" altLang="zh-CN" sz="1400" b="1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</a:rPr>
                  <a:t>film  </a:t>
                </a:r>
                <a:endParaRPr kumimoji="1" lang="zh-CN" altLang="en-US" sz="1400" b="1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70674" name="矩形 4"/>
            <p:cNvSpPr>
              <a:spLocks noChangeArrowheads="1"/>
            </p:cNvSpPr>
            <p:nvPr/>
          </p:nvSpPr>
          <p:spPr bwMode="auto">
            <a:xfrm>
              <a:off x="1442079" y="350791"/>
              <a:ext cx="1679379" cy="36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latin typeface="Calibri" pitchFamily="34" charset="0"/>
                </a:rPr>
                <a:t>Seeded </a:t>
              </a:r>
              <a:r>
                <a:rPr lang="en-US" altLang="zh-CN" b="1" dirty="0">
                  <a:latin typeface="Calibri" pitchFamily="34" charset="0"/>
                </a:rPr>
                <a:t>growth </a:t>
              </a:r>
              <a:endParaRPr lang="zh-CN" altLang="en-US" b="1" dirty="0">
                <a:latin typeface="Calibri" pitchFamily="34" charset="0"/>
              </a:endParaRPr>
            </a:p>
          </p:txBody>
        </p:sp>
      </p:grpSp>
      <p:sp>
        <p:nvSpPr>
          <p:cNvPr id="70659" name="矩形 10"/>
          <p:cNvSpPr>
            <a:spLocks noChangeArrowheads="1"/>
          </p:cNvSpPr>
          <p:nvPr/>
        </p:nvSpPr>
        <p:spPr bwMode="auto">
          <a:xfrm>
            <a:off x="709613" y="4908550"/>
            <a:ext cx="78454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(a) AlPO</a:t>
            </a:r>
            <a:r>
              <a:rPr lang="en-US" altLang="zh-CN" sz="1200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-5 structure along the [001] (upper) and [100] (bottom) directions, respectively. (b) Schematic representation of the preparation of the {001} (upper) and {100} (bottom) substrates. (c) Schematic drawing of the epitaxial growth of AlPO</a:t>
            </a:r>
            <a:r>
              <a:rPr lang="en-US" altLang="zh-CN" sz="1200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-5 film from the {001} (upper) and {100} (bottom) faces of the substrates.</a:t>
            </a:r>
            <a:endParaRPr lang="zh-CN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005138" y="6624638"/>
            <a:ext cx="6138862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Rui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Guangshan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Zhu,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Xiaoju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Yin,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Xin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Wan,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i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J. Mater. Chem. 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2006, 16, 2200–2204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22" name="组 17"/>
          <p:cNvGrpSpPr>
            <a:grpSpLocks/>
          </p:cNvGrpSpPr>
          <p:nvPr/>
        </p:nvGrpSpPr>
        <p:grpSpPr bwMode="auto">
          <a:xfrm>
            <a:off x="115888" y="114300"/>
            <a:ext cx="1092200" cy="1085850"/>
            <a:chOff x="-65025" y="1815031"/>
            <a:chExt cx="1091766" cy="1085770"/>
          </a:xfrm>
        </p:grpSpPr>
        <p:grpSp>
          <p:nvGrpSpPr>
            <p:cNvPr id="23" name="Group 32"/>
            <p:cNvGrpSpPr>
              <a:grpSpLocks/>
            </p:cNvGrpSpPr>
            <p:nvPr/>
          </p:nvGrpSpPr>
          <p:grpSpPr bwMode="auto">
            <a:xfrm>
              <a:off x="-65025" y="1815031"/>
              <a:ext cx="1091766" cy="1085770"/>
              <a:chOff x="864" y="1680"/>
              <a:chExt cx="910" cy="960"/>
            </a:xfrm>
          </p:grpSpPr>
          <p:sp>
            <p:nvSpPr>
              <p:cNvPr id="25" name="Oval 33"/>
              <p:cNvSpPr>
                <a:spLocks noChangeArrowheads="1"/>
              </p:cNvSpPr>
              <p:nvPr/>
            </p:nvSpPr>
            <p:spPr bwMode="gray">
              <a:xfrm>
                <a:off x="864" y="1680"/>
                <a:ext cx="910" cy="9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6699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6" name="Oval 34"/>
              <p:cNvSpPr>
                <a:spLocks noChangeArrowheads="1"/>
              </p:cNvSpPr>
              <p:nvPr/>
            </p:nvSpPr>
            <p:spPr bwMode="gray">
              <a:xfrm>
                <a:off x="864" y="1680"/>
                <a:ext cx="910" cy="960"/>
              </a:xfrm>
              <a:prstGeom prst="ellipse">
                <a:avLst/>
              </a:prstGeom>
              <a:gradFill rotWithShape="1">
                <a:gsLst>
                  <a:gs pos="0">
                    <a:srgbClr val="FF6699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7" name="Oval 35"/>
              <p:cNvSpPr>
                <a:spLocks noChangeArrowheads="1"/>
              </p:cNvSpPr>
              <p:nvPr/>
            </p:nvSpPr>
            <p:spPr bwMode="gray">
              <a:xfrm>
                <a:off x="923" y="1742"/>
                <a:ext cx="792" cy="836"/>
              </a:xfrm>
              <a:prstGeom prst="ellipse">
                <a:avLst/>
              </a:prstGeom>
              <a:gradFill rotWithShape="1">
                <a:gsLst>
                  <a:gs pos="0">
                    <a:srgbClr val="8A3753"/>
                  </a:gs>
                  <a:gs pos="50000">
                    <a:srgbClr val="FF6699"/>
                  </a:gs>
                  <a:gs pos="100000">
                    <a:srgbClr val="8A3753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8" name="Oval 36"/>
              <p:cNvSpPr>
                <a:spLocks noChangeArrowheads="1"/>
              </p:cNvSpPr>
              <p:nvPr/>
            </p:nvSpPr>
            <p:spPr bwMode="gray">
              <a:xfrm>
                <a:off x="912" y="1728"/>
                <a:ext cx="791" cy="836"/>
              </a:xfrm>
              <a:prstGeom prst="ellipse">
                <a:avLst/>
              </a:prstGeom>
              <a:gradFill rotWithShape="1">
                <a:gsLst>
                  <a:gs pos="0">
                    <a:srgbClr val="A24161"/>
                  </a:gs>
                  <a:gs pos="100000">
                    <a:srgbClr val="FF6699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9" name="Oval 37"/>
              <p:cNvSpPr>
                <a:spLocks noChangeArrowheads="1"/>
              </p:cNvSpPr>
              <p:nvPr/>
            </p:nvSpPr>
            <p:spPr bwMode="gray">
              <a:xfrm>
                <a:off x="966" y="1785"/>
                <a:ext cx="712" cy="75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30" name="Oval 38"/>
              <p:cNvSpPr>
                <a:spLocks noChangeArrowheads="1"/>
              </p:cNvSpPr>
              <p:nvPr/>
            </p:nvSpPr>
            <p:spPr bwMode="gray">
              <a:xfrm>
                <a:off x="974" y="1785"/>
                <a:ext cx="694" cy="739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31" name="Oval 39"/>
              <p:cNvSpPr>
                <a:spLocks noChangeArrowheads="1"/>
              </p:cNvSpPr>
              <p:nvPr/>
            </p:nvSpPr>
            <p:spPr bwMode="gray">
              <a:xfrm>
                <a:off x="983" y="1809"/>
                <a:ext cx="673" cy="709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32" name="Oval 40"/>
              <p:cNvSpPr>
                <a:spLocks noChangeArrowheads="1"/>
              </p:cNvSpPr>
              <p:nvPr/>
            </p:nvSpPr>
            <p:spPr bwMode="gray">
              <a:xfrm>
                <a:off x="997" y="1785"/>
                <a:ext cx="640" cy="663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33" name="Oval 41"/>
              <p:cNvSpPr>
                <a:spLocks noChangeArrowheads="1"/>
              </p:cNvSpPr>
              <p:nvPr/>
            </p:nvSpPr>
            <p:spPr bwMode="gray">
              <a:xfrm>
                <a:off x="1026" y="1809"/>
                <a:ext cx="569" cy="5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</p:grpSp>
        <p:sp>
          <p:nvSpPr>
            <p:cNvPr id="24" name="Text Box 31"/>
            <p:cNvSpPr txBox="1">
              <a:spLocks noChangeArrowheads="1"/>
            </p:cNvSpPr>
            <p:nvPr/>
          </p:nvSpPr>
          <p:spPr bwMode="gray">
            <a:xfrm>
              <a:off x="-32059" y="2208218"/>
              <a:ext cx="999558" cy="492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/>
              <a:r>
                <a:rPr lang="en-US" altLang="zh-CN" sz="1300" b="1" dirty="0">
                  <a:solidFill>
                    <a:srgbClr val="000000"/>
                  </a:solidFill>
                  <a:latin typeface="Arial"/>
                  <a:cs typeface="Arial"/>
                </a:rPr>
                <a:t> Devices</a:t>
              </a:r>
              <a:endParaRPr lang="zh-CN" altLang="en-US" sz="13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defTabSz="914400" eaLnBrk="0" hangingPunct="0"/>
              <a:endParaRPr lang="en-US" altLang="zh-CN" sz="13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678" y="1712838"/>
            <a:ext cx="7367331" cy="309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84995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smtClean="0">
              <a:solidFill>
                <a:schemeClr val="tx1"/>
              </a:solidFill>
            </a:endParaRPr>
          </a:p>
        </p:txBody>
      </p:sp>
      <p:pic>
        <p:nvPicPr>
          <p:cNvPr id="84996" name="Picture 4" descr="jlu000900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4319588" cy="324167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9375" y="3305175"/>
            <a:ext cx="4570413" cy="3440113"/>
            <a:chOff x="2784" y="2064"/>
            <a:chExt cx="2879" cy="2167"/>
          </a:xfrm>
        </p:grpSpPr>
        <p:sp>
          <p:nvSpPr>
            <p:cNvPr id="84998" name="AutoShape 6" descr="理科综合实验楼鸟瞰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84999" name="Picture 7" descr="jlu0008007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34" y="2192"/>
              <a:ext cx="2729" cy="2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000" name="Text Box 8"/>
            <p:cNvSpPr txBox="1">
              <a:spLocks noChangeArrowheads="1"/>
            </p:cNvSpPr>
            <p:nvPr/>
          </p:nvSpPr>
          <p:spPr bwMode="auto">
            <a:xfrm>
              <a:off x="3747" y="2202"/>
              <a:ext cx="187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CN" sz="2400" b="1">
                  <a:solidFill>
                    <a:srgbClr val="FFFF00"/>
                  </a:solidFill>
                </a:rPr>
                <a:t>Chemistry Building</a:t>
              </a:r>
            </a:p>
          </p:txBody>
        </p:sp>
        <p:sp>
          <p:nvSpPr>
            <p:cNvPr id="85001" name="Line 9"/>
            <p:cNvSpPr>
              <a:spLocks noChangeShapeType="1"/>
            </p:cNvSpPr>
            <p:nvPr/>
          </p:nvSpPr>
          <p:spPr bwMode="auto">
            <a:xfrm flipH="1">
              <a:off x="4513" y="2478"/>
              <a:ext cx="363" cy="40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85002" name="Picture 10" descr="jlu000800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1225" y="169863"/>
            <a:ext cx="4378325" cy="3243262"/>
          </a:xfrm>
          <a:prstGeom prst="rect">
            <a:avLst/>
          </a:prstGeom>
          <a:noFill/>
        </p:spPr>
      </p:pic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6708775" y="2782888"/>
            <a:ext cx="2382838" cy="64135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kumimoji="1" lang="en-US" altLang="zh-CN" b="1">
                <a:solidFill>
                  <a:srgbClr val="0000FF"/>
                </a:solidFill>
              </a:rPr>
              <a:t>Jilin University</a:t>
            </a:r>
          </a:p>
          <a:p>
            <a:pPr algn="ctr"/>
            <a:r>
              <a:rPr kumimoji="1" lang="en-US" altLang="zh-CN" b="1">
                <a:solidFill>
                  <a:srgbClr val="0000FF"/>
                </a:solidFill>
              </a:rPr>
              <a:t>Main Campus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2671763" y="214313"/>
            <a:ext cx="1947862" cy="701675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1" lang="en-US" altLang="zh-CN" sz="2000" b="1">
                <a:solidFill>
                  <a:srgbClr val="000099"/>
                </a:solidFill>
              </a:rPr>
              <a:t>Typical Scene </a:t>
            </a:r>
          </a:p>
          <a:p>
            <a:pPr algn="ctr"/>
            <a:r>
              <a:rPr kumimoji="1" lang="en-US" altLang="zh-CN" sz="2000" b="1">
                <a:solidFill>
                  <a:srgbClr val="000099"/>
                </a:solidFill>
              </a:rPr>
              <a:t>in Changchun</a:t>
            </a:r>
          </a:p>
        </p:txBody>
      </p:sp>
      <p:pic>
        <p:nvPicPr>
          <p:cNvPr id="85005" name="Picture 13" descr="200491516145419"/>
          <p:cNvPicPr>
            <a:picLocks noChangeAspect="1" noChangeArrowheads="1"/>
          </p:cNvPicPr>
          <p:nvPr/>
        </p:nvPicPr>
        <p:blipFill>
          <a:blip r:embed="rId5"/>
          <a:srcRect l="10463" t="29591" r="10780" b="29169"/>
          <a:stretch>
            <a:fillRect/>
          </a:stretch>
        </p:blipFill>
        <p:spPr bwMode="auto">
          <a:xfrm>
            <a:off x="4716463" y="3525838"/>
            <a:ext cx="43783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4822825" y="6200775"/>
            <a:ext cx="43211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kumimoji="1" lang="en-US" altLang="zh-CN" sz="2000" b="1">
                <a:solidFill>
                  <a:srgbClr val="000099"/>
                </a:solidFill>
              </a:rPr>
              <a:t>SKL Inorg. Synth. &amp; Prep. Chem.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1" name="组 1"/>
          <p:cNvGrpSpPr>
            <a:grpSpLocks/>
          </p:cNvGrpSpPr>
          <p:nvPr/>
        </p:nvGrpSpPr>
        <p:grpSpPr bwMode="auto">
          <a:xfrm>
            <a:off x="1431925" y="350838"/>
            <a:ext cx="7016750" cy="379412"/>
            <a:chOff x="1431584" y="350791"/>
            <a:chExt cx="7017563" cy="379828"/>
          </a:xfrm>
        </p:grpSpPr>
        <p:cxnSp>
          <p:nvCxnSpPr>
            <p:cNvPr id="6" name="直线连接符 5"/>
            <p:cNvCxnSpPr/>
            <p:nvPr/>
          </p:nvCxnSpPr>
          <p:spPr>
            <a:xfrm>
              <a:off x="1431584" y="730619"/>
              <a:ext cx="701756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721" name="矩形 4"/>
            <p:cNvSpPr>
              <a:spLocks noChangeArrowheads="1"/>
            </p:cNvSpPr>
            <p:nvPr/>
          </p:nvSpPr>
          <p:spPr bwMode="auto">
            <a:xfrm>
              <a:off x="1442079" y="350791"/>
              <a:ext cx="1679501" cy="369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latin typeface="Calibri" pitchFamily="34" charset="0"/>
                </a:rPr>
                <a:t>Seeded </a:t>
              </a:r>
              <a:r>
                <a:rPr lang="en-US" altLang="zh-CN" b="1" dirty="0">
                  <a:latin typeface="Calibri" pitchFamily="34" charset="0"/>
                </a:rPr>
                <a:t>growth </a:t>
              </a:r>
              <a:endParaRPr lang="zh-CN" altLang="en-US" b="1" dirty="0">
                <a:latin typeface="Calibri" pitchFamily="34" charset="0"/>
              </a:endParaRPr>
            </a:p>
          </p:txBody>
        </p:sp>
      </p:grpSp>
      <p:sp>
        <p:nvSpPr>
          <p:cNvPr id="71682" name="矩形 10"/>
          <p:cNvSpPr>
            <a:spLocks noChangeArrowheads="1"/>
          </p:cNvSpPr>
          <p:nvPr/>
        </p:nvSpPr>
        <p:spPr bwMode="auto">
          <a:xfrm>
            <a:off x="949863" y="2352956"/>
            <a:ext cx="2078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Times New Roman" pitchFamily="18" charset="0"/>
                <a:cs typeface="Times New Roman" pitchFamily="18" charset="0"/>
              </a:rPr>
              <a:t>Optical micrograph of </a:t>
            </a:r>
            <a:r>
              <a:rPr lang="en-US" altLang="zh-CN" sz="1000" dirty="0" smtClean="0">
                <a:latin typeface="Times New Roman" pitchFamily="18" charset="0"/>
                <a:cs typeface="Times New Roman" pitchFamily="18" charset="0"/>
              </a:rPr>
              <a:t>AlPO</a:t>
            </a:r>
            <a:r>
              <a:rPr lang="en-US" altLang="zh-CN" sz="10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000" dirty="0" smtClean="0">
                <a:latin typeface="Times New Roman" pitchFamily="18" charset="0"/>
                <a:cs typeface="Times New Roman" pitchFamily="18" charset="0"/>
              </a:rPr>
              <a:t>-5 </a:t>
            </a:r>
            <a:r>
              <a:rPr lang="en-US" altLang="zh-CN" sz="1000" dirty="0">
                <a:latin typeface="Times New Roman" pitchFamily="18" charset="0"/>
                <a:cs typeface="Times New Roman" pitchFamily="18" charset="0"/>
              </a:rPr>
              <a:t>single crystals</a:t>
            </a:r>
            <a:endParaRPr lang="zh-CN" alt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84" name="矩形 14"/>
          <p:cNvSpPr>
            <a:spLocks noChangeArrowheads="1"/>
          </p:cNvSpPr>
          <p:nvPr/>
        </p:nvSpPr>
        <p:spPr bwMode="auto">
          <a:xfrm>
            <a:off x="2868613" y="2332038"/>
            <a:ext cx="2982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 dirty="0">
                <a:latin typeface="Times New Roman" pitchFamily="18" charset="0"/>
                <a:cs typeface="Times New Roman" pitchFamily="18" charset="0"/>
              </a:rPr>
              <a:t>XRD patterns of AlPO</a:t>
            </a:r>
            <a:r>
              <a:rPr lang="en-US" altLang="zh-CN" sz="10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000" dirty="0">
                <a:latin typeface="Times New Roman" pitchFamily="18" charset="0"/>
                <a:cs typeface="Times New Roman" pitchFamily="18" charset="0"/>
              </a:rPr>
              <a:t>-5 film grown on (a</a:t>
            </a:r>
            <a:r>
              <a:rPr lang="en-US" altLang="zh-CN" sz="1000" dirty="0" smtClean="0">
                <a:latin typeface="Times New Roman" pitchFamily="18" charset="0"/>
                <a:cs typeface="Times New Roman" pitchFamily="18" charset="0"/>
              </a:rPr>
              <a:t>) {</a:t>
            </a:r>
            <a:r>
              <a:rPr lang="en-US" altLang="zh-CN" sz="1000" dirty="0">
                <a:latin typeface="Times New Roman" pitchFamily="18" charset="0"/>
                <a:cs typeface="Times New Roman" pitchFamily="18" charset="0"/>
              </a:rPr>
              <a:t>001} and (b){100} </a:t>
            </a:r>
            <a:r>
              <a:rPr lang="en-US" altLang="zh-CN" sz="1000" dirty="0" smtClean="0">
                <a:latin typeface="Times New Roman" pitchFamily="18" charset="0"/>
                <a:cs typeface="Times New Roman" pitchFamily="18" charset="0"/>
              </a:rPr>
              <a:t>faces </a:t>
            </a:r>
            <a:r>
              <a:rPr lang="en-US" altLang="zh-CN" sz="1000" dirty="0">
                <a:latin typeface="Times New Roman" pitchFamily="18" charset="0"/>
                <a:cs typeface="Times New Roman" pitchFamily="18" charset="0"/>
              </a:rPr>
              <a:t>of AlPO</a:t>
            </a:r>
            <a:r>
              <a:rPr lang="en-US" altLang="zh-CN" sz="10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000" dirty="0">
                <a:latin typeface="Times New Roman" pitchFamily="18" charset="0"/>
                <a:cs typeface="Times New Roman" pitchFamily="18" charset="0"/>
              </a:rPr>
              <a:t>-5 crystal substrate.</a:t>
            </a:r>
            <a:endParaRPr lang="zh-CN" alt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3538" y="6196013"/>
            <a:ext cx="8447087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dirty="0">
                <a:latin typeface="Times New Roman"/>
                <a:ea typeface="+mn-ea"/>
                <a:cs typeface="Times New Roman"/>
              </a:rPr>
              <a:t>Different reaction times: (a) after 3 h, (b) 4.5 h, (c) 6 h and (d) the cross-section image of (c) on AlPO</a:t>
            </a:r>
            <a:r>
              <a:rPr lang="en-US" altLang="zh-CN" sz="1050" baseline="-25000" dirty="0">
                <a:latin typeface="Times New Roman"/>
                <a:ea typeface="+mn-ea"/>
                <a:cs typeface="Times New Roman"/>
              </a:rPr>
              <a:t>4</a:t>
            </a:r>
            <a:r>
              <a:rPr lang="en-US" altLang="zh-CN" sz="1050" dirty="0">
                <a:latin typeface="Times New Roman"/>
                <a:ea typeface="+mn-ea"/>
                <a:cs typeface="Times New Roman"/>
              </a:rPr>
              <a:t>-5 {001} basal face; (e) after 3 h, (f) 4.5 h, (g) 6 h and (h) the cross-section image of (g) on the AlPO</a:t>
            </a:r>
            <a:r>
              <a:rPr lang="en-US" altLang="zh-CN" sz="1050" baseline="-25000" dirty="0">
                <a:latin typeface="Times New Roman"/>
                <a:ea typeface="+mn-ea"/>
                <a:cs typeface="Times New Roman"/>
              </a:rPr>
              <a:t>4</a:t>
            </a:r>
            <a:r>
              <a:rPr lang="en-US" altLang="zh-CN" sz="1050" dirty="0">
                <a:latin typeface="Times New Roman"/>
                <a:ea typeface="+mn-ea"/>
                <a:cs typeface="Times New Roman"/>
              </a:rPr>
              <a:t>-5 {100} basal face.</a:t>
            </a:r>
            <a:endParaRPr lang="zh-CN" altLang="en-US" sz="1050" dirty="0">
              <a:latin typeface="Times New Roman"/>
              <a:ea typeface="+mn-ea"/>
              <a:cs typeface="Times New Roman"/>
            </a:endParaRPr>
          </a:p>
        </p:txBody>
      </p:sp>
      <p:sp>
        <p:nvSpPr>
          <p:cNvPr id="71687" name="矩形 25"/>
          <p:cNvSpPr>
            <a:spLocks noChangeArrowheads="1"/>
          </p:cNvSpPr>
          <p:nvPr/>
        </p:nvSpPr>
        <p:spPr bwMode="auto">
          <a:xfrm>
            <a:off x="5676900" y="2339975"/>
            <a:ext cx="32718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latin typeface="Times New Roman" pitchFamily="18" charset="0"/>
                <a:cs typeface="Times New Roman" pitchFamily="18" charset="0"/>
              </a:rPr>
              <a:t>Absorption (a) and emission spectra (c) of the AlPO</a:t>
            </a:r>
            <a:r>
              <a:rPr lang="en-US" altLang="zh-CN" sz="1000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000">
                <a:latin typeface="Times New Roman" pitchFamily="18" charset="0"/>
                <a:cs typeface="Times New Roman" pitchFamily="18" charset="0"/>
              </a:rPr>
              <a:t>-5/RhB film and absorption of RhB in aqueous solution (b).</a:t>
            </a:r>
            <a:endParaRPr lang="zh-CN" altLang="en-US"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597650" y="452438"/>
            <a:ext cx="19573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i="1" dirty="0">
                <a:solidFill>
                  <a:srgbClr val="0823F2"/>
                </a:solidFill>
                <a:latin typeface="+mn-lt"/>
                <a:ea typeface="+mn-ea"/>
              </a:rPr>
              <a:t>Ordered</a:t>
            </a: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kumimoji="1" lang="en-US" altLang="zh-CN" sz="14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AFI </a:t>
            </a: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film  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041650" y="6673850"/>
            <a:ext cx="6138863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Rui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Guangshan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Zhu,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Xiaoju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Yin,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Xin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Wan,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US" altLang="zh-CN" b="1" i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J. Mater. Chem. </a:t>
            </a:r>
            <a:r>
              <a:rPr lang="en-US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2006, 16, 2200–2204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71691" name="组 3"/>
          <p:cNvGrpSpPr>
            <a:grpSpLocks/>
          </p:cNvGrpSpPr>
          <p:nvPr/>
        </p:nvGrpSpPr>
        <p:grpSpPr bwMode="auto">
          <a:xfrm>
            <a:off x="1066800" y="1049338"/>
            <a:ext cx="1581150" cy="1314450"/>
            <a:chOff x="1067057" y="1049977"/>
            <a:chExt cx="1581481" cy="1313717"/>
          </a:xfrm>
        </p:grpSpPr>
        <p:pic>
          <p:nvPicPr>
            <p:cNvPr id="71707" name="图片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67057" y="1049977"/>
              <a:ext cx="1581481" cy="1313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08" name="文本框 2"/>
            <p:cNvSpPr txBox="1">
              <a:spLocks noChangeArrowheads="1"/>
            </p:cNvSpPr>
            <p:nvPr/>
          </p:nvSpPr>
          <p:spPr bwMode="auto">
            <a:xfrm>
              <a:off x="2100930" y="2052605"/>
              <a:ext cx="49244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CN" sz="1100" b="1">
                  <a:solidFill>
                    <a:schemeClr val="bg1"/>
                  </a:solidFill>
                  <a:latin typeface="Calibri" pitchFamily="34" charset="0"/>
                </a:rPr>
                <a:t>1mm</a:t>
              </a:r>
              <a:endParaRPr kumimoji="1" lang="zh-CN" altLang="en-US" sz="11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71692" name="组 11"/>
          <p:cNvGrpSpPr>
            <a:grpSpLocks/>
          </p:cNvGrpSpPr>
          <p:nvPr/>
        </p:nvGrpSpPr>
        <p:grpSpPr bwMode="auto">
          <a:xfrm>
            <a:off x="762000" y="2803525"/>
            <a:ext cx="7793038" cy="3430588"/>
            <a:chOff x="762306" y="2700168"/>
            <a:chExt cx="7792699" cy="3431384"/>
          </a:xfrm>
        </p:grpSpPr>
        <p:grpSp>
          <p:nvGrpSpPr>
            <p:cNvPr id="71693" name="组 7"/>
            <p:cNvGrpSpPr>
              <a:grpSpLocks/>
            </p:cNvGrpSpPr>
            <p:nvPr/>
          </p:nvGrpSpPr>
          <p:grpSpPr bwMode="auto">
            <a:xfrm>
              <a:off x="762306" y="2991372"/>
              <a:ext cx="7792699" cy="3140180"/>
              <a:chOff x="525544" y="2858898"/>
              <a:chExt cx="8181555" cy="3296875"/>
            </a:xfrm>
          </p:grpSpPr>
          <p:pic>
            <p:nvPicPr>
              <p:cNvPr id="71696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05433" y="2865173"/>
                <a:ext cx="2039245" cy="32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1697" name="组 22"/>
              <p:cNvGrpSpPr>
                <a:grpSpLocks/>
              </p:cNvGrpSpPr>
              <p:nvPr/>
            </p:nvGrpSpPr>
            <p:grpSpPr bwMode="auto">
              <a:xfrm>
                <a:off x="525544" y="2859090"/>
                <a:ext cx="6079999" cy="3275123"/>
                <a:chOff x="502408" y="2905617"/>
                <a:chExt cx="6143219" cy="3309178"/>
              </a:xfrm>
            </p:grpSpPr>
            <p:pic>
              <p:nvPicPr>
                <p:cNvPr id="71705" name="图片 18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02408" y="2905617"/>
                  <a:ext cx="2039377" cy="3309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706" name="图片 20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4563030" y="2909062"/>
                  <a:ext cx="2082597" cy="32974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1698" name="Picture 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605543" y="2858898"/>
                <a:ext cx="2101556" cy="3292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699" name="文本框 6"/>
              <p:cNvSpPr txBox="1">
                <a:spLocks noChangeArrowheads="1"/>
              </p:cNvSpPr>
              <p:nvPr/>
            </p:nvSpPr>
            <p:spPr bwMode="auto">
              <a:xfrm>
                <a:off x="1243847" y="2872660"/>
                <a:ext cx="382359" cy="2908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3h</a:t>
                </a:r>
                <a:endParaRPr kumimoji="1" lang="zh-CN" altLang="en-US" sz="12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700" name="文本框 33"/>
              <p:cNvSpPr txBox="1">
                <a:spLocks noChangeArrowheads="1"/>
              </p:cNvSpPr>
              <p:nvPr/>
            </p:nvSpPr>
            <p:spPr bwMode="auto">
              <a:xfrm>
                <a:off x="1165950" y="4490376"/>
                <a:ext cx="516993" cy="2908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4.5h</a:t>
                </a:r>
                <a:endParaRPr kumimoji="1" lang="zh-CN" altLang="en-US" sz="12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701" name="文本框 34"/>
              <p:cNvSpPr txBox="1">
                <a:spLocks noChangeArrowheads="1"/>
              </p:cNvSpPr>
              <p:nvPr/>
            </p:nvSpPr>
            <p:spPr bwMode="auto">
              <a:xfrm>
                <a:off x="3371212" y="2884941"/>
                <a:ext cx="382359" cy="2908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6h</a:t>
                </a:r>
                <a:endParaRPr kumimoji="1" lang="zh-CN" altLang="en-US" sz="12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702" name="文本框 35"/>
              <p:cNvSpPr txBox="1">
                <a:spLocks noChangeArrowheads="1"/>
              </p:cNvSpPr>
              <p:nvPr/>
            </p:nvSpPr>
            <p:spPr bwMode="auto">
              <a:xfrm>
                <a:off x="5378967" y="2866628"/>
                <a:ext cx="382359" cy="2908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3h</a:t>
                </a:r>
                <a:endParaRPr kumimoji="1" lang="zh-CN" altLang="en-US" sz="12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703" name="文本框 36"/>
              <p:cNvSpPr txBox="1">
                <a:spLocks noChangeArrowheads="1"/>
              </p:cNvSpPr>
              <p:nvPr/>
            </p:nvSpPr>
            <p:spPr bwMode="auto">
              <a:xfrm>
                <a:off x="5301071" y="4473045"/>
                <a:ext cx="516993" cy="2908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4.5h</a:t>
                </a:r>
                <a:endParaRPr kumimoji="1" lang="zh-CN" altLang="en-US" sz="12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704" name="文本框 37"/>
              <p:cNvSpPr txBox="1">
                <a:spLocks noChangeArrowheads="1"/>
              </p:cNvSpPr>
              <p:nvPr/>
            </p:nvSpPr>
            <p:spPr bwMode="auto">
              <a:xfrm>
                <a:off x="7506333" y="2866628"/>
                <a:ext cx="382359" cy="2908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6h</a:t>
                </a:r>
                <a:endParaRPr kumimoji="1" lang="zh-CN" altLang="en-US" sz="12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1694" name="文本框 8"/>
            <p:cNvSpPr txBox="1">
              <a:spLocks noChangeArrowheads="1"/>
            </p:cNvSpPr>
            <p:nvPr/>
          </p:nvSpPr>
          <p:spPr bwMode="auto">
            <a:xfrm>
              <a:off x="2369895" y="2700168"/>
              <a:ext cx="6377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CN" sz="1600" b="1">
                  <a:solidFill>
                    <a:srgbClr val="E46C0A"/>
                  </a:solidFill>
                  <a:latin typeface="Calibri" pitchFamily="34" charset="0"/>
                </a:rPr>
                <a:t>{001}</a:t>
              </a:r>
              <a:endParaRPr kumimoji="1" lang="zh-CN" altLang="en-US" sz="1600" b="1">
                <a:solidFill>
                  <a:srgbClr val="E46C0A"/>
                </a:solidFill>
                <a:latin typeface="Calibri" pitchFamily="34" charset="0"/>
              </a:endParaRPr>
            </a:p>
          </p:txBody>
        </p:sp>
        <p:sp>
          <p:nvSpPr>
            <p:cNvPr id="71695" name="文本框 40"/>
            <p:cNvSpPr txBox="1">
              <a:spLocks noChangeArrowheads="1"/>
            </p:cNvSpPr>
            <p:nvPr/>
          </p:nvSpPr>
          <p:spPr bwMode="auto">
            <a:xfrm>
              <a:off x="6222154" y="2700168"/>
              <a:ext cx="74403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altLang="zh-CN" sz="1600" b="1">
                  <a:solidFill>
                    <a:srgbClr val="E46C0A"/>
                  </a:solidFill>
                  <a:latin typeface="Calibri" pitchFamily="34" charset="0"/>
                </a:rPr>
                <a:t>{100}</a:t>
              </a:r>
              <a:endParaRPr kumimoji="1" lang="zh-CN" altLang="en-US" sz="1600" b="1">
                <a:solidFill>
                  <a:srgbClr val="E46C0A"/>
                </a:solidFill>
                <a:latin typeface="Calibri" pitchFamily="34" charset="0"/>
              </a:endParaRPr>
            </a:p>
          </p:txBody>
        </p:sp>
      </p:grpSp>
      <p:grpSp>
        <p:nvGrpSpPr>
          <p:cNvPr id="43" name="组 17"/>
          <p:cNvGrpSpPr>
            <a:grpSpLocks/>
          </p:cNvGrpSpPr>
          <p:nvPr/>
        </p:nvGrpSpPr>
        <p:grpSpPr bwMode="auto">
          <a:xfrm>
            <a:off x="115888" y="114300"/>
            <a:ext cx="1092200" cy="1085850"/>
            <a:chOff x="-65025" y="1815031"/>
            <a:chExt cx="1091766" cy="1085770"/>
          </a:xfrm>
        </p:grpSpPr>
        <p:grpSp>
          <p:nvGrpSpPr>
            <p:cNvPr id="44" name="Group 32"/>
            <p:cNvGrpSpPr>
              <a:grpSpLocks/>
            </p:cNvGrpSpPr>
            <p:nvPr/>
          </p:nvGrpSpPr>
          <p:grpSpPr bwMode="auto">
            <a:xfrm>
              <a:off x="-65025" y="1815031"/>
              <a:ext cx="1091766" cy="1085770"/>
              <a:chOff x="864" y="1680"/>
              <a:chExt cx="910" cy="960"/>
            </a:xfrm>
          </p:grpSpPr>
          <p:sp>
            <p:nvSpPr>
              <p:cNvPr id="46" name="Oval 33"/>
              <p:cNvSpPr>
                <a:spLocks noChangeArrowheads="1"/>
              </p:cNvSpPr>
              <p:nvPr/>
            </p:nvSpPr>
            <p:spPr bwMode="gray">
              <a:xfrm>
                <a:off x="864" y="1680"/>
                <a:ext cx="910" cy="9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6699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7" name="Oval 34"/>
              <p:cNvSpPr>
                <a:spLocks noChangeArrowheads="1"/>
              </p:cNvSpPr>
              <p:nvPr/>
            </p:nvSpPr>
            <p:spPr bwMode="gray">
              <a:xfrm>
                <a:off x="864" y="1680"/>
                <a:ext cx="910" cy="960"/>
              </a:xfrm>
              <a:prstGeom prst="ellipse">
                <a:avLst/>
              </a:prstGeom>
              <a:gradFill rotWithShape="1">
                <a:gsLst>
                  <a:gs pos="0">
                    <a:srgbClr val="FF6699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8" name="Oval 35"/>
              <p:cNvSpPr>
                <a:spLocks noChangeArrowheads="1"/>
              </p:cNvSpPr>
              <p:nvPr/>
            </p:nvSpPr>
            <p:spPr bwMode="gray">
              <a:xfrm>
                <a:off x="923" y="1742"/>
                <a:ext cx="792" cy="836"/>
              </a:xfrm>
              <a:prstGeom prst="ellipse">
                <a:avLst/>
              </a:prstGeom>
              <a:gradFill rotWithShape="1">
                <a:gsLst>
                  <a:gs pos="0">
                    <a:srgbClr val="8A3753"/>
                  </a:gs>
                  <a:gs pos="50000">
                    <a:srgbClr val="FF6699"/>
                  </a:gs>
                  <a:gs pos="100000">
                    <a:srgbClr val="8A3753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49" name="Oval 36"/>
              <p:cNvSpPr>
                <a:spLocks noChangeArrowheads="1"/>
              </p:cNvSpPr>
              <p:nvPr/>
            </p:nvSpPr>
            <p:spPr bwMode="gray">
              <a:xfrm>
                <a:off x="912" y="1728"/>
                <a:ext cx="791" cy="836"/>
              </a:xfrm>
              <a:prstGeom prst="ellipse">
                <a:avLst/>
              </a:prstGeom>
              <a:gradFill rotWithShape="1">
                <a:gsLst>
                  <a:gs pos="0">
                    <a:srgbClr val="A24161"/>
                  </a:gs>
                  <a:gs pos="100000">
                    <a:srgbClr val="FF6699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0" name="Oval 37"/>
              <p:cNvSpPr>
                <a:spLocks noChangeArrowheads="1"/>
              </p:cNvSpPr>
              <p:nvPr/>
            </p:nvSpPr>
            <p:spPr bwMode="gray">
              <a:xfrm>
                <a:off x="966" y="1785"/>
                <a:ext cx="712" cy="75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1" name="Oval 38"/>
              <p:cNvSpPr>
                <a:spLocks noChangeArrowheads="1"/>
              </p:cNvSpPr>
              <p:nvPr/>
            </p:nvSpPr>
            <p:spPr bwMode="gray">
              <a:xfrm>
                <a:off x="974" y="1785"/>
                <a:ext cx="694" cy="739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2" name="Oval 39"/>
              <p:cNvSpPr>
                <a:spLocks noChangeArrowheads="1"/>
              </p:cNvSpPr>
              <p:nvPr/>
            </p:nvSpPr>
            <p:spPr bwMode="gray">
              <a:xfrm>
                <a:off x="983" y="1809"/>
                <a:ext cx="673" cy="709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3" name="Oval 40"/>
              <p:cNvSpPr>
                <a:spLocks noChangeArrowheads="1"/>
              </p:cNvSpPr>
              <p:nvPr/>
            </p:nvSpPr>
            <p:spPr bwMode="gray">
              <a:xfrm>
                <a:off x="997" y="1785"/>
                <a:ext cx="640" cy="663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54" name="Oval 41"/>
              <p:cNvSpPr>
                <a:spLocks noChangeArrowheads="1"/>
              </p:cNvSpPr>
              <p:nvPr/>
            </p:nvSpPr>
            <p:spPr bwMode="gray">
              <a:xfrm>
                <a:off x="1026" y="1809"/>
                <a:ext cx="569" cy="5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</p:grpSp>
        <p:sp>
          <p:nvSpPr>
            <p:cNvPr id="45" name="Text Box 31"/>
            <p:cNvSpPr txBox="1">
              <a:spLocks noChangeArrowheads="1"/>
            </p:cNvSpPr>
            <p:nvPr/>
          </p:nvSpPr>
          <p:spPr bwMode="gray">
            <a:xfrm>
              <a:off x="-32059" y="2208218"/>
              <a:ext cx="999558" cy="492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/>
              <a:r>
                <a:rPr lang="en-US" altLang="zh-CN" sz="1300" b="1" dirty="0">
                  <a:solidFill>
                    <a:srgbClr val="000000"/>
                  </a:solidFill>
                  <a:latin typeface="Arial"/>
                  <a:cs typeface="Arial"/>
                </a:rPr>
                <a:t> Devices</a:t>
              </a:r>
              <a:endParaRPr lang="zh-CN" altLang="en-US" sz="13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defTabSz="914400" eaLnBrk="0" hangingPunct="0"/>
              <a:endParaRPr lang="en-US" altLang="zh-CN" sz="13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3172" y="841882"/>
            <a:ext cx="1793794" cy="152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0524" y="816543"/>
            <a:ext cx="2015847" cy="153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组 5"/>
          <p:cNvGrpSpPr>
            <a:grpSpLocks/>
          </p:cNvGrpSpPr>
          <p:nvPr/>
        </p:nvGrpSpPr>
        <p:grpSpPr bwMode="auto">
          <a:xfrm>
            <a:off x="1431925" y="439738"/>
            <a:ext cx="7453313" cy="307975"/>
            <a:chOff x="1436868" y="436049"/>
            <a:chExt cx="7453485" cy="307777"/>
          </a:xfrm>
        </p:grpSpPr>
        <p:cxnSp>
          <p:nvCxnSpPr>
            <p:cNvPr id="8" name="直线连接符 7"/>
            <p:cNvCxnSpPr/>
            <p:nvPr/>
          </p:nvCxnSpPr>
          <p:spPr>
            <a:xfrm>
              <a:off x="1436868" y="726374"/>
              <a:ext cx="701691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6467772" y="436049"/>
              <a:ext cx="2422581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rPr>
                <a:t>Ni</a:t>
              </a:r>
              <a:r>
                <a:rPr kumimoji="1" lang="en-US" altLang="zh-CN" sz="1400" b="1" baseline="-25000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rPr>
                <a:t>2</a:t>
              </a:r>
              <a:r>
                <a:rPr kumimoji="1" lang="en-US" altLang="zh-CN" sz="1400" b="1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rPr>
                <a:t>(asp)</a:t>
              </a:r>
              <a:r>
                <a:rPr kumimoji="1" lang="en-US" altLang="zh-CN" sz="1400" b="1" baseline="-25000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rPr>
                <a:t>2</a:t>
              </a:r>
              <a:r>
                <a:rPr kumimoji="1" lang="en-US" altLang="zh-CN" sz="1400" b="1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rPr>
                <a:t>(</a:t>
              </a:r>
              <a:r>
                <a:rPr kumimoji="1" lang="en-US" altLang="zh-CN" sz="1400" b="1" dirty="0" err="1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rPr>
                <a:t>bpy</a:t>
              </a:r>
              <a:r>
                <a:rPr kumimoji="1" lang="en-US" altLang="zh-CN" sz="1400" b="1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rPr>
                <a:t>) membrane</a:t>
              </a:r>
              <a:endParaRPr kumimoji="1" lang="zh-CN" altLang="en-US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74754" name="Picture 2" descr="C:\Documents and Settings\Administrator\桌面\K\图片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3892" y="843466"/>
            <a:ext cx="4287838" cy="167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矩形 3"/>
          <p:cNvSpPr>
            <a:spLocks noChangeArrowheads="1"/>
          </p:cNvSpPr>
          <p:nvPr/>
        </p:nvSpPr>
        <p:spPr bwMode="auto">
          <a:xfrm>
            <a:off x="3997325" y="2519208"/>
            <a:ext cx="46958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zh-CN" sz="1100">
                <a:latin typeface="Times New Roman" pitchFamily="18" charset="0"/>
                <a:cs typeface="Times New Roman" pitchFamily="18" charset="0"/>
              </a:rPr>
              <a:t>Schematic diagram of </a:t>
            </a:r>
            <a:r>
              <a:rPr lang="en-GB" altLang="zh-CN" sz="1100">
                <a:latin typeface="Times New Roman" pitchFamily="18" charset="0"/>
                <a:cs typeface="Times New Roman" pitchFamily="18" charset="0"/>
              </a:rPr>
              <a:t>homochiral MOF membranes preparation by </a:t>
            </a:r>
            <a:r>
              <a:rPr lang="en-GB" altLang="zh-CN" sz="1100" i="1">
                <a:latin typeface="Times New Roman" pitchFamily="18" charset="0"/>
                <a:cs typeface="Times New Roman" pitchFamily="18" charset="0"/>
              </a:rPr>
              <a:t>in situ </a:t>
            </a:r>
            <a:r>
              <a:rPr lang="en-GB" altLang="zh-CN" sz="1100">
                <a:latin typeface="Times New Roman" pitchFamily="18" charset="0"/>
                <a:cs typeface="Times New Roman" pitchFamily="18" charset="0"/>
              </a:rPr>
              <a:t>growth on nickel nets.</a:t>
            </a:r>
            <a:endParaRPr lang="zh-CN" altLang="en-US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6" name="矩形 14"/>
          <p:cNvSpPr>
            <a:spLocks noChangeArrowheads="1"/>
          </p:cNvSpPr>
          <p:nvPr/>
        </p:nvSpPr>
        <p:spPr bwMode="auto">
          <a:xfrm>
            <a:off x="1268557" y="946530"/>
            <a:ext cx="2416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sz="2400" b="1" baseline="30000" dirty="0">
                <a:solidFill>
                  <a:schemeClr val="accent2"/>
                </a:solidFill>
                <a:latin typeface="Comic Sans MS" pitchFamily="66" charset="0"/>
              </a:rPr>
              <a:t>“</a:t>
            </a:r>
            <a:r>
              <a:rPr lang="en-US" altLang="zh-CN" sz="2400" b="1" baseline="30000" dirty="0">
                <a:solidFill>
                  <a:schemeClr val="accent2"/>
                </a:solidFill>
                <a:latin typeface="Comic Sans MS" pitchFamily="66" charset="0"/>
              </a:rPr>
              <a:t>Single</a:t>
            </a:r>
            <a:r>
              <a:rPr lang="de-DE" altLang="zh-CN" sz="2400" b="1" baseline="300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altLang="zh-CN" sz="2400" b="1" baseline="30000" dirty="0">
                <a:solidFill>
                  <a:schemeClr val="accent2"/>
                </a:solidFill>
                <a:latin typeface="Comic Sans MS" pitchFamily="66" charset="0"/>
              </a:rPr>
              <a:t>Nickel</a:t>
            </a:r>
            <a:r>
              <a:rPr lang="de-DE" altLang="zh-CN" sz="2400" b="1" baseline="30000" dirty="0">
                <a:solidFill>
                  <a:schemeClr val="accent2"/>
                </a:solidFill>
                <a:latin typeface="Comic Sans MS" pitchFamily="66" charset="0"/>
              </a:rPr>
              <a:t> Source”</a:t>
            </a:r>
            <a:endParaRPr lang="zh-CN" altLang="en-US" sz="2400" b="1" baseline="300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74758" name="图片 2" descr="d:\My Documents\My Pictures\图片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6588" y="3181195"/>
            <a:ext cx="342423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9" name="矩形 21"/>
          <p:cNvSpPr>
            <a:spLocks noChangeArrowheads="1"/>
          </p:cNvSpPr>
          <p:nvPr/>
        </p:nvSpPr>
        <p:spPr bwMode="auto">
          <a:xfrm>
            <a:off x="3997325" y="5803745"/>
            <a:ext cx="48307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(a) Leica picture and (b) SEM pictures of surface of Ni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(L-asp)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(bipy) membrane, (c) detail of the densely packed crystallites, (d) cross-section SEM picture of Ni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(L-asp)</a:t>
            </a:r>
            <a:r>
              <a:rPr lang="en-US" altLang="zh-CN" sz="11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100">
                <a:latin typeface="Times New Roman" pitchFamily="18" charset="0"/>
                <a:cs typeface="Times New Roman" pitchFamily="18" charset="0"/>
              </a:rPr>
              <a:t>(bipy) membrane</a:t>
            </a:r>
            <a:endParaRPr lang="zh-CN" altLang="en-US" sz="11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4760" name="组 1"/>
          <p:cNvGrpSpPr>
            <a:grpSpLocks/>
          </p:cNvGrpSpPr>
          <p:nvPr/>
        </p:nvGrpSpPr>
        <p:grpSpPr bwMode="auto">
          <a:xfrm>
            <a:off x="454558" y="1872383"/>
            <a:ext cx="3708480" cy="4530496"/>
            <a:chOff x="562288" y="1458064"/>
            <a:chExt cx="3709428" cy="4530905"/>
          </a:xfrm>
        </p:grpSpPr>
        <p:pic>
          <p:nvPicPr>
            <p:cNvPr id="74774" name="图片 16" descr="未命名-1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61299" y="1458064"/>
              <a:ext cx="2819440" cy="1589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75" name="矩形 1"/>
            <p:cNvSpPr>
              <a:spLocks noChangeArrowheads="1"/>
            </p:cNvSpPr>
            <p:nvPr/>
          </p:nvSpPr>
          <p:spPr bwMode="auto">
            <a:xfrm>
              <a:off x="562288" y="3062974"/>
              <a:ext cx="3485219" cy="784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100" dirty="0" smtClean="0">
                  <a:latin typeface="Times New Roman" pitchFamily="18" charset="0"/>
                  <a:cs typeface="Times New Roman" pitchFamily="18" charset="0"/>
                </a:rPr>
                <a:t>3D </a:t>
              </a:r>
              <a:r>
                <a:rPr lang="en-US" altLang="zh-CN" sz="1100" dirty="0" err="1">
                  <a:latin typeface="Times New Roman" pitchFamily="18" charset="0"/>
                  <a:cs typeface="Times New Roman" pitchFamily="18" charset="0"/>
                </a:rPr>
                <a:t>frameworof</a:t>
              </a:r>
              <a:r>
                <a:rPr lang="en-US" altLang="zh-CN" sz="11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100" dirty="0" smtClean="0">
                  <a:latin typeface="Times New Roman" pitchFamily="18" charset="0"/>
                  <a:cs typeface="Times New Roman" pitchFamily="18" charset="0"/>
                </a:rPr>
                <a:t> Ni</a:t>
              </a:r>
              <a:r>
                <a:rPr lang="en-US" altLang="zh-CN" sz="11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1100" dirty="0" smtClean="0">
                  <a:latin typeface="Times New Roman" pitchFamily="18" charset="0"/>
                  <a:cs typeface="Times New Roman" pitchFamily="18" charset="0"/>
                </a:rPr>
                <a:t>(L-asp)</a:t>
              </a:r>
              <a:r>
                <a:rPr lang="en-US" altLang="zh-CN" sz="11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1100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zh-CN" sz="1100" dirty="0" err="1" smtClean="0">
                  <a:latin typeface="Times New Roman" pitchFamily="18" charset="0"/>
                  <a:cs typeface="Times New Roman" pitchFamily="18" charset="0"/>
                </a:rPr>
                <a:t>bipy</a:t>
              </a:r>
              <a:r>
                <a:rPr lang="en-US" altLang="zh-CN" sz="1100" dirty="0" smtClean="0">
                  <a:latin typeface="Times New Roman" pitchFamily="18" charset="0"/>
                  <a:cs typeface="Times New Roman" pitchFamily="18" charset="0"/>
                </a:rPr>
                <a:t>) viewed </a:t>
              </a:r>
              <a:r>
                <a:rPr lang="en-US" altLang="zh-CN" sz="1100" dirty="0">
                  <a:latin typeface="Times New Roman" pitchFamily="18" charset="0"/>
                  <a:cs typeface="Times New Roman" pitchFamily="18" charset="0"/>
                </a:rPr>
                <a:t>along the [010] direction. Ni green, C gray (chiral centers yellow), N blue, O red, H white.</a:t>
              </a:r>
              <a:endParaRPr lang="zh-CN" altLang="en-US" sz="1100" dirty="0">
                <a:latin typeface="Times New Roman" pitchFamily="18" charset="0"/>
                <a:cs typeface="Times New Roman" pitchFamily="18" charset="0"/>
              </a:endParaRPr>
            </a:p>
            <a:p>
              <a:endParaRPr lang="en-US" altLang="zh-CN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4776" name="图片 1" descr="D:\Kang's Desktop\photo.t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1167" y="3830316"/>
              <a:ext cx="2639704" cy="1650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77" name="矩形 3"/>
            <p:cNvSpPr>
              <a:spLocks noChangeArrowheads="1"/>
            </p:cNvSpPr>
            <p:nvPr/>
          </p:nvSpPr>
          <p:spPr bwMode="auto">
            <a:xfrm>
              <a:off x="681393" y="5558082"/>
              <a:ext cx="359032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100" dirty="0">
                  <a:latin typeface="Times New Roman" pitchFamily="18" charset="0"/>
                  <a:cs typeface="Times New Roman" pitchFamily="18" charset="0"/>
                </a:rPr>
                <a:t>Digital photo of the nickel net (left) and the nickel net supported membrane </a:t>
              </a:r>
              <a:endParaRPr lang="zh-CN" altLang="en-US" sz="11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4761" name="组 36"/>
          <p:cNvGrpSpPr>
            <a:grpSpLocks/>
          </p:cNvGrpSpPr>
          <p:nvPr/>
        </p:nvGrpSpPr>
        <p:grpSpPr bwMode="auto">
          <a:xfrm>
            <a:off x="117475" y="114300"/>
            <a:ext cx="1135063" cy="1123950"/>
            <a:chOff x="6864089" y="3764881"/>
            <a:chExt cx="1703388" cy="1687512"/>
          </a:xfrm>
        </p:grpSpPr>
        <p:sp>
          <p:nvSpPr>
            <p:cNvPr id="38" name="Oval 23"/>
            <p:cNvSpPr>
              <a:spLocks noChangeArrowheads="1"/>
            </p:cNvSpPr>
            <p:nvPr/>
          </p:nvSpPr>
          <p:spPr bwMode="gray">
            <a:xfrm>
              <a:off x="6864089" y="3764881"/>
              <a:ext cx="1703388" cy="168751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" name="Oval 24"/>
            <p:cNvSpPr>
              <a:spLocks noChangeArrowheads="1"/>
            </p:cNvSpPr>
            <p:nvPr/>
          </p:nvSpPr>
          <p:spPr bwMode="gray">
            <a:xfrm>
              <a:off x="6864089" y="3764881"/>
              <a:ext cx="1703388" cy="168751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32001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" name="Oval 25"/>
            <p:cNvSpPr>
              <a:spLocks noChangeArrowheads="1"/>
            </p:cNvSpPr>
            <p:nvPr/>
          </p:nvSpPr>
          <p:spPr bwMode="gray">
            <a:xfrm>
              <a:off x="6976061" y="3876906"/>
              <a:ext cx="1479445" cy="146584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54118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1" name="Oval 26"/>
            <p:cNvSpPr>
              <a:spLocks noChangeArrowheads="1"/>
            </p:cNvSpPr>
            <p:nvPr/>
          </p:nvSpPr>
          <p:spPr bwMode="gray">
            <a:xfrm>
              <a:off x="6976061" y="3876906"/>
              <a:ext cx="1481828" cy="146823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63529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4767" name="Oval 27"/>
            <p:cNvSpPr>
              <a:spLocks noChangeArrowheads="1"/>
            </p:cNvSpPr>
            <p:nvPr/>
          </p:nvSpPr>
          <p:spPr bwMode="gray">
            <a:xfrm>
              <a:off x="7048239" y="3947443"/>
              <a:ext cx="1333500" cy="1320800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Calibri" pitchFamily="34" charset="0"/>
              </a:endParaRPr>
            </a:p>
          </p:txBody>
        </p:sp>
        <p:grpSp>
          <p:nvGrpSpPr>
            <p:cNvPr id="74768" name="Group 28"/>
            <p:cNvGrpSpPr>
              <a:grpSpLocks/>
            </p:cNvGrpSpPr>
            <p:nvPr/>
          </p:nvGrpSpPr>
          <p:grpSpPr bwMode="auto">
            <a:xfrm>
              <a:off x="7070464" y="3963318"/>
              <a:ext cx="1290638" cy="1277938"/>
              <a:chOff x="4166" y="1706"/>
              <a:chExt cx="1252" cy="1252"/>
            </a:xfrm>
          </p:grpSpPr>
          <p:sp>
            <p:nvSpPr>
              <p:cNvPr id="74770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74771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74772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74773" name="Oval 32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</p:grpSp>
        <p:sp>
          <p:nvSpPr>
            <p:cNvPr id="74769" name="Text Box 39"/>
            <p:cNvSpPr txBox="1">
              <a:spLocks noChangeArrowheads="1"/>
            </p:cNvSpPr>
            <p:nvPr/>
          </p:nvSpPr>
          <p:spPr bwMode="gray">
            <a:xfrm>
              <a:off x="7032526" y="4257747"/>
              <a:ext cx="1393375" cy="970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1200" b="1" dirty="0">
                  <a:solidFill>
                    <a:srgbClr val="000000"/>
                  </a:solidFill>
                  <a:latin typeface="Arial"/>
                  <a:cs typeface="Arial"/>
                </a:rPr>
                <a:t>Chiral </a:t>
              </a:r>
            </a:p>
            <a:p>
              <a:pPr algn="ctr" eaLnBrk="0" hangingPunct="0"/>
              <a:r>
                <a:rPr lang="en-US" altLang="zh-CN" sz="1200" b="1" dirty="0">
                  <a:solidFill>
                    <a:srgbClr val="000000"/>
                  </a:solidFill>
                  <a:latin typeface="Arial"/>
                  <a:cs typeface="Arial"/>
                </a:rPr>
                <a:t>resolution </a:t>
              </a:r>
              <a:endParaRPr lang="zh-CN" altLang="en-US" sz="12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eaLnBrk="0" hangingPunct="0"/>
              <a:endParaRPr lang="en-US" altLang="zh-CN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74762" name="文本框 50"/>
          <p:cNvSpPr txBox="1">
            <a:spLocks noChangeArrowheads="1"/>
          </p:cNvSpPr>
          <p:nvPr/>
        </p:nvSpPr>
        <p:spPr bwMode="auto">
          <a:xfrm>
            <a:off x="1514475" y="331788"/>
            <a:ext cx="4010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000" b="1">
                <a:latin typeface="Calibri" pitchFamily="34" charset="0"/>
              </a:rPr>
              <a:t>Memberane based Chiral resolution</a:t>
            </a:r>
            <a:r>
              <a:rPr kumimoji="1" lang="en-US" altLang="zh-CN" sz="2000">
                <a:latin typeface="Calibri" pitchFamily="34" charset="0"/>
              </a:rPr>
              <a:t> </a:t>
            </a:r>
            <a:endParaRPr kumimoji="1" lang="zh-CN" altLang="en-US" sz="2000">
              <a:latin typeface="Calibri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72939" y="1338761"/>
            <a:ext cx="3230562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00" b="1" dirty="0" smtClean="0">
                <a:solidFill>
                  <a:srgbClr val="000000"/>
                </a:solidFill>
                <a:latin typeface="Arial" pitchFamily="34" charset="0"/>
                <a:ea typeface="华文楷体" pitchFamily="2" charset="-122"/>
                <a:cs typeface="Arial" pitchFamily="34" charset="0"/>
              </a:rPr>
              <a:t>L-asp </a:t>
            </a:r>
            <a:r>
              <a:rPr lang="en-US" altLang="zh-CN" sz="1300" dirty="0">
                <a:latin typeface="Arial" pitchFamily="34" charset="0"/>
                <a:ea typeface="华文楷体" pitchFamily="2" charset="-122"/>
                <a:cs typeface="Arial" pitchFamily="34" charset="0"/>
              </a:rPr>
              <a:t>= </a:t>
            </a:r>
            <a:r>
              <a:rPr lang="en-US" altLang="zh-CN" sz="1300" dirty="0" smtClean="0">
                <a:latin typeface="Arial" pitchFamily="34" charset="0"/>
                <a:ea typeface="华文楷体" pitchFamily="2" charset="-122"/>
                <a:cs typeface="Arial" pitchFamily="34" charset="0"/>
              </a:rPr>
              <a:t> </a:t>
            </a:r>
            <a:r>
              <a:rPr lang="en-US" altLang="zh-CN" sz="1300" dirty="0" smtClean="0"/>
              <a:t>L-aspartic acid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00" b="1" dirty="0" err="1" smtClean="0">
                <a:solidFill>
                  <a:srgbClr val="000000"/>
                </a:solidFill>
                <a:latin typeface="Arial" pitchFamily="34" charset="0"/>
                <a:ea typeface="华文楷体" pitchFamily="2" charset="-122"/>
                <a:cs typeface="Arial" pitchFamily="34" charset="0"/>
              </a:rPr>
              <a:t>bipy</a:t>
            </a:r>
            <a:r>
              <a:rPr lang="en-US" altLang="zh-CN" sz="1300" b="1" dirty="0" smtClean="0">
                <a:solidFill>
                  <a:srgbClr val="000000"/>
                </a:solidFill>
                <a:latin typeface="Arial" pitchFamily="34" charset="0"/>
                <a:ea typeface="华文楷体" pitchFamily="2" charset="-122"/>
                <a:cs typeface="Arial" pitchFamily="34" charset="0"/>
              </a:rPr>
              <a:t>   </a:t>
            </a:r>
            <a:r>
              <a:rPr lang="en-US" altLang="zh-CN" sz="1300" dirty="0" smtClean="0">
                <a:latin typeface="Arial" pitchFamily="34" charset="0"/>
                <a:ea typeface="华文楷体" pitchFamily="2" charset="-122"/>
                <a:cs typeface="Arial" pitchFamily="34" charset="0"/>
              </a:rPr>
              <a:t>=</a:t>
            </a:r>
            <a:r>
              <a:rPr lang="en-US" altLang="zh-CN" sz="1400" dirty="0"/>
              <a:t> </a:t>
            </a:r>
            <a:r>
              <a:rPr lang="en-US" altLang="zh-CN" sz="1400" dirty="0" smtClean="0"/>
              <a:t> </a:t>
            </a:r>
            <a:r>
              <a:rPr lang="en-US" altLang="zh-CN" sz="1300" dirty="0" smtClean="0"/>
              <a:t>4,4</a:t>
            </a:r>
            <a:r>
              <a:rPr lang="en-US" altLang="zh-CN" sz="1300" dirty="0"/>
              <a:t>'-Dipyridyl</a:t>
            </a:r>
            <a:endParaRPr lang="zh-CN" altLang="en-US" sz="1300" dirty="0">
              <a:latin typeface="Arial" pitchFamily="34" charset="0"/>
              <a:ea typeface="华文楷体" pitchFamily="2" charset="-122"/>
              <a:cs typeface="Arial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00175" y="6628689"/>
            <a:ext cx="59341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Zixi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Kang, Ming </a:t>
            </a:r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Xue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Lili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Fan, </a:t>
            </a:r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Jinying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Ding, </a:t>
            </a:r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Lianxun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Gao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and </a:t>
            </a:r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GB" altLang="zh-CN" b="1" baseline="300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GB" altLang="zh-CN" b="1" baseline="300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in preparation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5" name="组 21"/>
          <p:cNvGrpSpPr>
            <a:grpSpLocks/>
          </p:cNvGrpSpPr>
          <p:nvPr/>
        </p:nvGrpSpPr>
        <p:grpSpPr bwMode="auto">
          <a:xfrm>
            <a:off x="4983163" y="3113088"/>
            <a:ext cx="3803650" cy="2657475"/>
            <a:chOff x="5996053" y="3870460"/>
            <a:chExt cx="3147947" cy="2199548"/>
          </a:xfrm>
        </p:grpSpPr>
        <p:pic>
          <p:nvPicPr>
            <p:cNvPr id="77849" name="Picture 3" descr="C:\Documents and Settings\Administrator\桌面\b.t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96053" y="3870460"/>
              <a:ext cx="3147947" cy="2199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50" name="TextBox 6"/>
            <p:cNvSpPr txBox="1">
              <a:spLocks noChangeArrowheads="1"/>
            </p:cNvSpPr>
            <p:nvPr/>
          </p:nvSpPr>
          <p:spPr bwMode="auto">
            <a:xfrm>
              <a:off x="7246584" y="4099534"/>
              <a:ext cx="92639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Calibri" pitchFamily="34" charset="0"/>
                </a:rPr>
                <a:t>P=0.2MPa</a:t>
              </a:r>
              <a:endParaRPr lang="zh-CN" altLang="en-US" sz="1400">
                <a:latin typeface="Calibri" pitchFamily="34" charset="0"/>
              </a:endParaRPr>
            </a:p>
          </p:txBody>
        </p:sp>
      </p:grpSp>
      <p:pic>
        <p:nvPicPr>
          <p:cNvPr id="77826" name="图片 1" descr="d:\My Documents\My Pictures\图片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8" y="1579563"/>
            <a:ext cx="4397375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7827" name="组 20"/>
          <p:cNvGrpSpPr>
            <a:grpSpLocks/>
          </p:cNvGrpSpPr>
          <p:nvPr/>
        </p:nvGrpSpPr>
        <p:grpSpPr bwMode="auto">
          <a:xfrm>
            <a:off x="4938713" y="727075"/>
            <a:ext cx="3848100" cy="2687638"/>
            <a:chOff x="5190293" y="980224"/>
            <a:chExt cx="3062288" cy="2139697"/>
          </a:xfrm>
        </p:grpSpPr>
        <p:pic>
          <p:nvPicPr>
            <p:cNvPr id="77847" name="Picture 2" descr="C:\Documents and Settings\Administrator\桌面\a.t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90293" y="980224"/>
              <a:ext cx="3062288" cy="2139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48" name="TextBox 3"/>
            <p:cNvSpPr txBox="1">
              <a:spLocks noChangeArrowheads="1"/>
            </p:cNvSpPr>
            <p:nvPr/>
          </p:nvSpPr>
          <p:spPr bwMode="auto">
            <a:xfrm>
              <a:off x="6320191" y="1217122"/>
              <a:ext cx="92639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Calibri" pitchFamily="34" charset="0"/>
                </a:rPr>
                <a:t>P=0.1MPa</a:t>
              </a:r>
              <a:endParaRPr lang="zh-CN" altLang="en-US" sz="1400">
                <a:latin typeface="Calibri" pitchFamily="34" charset="0"/>
              </a:endParaRPr>
            </a:p>
          </p:txBody>
        </p:sp>
      </p:grpSp>
      <p:cxnSp>
        <p:nvCxnSpPr>
          <p:cNvPr id="11" name="直线连接符 10"/>
          <p:cNvCxnSpPr/>
          <p:nvPr/>
        </p:nvCxnSpPr>
        <p:spPr>
          <a:xfrm>
            <a:off x="1431925" y="730250"/>
            <a:ext cx="70167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829" name="矩形 2"/>
          <p:cNvSpPr>
            <a:spLocks noChangeArrowheads="1"/>
          </p:cNvSpPr>
          <p:nvPr/>
        </p:nvSpPr>
        <p:spPr bwMode="auto">
          <a:xfrm>
            <a:off x="433388" y="4964113"/>
            <a:ext cx="4549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zh-CN" sz="1200">
                <a:latin typeface="Times New Roman" pitchFamily="18" charset="0"/>
                <a:cs typeface="Times New Roman" pitchFamily="18" charset="0"/>
              </a:rPr>
              <a:t>Comparison of the </a:t>
            </a:r>
            <a:r>
              <a:rPr lang="de-DE" altLang="zh-CN" sz="1200" i="1">
                <a:latin typeface="Times New Roman" pitchFamily="18" charset="0"/>
                <a:cs typeface="Times New Roman" pitchFamily="18" charset="0"/>
              </a:rPr>
              <a:t>ee</a:t>
            </a:r>
            <a:r>
              <a:rPr lang="de-DE" altLang="zh-CN" sz="1200">
                <a:latin typeface="Times New Roman" pitchFamily="18" charset="0"/>
                <a:cs typeface="Times New Roman" pitchFamily="18" charset="0"/>
              </a:rPr>
              <a:t> values for diol mixtures at different temperatures and pressures</a:t>
            </a:r>
            <a:endParaRPr lang="zh-CN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30" name="矩形 2"/>
          <p:cNvSpPr>
            <a:spLocks noChangeArrowheads="1"/>
          </p:cNvSpPr>
          <p:nvPr/>
        </p:nvSpPr>
        <p:spPr bwMode="auto">
          <a:xfrm>
            <a:off x="5080000" y="5761038"/>
            <a:ext cx="48847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zh-CN" sz="1200">
                <a:latin typeface="Times New Roman" pitchFamily="18" charset="0"/>
                <a:cs typeface="Times New Roman" pitchFamily="18" charset="0"/>
              </a:rPr>
              <a:t>Changes of membrane flux with temperature and pressure</a:t>
            </a:r>
            <a:endParaRPr lang="zh-CN" altLang="en-US" sz="1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31" name="图片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000" y="5467350"/>
            <a:ext cx="1333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25"/>
          <p:cNvSpPr txBox="1"/>
          <p:nvPr/>
        </p:nvSpPr>
        <p:spPr>
          <a:xfrm>
            <a:off x="6462713" y="439738"/>
            <a:ext cx="24225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Ni</a:t>
            </a:r>
            <a:r>
              <a:rPr kumimoji="1" lang="en-US" altLang="zh-CN" sz="1400" b="1" baseline="-25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2</a:t>
            </a: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(asp)</a:t>
            </a:r>
            <a:r>
              <a:rPr kumimoji="1" lang="en-US" altLang="zh-CN" sz="1400" b="1" baseline="-25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2</a:t>
            </a: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(</a:t>
            </a:r>
            <a:r>
              <a:rPr kumimoji="1" lang="en-US" altLang="zh-CN" sz="1400" b="1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bpy</a:t>
            </a:r>
            <a:r>
              <a:rPr kumimoji="1" lang="en-US" altLang="zh-CN" sz="1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) membrane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77834" name="组 42"/>
          <p:cNvGrpSpPr>
            <a:grpSpLocks/>
          </p:cNvGrpSpPr>
          <p:nvPr/>
        </p:nvGrpSpPr>
        <p:grpSpPr bwMode="auto">
          <a:xfrm>
            <a:off x="117475" y="114300"/>
            <a:ext cx="1135063" cy="1123950"/>
            <a:chOff x="6864089" y="3764881"/>
            <a:chExt cx="1703388" cy="1687512"/>
          </a:xfrm>
        </p:grpSpPr>
        <p:sp>
          <p:nvSpPr>
            <p:cNvPr id="44" name="Oval 23"/>
            <p:cNvSpPr>
              <a:spLocks noChangeArrowheads="1"/>
            </p:cNvSpPr>
            <p:nvPr/>
          </p:nvSpPr>
          <p:spPr bwMode="gray">
            <a:xfrm>
              <a:off x="6864089" y="3764881"/>
              <a:ext cx="1703388" cy="168751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5" name="Oval 24"/>
            <p:cNvSpPr>
              <a:spLocks noChangeArrowheads="1"/>
            </p:cNvSpPr>
            <p:nvPr/>
          </p:nvSpPr>
          <p:spPr bwMode="gray">
            <a:xfrm>
              <a:off x="6864089" y="3764881"/>
              <a:ext cx="1703388" cy="168751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32001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6" name="Oval 25"/>
            <p:cNvSpPr>
              <a:spLocks noChangeArrowheads="1"/>
            </p:cNvSpPr>
            <p:nvPr/>
          </p:nvSpPr>
          <p:spPr bwMode="gray">
            <a:xfrm>
              <a:off x="6976061" y="3876906"/>
              <a:ext cx="1479445" cy="146584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54118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7" name="Oval 26"/>
            <p:cNvSpPr>
              <a:spLocks noChangeArrowheads="1"/>
            </p:cNvSpPr>
            <p:nvPr/>
          </p:nvSpPr>
          <p:spPr bwMode="gray">
            <a:xfrm>
              <a:off x="6976061" y="3876906"/>
              <a:ext cx="1481828" cy="146823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63529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7840" name="Oval 27"/>
            <p:cNvSpPr>
              <a:spLocks noChangeArrowheads="1"/>
            </p:cNvSpPr>
            <p:nvPr/>
          </p:nvSpPr>
          <p:spPr bwMode="gray">
            <a:xfrm>
              <a:off x="7048239" y="3947443"/>
              <a:ext cx="1333500" cy="1320800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Calibri" pitchFamily="34" charset="0"/>
              </a:endParaRPr>
            </a:p>
          </p:txBody>
        </p:sp>
        <p:grpSp>
          <p:nvGrpSpPr>
            <p:cNvPr id="77841" name="Group 28"/>
            <p:cNvGrpSpPr>
              <a:grpSpLocks/>
            </p:cNvGrpSpPr>
            <p:nvPr/>
          </p:nvGrpSpPr>
          <p:grpSpPr bwMode="auto">
            <a:xfrm>
              <a:off x="7070464" y="3963318"/>
              <a:ext cx="1290638" cy="1277938"/>
              <a:chOff x="4166" y="1706"/>
              <a:chExt cx="1252" cy="1252"/>
            </a:xfrm>
          </p:grpSpPr>
          <p:sp>
            <p:nvSpPr>
              <p:cNvPr id="77843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77844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77845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77846" name="Oval 32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</p:grpSp>
        <p:sp>
          <p:nvSpPr>
            <p:cNvPr id="77842" name="Text Box 39"/>
            <p:cNvSpPr txBox="1">
              <a:spLocks noChangeArrowheads="1"/>
            </p:cNvSpPr>
            <p:nvPr/>
          </p:nvSpPr>
          <p:spPr bwMode="gray">
            <a:xfrm>
              <a:off x="7032526" y="4257747"/>
              <a:ext cx="1393375" cy="970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1200" b="1" dirty="0">
                  <a:solidFill>
                    <a:srgbClr val="000000"/>
                  </a:solidFill>
                  <a:latin typeface="Arial"/>
                  <a:cs typeface="Arial"/>
                </a:rPr>
                <a:t>Chiral </a:t>
              </a:r>
            </a:p>
            <a:p>
              <a:pPr algn="ctr" eaLnBrk="0" hangingPunct="0"/>
              <a:r>
                <a:rPr lang="en-US" altLang="zh-CN" sz="1200" b="1" dirty="0">
                  <a:solidFill>
                    <a:srgbClr val="000000"/>
                  </a:solidFill>
                  <a:latin typeface="Arial"/>
                  <a:cs typeface="Arial"/>
                </a:rPr>
                <a:t>resolution </a:t>
              </a:r>
              <a:endParaRPr lang="zh-CN" altLang="en-US" sz="120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eaLnBrk="0" hangingPunct="0"/>
              <a:endParaRPr lang="en-US" altLang="zh-CN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77835" name="文本框 54"/>
          <p:cNvSpPr txBox="1">
            <a:spLocks noChangeArrowheads="1"/>
          </p:cNvSpPr>
          <p:nvPr/>
        </p:nvSpPr>
        <p:spPr bwMode="auto">
          <a:xfrm>
            <a:off x="1514475" y="331788"/>
            <a:ext cx="4010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000" b="1">
                <a:latin typeface="Calibri" pitchFamily="34" charset="0"/>
              </a:rPr>
              <a:t>Memberane based Chiral resolution</a:t>
            </a:r>
            <a:r>
              <a:rPr kumimoji="1" lang="en-US" altLang="zh-CN" sz="2000">
                <a:latin typeface="Calibri" pitchFamily="34" charset="0"/>
              </a:rPr>
              <a:t> </a:t>
            </a:r>
            <a:endParaRPr kumimoji="1" lang="zh-CN" altLang="en-US" sz="2000">
              <a:latin typeface="Calibri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400175" y="6628689"/>
            <a:ext cx="59341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Zixi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Kang, Ming </a:t>
            </a:r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Xue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</a:t>
            </a:r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Lili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Fan, </a:t>
            </a:r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Jinying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Ding, </a:t>
            </a:r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Lianxun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Gao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and </a:t>
            </a:r>
            <a:r>
              <a:rPr lang="en-GB" altLang="zh-CN" b="1" baseline="300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Shilun</a:t>
            </a:r>
            <a:r>
              <a:rPr lang="en-GB" altLang="zh-CN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n-GB" altLang="zh-CN" b="1" baseline="300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Qiu</a:t>
            </a:r>
            <a:r>
              <a:rPr lang="en-GB" altLang="zh-CN" b="1" baseline="300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, in preparation</a:t>
            </a:r>
            <a:endParaRPr lang="zh-CN" altLang="en-US" b="1" baseline="30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4889" y="1484784"/>
            <a:ext cx="4743375" cy="327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43608" y="5004693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1600" b="1" i="1" dirty="0"/>
              <a:t>Scheme 1.</a:t>
            </a:r>
            <a:r>
              <a:rPr lang="de-DE" altLang="zh-CN" sz="1600" dirty="0"/>
              <a:t> </a:t>
            </a:r>
            <a:r>
              <a:rPr lang="en-US" altLang="zh-CN" sz="1600" dirty="0"/>
              <a:t>(a): Schematic diagram of preparation of the Ni</a:t>
            </a:r>
            <a:r>
              <a:rPr lang="en-US" altLang="zh-CN" sz="1600" baseline="-25000" dirty="0"/>
              <a:t>2</a:t>
            </a:r>
            <a:r>
              <a:rPr lang="en-US" altLang="zh-CN" sz="1600" dirty="0"/>
              <a:t>(L-asp)</a:t>
            </a:r>
            <a:r>
              <a:rPr lang="en-US" altLang="zh-CN" sz="1600" baseline="-25000" dirty="0"/>
              <a:t>2</a:t>
            </a:r>
            <a:r>
              <a:rPr lang="en-US" altLang="zh-CN" sz="1600" dirty="0"/>
              <a:t>P (P = </a:t>
            </a:r>
            <a:r>
              <a:rPr lang="en-US" altLang="zh-CN" sz="1600" dirty="0" err="1"/>
              <a:t>bipy</a:t>
            </a:r>
            <a:r>
              <a:rPr lang="en-US" altLang="zh-CN" sz="1600" dirty="0"/>
              <a:t> or </a:t>
            </a:r>
            <a:r>
              <a:rPr lang="en-US" altLang="zh-CN" sz="1600" dirty="0" err="1"/>
              <a:t>pz</a:t>
            </a:r>
            <a:r>
              <a:rPr lang="en-US" altLang="zh-CN" sz="1600" dirty="0"/>
              <a:t>) membranes on nickel nets. (b): Schematic description of compounds </a:t>
            </a:r>
            <a:r>
              <a:rPr lang="en-US" altLang="zh-CN" sz="1600" b="1" dirty="0"/>
              <a:t>1 </a:t>
            </a:r>
            <a:r>
              <a:rPr lang="en-US" altLang="zh-CN" sz="1600" dirty="0"/>
              <a:t>and</a:t>
            </a:r>
            <a:r>
              <a:rPr lang="en-US" altLang="zh-CN" sz="1600" b="1" dirty="0"/>
              <a:t> JUC-150</a:t>
            </a:r>
            <a:r>
              <a:rPr lang="en-US" altLang="zh-CN" sz="1600" dirty="0"/>
              <a:t> structures</a:t>
            </a:r>
            <a:r>
              <a:rPr lang="de-DE" altLang="zh-CN" sz="1600" dirty="0"/>
              <a:t>. Ni cyan, C gray, N blue, O red; H atoms are omitted for clarity.</a:t>
            </a:r>
            <a:endParaRPr lang="zh-CN" altLang="en-US" sz="1600" dirty="0"/>
          </a:p>
        </p:txBody>
      </p:sp>
      <p:cxnSp>
        <p:nvCxnSpPr>
          <p:cNvPr id="5" name="直线连接符 2"/>
          <p:cNvCxnSpPr/>
          <p:nvPr/>
        </p:nvCxnSpPr>
        <p:spPr>
          <a:xfrm>
            <a:off x="342900" y="714375"/>
            <a:ext cx="81041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矩形 19"/>
          <p:cNvSpPr>
            <a:spLocks noChangeArrowheads="1"/>
          </p:cNvSpPr>
          <p:nvPr/>
        </p:nvSpPr>
        <p:spPr bwMode="auto">
          <a:xfrm>
            <a:off x="458788" y="312738"/>
            <a:ext cx="40382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000" b="1" i="1" dirty="0" smtClean="0">
                <a:latin typeface="Calibri" pitchFamily="34" charset="0"/>
              </a:rPr>
              <a:t>Ultra-</a:t>
            </a:r>
            <a:r>
              <a:rPr kumimoji="1" lang="en-US" altLang="zh-CN" sz="2000" b="1" i="1" dirty="0" err="1" smtClean="0">
                <a:latin typeface="Calibri" pitchFamily="34" charset="0"/>
              </a:rPr>
              <a:t>microporous</a:t>
            </a:r>
            <a:r>
              <a:rPr kumimoji="1" lang="en-US" altLang="zh-CN" sz="2000" b="1" i="1" dirty="0" smtClean="0">
                <a:latin typeface="Calibri" pitchFamily="34" charset="0"/>
              </a:rPr>
              <a:t> MOFs Membrane</a:t>
            </a:r>
            <a:endParaRPr kumimoji="1" lang="en-US" altLang="zh-CN" sz="2000" b="1" i="1" dirty="0">
              <a:latin typeface="Calibri" pitchFamily="34" charset="0"/>
            </a:endParaRPr>
          </a:p>
        </p:txBody>
      </p:sp>
      <p:sp>
        <p:nvSpPr>
          <p:cNvPr id="7" name="文本框 20"/>
          <p:cNvSpPr txBox="1"/>
          <p:nvPr/>
        </p:nvSpPr>
        <p:spPr bwMode="auto">
          <a:xfrm>
            <a:off x="5724128" y="433388"/>
            <a:ext cx="3111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JUC-150 membrane for gas separation</a:t>
            </a:r>
            <a:endParaRPr kumimoji="1" lang="zh-CN" altLang="en-US" sz="1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" name="矩形 18"/>
          <p:cNvSpPr>
            <a:spLocks noChangeArrowheads="1"/>
          </p:cNvSpPr>
          <p:nvPr/>
        </p:nvSpPr>
        <p:spPr bwMode="auto">
          <a:xfrm>
            <a:off x="2915816" y="6453336"/>
            <a:ext cx="62530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dirty="0" err="1" smtClean="0">
                <a:latin typeface="Calibri" pitchFamily="34" charset="0"/>
              </a:rPr>
              <a:t>Kangzi</a:t>
            </a:r>
            <a:r>
              <a:rPr lang="en-US" altLang="zh-CN" sz="1400" dirty="0" smtClean="0">
                <a:latin typeface="Calibri" pitchFamily="34" charset="0"/>
              </a:rPr>
              <a:t> Xi, Ming </a:t>
            </a:r>
            <a:r>
              <a:rPr lang="en-US" altLang="zh-CN" sz="1400" dirty="0" err="1" smtClean="0">
                <a:latin typeface="Calibri" pitchFamily="34" charset="0"/>
              </a:rPr>
              <a:t>Xue</a:t>
            </a:r>
            <a:r>
              <a:rPr lang="en-US" altLang="zh-CN" sz="1400" dirty="0" smtClean="0">
                <a:latin typeface="Calibri" pitchFamily="34" charset="0"/>
              </a:rPr>
              <a:t> and </a:t>
            </a:r>
            <a:r>
              <a:rPr lang="en-US" altLang="zh-CN" sz="1400" dirty="0" err="1" smtClean="0">
                <a:latin typeface="Calibri" pitchFamily="34" charset="0"/>
              </a:rPr>
              <a:t>Shilun</a:t>
            </a:r>
            <a:r>
              <a:rPr lang="en-US" altLang="zh-CN" sz="1400" dirty="0" smtClean="0">
                <a:latin typeface="Calibri" pitchFamily="34" charset="0"/>
              </a:rPr>
              <a:t> </a:t>
            </a:r>
            <a:r>
              <a:rPr lang="en-US" altLang="zh-CN" sz="1400" dirty="0" err="1" smtClean="0">
                <a:latin typeface="Calibri" pitchFamily="34" charset="0"/>
              </a:rPr>
              <a:t>Qiu</a:t>
            </a:r>
            <a:r>
              <a:rPr lang="en-US" altLang="zh-CN" sz="1400" dirty="0" smtClean="0">
                <a:latin typeface="Calibri" pitchFamily="34" charset="0"/>
              </a:rPr>
              <a:t> </a:t>
            </a:r>
            <a:r>
              <a:rPr lang="en-US" altLang="zh-CN" sz="1400" i="1" dirty="0">
                <a:latin typeface="Calibri" pitchFamily="34" charset="0"/>
              </a:rPr>
              <a:t>etc.</a:t>
            </a:r>
            <a:r>
              <a:rPr lang="en-US" altLang="zh-CN" sz="1400" dirty="0">
                <a:latin typeface="Calibri" pitchFamily="34" charset="0"/>
              </a:rPr>
              <a:t>, </a:t>
            </a:r>
            <a:r>
              <a:rPr lang="en-US" altLang="zh-CN" sz="1400" i="1" dirty="0" smtClean="0">
                <a:latin typeface="Calibri" pitchFamily="34" charset="0"/>
              </a:rPr>
              <a:t>Energy &amp; Environmental Science </a:t>
            </a:r>
            <a:r>
              <a:rPr lang="en-US" altLang="zh-CN" sz="1400" dirty="0" smtClean="0">
                <a:latin typeface="Calibri" pitchFamily="34" charset="0"/>
              </a:rPr>
              <a:t>(Submitted)</a:t>
            </a:r>
            <a:endParaRPr lang="zh-CN" alt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753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006" y="1196752"/>
            <a:ext cx="815145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18"/>
          <p:cNvSpPr>
            <a:spLocks noChangeArrowheads="1"/>
          </p:cNvSpPr>
          <p:nvPr/>
        </p:nvSpPr>
        <p:spPr bwMode="auto">
          <a:xfrm>
            <a:off x="2915816" y="6453336"/>
            <a:ext cx="62530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dirty="0" err="1" smtClean="0">
                <a:latin typeface="Calibri" pitchFamily="34" charset="0"/>
              </a:rPr>
              <a:t>Kangzi</a:t>
            </a:r>
            <a:r>
              <a:rPr lang="en-US" altLang="zh-CN" sz="1400" dirty="0" smtClean="0">
                <a:latin typeface="Calibri" pitchFamily="34" charset="0"/>
              </a:rPr>
              <a:t> Xi, Ming </a:t>
            </a:r>
            <a:r>
              <a:rPr lang="en-US" altLang="zh-CN" sz="1400" dirty="0" err="1" smtClean="0">
                <a:latin typeface="Calibri" pitchFamily="34" charset="0"/>
              </a:rPr>
              <a:t>Xue</a:t>
            </a:r>
            <a:r>
              <a:rPr lang="en-US" altLang="zh-CN" sz="1400" dirty="0" smtClean="0">
                <a:latin typeface="Calibri" pitchFamily="34" charset="0"/>
              </a:rPr>
              <a:t> and </a:t>
            </a:r>
            <a:r>
              <a:rPr lang="en-US" altLang="zh-CN" sz="1400" dirty="0" err="1" smtClean="0">
                <a:latin typeface="Calibri" pitchFamily="34" charset="0"/>
              </a:rPr>
              <a:t>Shilun</a:t>
            </a:r>
            <a:r>
              <a:rPr lang="en-US" altLang="zh-CN" sz="1400" dirty="0" smtClean="0">
                <a:latin typeface="Calibri" pitchFamily="34" charset="0"/>
              </a:rPr>
              <a:t> </a:t>
            </a:r>
            <a:r>
              <a:rPr lang="en-US" altLang="zh-CN" sz="1400" dirty="0" err="1" smtClean="0">
                <a:latin typeface="Calibri" pitchFamily="34" charset="0"/>
              </a:rPr>
              <a:t>Qiu</a:t>
            </a:r>
            <a:r>
              <a:rPr lang="en-US" altLang="zh-CN" sz="1400" dirty="0" smtClean="0">
                <a:latin typeface="Calibri" pitchFamily="34" charset="0"/>
              </a:rPr>
              <a:t> </a:t>
            </a:r>
            <a:r>
              <a:rPr lang="en-US" altLang="zh-CN" sz="1400" i="1" dirty="0">
                <a:latin typeface="Calibri" pitchFamily="34" charset="0"/>
              </a:rPr>
              <a:t>etc.</a:t>
            </a:r>
            <a:r>
              <a:rPr lang="en-US" altLang="zh-CN" sz="1400" dirty="0">
                <a:latin typeface="Calibri" pitchFamily="34" charset="0"/>
              </a:rPr>
              <a:t>, </a:t>
            </a:r>
            <a:r>
              <a:rPr lang="en-US" altLang="zh-CN" sz="1400" i="1" dirty="0" smtClean="0">
                <a:latin typeface="Calibri" pitchFamily="34" charset="0"/>
              </a:rPr>
              <a:t>Energy &amp; Environmental Science </a:t>
            </a:r>
            <a:r>
              <a:rPr lang="en-US" altLang="zh-CN" sz="1400" dirty="0" smtClean="0">
                <a:latin typeface="Calibri" pitchFamily="34" charset="0"/>
              </a:rPr>
              <a:t>(Submitted)</a:t>
            </a:r>
            <a:endParaRPr lang="zh-CN" alt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927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0101-1-002"/>
          <p:cNvPicPr>
            <a:picLocks noChangeAspect="1" noChangeArrowheads="1"/>
          </p:cNvPicPr>
          <p:nvPr/>
        </p:nvPicPr>
        <p:blipFill>
          <a:blip r:embed="rId2"/>
          <a:srcRect t="14093" b="31053"/>
          <a:stretch>
            <a:fillRect/>
          </a:stretch>
        </p:blipFill>
        <p:spPr bwMode="auto">
          <a:xfrm>
            <a:off x="107950" y="2184400"/>
            <a:ext cx="8964613" cy="36925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609600" y="1828800"/>
            <a:ext cx="728027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2000" i="1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pitchFamily="34" charset="0"/>
              </a:rPr>
              <a:t>Financial Support: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24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</a:rPr>
              <a:t>National Natural Science Foundation of  China (NSFC)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24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</a:rPr>
              <a:t>National Basic Research Program of China “973”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24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</a:rPr>
              <a:t>Ministry of Science &amp; Technology of China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24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</a:rPr>
              <a:t>Ministry of Education of  China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altLang="zh-CN" sz="2400" i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1295400" y="762000"/>
            <a:ext cx="6553200" cy="595313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18900000" scaled="1"/>
          </a:gradFill>
          <a:ln w="76200" algn="ctr">
            <a:solidFill>
              <a:srgbClr val="0099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altLang="zh-CN" sz="280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Acknowledgment</a:t>
            </a:r>
          </a:p>
        </p:txBody>
      </p:sp>
      <p:pic>
        <p:nvPicPr>
          <p:cNvPr id="54276" name="Picture 4" descr="F200606021341373683288942"/>
          <p:cNvPicPr>
            <a:picLocks noChangeAspect="1" noChangeArrowheads="1"/>
          </p:cNvPicPr>
          <p:nvPr/>
        </p:nvPicPr>
        <p:blipFill>
          <a:blip r:embed="rId2"/>
          <a:srcRect r="14928"/>
          <a:stretch>
            <a:fillRect/>
          </a:stretch>
        </p:blipFill>
        <p:spPr bwMode="auto">
          <a:xfrm>
            <a:off x="609600" y="3886200"/>
            <a:ext cx="38862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text_center"/>
          <p:cNvPicPr>
            <a:picLocks noChangeAspect="1" noChangeArrowheads="1"/>
          </p:cNvPicPr>
          <p:nvPr/>
        </p:nvPicPr>
        <p:blipFill>
          <a:blip r:embed="rId3"/>
          <a:srcRect l="4408" t="9277" r="9883"/>
          <a:stretch>
            <a:fillRect/>
          </a:stretch>
        </p:blipFill>
        <p:spPr bwMode="auto">
          <a:xfrm>
            <a:off x="4648200" y="3581400"/>
            <a:ext cx="3584575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609600" y="4937125"/>
            <a:ext cx="7924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1" lang="en-US" altLang="zh-CN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Prof. </a:t>
            </a:r>
            <a:r>
              <a:rPr kumimoji="1" lang="en-US" altLang="zh-CN" sz="20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Teng</a:t>
            </a:r>
            <a:r>
              <a:rPr kumimoji="1" lang="en-US" altLang="zh-CN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Ben, Prof. </a:t>
            </a:r>
            <a:r>
              <a:rPr kumimoji="1" lang="en-US" altLang="zh-CN" sz="20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Guangshan</a:t>
            </a:r>
            <a:r>
              <a:rPr kumimoji="1" lang="en-US" altLang="zh-CN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Zhu </a:t>
            </a:r>
          </a:p>
          <a:p>
            <a:pPr>
              <a:lnSpc>
                <a:spcPct val="150000"/>
              </a:lnSpc>
              <a:defRPr/>
            </a:pPr>
            <a:r>
              <a:rPr kumimoji="1" lang="en-US" altLang="zh-CN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Drs. </a:t>
            </a:r>
            <a:r>
              <a:rPr kumimoji="1" lang="en-US" altLang="zh-CN" sz="20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Daliang</a:t>
            </a:r>
            <a:r>
              <a:rPr kumimoji="1" lang="en-US" altLang="zh-CN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Zhang, Ming </a:t>
            </a:r>
            <a:r>
              <a:rPr kumimoji="1" lang="en-US" altLang="zh-CN" sz="20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Xue</a:t>
            </a:r>
            <a:r>
              <a:rPr kumimoji="1" lang="en-US" altLang="zh-CN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 </a:t>
            </a:r>
            <a:r>
              <a:rPr kumimoji="1" lang="en-US" altLang="zh-CN" sz="20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Hao</a:t>
            </a:r>
            <a:r>
              <a:rPr kumimoji="1" lang="en-US" altLang="zh-CN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kumimoji="1" lang="en-US" altLang="zh-CN" sz="20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Ren</a:t>
            </a:r>
            <a:endParaRPr kumimoji="1" lang="en-US" altLang="zh-CN" sz="2000" i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1" lang="en-US" altLang="zh-CN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PhD students: </a:t>
            </a:r>
            <a:r>
              <a:rPr kumimoji="1" lang="en-US" altLang="zh-CN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Cuiying</a:t>
            </a:r>
            <a:r>
              <a:rPr kumimoji="1" lang="en-US" altLang="zh-CN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kumimoji="1" lang="en-US" altLang="zh-CN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Pei, </a:t>
            </a:r>
            <a:r>
              <a:rPr kumimoji="1" lang="en-US" altLang="zh-CN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Lili</a:t>
            </a:r>
            <a:r>
              <a:rPr kumimoji="1" lang="en-US" altLang="zh-CN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Fan, </a:t>
            </a:r>
            <a:r>
              <a:rPr kumimoji="1" lang="en-US" altLang="zh-CN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Zixi</a:t>
            </a:r>
            <a:r>
              <a:rPr kumimoji="1" lang="en-US" altLang="zh-CN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Kang</a:t>
            </a:r>
            <a:endParaRPr kumimoji="1" lang="en-US" altLang="zh-CN" sz="2000" i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0" y="-3175"/>
            <a:ext cx="9144000" cy="915988"/>
          </a:xfrm>
          <a:prstGeom prst="rect">
            <a:avLst/>
          </a:prstGeom>
          <a:solidFill>
            <a:srgbClr val="091E52"/>
          </a:solidFill>
          <a:ln>
            <a:solidFill>
              <a:srgbClr val="091E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dirty="0">
              <a:noFill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0" y="917575"/>
            <a:ext cx="9144000" cy="171450"/>
          </a:xfrm>
          <a:prstGeom prst="rect">
            <a:avLst/>
          </a:prstGeom>
          <a:solidFill>
            <a:srgbClr val="611A12"/>
          </a:solidFill>
          <a:ln>
            <a:solidFill>
              <a:srgbClr val="611A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noFill/>
            </a:endParaRP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158750"/>
            <a:ext cx="8458200" cy="563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rgbClr val="FFFFFF"/>
                </a:solidFill>
                <a:latin typeface="Comic Sans MS" pitchFamily="66" charset="0"/>
              </a:rPr>
              <a:t>Outline</a:t>
            </a:r>
            <a:endParaRPr lang="en-US" altLang="zh-CN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89134" name="AutoShape 46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1"/>
                </a:cubicBezTo>
                <a:cubicBezTo>
                  <a:pt x="16524" y="321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89135" name="AutoShape 47"/>
          <p:cNvSpPr>
            <a:spLocks noChangeArrowheads="1"/>
          </p:cNvSpPr>
          <p:nvPr/>
        </p:nvSpPr>
        <p:spPr bwMode="ltGray">
          <a:xfrm rot="5400000" flipH="1">
            <a:off x="-2016918" y="191055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5" y="10769"/>
                  <a:pt x="10855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5367" name="AutoShape 48"/>
          <p:cNvSpPr>
            <a:spLocks noChangeArrowheads="1"/>
          </p:cNvSpPr>
          <p:nvPr/>
        </p:nvSpPr>
        <p:spPr bwMode="gray">
          <a:xfrm>
            <a:off x="1655927" y="5442986"/>
            <a:ext cx="4597729" cy="479757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b="1" dirty="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en-US" altLang="zh-CN" sz="1600" b="1" dirty="0">
                <a:solidFill>
                  <a:schemeClr val="tx2"/>
                </a:solidFill>
                <a:latin typeface="Comic Sans MS" pitchFamily="66" charset="0"/>
              </a:rPr>
              <a:t>Conclusion</a:t>
            </a:r>
          </a:p>
        </p:txBody>
      </p:sp>
      <p:sp>
        <p:nvSpPr>
          <p:cNvPr id="15368" name="AutoShape 49"/>
          <p:cNvSpPr>
            <a:spLocks noChangeArrowheads="1"/>
          </p:cNvSpPr>
          <p:nvPr/>
        </p:nvSpPr>
        <p:spPr bwMode="gray">
          <a:xfrm>
            <a:off x="2224844" y="4106767"/>
            <a:ext cx="5079847" cy="1277063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sz="20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altLang="zh-CN" sz="2000" b="1" dirty="0" smtClean="0">
                <a:solidFill>
                  <a:schemeClr val="tx2"/>
                </a:solidFill>
                <a:latin typeface="Calibri" pitchFamily="34" charset="0"/>
              </a:rPr>
              <a:t>  </a:t>
            </a:r>
          </a:p>
          <a:p>
            <a:pPr eaLnBrk="0" hangingPunct="0"/>
            <a:r>
              <a:rPr lang="en-US" altLang="zh-CN" sz="20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altLang="zh-CN" sz="2000" b="1" dirty="0" smtClean="0">
                <a:solidFill>
                  <a:schemeClr val="tx2"/>
                </a:solidFill>
                <a:latin typeface="Calibri" pitchFamily="34" charset="0"/>
              </a:rPr>
              <a:t>   </a:t>
            </a:r>
          </a:p>
          <a:p>
            <a:pPr eaLnBrk="0" hangingPunct="0"/>
            <a:endParaRPr lang="en-US" altLang="zh-CN" sz="2000" b="1" dirty="0">
              <a:solidFill>
                <a:schemeClr val="tx2"/>
              </a:solidFill>
              <a:latin typeface="Calibri" pitchFamily="34" charset="0"/>
            </a:endParaRPr>
          </a:p>
          <a:p>
            <a:pPr eaLnBrk="0" hangingPunct="0"/>
            <a:r>
              <a:rPr lang="en-US" altLang="zh-CN" sz="2000" b="1" dirty="0" smtClean="0">
                <a:solidFill>
                  <a:schemeClr val="tx2"/>
                </a:solidFill>
                <a:latin typeface="Calibri" pitchFamily="34" charset="0"/>
              </a:rPr>
              <a:t>      </a:t>
            </a:r>
            <a:r>
              <a:rPr lang="en-US" altLang="zh-CN" sz="1600" b="1" dirty="0" smtClean="0">
                <a:solidFill>
                  <a:schemeClr val="tx2"/>
                </a:solidFill>
                <a:latin typeface="Comic Sans MS" pitchFamily="66" charset="0"/>
              </a:rPr>
              <a:t>Applications for green chemistry</a:t>
            </a:r>
            <a:endParaRPr lang="en-US" altLang="zh-CN" b="1" baseline="30000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eaLnBrk="0" hangingPunct="0"/>
            <a:r>
              <a:rPr lang="en-US" altLang="zh-CN" b="1" baseline="300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altLang="zh-CN" b="1" baseline="30000" dirty="0" smtClean="0">
                <a:solidFill>
                  <a:schemeClr val="accent2"/>
                </a:solidFill>
                <a:latin typeface="Comic Sans MS" pitchFamily="66" charset="0"/>
              </a:rPr>
              <a:t>   </a:t>
            </a:r>
            <a:r>
              <a:rPr lang="en-US" altLang="zh-CN" sz="1400" b="1" baseline="30000" dirty="0" smtClean="0">
                <a:solidFill>
                  <a:schemeClr val="accent2"/>
                </a:solidFill>
                <a:latin typeface="Comic Sans MS" pitchFamily="66" charset="0"/>
              </a:rPr>
              <a:t> 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       1</a:t>
            </a:r>
            <a:r>
              <a:rPr lang="en-US" altLang="zh-CN" sz="1400" b="1" dirty="0">
                <a:solidFill>
                  <a:schemeClr val="tx2"/>
                </a:solidFill>
                <a:latin typeface="Comic Sans MS" pitchFamily="66" charset="0"/>
              </a:rPr>
              <a:t>.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Sensors                    </a:t>
            </a:r>
          </a:p>
          <a:p>
            <a:pPr eaLnBrk="0" hangingPunct="0"/>
            <a:r>
              <a:rPr lang="en-US" altLang="zh-CN" sz="1400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           2.</a:t>
            </a:r>
            <a:r>
              <a:rPr lang="en-US" altLang="zh-CN" sz="1400" dirty="0"/>
              <a:t>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Separations  </a:t>
            </a:r>
          </a:p>
          <a:p>
            <a:pPr eaLnBrk="0" hangingPunct="0"/>
            <a:r>
              <a:rPr lang="en-US" altLang="zh-CN" sz="1400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           3.</a:t>
            </a:r>
            <a:r>
              <a:rPr kumimoji="1" lang="en-US" altLang="zh-CN" sz="1400" dirty="0"/>
              <a:t>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Devices                     </a:t>
            </a:r>
          </a:p>
          <a:p>
            <a:pPr eaLnBrk="0" hangingPunct="0"/>
            <a:r>
              <a:rPr lang="en-US" altLang="zh-CN" sz="1400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           4. Chiral resolution     </a:t>
            </a:r>
            <a:endParaRPr lang="zh-CN" altLang="en-US" sz="1400" b="1" dirty="0">
              <a:solidFill>
                <a:schemeClr val="tx2"/>
              </a:solidFill>
              <a:latin typeface="Comic Sans MS" pitchFamily="66" charset="0"/>
            </a:endParaRPr>
          </a:p>
          <a:p>
            <a:pPr eaLnBrk="0" hangingPunct="0"/>
            <a:endParaRPr lang="en-US" altLang="zh-CN" sz="1200" b="1" dirty="0">
              <a:solidFill>
                <a:schemeClr val="tx2"/>
              </a:solidFill>
              <a:latin typeface="Comic Sans MS" pitchFamily="66" charset="0"/>
            </a:endParaRPr>
          </a:p>
          <a:p>
            <a:pPr eaLnBrk="0" hangingPunct="0"/>
            <a:endParaRPr lang="en-US" altLang="zh-CN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eaLnBrk="0" hangingPunct="0"/>
            <a:endParaRPr lang="en-US" altLang="zh-CN" b="1" dirty="0">
              <a:solidFill>
                <a:schemeClr val="tx2"/>
              </a:solidFill>
              <a:latin typeface="Comic Sans MS" pitchFamily="66" charset="0"/>
            </a:endParaRPr>
          </a:p>
          <a:p>
            <a:pPr eaLnBrk="0" hangingPunct="0"/>
            <a:endParaRPr lang="en-US" altLang="zh-CN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15370" name="AutoShape 51"/>
          <p:cNvSpPr>
            <a:spLocks noChangeArrowheads="1"/>
          </p:cNvSpPr>
          <p:nvPr/>
        </p:nvSpPr>
        <p:spPr bwMode="gray">
          <a:xfrm>
            <a:off x="2323584" y="2451100"/>
            <a:ext cx="5517133" cy="1582097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sz="1600" b="1" dirty="0">
                <a:solidFill>
                  <a:schemeClr val="tx2"/>
                </a:solidFill>
                <a:latin typeface="Calibri" pitchFamily="34" charset="0"/>
              </a:rPr>
              <a:t>  </a:t>
            </a:r>
            <a:r>
              <a:rPr lang="en-US" altLang="zh-CN" sz="1600" b="1" dirty="0" smtClean="0">
                <a:solidFill>
                  <a:schemeClr val="tx2"/>
                </a:solidFill>
                <a:latin typeface="Calibri" pitchFamily="34" charset="0"/>
              </a:rPr>
              <a:t>    </a:t>
            </a:r>
            <a:r>
              <a:rPr lang="en-US" altLang="zh-CN" sz="1600" b="1" dirty="0" smtClean="0">
                <a:solidFill>
                  <a:schemeClr val="tx2"/>
                </a:solidFill>
                <a:latin typeface="Comic Sans MS" pitchFamily="66" charset="0"/>
              </a:rPr>
              <a:t>Synthesis </a:t>
            </a:r>
            <a:r>
              <a:rPr lang="en-US" altLang="zh-CN" sz="1600" b="1" dirty="0">
                <a:solidFill>
                  <a:schemeClr val="tx2"/>
                </a:solidFill>
                <a:latin typeface="Comic Sans MS" pitchFamily="66" charset="0"/>
              </a:rPr>
              <a:t>approaches for </a:t>
            </a:r>
            <a:r>
              <a:rPr lang="en-US" altLang="zh-CN" sz="1600" b="1" dirty="0" smtClean="0">
                <a:solidFill>
                  <a:schemeClr val="tx2"/>
                </a:solidFill>
                <a:latin typeface="Comic Sans MS" pitchFamily="66" charset="0"/>
              </a:rPr>
              <a:t>MOF membranes</a:t>
            </a:r>
            <a:endParaRPr lang="en-US" altLang="zh-CN" sz="1200" b="1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eaLnBrk="0" hangingPunct="0"/>
            <a:r>
              <a:rPr lang="en-US" altLang="zh-CN" sz="1400" dirty="0" smtClean="0">
                <a:solidFill>
                  <a:schemeClr val="tx2"/>
                </a:solidFill>
                <a:latin typeface="Comic Sans MS" pitchFamily="66" charset="0"/>
              </a:rPr>
              <a:t>              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1</a:t>
            </a:r>
            <a:r>
              <a:rPr lang="en-US" altLang="zh-CN" sz="1400" b="1" dirty="0">
                <a:solidFill>
                  <a:schemeClr val="tx2"/>
                </a:solidFill>
                <a:latin typeface="Comic Sans MS" pitchFamily="66" charset="0"/>
              </a:rPr>
              <a:t>. </a:t>
            </a:r>
            <a:r>
              <a:rPr lang="en-US" altLang="zh-CN" sz="1400" b="1" i="1" dirty="0">
                <a:solidFill>
                  <a:schemeClr val="tx2"/>
                </a:solidFill>
                <a:latin typeface="Comic Sans MS" pitchFamily="66" charset="0"/>
              </a:rPr>
              <a:t>In-</a:t>
            </a:r>
            <a:r>
              <a:rPr lang="en-US" altLang="zh-CN" sz="1400" b="1" i="1" dirty="0" smtClean="0">
                <a:solidFill>
                  <a:schemeClr val="tx2"/>
                </a:solidFill>
                <a:latin typeface="Comic Sans MS" pitchFamily="66" charset="0"/>
              </a:rPr>
              <a:t>situ                       </a:t>
            </a:r>
          </a:p>
          <a:p>
            <a:pPr eaLnBrk="0" hangingPunct="0"/>
            <a:r>
              <a:rPr lang="en-US" altLang="zh-CN" sz="1400" b="1" i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altLang="zh-CN" sz="1400" b="1" i="1" dirty="0" smtClean="0">
                <a:solidFill>
                  <a:schemeClr val="tx2"/>
                </a:solidFill>
                <a:latin typeface="Comic Sans MS" pitchFamily="66" charset="0"/>
              </a:rPr>
              <a:t>        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2.</a:t>
            </a:r>
            <a:r>
              <a:rPr lang="en-US" altLang="zh-CN" sz="1400" b="1" dirty="0">
                <a:solidFill>
                  <a:srgbClr val="595959"/>
                </a:solidFill>
                <a:latin typeface="Arial Narrow" pitchFamily="34" charset="0"/>
              </a:rPr>
              <a:t> </a:t>
            </a:r>
            <a:r>
              <a:rPr lang="en-US" altLang="zh-CN" sz="1400" b="1" dirty="0">
                <a:solidFill>
                  <a:schemeClr val="tx2"/>
                </a:solidFill>
                <a:latin typeface="Comic Sans MS" pitchFamily="66" charset="0"/>
              </a:rPr>
              <a:t>Seeded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growth  </a:t>
            </a:r>
          </a:p>
          <a:p>
            <a:pPr eaLnBrk="0" hangingPunct="0"/>
            <a:r>
              <a:rPr lang="en-US" altLang="zh-CN" sz="1400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         3.</a:t>
            </a:r>
            <a:r>
              <a:rPr lang="en-US" altLang="zh-CN" sz="1400" b="1" dirty="0">
                <a:solidFill>
                  <a:srgbClr val="595959"/>
                </a:solidFill>
                <a:latin typeface="Arial Narrow" pitchFamily="34" charset="0"/>
              </a:rPr>
              <a:t>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Microwave                     </a:t>
            </a:r>
          </a:p>
          <a:p>
            <a:pPr eaLnBrk="0" hangingPunct="0"/>
            <a:r>
              <a:rPr lang="en-US" altLang="zh-CN" sz="1400" b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         4.</a:t>
            </a:r>
            <a:r>
              <a:rPr lang="en-US" altLang="zh-CN" sz="1400" b="1" dirty="0">
                <a:solidFill>
                  <a:srgbClr val="595959"/>
                </a:solidFill>
                <a:latin typeface="Arial Narrow" pitchFamily="34" charset="0"/>
              </a:rPr>
              <a:t> </a:t>
            </a:r>
            <a:r>
              <a:rPr lang="en-US" altLang="zh-CN" sz="1400" b="1" dirty="0">
                <a:solidFill>
                  <a:schemeClr val="tx2"/>
                </a:solidFill>
                <a:latin typeface="Comic Sans MS" pitchFamily="66" charset="0"/>
              </a:rPr>
              <a:t>Interfacial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synthesis</a:t>
            </a:r>
          </a:p>
          <a:p>
            <a:pPr eaLnBrk="0" hangingPunct="0"/>
            <a:r>
              <a:rPr lang="en-US" altLang="ko-KR" sz="1400" b="1" dirty="0" smtClean="0">
                <a:solidFill>
                  <a:schemeClr val="tx2"/>
                </a:solidFill>
                <a:latin typeface="Comic Sans MS" pitchFamily="66" charset="0"/>
              </a:rPr>
              <a:t>          5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.</a:t>
            </a:r>
            <a:r>
              <a:rPr lang="en-US" altLang="zh-CN" sz="1400" b="1" dirty="0" smtClean="0">
                <a:solidFill>
                  <a:srgbClr val="595959"/>
                </a:solidFill>
                <a:latin typeface="Arial Narrow" pitchFamily="34" charset="0"/>
              </a:rPr>
              <a:t> </a:t>
            </a:r>
            <a:r>
              <a:rPr lang="en-US" altLang="zh-CN" sz="1400" b="1" dirty="0" smtClean="0">
                <a:solidFill>
                  <a:schemeClr val="tx2"/>
                </a:solidFill>
                <a:latin typeface="Comic Sans MS" pitchFamily="66" charset="0"/>
              </a:rPr>
              <a:t>Contra-diffusion synthesis   </a:t>
            </a:r>
            <a:endParaRPr lang="en-US" altLang="zh-CN" sz="14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15371" name="AutoShape 52"/>
          <p:cNvSpPr>
            <a:spLocks noChangeArrowheads="1"/>
          </p:cNvSpPr>
          <p:nvPr/>
        </p:nvSpPr>
        <p:spPr bwMode="gray">
          <a:xfrm>
            <a:off x="1754790" y="1862849"/>
            <a:ext cx="6085927" cy="51468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sz="1600" b="1" dirty="0">
                <a:solidFill>
                  <a:schemeClr val="tx2"/>
                </a:solidFill>
                <a:latin typeface="Comic Sans MS" pitchFamily="66" charset="0"/>
              </a:rPr>
              <a:t>   Brief </a:t>
            </a:r>
            <a:r>
              <a:rPr lang="en-US" altLang="zh-CN" sz="1600" b="1" dirty="0" smtClean="0">
                <a:solidFill>
                  <a:schemeClr val="tx2"/>
                </a:solidFill>
                <a:latin typeface="Comic Sans MS" pitchFamily="66" charset="0"/>
              </a:rPr>
              <a:t>introduction </a:t>
            </a:r>
            <a:r>
              <a:rPr lang="en-US" altLang="zh-CN" sz="1600" b="1" dirty="0">
                <a:solidFill>
                  <a:schemeClr val="tx2"/>
                </a:solidFill>
                <a:latin typeface="Comic Sans MS" pitchFamily="66" charset="0"/>
              </a:rPr>
              <a:t>of Porous </a:t>
            </a:r>
            <a:r>
              <a:rPr lang="en-US" altLang="zh-CN" sz="1600" b="1" dirty="0" smtClean="0">
                <a:solidFill>
                  <a:schemeClr val="tx2"/>
                </a:solidFill>
                <a:latin typeface="Comic Sans MS" pitchFamily="66" charset="0"/>
              </a:rPr>
              <a:t>materials and Membrane </a:t>
            </a:r>
            <a:endParaRPr lang="en-US" altLang="zh-CN" sz="1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479330" y="1909763"/>
            <a:ext cx="473075" cy="473075"/>
            <a:chOff x="2078" y="1680"/>
            <a:chExt cx="1615" cy="1615"/>
          </a:xfrm>
        </p:grpSpPr>
        <p:sp>
          <p:nvSpPr>
            <p:cNvPr id="15401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5402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89144" name="Oval 56"/>
            <p:cNvSpPr>
              <a:spLocks noChangeArrowheads="1"/>
            </p:cNvSpPr>
            <p:nvPr/>
          </p:nvSpPr>
          <p:spPr bwMode="gray">
            <a:xfrm>
              <a:off x="2251" y="1853"/>
              <a:ext cx="1263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404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89146" name="Oval 58"/>
            <p:cNvSpPr>
              <a:spLocks noChangeArrowheads="1"/>
            </p:cNvSpPr>
            <p:nvPr/>
          </p:nvSpPr>
          <p:spPr bwMode="gray">
            <a:xfrm>
              <a:off x="2338" y="1940"/>
              <a:ext cx="1095" cy="10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406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Calibri" pitchFamily="34" charset="0"/>
              </a:endParaRP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083832" y="3044443"/>
            <a:ext cx="473075" cy="473075"/>
            <a:chOff x="2078" y="1680"/>
            <a:chExt cx="1615" cy="1615"/>
          </a:xfrm>
        </p:grpSpPr>
        <p:sp>
          <p:nvSpPr>
            <p:cNvPr id="15395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5396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89151" name="Oval 63"/>
            <p:cNvSpPr>
              <a:spLocks noChangeArrowheads="1"/>
            </p:cNvSpPr>
            <p:nvPr/>
          </p:nvSpPr>
          <p:spPr bwMode="gray">
            <a:xfrm>
              <a:off x="2251" y="1853"/>
              <a:ext cx="1263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398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89153" name="Oval 65"/>
            <p:cNvSpPr>
              <a:spLocks noChangeArrowheads="1"/>
            </p:cNvSpPr>
            <p:nvPr/>
          </p:nvSpPr>
          <p:spPr bwMode="gray">
            <a:xfrm>
              <a:off x="2338" y="1940"/>
              <a:ext cx="1095" cy="10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400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Calibri" pitchFamily="34" charset="0"/>
              </a:endParaRPr>
            </a:p>
          </p:txBody>
        </p:sp>
      </p:grp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2003715" y="4397453"/>
            <a:ext cx="489748" cy="473075"/>
            <a:chOff x="2078" y="1680"/>
            <a:chExt cx="1615" cy="1615"/>
          </a:xfrm>
        </p:grpSpPr>
        <p:sp>
          <p:nvSpPr>
            <p:cNvPr id="15383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5384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89165" name="Oval 77"/>
            <p:cNvSpPr>
              <a:spLocks noChangeArrowheads="1"/>
            </p:cNvSpPr>
            <p:nvPr/>
          </p:nvSpPr>
          <p:spPr bwMode="gray">
            <a:xfrm>
              <a:off x="2251" y="1853"/>
              <a:ext cx="1263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386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89167" name="Oval 79"/>
            <p:cNvSpPr>
              <a:spLocks noChangeArrowheads="1"/>
            </p:cNvSpPr>
            <p:nvPr/>
          </p:nvSpPr>
          <p:spPr bwMode="gray">
            <a:xfrm>
              <a:off x="2338" y="1940"/>
              <a:ext cx="1095" cy="10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388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Calibri" pitchFamily="34" charset="0"/>
              </a:endParaRPr>
            </a:p>
          </p:txBody>
        </p:sp>
      </p:grpSp>
      <p:grpSp>
        <p:nvGrpSpPr>
          <p:cNvPr id="5" name="Group 81"/>
          <p:cNvGrpSpPr>
            <a:grpSpLocks/>
          </p:cNvGrpSpPr>
          <p:nvPr/>
        </p:nvGrpSpPr>
        <p:grpSpPr bwMode="auto">
          <a:xfrm>
            <a:off x="1350527" y="5404395"/>
            <a:ext cx="441325" cy="473075"/>
            <a:chOff x="2078" y="1680"/>
            <a:chExt cx="1615" cy="1615"/>
          </a:xfrm>
        </p:grpSpPr>
        <p:sp>
          <p:nvSpPr>
            <p:cNvPr id="1537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537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89172" name="Oval 84"/>
            <p:cNvSpPr>
              <a:spLocks noChangeArrowheads="1"/>
            </p:cNvSpPr>
            <p:nvPr/>
          </p:nvSpPr>
          <p:spPr bwMode="gray">
            <a:xfrm>
              <a:off x="2252" y="1853"/>
              <a:ext cx="1266" cy="126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38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89174" name="Oval 86"/>
            <p:cNvSpPr>
              <a:spLocks noChangeArrowheads="1"/>
            </p:cNvSpPr>
            <p:nvPr/>
          </p:nvSpPr>
          <p:spPr bwMode="gray">
            <a:xfrm>
              <a:off x="2339" y="1940"/>
              <a:ext cx="1092" cy="10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38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0001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836613"/>
            <a:ext cx="6553200" cy="595312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18900000" scaled="1"/>
          </a:gradFill>
          <a:ln w="76200" algn="ctr">
            <a:solidFill>
              <a:srgbClr val="0099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Ordered porous materials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1838" y="2935288"/>
            <a:ext cx="5403850" cy="925512"/>
            <a:chOff x="1824" y="2688"/>
            <a:chExt cx="3004" cy="767"/>
          </a:xfrm>
        </p:grpSpPr>
        <p:sp>
          <p:nvSpPr>
            <p:cNvPr id="110596" name="Rectangle 4"/>
            <p:cNvSpPr>
              <a:spLocks noChangeArrowheads="1"/>
            </p:cNvSpPr>
            <p:nvPr/>
          </p:nvSpPr>
          <p:spPr bwMode="auto">
            <a:xfrm>
              <a:off x="2332" y="3063"/>
              <a:ext cx="2496" cy="392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76200" algn="ctr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en-US" altLang="zh-CN" sz="2000">
                  <a:solidFill>
                    <a:schemeClr val="tx2"/>
                  </a:solidFill>
                  <a:latin typeface="Times New Roman" pitchFamily="18" charset="0"/>
                  <a:ea typeface="华文楷体" pitchFamily="2" charset="-122"/>
                </a:rPr>
                <a:t>COFs (Covalent Organic Framework )</a:t>
              </a:r>
            </a:p>
          </p:txBody>
        </p:sp>
        <p:sp>
          <p:nvSpPr>
            <p:cNvPr id="110597" name="Line 5"/>
            <p:cNvSpPr>
              <a:spLocks noChangeShapeType="1"/>
            </p:cNvSpPr>
            <p:nvPr/>
          </p:nvSpPr>
          <p:spPr bwMode="auto">
            <a:xfrm>
              <a:off x="1824" y="2688"/>
              <a:ext cx="0" cy="576"/>
            </a:xfrm>
            <a:prstGeom prst="line">
              <a:avLst/>
            </a:prstGeom>
            <a:noFill/>
            <a:ln w="28575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10598" name="Line 6"/>
            <p:cNvSpPr>
              <a:spLocks noChangeShapeType="1"/>
            </p:cNvSpPr>
            <p:nvPr/>
          </p:nvSpPr>
          <p:spPr bwMode="auto">
            <a:xfrm flipH="1">
              <a:off x="1824" y="3264"/>
              <a:ext cx="480" cy="0"/>
            </a:xfrm>
            <a:prstGeom prst="line">
              <a:avLst/>
            </a:prstGeom>
            <a:noFill/>
            <a:ln w="28575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987675" y="1484313"/>
            <a:ext cx="5184775" cy="958850"/>
            <a:chOff x="1824" y="1536"/>
            <a:chExt cx="3004" cy="949"/>
          </a:xfrm>
        </p:grpSpPr>
        <p:sp>
          <p:nvSpPr>
            <p:cNvPr id="110600" name="Rectangle 8"/>
            <p:cNvSpPr>
              <a:spLocks noChangeArrowheads="1"/>
            </p:cNvSpPr>
            <p:nvPr/>
          </p:nvSpPr>
          <p:spPr bwMode="auto">
            <a:xfrm>
              <a:off x="2332" y="1734"/>
              <a:ext cx="2496" cy="75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57150" algn="ctr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altLang="zh-CN" sz="2000">
                  <a:latin typeface="Times New Roman" pitchFamily="18" charset="0"/>
                  <a:ea typeface="华文楷体" pitchFamily="2" charset="-122"/>
                </a:rPr>
                <a:t>Zeolite &amp; Mesoporous Silica</a:t>
              </a:r>
              <a:r>
                <a:rPr lang="zh-CN" altLang="en-US" sz="2000">
                  <a:latin typeface="Times New Roman" pitchFamily="18" charset="0"/>
                  <a:ea typeface="华文楷体" pitchFamily="2" charset="-122"/>
                </a:rPr>
                <a:t>（</a:t>
              </a:r>
              <a:r>
                <a:rPr lang="en-US" altLang="zh-CN" sz="2000">
                  <a:latin typeface="Times New Roman" pitchFamily="18" charset="0"/>
                  <a:ea typeface="华文楷体" pitchFamily="2" charset="-122"/>
                </a:rPr>
                <a:t>Inorganic</a:t>
              </a:r>
              <a:r>
                <a:rPr lang="zh-CN" altLang="en-US" sz="2000">
                  <a:latin typeface="Times New Roman" pitchFamily="18" charset="0"/>
                  <a:ea typeface="华文楷体" pitchFamily="2" charset="-122"/>
                </a:rPr>
                <a:t>）</a:t>
              </a:r>
            </a:p>
          </p:txBody>
        </p:sp>
        <p:sp>
          <p:nvSpPr>
            <p:cNvPr id="110601" name="Line 9"/>
            <p:cNvSpPr>
              <a:spLocks noChangeShapeType="1"/>
            </p:cNvSpPr>
            <p:nvPr/>
          </p:nvSpPr>
          <p:spPr bwMode="auto">
            <a:xfrm flipH="1">
              <a:off x="1824" y="2112"/>
              <a:ext cx="480" cy="0"/>
            </a:xfrm>
            <a:prstGeom prst="line">
              <a:avLst/>
            </a:prstGeom>
            <a:noFill/>
            <a:ln w="28575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10602" name="Line 10"/>
            <p:cNvSpPr>
              <a:spLocks noChangeShapeType="1"/>
            </p:cNvSpPr>
            <p:nvPr/>
          </p:nvSpPr>
          <p:spPr bwMode="auto">
            <a:xfrm>
              <a:off x="1824" y="1536"/>
              <a:ext cx="0" cy="576"/>
            </a:xfrm>
            <a:prstGeom prst="line">
              <a:avLst/>
            </a:prstGeom>
            <a:noFill/>
            <a:ln w="28575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84213" y="2551113"/>
            <a:ext cx="7632700" cy="2462212"/>
            <a:chOff x="425" y="0"/>
            <a:chExt cx="4808" cy="1551"/>
          </a:xfrm>
        </p:grpSpPr>
        <p:pic>
          <p:nvPicPr>
            <p:cNvPr id="110604" name="Picture 12"/>
            <p:cNvPicPr>
              <a:picLocks noChangeAspect="1" noChangeArrowheads="1"/>
            </p:cNvPicPr>
            <p:nvPr/>
          </p:nvPicPr>
          <p:blipFill>
            <a:blip r:embed="rId2"/>
            <a:srcRect l="2162" t="56711" r="71069" b="5650"/>
            <a:stretch>
              <a:fillRect/>
            </a:stretch>
          </p:blipFill>
          <p:spPr bwMode="auto">
            <a:xfrm>
              <a:off x="2336" y="0"/>
              <a:ext cx="1543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0605" name="Picture 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5" y="48"/>
              <a:ext cx="1776" cy="1503"/>
            </a:xfrm>
            <a:prstGeom prst="rect">
              <a:avLst/>
            </a:prstGeom>
            <a:noFill/>
            <a:ln w="76200" cmpd="tri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10606" name="Picture 14" descr="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119"/>
              <a:ext cx="1174" cy="1133"/>
            </a:xfrm>
            <a:prstGeom prst="rect">
              <a:avLst/>
            </a:prstGeom>
            <a:noFill/>
          </p:spPr>
        </p:pic>
      </p:grpSp>
      <p:pic>
        <p:nvPicPr>
          <p:cNvPr id="110607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4149725"/>
            <a:ext cx="50927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201988" y="2300288"/>
            <a:ext cx="5942012" cy="696912"/>
            <a:chOff x="1824" y="2112"/>
            <a:chExt cx="3267" cy="868"/>
          </a:xfrm>
        </p:grpSpPr>
        <p:sp>
          <p:nvSpPr>
            <p:cNvPr id="110609" name="Rectangle 17"/>
            <p:cNvSpPr>
              <a:spLocks noChangeArrowheads="1"/>
            </p:cNvSpPr>
            <p:nvPr/>
          </p:nvSpPr>
          <p:spPr bwMode="auto">
            <a:xfrm>
              <a:off x="2239" y="2391"/>
              <a:ext cx="2852" cy="589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50000">
                  <a:schemeClr val="bg1"/>
                </a:gs>
                <a:gs pos="100000">
                  <a:srgbClr val="009999"/>
                </a:gs>
              </a:gsLst>
              <a:lin ang="18900000" scaled="1"/>
            </a:gradFill>
            <a:ln w="76200" algn="ctr">
              <a:solidFill>
                <a:srgbClr val="00808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altLang="zh-CN" sz="2000">
                  <a:latin typeface="Times New Roman" pitchFamily="18" charset="0"/>
                  <a:ea typeface="华文楷体" pitchFamily="2" charset="-122"/>
                </a:rPr>
                <a:t>MOFs </a:t>
              </a:r>
              <a:r>
                <a:rPr lang="zh-CN" altLang="en-US" sz="2000">
                  <a:latin typeface="Times New Roman" pitchFamily="18" charset="0"/>
                  <a:ea typeface="华文楷体" pitchFamily="2" charset="-122"/>
                </a:rPr>
                <a:t>（ </a:t>
              </a:r>
              <a:r>
                <a:rPr lang="en-US" altLang="zh-CN" sz="2000">
                  <a:solidFill>
                    <a:schemeClr val="tx2"/>
                  </a:solidFill>
                  <a:latin typeface="Times New Roman" pitchFamily="18" charset="0"/>
                  <a:ea typeface="华文楷体" pitchFamily="2" charset="-122"/>
                </a:rPr>
                <a:t>Coordination Polymers</a:t>
              </a:r>
              <a:r>
                <a:rPr lang="zh-CN" altLang="en-US" sz="2000">
                  <a:latin typeface="Times New Roman" pitchFamily="18" charset="0"/>
                  <a:ea typeface="华文楷体" pitchFamily="2" charset="-122"/>
                </a:rPr>
                <a:t>）</a:t>
              </a:r>
            </a:p>
          </p:txBody>
        </p:sp>
        <p:sp>
          <p:nvSpPr>
            <p:cNvPr id="110610" name="Line 18"/>
            <p:cNvSpPr>
              <a:spLocks noChangeShapeType="1"/>
            </p:cNvSpPr>
            <p:nvPr/>
          </p:nvSpPr>
          <p:spPr bwMode="auto">
            <a:xfrm flipH="1">
              <a:off x="1824" y="2688"/>
              <a:ext cx="480" cy="0"/>
            </a:xfrm>
            <a:prstGeom prst="line">
              <a:avLst/>
            </a:prstGeom>
            <a:noFill/>
            <a:ln w="28575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10611" name="Line 19"/>
            <p:cNvSpPr>
              <a:spLocks noChangeShapeType="1"/>
            </p:cNvSpPr>
            <p:nvPr/>
          </p:nvSpPr>
          <p:spPr bwMode="auto">
            <a:xfrm>
              <a:off x="1824" y="2112"/>
              <a:ext cx="0" cy="576"/>
            </a:xfrm>
            <a:prstGeom prst="line">
              <a:avLst/>
            </a:prstGeom>
            <a:noFill/>
            <a:ln w="28575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96838" y="3673475"/>
            <a:ext cx="9083675" cy="2203450"/>
            <a:chOff x="61" y="2314"/>
            <a:chExt cx="5722" cy="1388"/>
          </a:xfrm>
        </p:grpSpPr>
        <p:pic>
          <p:nvPicPr>
            <p:cNvPr id="110613" name="Picture 2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" y="2387"/>
              <a:ext cx="1776" cy="123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</p:pic>
        <p:pic>
          <p:nvPicPr>
            <p:cNvPr id="110614" name="Picture 22" descr="0-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751" y="2314"/>
              <a:ext cx="4032" cy="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0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EditPoints="1"/>
          </p:cNvSpPr>
          <p:nvPr/>
        </p:nvSpPr>
        <p:spPr bwMode="gray">
          <a:xfrm rot="20241944">
            <a:off x="1511300" y="2373313"/>
            <a:ext cx="6094413" cy="2424112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987675" y="3213100"/>
            <a:ext cx="30241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altLang="zh-CN" sz="28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Porous Materials</a:t>
            </a:r>
          </a:p>
        </p:txBody>
      </p:sp>
      <p:grpSp>
        <p:nvGrpSpPr>
          <p:cNvPr id="2" name="组合 27"/>
          <p:cNvGrpSpPr>
            <a:grpSpLocks/>
          </p:cNvGrpSpPr>
          <p:nvPr/>
        </p:nvGrpSpPr>
        <p:grpSpPr bwMode="auto">
          <a:xfrm>
            <a:off x="682625" y="1428750"/>
            <a:ext cx="2889250" cy="2032000"/>
            <a:chOff x="468304" y="1285860"/>
            <a:chExt cx="2889250" cy="2032000"/>
          </a:xfrm>
        </p:grpSpPr>
        <p:pic>
          <p:nvPicPr>
            <p:cNvPr id="83973" name="Picture 3" descr="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8304" y="1285860"/>
              <a:ext cx="2889250" cy="1289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9"/>
            <p:cNvSpPr>
              <a:spLocks noChangeArrowheads="1"/>
            </p:cNvSpPr>
            <p:nvPr/>
          </p:nvSpPr>
          <p:spPr bwMode="gray">
            <a:xfrm>
              <a:off x="1728779" y="2216135"/>
              <a:ext cx="1141413" cy="110172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white">
            <a:xfrm>
              <a:off x="1714492" y="2497123"/>
              <a:ext cx="1382712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itchFamily="34" charset="0"/>
                </a:rPr>
                <a:t>Molecular</a:t>
              </a: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itchFamily="34" charset="0"/>
                </a:rPr>
                <a:t>Separation</a:t>
              </a:r>
            </a:p>
          </p:txBody>
        </p:sp>
      </p:grpSp>
      <p:grpSp>
        <p:nvGrpSpPr>
          <p:cNvPr id="3" name="组合 24"/>
          <p:cNvGrpSpPr>
            <a:grpSpLocks/>
          </p:cNvGrpSpPr>
          <p:nvPr/>
        </p:nvGrpSpPr>
        <p:grpSpPr bwMode="auto">
          <a:xfrm>
            <a:off x="1360488" y="4164013"/>
            <a:ext cx="1687512" cy="2693987"/>
            <a:chOff x="1360488" y="4164013"/>
            <a:chExt cx="1687512" cy="2693987"/>
          </a:xfrm>
        </p:grpSpPr>
        <p:pic>
          <p:nvPicPr>
            <p:cNvPr id="83977" name="Picture 2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71600" y="5303838"/>
              <a:ext cx="1676400" cy="155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val 11"/>
            <p:cNvSpPr>
              <a:spLocks noChangeArrowheads="1"/>
            </p:cNvSpPr>
            <p:nvPr/>
          </p:nvSpPr>
          <p:spPr bwMode="gray">
            <a:xfrm>
              <a:off x="1360488" y="4164013"/>
              <a:ext cx="1141412" cy="110172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white">
            <a:xfrm>
              <a:off x="1428750" y="4429125"/>
              <a:ext cx="140335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itchFamily="34" charset="0"/>
                </a:rPr>
                <a:t>Hydrogen Storage</a:t>
              </a:r>
            </a:p>
          </p:txBody>
        </p:sp>
      </p:grpSp>
      <p:grpSp>
        <p:nvGrpSpPr>
          <p:cNvPr id="4" name="组合 23"/>
          <p:cNvGrpSpPr>
            <a:grpSpLocks/>
          </p:cNvGrpSpPr>
          <p:nvPr/>
        </p:nvGrpSpPr>
        <p:grpSpPr bwMode="auto">
          <a:xfrm>
            <a:off x="6500813" y="1214438"/>
            <a:ext cx="2620962" cy="1628775"/>
            <a:chOff x="6551613" y="1282700"/>
            <a:chExt cx="2620962" cy="1628775"/>
          </a:xfrm>
        </p:grpSpPr>
        <p:pic>
          <p:nvPicPr>
            <p:cNvPr id="83981" name="Picture 2" descr="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91375" y="1282700"/>
              <a:ext cx="19812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3"/>
            <p:cNvSpPr>
              <a:spLocks noChangeArrowheads="1"/>
            </p:cNvSpPr>
            <p:nvPr/>
          </p:nvSpPr>
          <p:spPr bwMode="gray">
            <a:xfrm>
              <a:off x="6551613" y="1808162"/>
              <a:ext cx="1079500" cy="110331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white">
            <a:xfrm>
              <a:off x="6572250" y="2130425"/>
              <a:ext cx="1462088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itchFamily="34" charset="0"/>
                </a:rPr>
                <a:t>Molecular Magnet</a:t>
              </a:r>
            </a:p>
          </p:txBody>
        </p:sp>
      </p:grpSp>
      <p:grpSp>
        <p:nvGrpSpPr>
          <p:cNvPr id="6" name="组合 28"/>
          <p:cNvGrpSpPr>
            <a:grpSpLocks/>
          </p:cNvGrpSpPr>
          <p:nvPr/>
        </p:nvGrpSpPr>
        <p:grpSpPr bwMode="auto">
          <a:xfrm>
            <a:off x="4117975" y="357188"/>
            <a:ext cx="2260600" cy="2173287"/>
            <a:chOff x="4117989" y="357166"/>
            <a:chExt cx="2260586" cy="2173295"/>
          </a:xfrm>
        </p:grpSpPr>
        <p:pic>
          <p:nvPicPr>
            <p:cNvPr id="83985" name="Picture 7" descr="b802352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43438" y="357166"/>
              <a:ext cx="1735137" cy="143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15"/>
            <p:cNvSpPr>
              <a:spLocks noChangeArrowheads="1"/>
            </p:cNvSpPr>
            <p:nvPr/>
          </p:nvSpPr>
          <p:spPr bwMode="gray">
            <a:xfrm>
              <a:off x="4117989" y="1428732"/>
              <a:ext cx="1142993" cy="110172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b="0">
                <a:ea typeface="+mn-ea"/>
                <a:cs typeface="Arial" pitchFamily="34" charset="0"/>
              </a:endParaRPr>
            </a:p>
          </p:txBody>
        </p:sp>
        <p:sp>
          <p:nvSpPr>
            <p:cNvPr id="83987" name="Text Box 16"/>
            <p:cNvSpPr txBox="1">
              <a:spLocks noChangeArrowheads="1"/>
            </p:cNvSpPr>
            <p:nvPr/>
          </p:nvSpPr>
          <p:spPr bwMode="white">
            <a:xfrm>
              <a:off x="4229111" y="1663681"/>
              <a:ext cx="137318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sz="1600">
                  <a:solidFill>
                    <a:schemeClr val="bg1"/>
                  </a:solidFill>
                  <a:cs typeface="Arial" pitchFamily="34" charset="0"/>
                </a:rPr>
                <a:t>Optical Materials</a:t>
              </a:r>
            </a:p>
          </p:txBody>
        </p:sp>
      </p:grpSp>
      <p:grpSp>
        <p:nvGrpSpPr>
          <p:cNvPr id="7" name="组合 26"/>
          <p:cNvGrpSpPr>
            <a:grpSpLocks/>
          </p:cNvGrpSpPr>
          <p:nvPr/>
        </p:nvGrpSpPr>
        <p:grpSpPr bwMode="auto">
          <a:xfrm>
            <a:off x="5786438" y="3429000"/>
            <a:ext cx="2854325" cy="2703513"/>
            <a:chOff x="5786446" y="3429000"/>
            <a:chExt cx="2854317" cy="2703513"/>
          </a:xfrm>
        </p:grpSpPr>
        <p:pic>
          <p:nvPicPr>
            <p:cNvPr id="83989" name="Picture 8" descr="b802426j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723063" y="3611563"/>
              <a:ext cx="191770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8"/>
            <p:cNvSpPr>
              <a:spLocks noChangeArrowheads="1"/>
            </p:cNvSpPr>
            <p:nvPr/>
          </p:nvSpPr>
          <p:spPr bwMode="gray">
            <a:xfrm>
              <a:off x="5832483" y="3429000"/>
              <a:ext cx="1141410" cy="110172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5786446" y="3697288"/>
              <a:ext cx="1371596" cy="585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itchFamily="34" charset="0"/>
                </a:rPr>
                <a:t> </a:t>
              </a:r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itchFamily="34" charset="0"/>
                </a:rPr>
                <a:t>Gas Separation</a:t>
              </a:r>
            </a:p>
          </p:txBody>
        </p:sp>
      </p:grpSp>
      <p:grpSp>
        <p:nvGrpSpPr>
          <p:cNvPr id="8" name="组合 25"/>
          <p:cNvGrpSpPr>
            <a:grpSpLocks/>
          </p:cNvGrpSpPr>
          <p:nvPr/>
        </p:nvGrpSpPr>
        <p:grpSpPr bwMode="auto">
          <a:xfrm>
            <a:off x="3671888" y="4119563"/>
            <a:ext cx="2700337" cy="2738437"/>
            <a:chOff x="3671888" y="4149725"/>
            <a:chExt cx="2700337" cy="2738438"/>
          </a:xfrm>
        </p:grpSpPr>
        <p:pic>
          <p:nvPicPr>
            <p:cNvPr id="83993" name="Picture 6" descr="未标题-1 拷贝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60825" y="4811713"/>
              <a:ext cx="2311400" cy="207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Oval 20"/>
            <p:cNvSpPr>
              <a:spLocks noChangeArrowheads="1"/>
            </p:cNvSpPr>
            <p:nvPr/>
          </p:nvSpPr>
          <p:spPr bwMode="gray">
            <a:xfrm>
              <a:off x="3671888" y="4149725"/>
              <a:ext cx="1141412" cy="1101725"/>
            </a:xfrm>
            <a:prstGeom prst="ellipse">
              <a:avLst/>
            </a:prstGeom>
            <a:gradFill rotWithShape="1">
              <a:gsLst>
                <a:gs pos="0">
                  <a:srgbClr val="CC0066"/>
                </a:gs>
                <a:gs pos="100000">
                  <a:srgbClr val="CC0066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white">
            <a:xfrm>
              <a:off x="3727450" y="4416425"/>
              <a:ext cx="1252538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itchFamily="34" charset="0"/>
                </a:rPr>
                <a:t>Catalytic Materials</a:t>
              </a:r>
            </a:p>
          </p:txBody>
        </p:sp>
      </p:grp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381000" y="333375"/>
            <a:ext cx="1538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Applications</a:t>
            </a:r>
          </a:p>
        </p:txBody>
      </p:sp>
      <p:pic>
        <p:nvPicPr>
          <p:cNvPr id="83997" name="Picture 14" descr="水晶按钮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42900"/>
            <a:ext cx="2873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850" y="285750"/>
            <a:ext cx="46180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+mn-lt"/>
                <a:ea typeface="+mn-ea"/>
              </a:rPr>
              <a:t>A variety of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Membranes</a:t>
            </a:r>
            <a:r>
              <a:rPr lang="en-US" altLang="zh-CN" sz="2400" b="1" dirty="0">
                <a:latin typeface="+mn-lt"/>
                <a:ea typeface="+mn-ea"/>
              </a:rPr>
              <a:t> and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Films</a:t>
            </a:r>
            <a:r>
              <a:rPr lang="en-US" altLang="zh-CN" sz="2400" b="1" dirty="0">
                <a:latin typeface="+mn-lt"/>
                <a:ea typeface="+mn-ea"/>
              </a:rPr>
              <a:t> </a:t>
            </a:r>
            <a:endParaRPr lang="zh-CN" altLang="en-US" sz="2400" b="1" dirty="0">
              <a:latin typeface="+mn-lt"/>
              <a:ea typeface="+mn-ea"/>
            </a:endParaRPr>
          </a:p>
        </p:txBody>
      </p:sp>
      <p:sp>
        <p:nvSpPr>
          <p:cNvPr id="17410" name="矩形 2"/>
          <p:cNvSpPr>
            <a:spLocks noChangeArrowheads="1"/>
          </p:cNvSpPr>
          <p:nvPr/>
        </p:nvSpPr>
        <p:spPr bwMode="auto">
          <a:xfrm>
            <a:off x="1141413" y="6035675"/>
            <a:ext cx="70739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Aft>
                <a:spcPts val="200"/>
              </a:spcAft>
              <a:buFont typeface="Arial" charset="0"/>
              <a:buChar char="•"/>
            </a:pPr>
            <a:r>
              <a:rPr lang="en-US" altLang="zh-CN" b="1">
                <a:latin typeface="Calibri" pitchFamily="34" charset="0"/>
              </a:rPr>
              <a:t>of various thickness, with homogeneous or heterogeneous structure.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b="1">
                <a:latin typeface="Calibri" pitchFamily="34" charset="0"/>
              </a:rPr>
              <a:t>classified according to pore diameter. </a:t>
            </a:r>
          </a:p>
        </p:txBody>
      </p:sp>
      <p:sp>
        <p:nvSpPr>
          <p:cNvPr id="17411" name="矩形 5"/>
          <p:cNvSpPr>
            <a:spLocks noChangeArrowheads="1"/>
          </p:cNvSpPr>
          <p:nvPr/>
        </p:nvSpPr>
        <p:spPr bwMode="auto">
          <a:xfrm>
            <a:off x="257175" y="5675313"/>
            <a:ext cx="22685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3366FF"/>
                </a:solidFill>
                <a:latin typeface="Comic Sans MS" pitchFamily="66" charset="0"/>
              </a:rPr>
              <a:t>Membranes can be </a:t>
            </a:r>
          </a:p>
        </p:txBody>
      </p:sp>
      <p:grpSp>
        <p:nvGrpSpPr>
          <p:cNvPr id="17412" name="组 21"/>
          <p:cNvGrpSpPr>
            <a:grpSpLocks/>
          </p:cNvGrpSpPr>
          <p:nvPr/>
        </p:nvGrpSpPr>
        <p:grpSpPr bwMode="auto">
          <a:xfrm>
            <a:off x="257175" y="1068388"/>
            <a:ext cx="8758238" cy="4532312"/>
            <a:chOff x="257115" y="1163736"/>
            <a:chExt cx="8757536" cy="4530829"/>
          </a:xfrm>
        </p:grpSpPr>
        <p:grpSp>
          <p:nvGrpSpPr>
            <p:cNvPr id="17413" name="组 8"/>
            <p:cNvGrpSpPr>
              <a:grpSpLocks/>
            </p:cNvGrpSpPr>
            <p:nvPr/>
          </p:nvGrpSpPr>
          <p:grpSpPr bwMode="auto">
            <a:xfrm>
              <a:off x="257115" y="1163736"/>
              <a:ext cx="2359278" cy="2340349"/>
              <a:chOff x="132536" y="1638912"/>
              <a:chExt cx="2062750" cy="2046204"/>
            </a:xfrm>
          </p:grpSpPr>
          <p:pic>
            <p:nvPicPr>
              <p:cNvPr id="17435" name="Picture 10" descr="http://a0.att.hudong.com/84/58/01300000180919122780585835872.jpg"/>
              <p:cNvPicPr>
                <a:picLocks noChangeAspect="1" noChangeArrowheads="1"/>
              </p:cNvPicPr>
              <p:nvPr/>
            </p:nvPicPr>
            <p:blipFill>
              <a:blip r:embed="rId2"/>
              <a:srcRect l="12083" t="9219" r="12720"/>
              <a:stretch>
                <a:fillRect/>
              </a:stretch>
            </p:blipFill>
            <p:spPr bwMode="auto">
              <a:xfrm>
                <a:off x="132536" y="1638912"/>
                <a:ext cx="2062750" cy="1867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矩形 12"/>
              <p:cNvSpPr/>
              <p:nvPr/>
            </p:nvSpPr>
            <p:spPr>
              <a:xfrm>
                <a:off x="547507" y="3408002"/>
                <a:ext cx="1287936" cy="2775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dirty="0">
                    <a:solidFill>
                      <a:schemeClr val="bg2">
                        <a:lumMod val="50000"/>
                      </a:schemeClr>
                    </a:solidFill>
                    <a:latin typeface="Arial"/>
                    <a:ea typeface="+mn-ea"/>
                    <a:cs typeface="Arial"/>
                  </a:rPr>
                  <a:t>Cell membrane</a:t>
                </a:r>
                <a:endPara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17414" name="组 7"/>
            <p:cNvGrpSpPr>
              <a:grpSpLocks/>
            </p:cNvGrpSpPr>
            <p:nvPr/>
          </p:nvGrpSpPr>
          <p:grpSpPr bwMode="auto">
            <a:xfrm>
              <a:off x="2571324" y="1296514"/>
              <a:ext cx="2119762" cy="1902361"/>
              <a:chOff x="2241356" y="1882884"/>
              <a:chExt cx="2002317" cy="1796961"/>
            </a:xfrm>
          </p:grpSpPr>
          <p:pic>
            <p:nvPicPr>
              <p:cNvPr id="17433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41356" y="1882884"/>
                <a:ext cx="2002317" cy="1501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矩形 13"/>
              <p:cNvSpPr/>
              <p:nvPr/>
            </p:nvSpPr>
            <p:spPr>
              <a:xfrm>
                <a:off x="2725841" y="3401925"/>
                <a:ext cx="1064591" cy="277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dirty="0">
                    <a:solidFill>
                      <a:schemeClr val="bg2">
                        <a:lumMod val="50000"/>
                      </a:schemeClr>
                    </a:solidFill>
                    <a:latin typeface="Arial"/>
                    <a:ea typeface="+mn-ea"/>
                    <a:cs typeface="Arial"/>
                  </a:rPr>
                  <a:t>Hollow fiber</a:t>
                </a:r>
                <a:endPara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17415" name="组 4"/>
            <p:cNvGrpSpPr>
              <a:grpSpLocks/>
            </p:cNvGrpSpPr>
            <p:nvPr/>
          </p:nvGrpSpPr>
          <p:grpSpPr bwMode="auto">
            <a:xfrm>
              <a:off x="4766078" y="1296515"/>
              <a:ext cx="2049985" cy="1982505"/>
              <a:chOff x="4323749" y="1790773"/>
              <a:chExt cx="1882001" cy="1820047"/>
            </a:xfrm>
          </p:grpSpPr>
          <p:pic>
            <p:nvPicPr>
              <p:cNvPr id="17431" name="Picture 14" descr="http://t3.baidu.com/it/u=964930463,3930334357&amp;fm=0&amp;gp=0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23749" y="1790773"/>
                <a:ext cx="1882001" cy="1532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矩形 14"/>
              <p:cNvSpPr/>
              <p:nvPr/>
            </p:nvSpPr>
            <p:spPr>
              <a:xfrm>
                <a:off x="4723750" y="3334150"/>
                <a:ext cx="1415035" cy="2768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dirty="0">
                    <a:solidFill>
                      <a:schemeClr val="bg2">
                        <a:lumMod val="50000"/>
                      </a:schemeClr>
                    </a:solidFill>
                    <a:latin typeface="Arial"/>
                    <a:ea typeface="+mn-ea"/>
                    <a:cs typeface="Arial"/>
                  </a:rPr>
                  <a:t>liquid membrane</a:t>
                </a:r>
                <a:endPara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17416" name="组 9"/>
            <p:cNvGrpSpPr>
              <a:grpSpLocks/>
            </p:cNvGrpSpPr>
            <p:nvPr/>
          </p:nvGrpSpPr>
          <p:grpSpPr bwMode="auto">
            <a:xfrm>
              <a:off x="428581" y="3504085"/>
              <a:ext cx="2269123" cy="2013644"/>
              <a:chOff x="273290" y="3839085"/>
              <a:chExt cx="2269123" cy="2013644"/>
            </a:xfrm>
          </p:grpSpPr>
          <p:pic>
            <p:nvPicPr>
              <p:cNvPr id="17429" name="Picture 12" descr="http://www.sj2es.tnc.edu.tw/egg/010/016.jp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73290" y="3839085"/>
                <a:ext cx="2269123" cy="1739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矩形 15"/>
              <p:cNvSpPr/>
              <p:nvPr/>
            </p:nvSpPr>
            <p:spPr>
              <a:xfrm>
                <a:off x="551051" y="5575689"/>
                <a:ext cx="1690551" cy="2777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dirty="0">
                    <a:solidFill>
                      <a:schemeClr val="bg2">
                        <a:lumMod val="50000"/>
                      </a:schemeClr>
                    </a:solidFill>
                    <a:latin typeface="Arial"/>
                    <a:ea typeface="+mn-ea"/>
                    <a:cs typeface="Arial"/>
                  </a:rPr>
                  <a:t>Egg shell membrane</a:t>
                </a:r>
                <a:endPara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17417" name="组 19"/>
            <p:cNvGrpSpPr>
              <a:grpSpLocks/>
            </p:cNvGrpSpPr>
            <p:nvPr/>
          </p:nvGrpSpPr>
          <p:grpSpPr bwMode="auto">
            <a:xfrm>
              <a:off x="4458744" y="3504085"/>
              <a:ext cx="2071385" cy="2031762"/>
              <a:chOff x="5095535" y="3852591"/>
              <a:chExt cx="2071385" cy="2031762"/>
            </a:xfrm>
          </p:grpSpPr>
          <p:pic>
            <p:nvPicPr>
              <p:cNvPr id="17427" name="Picture 8" descr="http://b.img.youboy.com/20107/26/g3_4545939.jp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095535" y="3852591"/>
                <a:ext cx="2071385" cy="1726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矩形 16"/>
              <p:cNvSpPr/>
              <p:nvPr/>
            </p:nvSpPr>
            <p:spPr>
              <a:xfrm>
                <a:off x="5430617" y="5606652"/>
                <a:ext cx="1433398" cy="277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dirty="0">
                    <a:solidFill>
                      <a:schemeClr val="bg2">
                        <a:lumMod val="50000"/>
                      </a:schemeClr>
                    </a:solidFill>
                    <a:latin typeface="Arial"/>
                    <a:ea typeface="+mn-ea"/>
                    <a:cs typeface="Arial"/>
                  </a:rPr>
                  <a:t>Solar energy film</a:t>
                </a:r>
                <a:endPara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17418" name="组 11"/>
            <p:cNvGrpSpPr>
              <a:grpSpLocks/>
            </p:cNvGrpSpPr>
            <p:nvPr/>
          </p:nvGrpSpPr>
          <p:grpSpPr bwMode="auto">
            <a:xfrm>
              <a:off x="2697704" y="3343086"/>
              <a:ext cx="1698077" cy="2351479"/>
              <a:chOff x="7222087" y="3712988"/>
              <a:chExt cx="1323485" cy="1832754"/>
            </a:xfrm>
          </p:grpSpPr>
          <p:pic>
            <p:nvPicPr>
              <p:cNvPr id="17425" name="图片 6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222087" y="3712988"/>
                <a:ext cx="1323485" cy="1594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矩形 17"/>
              <p:cNvSpPr/>
              <p:nvPr/>
            </p:nvSpPr>
            <p:spPr>
              <a:xfrm>
                <a:off x="7402097" y="5329285"/>
                <a:ext cx="1076366" cy="216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dirty="0">
                    <a:solidFill>
                      <a:schemeClr val="bg2">
                        <a:lumMod val="50000"/>
                      </a:schemeClr>
                    </a:solidFill>
                    <a:latin typeface="Arial"/>
                    <a:ea typeface="+mn-ea"/>
                    <a:cs typeface="Arial"/>
                  </a:rPr>
                  <a:t>Filter membrane</a:t>
                </a:r>
                <a:endPara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17419" name="组 10"/>
            <p:cNvGrpSpPr>
              <a:grpSpLocks/>
            </p:cNvGrpSpPr>
            <p:nvPr/>
          </p:nvGrpSpPr>
          <p:grpSpPr bwMode="auto">
            <a:xfrm>
              <a:off x="6567119" y="3750087"/>
              <a:ext cx="2180478" cy="1921379"/>
              <a:chOff x="2833501" y="3934366"/>
              <a:chExt cx="2180478" cy="1921379"/>
            </a:xfrm>
          </p:grpSpPr>
          <p:pic>
            <p:nvPicPr>
              <p:cNvPr id="17423" name="Picture 6" descr="http://www.wanchuan.net/upload/month_1106/csg_20110625104427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833501" y="3934366"/>
                <a:ext cx="2180478" cy="1644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矩形 18"/>
              <p:cNvSpPr/>
              <p:nvPr/>
            </p:nvSpPr>
            <p:spPr>
              <a:xfrm>
                <a:off x="3168239" y="5578905"/>
                <a:ext cx="1398476" cy="276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dirty="0">
                    <a:solidFill>
                      <a:schemeClr val="bg2">
                        <a:lumMod val="50000"/>
                      </a:schemeClr>
                    </a:solidFill>
                    <a:latin typeface="Arial"/>
                    <a:ea typeface="+mn-ea"/>
                    <a:cs typeface="Arial"/>
                  </a:rPr>
                  <a:t>Film to the glass</a:t>
                </a:r>
                <a:endPara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17420" name="组 20"/>
            <p:cNvGrpSpPr>
              <a:grpSpLocks/>
            </p:cNvGrpSpPr>
            <p:nvPr/>
          </p:nvGrpSpPr>
          <p:grpSpPr bwMode="auto">
            <a:xfrm>
              <a:off x="6742875" y="1163736"/>
              <a:ext cx="2271776" cy="2503975"/>
              <a:chOff x="6866248" y="1310656"/>
              <a:chExt cx="2098035" cy="2503975"/>
            </a:xfrm>
          </p:grpSpPr>
          <p:pic>
            <p:nvPicPr>
              <p:cNvPr id="17421" name="图片 3" descr="u=832216875,2145314782&amp;fm=52&amp;gp=0.jpg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987501" y="1310656"/>
                <a:ext cx="1671036" cy="2201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矩形 27"/>
              <p:cNvSpPr/>
              <p:nvPr/>
            </p:nvSpPr>
            <p:spPr>
              <a:xfrm>
                <a:off x="6866474" y="3537189"/>
                <a:ext cx="2097809" cy="2777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dirty="0">
                    <a:solidFill>
                      <a:schemeClr val="bg2">
                        <a:lumMod val="50000"/>
                      </a:schemeClr>
                    </a:solidFill>
                    <a:latin typeface="Arial"/>
                    <a:ea typeface="+mn-ea"/>
                    <a:cs typeface="Arial"/>
                  </a:rPr>
                  <a:t>Reverse osmosis membrane</a:t>
                </a:r>
                <a:endPara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Arial"/>
                  <a:ea typeface="+mn-ea"/>
                  <a:cs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/>
          <p:nvPr/>
        </p:nvSpPr>
        <p:spPr>
          <a:xfrm>
            <a:off x="155116" y="384113"/>
            <a:ext cx="897700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Superiority</a:t>
            </a:r>
            <a:r>
              <a:rPr lang="en-US" altLang="zh-CN" sz="2400" b="1" dirty="0">
                <a:latin typeface="+mn-lt"/>
                <a:ea typeface="+mn-ea"/>
              </a:rPr>
              <a:t> of Membranes and Films compared  to powder materials </a:t>
            </a:r>
            <a:endParaRPr lang="zh-CN" altLang="en-US" sz="2400" b="1" dirty="0">
              <a:latin typeface="+mn-lt"/>
              <a:ea typeface="+mn-ea"/>
            </a:endParaRP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14309" t="14044" r="19274" b="17365"/>
          <a:stretch/>
        </p:blipFill>
        <p:spPr bwMode="auto">
          <a:xfrm rot="794891">
            <a:off x="2247795" y="3759681"/>
            <a:ext cx="1741007" cy="1348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4" name="椭圆 4"/>
          <p:cNvSpPr/>
          <p:nvPr/>
        </p:nvSpPr>
        <p:spPr>
          <a:xfrm>
            <a:off x="7425305" y="3488611"/>
            <a:ext cx="1254138" cy="1254138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970" tIns="13970" rIns="13970" bIns="13970" spcCol="1270" anchor="ctr"/>
          <a:lstStyle/>
          <a:p>
            <a:pPr algn="ctr" defTabSz="4889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1100" dirty="0"/>
          </a:p>
        </p:txBody>
      </p: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 rot="21245916">
            <a:off x="4191701" y="3918448"/>
            <a:ext cx="1467559" cy="1467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grpSp>
        <p:nvGrpSpPr>
          <p:cNvPr id="18442" name="组 8"/>
          <p:cNvGrpSpPr>
            <a:grpSpLocks/>
          </p:cNvGrpSpPr>
          <p:nvPr/>
        </p:nvGrpSpPr>
        <p:grpSpPr bwMode="auto">
          <a:xfrm>
            <a:off x="300038" y="2244725"/>
            <a:ext cx="1744662" cy="2098675"/>
            <a:chOff x="672978" y="1420151"/>
            <a:chExt cx="1744663" cy="2098674"/>
          </a:xfrm>
        </p:grpSpPr>
        <p:sp>
          <p:nvSpPr>
            <p:cNvPr id="18465" name="Oval 7"/>
            <p:cNvSpPr>
              <a:spLocks noChangeArrowheads="1"/>
            </p:cNvSpPr>
            <p:nvPr/>
          </p:nvSpPr>
          <p:spPr bwMode="gray">
            <a:xfrm>
              <a:off x="901575" y="3107663"/>
              <a:ext cx="1481137" cy="411162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  <p:grpSp>
          <p:nvGrpSpPr>
            <p:cNvPr id="18466" name="Group 21"/>
            <p:cNvGrpSpPr>
              <a:grpSpLocks/>
            </p:cNvGrpSpPr>
            <p:nvPr/>
          </p:nvGrpSpPr>
          <p:grpSpPr bwMode="auto">
            <a:xfrm>
              <a:off x="672978" y="1420151"/>
              <a:ext cx="1744663" cy="1790700"/>
              <a:chOff x="912" y="1651"/>
              <a:chExt cx="1099" cy="1128"/>
            </a:xfrm>
          </p:grpSpPr>
          <p:grpSp>
            <p:nvGrpSpPr>
              <p:cNvPr id="18467" name="Group 22"/>
              <p:cNvGrpSpPr>
                <a:grpSpLocks/>
              </p:cNvGrpSpPr>
              <p:nvPr/>
            </p:nvGrpSpPr>
            <p:grpSpPr bwMode="auto">
              <a:xfrm>
                <a:off x="912" y="1651"/>
                <a:ext cx="1099" cy="1128"/>
                <a:chOff x="2016" y="1920"/>
                <a:chExt cx="1680" cy="1680"/>
              </a:xfrm>
            </p:grpSpPr>
            <p:sp>
              <p:nvSpPr>
                <p:cNvPr id="18469" name="Oval 2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A0907"/>
                    </a:gs>
                    <a:gs pos="53000">
                      <a:srgbClr val="5B1911"/>
                    </a:gs>
                    <a:gs pos="100000">
                      <a:srgbClr val="8F1E1A"/>
                    </a:gs>
                  </a:gsLst>
                  <a:lin ang="162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44" name="Freeform 24"/>
                <p:cNvSpPr>
                  <a:spLocks/>
                </p:cNvSpPr>
                <p:nvPr/>
              </p:nvSpPr>
              <p:spPr bwMode="gray">
                <a:xfrm>
                  <a:off x="2209" y="1948"/>
                  <a:ext cx="1295" cy="633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99000">
                      <a:srgbClr val="611A12"/>
                    </a:gs>
                    <a:gs pos="70000">
                      <a:schemeClr val="accent2">
                        <a:lumMod val="7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+mn-lt"/>
                    <a:ea typeface="+mn-ea"/>
                  </a:endParaRPr>
                </a:p>
              </p:txBody>
            </p:sp>
          </p:grpSp>
          <p:sp>
            <p:nvSpPr>
              <p:cNvPr id="42" name="Text Box 25"/>
              <p:cNvSpPr txBox="1">
                <a:spLocks noChangeArrowheads="1"/>
              </p:cNvSpPr>
              <p:nvPr/>
            </p:nvSpPr>
            <p:spPr bwMode="gray">
              <a:xfrm>
                <a:off x="974" y="2125"/>
                <a:ext cx="970" cy="52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wrap="none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contourClr>
                    <a:schemeClr val="accent2">
                      <a:lumMod val="75000"/>
                    </a:schemeClr>
                  </a:contourClr>
                </a:sp3d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b="1" dirty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+mn-lt"/>
                    <a:ea typeface="+mn-ea"/>
                  </a:rPr>
                  <a:t>Recyclable</a:t>
                </a:r>
                <a:endParaRPr lang="zh-CN" altLang="en-US" sz="24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4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8443" name="组 6"/>
          <p:cNvGrpSpPr>
            <a:grpSpLocks/>
          </p:cNvGrpSpPr>
          <p:nvPr/>
        </p:nvGrpSpPr>
        <p:grpSpPr bwMode="auto">
          <a:xfrm>
            <a:off x="1946275" y="1500188"/>
            <a:ext cx="2012950" cy="1989137"/>
            <a:chOff x="2901033" y="1128668"/>
            <a:chExt cx="2012950" cy="1989128"/>
          </a:xfrm>
        </p:grpSpPr>
        <p:grpSp>
          <p:nvGrpSpPr>
            <p:cNvPr id="18461" name="Group 27"/>
            <p:cNvGrpSpPr>
              <a:grpSpLocks/>
            </p:cNvGrpSpPr>
            <p:nvPr/>
          </p:nvGrpSpPr>
          <p:grpSpPr bwMode="auto">
            <a:xfrm>
              <a:off x="2901033" y="1128668"/>
              <a:ext cx="2012950" cy="1989128"/>
              <a:chOff x="2016" y="1920"/>
              <a:chExt cx="1680" cy="1680"/>
            </a:xfrm>
          </p:grpSpPr>
          <p:sp>
            <p:nvSpPr>
              <p:cNvPr id="49" name="Oval 2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  <a:effectLst>
                <a:outerShdw blurRad="63500" sy="50000" kx="-2453608" rotWithShape="0">
                  <a:schemeClr val="bg2">
                    <a:alpha val="50000"/>
                  </a:schemeClr>
                </a:outerShdw>
              </a:effectLst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0" name="Freeform 2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68" name="Text Box 25"/>
            <p:cNvSpPr txBox="1">
              <a:spLocks noChangeArrowheads="1"/>
            </p:cNvSpPr>
            <p:nvPr/>
          </p:nvSpPr>
          <p:spPr bwMode="gray">
            <a:xfrm>
              <a:off x="3230523" y="1841389"/>
              <a:ext cx="1396837" cy="1200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extrusionClr>
                  <a:schemeClr val="tx1">
                    <a:lumMod val="85000"/>
                    <a:lumOff val="15000"/>
                  </a:schemeClr>
                </a:extrusionClr>
                <a:contourClr>
                  <a:schemeClr val="tx1">
                    <a:lumMod val="65000"/>
                    <a:lumOff val="35000"/>
                  </a:schemeClr>
                </a:contourClr>
              </a:sp3d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</a:rPr>
                <a:t>High 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</a:rPr>
                <a:t>efficiency</a:t>
              </a:r>
              <a:endParaRPr lang="zh-CN" altLang="en-US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endParaRP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  <p:grpSp>
        <p:nvGrpSpPr>
          <p:cNvPr id="18444" name="组 4"/>
          <p:cNvGrpSpPr>
            <a:grpSpLocks/>
          </p:cNvGrpSpPr>
          <p:nvPr/>
        </p:nvGrpSpPr>
        <p:grpSpPr bwMode="auto">
          <a:xfrm>
            <a:off x="5611813" y="1473200"/>
            <a:ext cx="1725612" cy="2184400"/>
            <a:chOff x="5756130" y="1454962"/>
            <a:chExt cx="1609725" cy="2038393"/>
          </a:xfrm>
        </p:grpSpPr>
        <p:sp>
          <p:nvSpPr>
            <p:cNvPr id="18456" name="Oval 5"/>
            <p:cNvSpPr>
              <a:spLocks noChangeArrowheads="1"/>
            </p:cNvSpPr>
            <p:nvPr/>
          </p:nvSpPr>
          <p:spPr bwMode="gray">
            <a:xfrm>
              <a:off x="5970442" y="3072624"/>
              <a:ext cx="1257300" cy="349250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  <p:grpSp>
          <p:nvGrpSpPr>
            <p:cNvPr id="18457" name="Group 12"/>
            <p:cNvGrpSpPr>
              <a:grpSpLocks/>
            </p:cNvGrpSpPr>
            <p:nvPr/>
          </p:nvGrpSpPr>
          <p:grpSpPr bwMode="auto">
            <a:xfrm>
              <a:off x="5756130" y="1454962"/>
              <a:ext cx="1609725" cy="1590675"/>
              <a:chOff x="2016" y="1920"/>
              <a:chExt cx="1680" cy="1680"/>
            </a:xfrm>
          </p:grpSpPr>
          <p:sp>
            <p:nvSpPr>
              <p:cNvPr id="57" name="Oval 13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460" name="Freeform 14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76 w 1321"/>
                  <a:gd name="T1" fmla="*/ 357 h 712"/>
                  <a:gd name="T2" fmla="*/ 1292 w 1321"/>
                  <a:gd name="T3" fmla="*/ 394 h 712"/>
                  <a:gd name="T4" fmla="*/ 1296 w 1321"/>
                  <a:gd name="T5" fmla="*/ 428 h 712"/>
                  <a:gd name="T6" fmla="*/ 1290 w 1321"/>
                  <a:gd name="T7" fmla="*/ 459 h 712"/>
                  <a:gd name="T8" fmla="*/ 1273 w 1321"/>
                  <a:gd name="T9" fmla="*/ 490 h 712"/>
                  <a:gd name="T10" fmla="*/ 1248 w 1321"/>
                  <a:gd name="T11" fmla="*/ 516 h 712"/>
                  <a:gd name="T12" fmla="*/ 1216 w 1321"/>
                  <a:gd name="T13" fmla="*/ 538 h 712"/>
                  <a:gd name="T14" fmla="*/ 1173 w 1321"/>
                  <a:gd name="T15" fmla="*/ 559 h 712"/>
                  <a:gd name="T16" fmla="*/ 1125 w 1321"/>
                  <a:gd name="T17" fmla="*/ 578 h 712"/>
                  <a:gd name="T18" fmla="*/ 1071 w 1321"/>
                  <a:gd name="T19" fmla="*/ 594 h 712"/>
                  <a:gd name="T20" fmla="*/ 1011 w 1321"/>
                  <a:gd name="T21" fmla="*/ 608 h 712"/>
                  <a:gd name="T22" fmla="*/ 949 w 1321"/>
                  <a:gd name="T23" fmla="*/ 618 h 712"/>
                  <a:gd name="T24" fmla="*/ 879 w 1321"/>
                  <a:gd name="T25" fmla="*/ 627 h 712"/>
                  <a:gd name="T26" fmla="*/ 808 w 1321"/>
                  <a:gd name="T27" fmla="*/ 632 h 712"/>
                  <a:gd name="T28" fmla="*/ 780 w 1321"/>
                  <a:gd name="T29" fmla="*/ 634 h 712"/>
                  <a:gd name="T30" fmla="*/ 467 w 1321"/>
                  <a:gd name="T31" fmla="*/ 634 h 712"/>
                  <a:gd name="T32" fmla="*/ 463 w 1321"/>
                  <a:gd name="T33" fmla="*/ 634 h 712"/>
                  <a:gd name="T34" fmla="*/ 401 w 1321"/>
                  <a:gd name="T35" fmla="*/ 630 h 712"/>
                  <a:gd name="T36" fmla="*/ 341 w 1321"/>
                  <a:gd name="T37" fmla="*/ 627 h 712"/>
                  <a:gd name="T38" fmla="*/ 285 w 1321"/>
                  <a:gd name="T39" fmla="*/ 620 h 712"/>
                  <a:gd name="T40" fmla="*/ 231 w 1321"/>
                  <a:gd name="T41" fmla="*/ 614 h 712"/>
                  <a:gd name="T42" fmla="*/ 182 w 1321"/>
                  <a:gd name="T43" fmla="*/ 603 h 712"/>
                  <a:gd name="T44" fmla="*/ 138 w 1321"/>
                  <a:gd name="T45" fmla="*/ 590 h 712"/>
                  <a:gd name="T46" fmla="*/ 100 w 1321"/>
                  <a:gd name="T47" fmla="*/ 577 h 712"/>
                  <a:gd name="T48" fmla="*/ 66 w 1321"/>
                  <a:gd name="T49" fmla="*/ 561 h 712"/>
                  <a:gd name="T50" fmla="*/ 38 w 1321"/>
                  <a:gd name="T51" fmla="*/ 541 h 712"/>
                  <a:gd name="T52" fmla="*/ 18 w 1321"/>
                  <a:gd name="T53" fmla="*/ 519 h 712"/>
                  <a:gd name="T54" fmla="*/ 6 w 1321"/>
                  <a:gd name="T55" fmla="*/ 493 h 712"/>
                  <a:gd name="T56" fmla="*/ 0 w 1321"/>
                  <a:gd name="T57" fmla="*/ 467 h 712"/>
                  <a:gd name="T58" fmla="*/ 0 w 1321"/>
                  <a:gd name="T59" fmla="*/ 463 h 712"/>
                  <a:gd name="T60" fmla="*/ 4 w 1321"/>
                  <a:gd name="T61" fmla="*/ 434 h 712"/>
                  <a:gd name="T62" fmla="*/ 16 w 1321"/>
                  <a:gd name="T63" fmla="*/ 397 h 712"/>
                  <a:gd name="T64" fmla="*/ 50 w 1321"/>
                  <a:gd name="T65" fmla="*/ 329 h 712"/>
                  <a:gd name="T66" fmla="*/ 92 w 1321"/>
                  <a:gd name="T67" fmla="*/ 266 h 712"/>
                  <a:gd name="T68" fmla="*/ 144 w 1321"/>
                  <a:gd name="T69" fmla="*/ 209 h 712"/>
                  <a:gd name="T70" fmla="*/ 200 w 1321"/>
                  <a:gd name="T71" fmla="*/ 157 h 712"/>
                  <a:gd name="T72" fmla="*/ 265 w 1321"/>
                  <a:gd name="T73" fmla="*/ 111 h 712"/>
                  <a:gd name="T74" fmla="*/ 335 w 1321"/>
                  <a:gd name="T75" fmla="*/ 73 h 712"/>
                  <a:gd name="T76" fmla="*/ 407 w 1321"/>
                  <a:gd name="T77" fmla="*/ 42 h 712"/>
                  <a:gd name="T78" fmla="*/ 488 w 1321"/>
                  <a:gd name="T79" fmla="*/ 19 h 712"/>
                  <a:gd name="T80" fmla="*/ 570 w 1321"/>
                  <a:gd name="T81" fmla="*/ 5 h 712"/>
                  <a:gd name="T82" fmla="*/ 654 w 1321"/>
                  <a:gd name="T83" fmla="*/ 0 h 712"/>
                  <a:gd name="T84" fmla="*/ 654 w 1321"/>
                  <a:gd name="T85" fmla="*/ 0 h 712"/>
                  <a:gd name="T86" fmla="*/ 745 w 1321"/>
                  <a:gd name="T87" fmla="*/ 5 h 712"/>
                  <a:gd name="T88" fmla="*/ 831 w 1321"/>
                  <a:gd name="T89" fmla="*/ 20 h 712"/>
                  <a:gd name="T90" fmla="*/ 914 w 1321"/>
                  <a:gd name="T91" fmla="*/ 47 h 712"/>
                  <a:gd name="T92" fmla="*/ 991 w 1321"/>
                  <a:gd name="T93" fmla="*/ 80 h 712"/>
                  <a:gd name="T94" fmla="*/ 1062 w 1321"/>
                  <a:gd name="T95" fmla="*/ 122 h 712"/>
                  <a:gd name="T96" fmla="*/ 1127 w 1321"/>
                  <a:gd name="T97" fmla="*/ 173 h 712"/>
                  <a:gd name="T98" fmla="*/ 1185 w 1321"/>
                  <a:gd name="T99" fmla="*/ 228 h 712"/>
                  <a:gd name="T100" fmla="*/ 1234 w 1321"/>
                  <a:gd name="T101" fmla="*/ 289 h 712"/>
                  <a:gd name="T102" fmla="*/ 1276 w 1321"/>
                  <a:gd name="T103" fmla="*/ 357 h 712"/>
                  <a:gd name="T104" fmla="*/ 1276 w 1321"/>
                  <a:gd name="T105" fmla="*/ 35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9" name="Text Box 25"/>
            <p:cNvSpPr txBox="1">
              <a:spLocks noChangeArrowheads="1"/>
            </p:cNvSpPr>
            <p:nvPr/>
          </p:nvSpPr>
          <p:spPr bwMode="gray">
            <a:xfrm>
              <a:off x="5878068" y="2108360"/>
              <a:ext cx="1402948" cy="138499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extrusionClr>
                  <a:schemeClr val="accent4">
                    <a:lumMod val="50000"/>
                  </a:schemeClr>
                </a:extrusionClr>
                <a:contourClr>
                  <a:schemeClr val="accent4">
                    <a:lumMod val="75000"/>
                  </a:schemeClr>
                </a:contourClr>
              </a:sp3d>
            </a:bodyPr>
            <a:lstStyle/>
            <a:p>
              <a:pPr algn="ctr" defTabSz="48895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n-US" altLang="zh-CN" sz="20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</a:rPr>
                <a:t>Continuous </a:t>
              </a:r>
            </a:p>
            <a:p>
              <a:pPr algn="ctr" defTabSz="48895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n-US" altLang="zh-CN" sz="20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</a:rPr>
                <a:t>work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endParaRP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  <p:grpSp>
        <p:nvGrpSpPr>
          <p:cNvPr id="18445" name="组 3"/>
          <p:cNvGrpSpPr>
            <a:grpSpLocks/>
          </p:cNvGrpSpPr>
          <p:nvPr/>
        </p:nvGrpSpPr>
        <p:grpSpPr bwMode="auto">
          <a:xfrm>
            <a:off x="7310438" y="2208213"/>
            <a:ext cx="1619250" cy="1633169"/>
            <a:chOff x="7308963" y="956343"/>
            <a:chExt cx="1617873" cy="1633952"/>
          </a:xfrm>
        </p:grpSpPr>
        <p:sp>
          <p:nvSpPr>
            <p:cNvPr id="18451" name="Oval 4"/>
            <p:cNvSpPr>
              <a:spLocks noChangeArrowheads="1"/>
            </p:cNvSpPr>
            <p:nvPr/>
          </p:nvSpPr>
          <p:spPr bwMode="gray">
            <a:xfrm>
              <a:off x="7385167" y="2173379"/>
              <a:ext cx="1239829" cy="344397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>
                <a:latin typeface="Calibri" pitchFamily="34" charset="0"/>
              </a:endParaRPr>
            </a:p>
          </p:txBody>
        </p:sp>
        <p:grpSp>
          <p:nvGrpSpPr>
            <p:cNvPr id="18452" name="Group 17"/>
            <p:cNvGrpSpPr>
              <a:grpSpLocks/>
            </p:cNvGrpSpPr>
            <p:nvPr/>
          </p:nvGrpSpPr>
          <p:grpSpPr bwMode="auto">
            <a:xfrm>
              <a:off x="7308963" y="956343"/>
              <a:ext cx="1617873" cy="1600191"/>
              <a:chOff x="2016" y="1920"/>
              <a:chExt cx="1680" cy="1680"/>
            </a:xfrm>
          </p:grpSpPr>
          <p:sp>
            <p:nvSpPr>
              <p:cNvPr id="63" name="Oval 1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1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549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455" name="Freeform 1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76 w 1321"/>
                  <a:gd name="T1" fmla="*/ 357 h 712"/>
                  <a:gd name="T2" fmla="*/ 1292 w 1321"/>
                  <a:gd name="T3" fmla="*/ 394 h 712"/>
                  <a:gd name="T4" fmla="*/ 1296 w 1321"/>
                  <a:gd name="T5" fmla="*/ 428 h 712"/>
                  <a:gd name="T6" fmla="*/ 1290 w 1321"/>
                  <a:gd name="T7" fmla="*/ 459 h 712"/>
                  <a:gd name="T8" fmla="*/ 1273 w 1321"/>
                  <a:gd name="T9" fmla="*/ 490 h 712"/>
                  <a:gd name="T10" fmla="*/ 1248 w 1321"/>
                  <a:gd name="T11" fmla="*/ 516 h 712"/>
                  <a:gd name="T12" fmla="*/ 1216 w 1321"/>
                  <a:gd name="T13" fmla="*/ 538 h 712"/>
                  <a:gd name="T14" fmla="*/ 1173 w 1321"/>
                  <a:gd name="T15" fmla="*/ 559 h 712"/>
                  <a:gd name="T16" fmla="*/ 1125 w 1321"/>
                  <a:gd name="T17" fmla="*/ 578 h 712"/>
                  <a:gd name="T18" fmla="*/ 1071 w 1321"/>
                  <a:gd name="T19" fmla="*/ 594 h 712"/>
                  <a:gd name="T20" fmla="*/ 1011 w 1321"/>
                  <a:gd name="T21" fmla="*/ 608 h 712"/>
                  <a:gd name="T22" fmla="*/ 949 w 1321"/>
                  <a:gd name="T23" fmla="*/ 618 h 712"/>
                  <a:gd name="T24" fmla="*/ 879 w 1321"/>
                  <a:gd name="T25" fmla="*/ 627 h 712"/>
                  <a:gd name="T26" fmla="*/ 808 w 1321"/>
                  <a:gd name="T27" fmla="*/ 632 h 712"/>
                  <a:gd name="T28" fmla="*/ 780 w 1321"/>
                  <a:gd name="T29" fmla="*/ 634 h 712"/>
                  <a:gd name="T30" fmla="*/ 467 w 1321"/>
                  <a:gd name="T31" fmla="*/ 634 h 712"/>
                  <a:gd name="T32" fmla="*/ 463 w 1321"/>
                  <a:gd name="T33" fmla="*/ 634 h 712"/>
                  <a:gd name="T34" fmla="*/ 401 w 1321"/>
                  <a:gd name="T35" fmla="*/ 630 h 712"/>
                  <a:gd name="T36" fmla="*/ 341 w 1321"/>
                  <a:gd name="T37" fmla="*/ 627 h 712"/>
                  <a:gd name="T38" fmla="*/ 285 w 1321"/>
                  <a:gd name="T39" fmla="*/ 620 h 712"/>
                  <a:gd name="T40" fmla="*/ 231 w 1321"/>
                  <a:gd name="T41" fmla="*/ 614 h 712"/>
                  <a:gd name="T42" fmla="*/ 182 w 1321"/>
                  <a:gd name="T43" fmla="*/ 603 h 712"/>
                  <a:gd name="T44" fmla="*/ 138 w 1321"/>
                  <a:gd name="T45" fmla="*/ 590 h 712"/>
                  <a:gd name="T46" fmla="*/ 100 w 1321"/>
                  <a:gd name="T47" fmla="*/ 577 h 712"/>
                  <a:gd name="T48" fmla="*/ 66 w 1321"/>
                  <a:gd name="T49" fmla="*/ 561 h 712"/>
                  <a:gd name="T50" fmla="*/ 38 w 1321"/>
                  <a:gd name="T51" fmla="*/ 541 h 712"/>
                  <a:gd name="T52" fmla="*/ 18 w 1321"/>
                  <a:gd name="T53" fmla="*/ 519 h 712"/>
                  <a:gd name="T54" fmla="*/ 6 w 1321"/>
                  <a:gd name="T55" fmla="*/ 493 h 712"/>
                  <a:gd name="T56" fmla="*/ 0 w 1321"/>
                  <a:gd name="T57" fmla="*/ 467 h 712"/>
                  <a:gd name="T58" fmla="*/ 0 w 1321"/>
                  <a:gd name="T59" fmla="*/ 463 h 712"/>
                  <a:gd name="T60" fmla="*/ 4 w 1321"/>
                  <a:gd name="T61" fmla="*/ 434 h 712"/>
                  <a:gd name="T62" fmla="*/ 16 w 1321"/>
                  <a:gd name="T63" fmla="*/ 397 h 712"/>
                  <a:gd name="T64" fmla="*/ 50 w 1321"/>
                  <a:gd name="T65" fmla="*/ 329 h 712"/>
                  <a:gd name="T66" fmla="*/ 92 w 1321"/>
                  <a:gd name="T67" fmla="*/ 266 h 712"/>
                  <a:gd name="T68" fmla="*/ 144 w 1321"/>
                  <a:gd name="T69" fmla="*/ 209 h 712"/>
                  <a:gd name="T70" fmla="*/ 200 w 1321"/>
                  <a:gd name="T71" fmla="*/ 157 h 712"/>
                  <a:gd name="T72" fmla="*/ 265 w 1321"/>
                  <a:gd name="T73" fmla="*/ 111 h 712"/>
                  <a:gd name="T74" fmla="*/ 335 w 1321"/>
                  <a:gd name="T75" fmla="*/ 73 h 712"/>
                  <a:gd name="T76" fmla="*/ 407 w 1321"/>
                  <a:gd name="T77" fmla="*/ 42 h 712"/>
                  <a:gd name="T78" fmla="*/ 488 w 1321"/>
                  <a:gd name="T79" fmla="*/ 19 h 712"/>
                  <a:gd name="T80" fmla="*/ 570 w 1321"/>
                  <a:gd name="T81" fmla="*/ 5 h 712"/>
                  <a:gd name="T82" fmla="*/ 654 w 1321"/>
                  <a:gd name="T83" fmla="*/ 0 h 712"/>
                  <a:gd name="T84" fmla="*/ 654 w 1321"/>
                  <a:gd name="T85" fmla="*/ 0 h 712"/>
                  <a:gd name="T86" fmla="*/ 745 w 1321"/>
                  <a:gd name="T87" fmla="*/ 5 h 712"/>
                  <a:gd name="T88" fmla="*/ 831 w 1321"/>
                  <a:gd name="T89" fmla="*/ 20 h 712"/>
                  <a:gd name="T90" fmla="*/ 914 w 1321"/>
                  <a:gd name="T91" fmla="*/ 47 h 712"/>
                  <a:gd name="T92" fmla="*/ 991 w 1321"/>
                  <a:gd name="T93" fmla="*/ 80 h 712"/>
                  <a:gd name="T94" fmla="*/ 1062 w 1321"/>
                  <a:gd name="T95" fmla="*/ 122 h 712"/>
                  <a:gd name="T96" fmla="*/ 1127 w 1321"/>
                  <a:gd name="T97" fmla="*/ 173 h 712"/>
                  <a:gd name="T98" fmla="*/ 1185 w 1321"/>
                  <a:gd name="T99" fmla="*/ 228 h 712"/>
                  <a:gd name="T100" fmla="*/ 1234 w 1321"/>
                  <a:gd name="T101" fmla="*/ 289 h 712"/>
                  <a:gd name="T102" fmla="*/ 1276 w 1321"/>
                  <a:gd name="T103" fmla="*/ 357 h 712"/>
                  <a:gd name="T104" fmla="*/ 1276 w 1321"/>
                  <a:gd name="T105" fmla="*/ 35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70" name="Text Box 25"/>
            <p:cNvSpPr txBox="1">
              <a:spLocks noChangeArrowheads="1"/>
            </p:cNvSpPr>
            <p:nvPr/>
          </p:nvSpPr>
          <p:spPr bwMode="gray">
            <a:xfrm>
              <a:off x="7674377" y="1574145"/>
              <a:ext cx="966302" cy="10161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extrusionClr>
                  <a:schemeClr val="tx2">
                    <a:lumMod val="50000"/>
                  </a:schemeClr>
                </a:extrusionClr>
                <a:contourClr>
                  <a:schemeClr val="tx2"/>
                </a:contourClr>
              </a:sp3d>
            </a:bodyPr>
            <a:lstStyle/>
            <a:p>
              <a:pPr algn="ctr" defTabSz="48895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n-US" altLang="zh-CN" sz="20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</a:rPr>
                <a:t>Energy </a:t>
              </a:r>
            </a:p>
            <a:p>
              <a:pPr algn="ctr" defTabSz="48895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n-US" altLang="zh-CN" sz="20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</a:rPr>
                <a:t>saving</a:t>
              </a:r>
              <a:endParaRPr lang="zh-CN" altLang="en-US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endParaRP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  <p:grpSp>
        <p:nvGrpSpPr>
          <p:cNvPr id="18446" name="组 9"/>
          <p:cNvGrpSpPr>
            <a:grpSpLocks/>
          </p:cNvGrpSpPr>
          <p:nvPr/>
        </p:nvGrpSpPr>
        <p:grpSpPr bwMode="auto">
          <a:xfrm>
            <a:off x="3983038" y="2079625"/>
            <a:ext cx="1655762" cy="2417763"/>
            <a:chOff x="2422805" y="4960170"/>
            <a:chExt cx="1655307" cy="2417912"/>
          </a:xfrm>
        </p:grpSpPr>
        <p:grpSp>
          <p:nvGrpSpPr>
            <p:cNvPr id="18447" name="Group 12"/>
            <p:cNvGrpSpPr>
              <a:grpSpLocks/>
            </p:cNvGrpSpPr>
            <p:nvPr/>
          </p:nvGrpSpPr>
          <p:grpSpPr bwMode="auto">
            <a:xfrm>
              <a:off x="2422805" y="4960170"/>
              <a:ext cx="1655307" cy="1635718"/>
              <a:chOff x="2016" y="1920"/>
              <a:chExt cx="1680" cy="1680"/>
            </a:xfrm>
          </p:grpSpPr>
          <p:sp>
            <p:nvSpPr>
              <p:cNvPr id="66" name="Oval 13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79"/>
              </a:xfrm>
              <a:prstGeom prst="ellipse">
                <a:avLst/>
              </a:prstGeom>
              <a:gradFill rotWithShape="1">
                <a:gsLst>
                  <a:gs pos="0">
                    <a:srgbClr val="FFFBA6"/>
                  </a:gs>
                  <a:gs pos="100000">
                    <a:srgbClr val="6F4118"/>
                  </a:gs>
                  <a:gs pos="29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7" name="Freeform 14"/>
              <p:cNvSpPr>
                <a:spLocks/>
              </p:cNvSpPr>
              <p:nvPr/>
            </p:nvSpPr>
            <p:spPr bwMode="gray">
              <a:xfrm>
                <a:off x="2208" y="1948"/>
                <a:ext cx="1297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72" name="Text Box 25"/>
            <p:cNvSpPr txBox="1">
              <a:spLocks noChangeArrowheads="1"/>
            </p:cNvSpPr>
            <p:nvPr/>
          </p:nvSpPr>
          <p:spPr bwMode="gray">
            <a:xfrm>
              <a:off x="2697488" y="5562200"/>
              <a:ext cx="1083099" cy="181588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extrusionClr>
                  <a:schemeClr val="accent6">
                    <a:lumMod val="50000"/>
                  </a:schemeClr>
                </a:extrusionClr>
                <a:contourClr>
                  <a:schemeClr val="accent6">
                    <a:lumMod val="75000"/>
                  </a:schemeClr>
                </a:contourClr>
              </a:sp3d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</a:rPr>
                <a:t>Easy to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  <a:ea typeface="+mn-ea"/>
                </a:rPr>
                <a:t> operate</a:t>
              </a:r>
              <a:endParaRPr lang="zh-CN" altLang="en-US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endParaRP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endParaRP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endParaRP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 rot="1023569">
            <a:off x="328415" y="4281064"/>
            <a:ext cx="1881575" cy="1379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 rot="362824">
            <a:off x="5861545" y="3414761"/>
            <a:ext cx="1377254" cy="1446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" name="Picture 5" descr="http://pic4.nipic.com/20090730/196202_111602071_2.jpg"/>
          <p:cNvPicPr>
            <a:picLocks noChangeAspect="1" noChangeArrowheads="1"/>
          </p:cNvPicPr>
          <p:nvPr/>
        </p:nvPicPr>
        <p:blipFill rotWithShape="1">
          <a:blip r:embed="rId6">
            <a:extLst/>
          </a:blip>
          <a:srcRect l="19873" t="5988" r="16701" b="7075"/>
          <a:stretch/>
        </p:blipFill>
        <p:spPr bwMode="auto">
          <a:xfrm rot="1068430">
            <a:off x="7180286" y="3984838"/>
            <a:ext cx="1467854" cy="2011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66277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组 7"/>
          <p:cNvGrpSpPr>
            <a:grpSpLocks/>
          </p:cNvGrpSpPr>
          <p:nvPr/>
        </p:nvGrpSpPr>
        <p:grpSpPr bwMode="auto">
          <a:xfrm>
            <a:off x="474663" y="3381375"/>
            <a:ext cx="4964112" cy="3946525"/>
            <a:chOff x="542753" y="2898926"/>
            <a:chExt cx="5324983" cy="3946246"/>
          </a:xfrm>
        </p:grpSpPr>
        <p:grpSp>
          <p:nvGrpSpPr>
            <p:cNvPr id="19483" name="组 3"/>
            <p:cNvGrpSpPr>
              <a:grpSpLocks/>
            </p:cNvGrpSpPr>
            <p:nvPr/>
          </p:nvGrpSpPr>
          <p:grpSpPr bwMode="auto">
            <a:xfrm>
              <a:off x="542753" y="2898926"/>
              <a:ext cx="5324983" cy="3946246"/>
              <a:chOff x="498006" y="3045730"/>
              <a:chExt cx="8201494" cy="3767820"/>
            </a:xfrm>
          </p:grpSpPr>
          <p:sp>
            <p:nvSpPr>
              <p:cNvPr id="19485" name="AutoShape 12"/>
              <p:cNvSpPr>
                <a:spLocks noChangeArrowheads="1"/>
              </p:cNvSpPr>
              <p:nvPr/>
            </p:nvSpPr>
            <p:spPr bwMode="auto">
              <a:xfrm>
                <a:off x="498006" y="3045730"/>
                <a:ext cx="8149366" cy="2729968"/>
              </a:xfrm>
              <a:prstGeom prst="roundRect">
                <a:avLst>
                  <a:gd name="adj" fmla="val 5620"/>
                </a:avLst>
              </a:prstGeom>
              <a:solidFill>
                <a:srgbClr val="C0C0C0">
                  <a:alpha val="25098"/>
                </a:srgbClr>
              </a:solidFill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>
                  <a:latin typeface="Calibri" pitchFamily="34" charset="0"/>
                  <a:ea typeface="맑은 고딕"/>
                  <a:cs typeface="맑은 고딕"/>
                </a:endParaRPr>
              </a:p>
            </p:txBody>
          </p:sp>
          <p:sp>
            <p:nvSpPr>
              <p:cNvPr id="19486" name="AutoShape 14"/>
              <p:cNvSpPr>
                <a:spLocks noChangeArrowheads="1"/>
              </p:cNvSpPr>
              <p:nvPr/>
            </p:nvSpPr>
            <p:spPr bwMode="auto">
              <a:xfrm>
                <a:off x="693190" y="3878003"/>
                <a:ext cx="7775576" cy="357188"/>
              </a:xfrm>
              <a:prstGeom prst="roundRect">
                <a:avLst>
                  <a:gd name="adj" fmla="val 50000"/>
                </a:avLst>
              </a:prstGeom>
              <a:solidFill>
                <a:srgbClr val="FF9900">
                  <a:alpha val="25098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altLang="zh-CN" b="1" dirty="0">
                    <a:solidFill>
                      <a:srgbClr val="595959"/>
                    </a:solidFill>
                    <a:latin typeface="Arial Narrow" pitchFamily="34" charset="0"/>
                  </a:rPr>
                  <a:t>Microwave</a:t>
                </a:r>
                <a:endParaRPr lang="ko-KR" altLang="en-US" dirty="0">
                  <a:solidFill>
                    <a:srgbClr val="595959"/>
                  </a:solidFill>
                  <a:latin typeface="Arial Narrow" pitchFamily="34" charset="0"/>
                  <a:ea typeface="HY헤드라인M"/>
                  <a:cs typeface="Arial Narrow" pitchFamily="34" charset="0"/>
                </a:endParaRPr>
              </a:p>
            </p:txBody>
          </p:sp>
          <p:sp>
            <p:nvSpPr>
              <p:cNvPr id="19487" name="AutoShape 15"/>
              <p:cNvSpPr>
                <a:spLocks noChangeArrowheads="1"/>
              </p:cNvSpPr>
              <p:nvPr/>
            </p:nvSpPr>
            <p:spPr bwMode="auto">
              <a:xfrm>
                <a:off x="684241" y="4592378"/>
                <a:ext cx="7775576" cy="357187"/>
              </a:xfrm>
              <a:prstGeom prst="roundRect">
                <a:avLst>
                  <a:gd name="adj" fmla="val 50000"/>
                </a:avLst>
              </a:prstGeom>
              <a:solidFill>
                <a:srgbClr val="0099CC">
                  <a:alpha val="25098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altLang="zh-CN" b="1" dirty="0">
                    <a:solidFill>
                      <a:srgbClr val="595959"/>
                    </a:solidFill>
                    <a:latin typeface="Arial Narrow" pitchFamily="34" charset="0"/>
                  </a:rPr>
                  <a:t>Contra-diffusion synthesis</a:t>
                </a:r>
                <a:endParaRPr lang="ko-KR" altLang="en-US" dirty="0">
                  <a:solidFill>
                    <a:srgbClr val="595959"/>
                  </a:solidFill>
                  <a:latin typeface="Arial Narrow" pitchFamily="34" charset="0"/>
                  <a:ea typeface="HY헤드라인M"/>
                  <a:cs typeface="Arial Narrow" pitchFamily="34" charset="0"/>
                </a:endParaRPr>
              </a:p>
            </p:txBody>
          </p:sp>
          <p:sp>
            <p:nvSpPr>
              <p:cNvPr id="19488" name="AutoShape 16"/>
              <p:cNvSpPr>
                <a:spLocks noChangeArrowheads="1"/>
              </p:cNvSpPr>
              <p:nvPr/>
            </p:nvSpPr>
            <p:spPr bwMode="auto">
              <a:xfrm>
                <a:off x="687315" y="4235191"/>
                <a:ext cx="7775576" cy="357187"/>
              </a:xfrm>
              <a:prstGeom prst="roundRect">
                <a:avLst>
                  <a:gd name="adj" fmla="val 50000"/>
                </a:avLst>
              </a:prstGeom>
              <a:solidFill>
                <a:schemeClr val="folHlink">
                  <a:alpha val="25098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altLang="zh-CN" b="1" dirty="0">
                    <a:solidFill>
                      <a:srgbClr val="595959"/>
                    </a:solidFill>
                    <a:latin typeface="Arial Narrow" pitchFamily="34" charset="0"/>
                  </a:rPr>
                  <a:t>Interfacial synthesis</a:t>
                </a:r>
                <a:endParaRPr lang="ko-KR" altLang="en-US" dirty="0">
                  <a:solidFill>
                    <a:srgbClr val="595959"/>
                  </a:solidFill>
                  <a:latin typeface="Arial Narrow" pitchFamily="34" charset="0"/>
                  <a:ea typeface="HY헤드라인M"/>
                  <a:cs typeface="Arial Narrow" pitchFamily="34" charset="0"/>
                </a:endParaRPr>
              </a:p>
            </p:txBody>
          </p:sp>
          <p:sp>
            <p:nvSpPr>
              <p:cNvPr id="19489" name="矩形 3"/>
              <p:cNvSpPr>
                <a:spLocks noChangeArrowheads="1"/>
              </p:cNvSpPr>
              <p:nvPr/>
            </p:nvSpPr>
            <p:spPr bwMode="auto">
              <a:xfrm>
                <a:off x="5580063" y="6553200"/>
                <a:ext cx="3119437" cy="260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 sz="1100">
                    <a:solidFill>
                      <a:srgbClr val="414141"/>
                    </a:solidFill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19490" name="AutoShape 14"/>
              <p:cNvSpPr>
                <a:spLocks noChangeArrowheads="1"/>
              </p:cNvSpPr>
              <p:nvPr/>
            </p:nvSpPr>
            <p:spPr bwMode="auto">
              <a:xfrm>
                <a:off x="687315" y="4949565"/>
                <a:ext cx="7775576" cy="357188"/>
              </a:xfrm>
              <a:prstGeom prst="roundRect">
                <a:avLst>
                  <a:gd name="adj" fmla="val 50000"/>
                </a:avLst>
              </a:prstGeom>
              <a:solidFill>
                <a:srgbClr val="FF9900">
                  <a:alpha val="25098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altLang="zh-CN" b="1">
                    <a:solidFill>
                      <a:srgbClr val="595959"/>
                    </a:solidFill>
                    <a:latin typeface="Arial Narrow" pitchFamily="34" charset="0"/>
                  </a:rPr>
                  <a:t>Vapor phase</a:t>
                </a:r>
                <a:endParaRPr lang="ko-KR" altLang="en-US">
                  <a:solidFill>
                    <a:srgbClr val="595959"/>
                  </a:solidFill>
                  <a:latin typeface="Arial Narrow" pitchFamily="34" charset="0"/>
                  <a:ea typeface="HY헤드라인M"/>
                  <a:cs typeface="Arial Narrow" pitchFamily="34" charset="0"/>
                </a:endParaRPr>
              </a:p>
            </p:txBody>
          </p:sp>
          <p:sp>
            <p:nvSpPr>
              <p:cNvPr id="19491" name="AutoShape 15"/>
              <p:cNvSpPr>
                <a:spLocks noChangeArrowheads="1"/>
              </p:cNvSpPr>
              <p:nvPr/>
            </p:nvSpPr>
            <p:spPr bwMode="auto">
              <a:xfrm>
                <a:off x="687315" y="3520816"/>
                <a:ext cx="7775576" cy="357187"/>
              </a:xfrm>
              <a:prstGeom prst="roundRect">
                <a:avLst>
                  <a:gd name="adj" fmla="val 50000"/>
                </a:avLst>
              </a:prstGeom>
              <a:solidFill>
                <a:srgbClr val="0099CC">
                  <a:alpha val="25098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altLang="zh-CN" b="1" dirty="0">
                    <a:solidFill>
                      <a:srgbClr val="595959"/>
                    </a:solidFill>
                    <a:latin typeface="Arial Narrow" pitchFamily="34" charset="0"/>
                  </a:rPr>
                  <a:t>Seeded growth</a:t>
                </a:r>
                <a:endParaRPr lang="ko-KR" altLang="en-US" dirty="0">
                  <a:solidFill>
                    <a:srgbClr val="595959"/>
                  </a:solidFill>
                  <a:latin typeface="Arial Narrow" pitchFamily="34" charset="0"/>
                  <a:ea typeface="HY헤드라인M"/>
                  <a:cs typeface="Arial Narrow" pitchFamily="34" charset="0"/>
                </a:endParaRPr>
              </a:p>
            </p:txBody>
          </p:sp>
          <p:sp>
            <p:nvSpPr>
              <p:cNvPr id="44" name="AutoShape 16"/>
              <p:cNvSpPr>
                <a:spLocks noChangeArrowheads="1"/>
              </p:cNvSpPr>
              <p:nvPr/>
            </p:nvSpPr>
            <p:spPr bwMode="auto">
              <a:xfrm>
                <a:off x="684224" y="3163948"/>
                <a:ext cx="7776602" cy="356170"/>
              </a:xfrm>
              <a:prstGeom prst="roundRect">
                <a:avLst>
                  <a:gd name="adj" fmla="val 50000"/>
                </a:avLst>
              </a:prstGeom>
              <a:solidFill>
                <a:schemeClr val="folHlink">
                  <a:alpha val="25000"/>
                </a:schemeClr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/>
                    <a:ea typeface="+mn-ea"/>
                    <a:cs typeface="Arial Narrow"/>
                  </a:rPr>
                  <a:t>In-situ</a:t>
                </a:r>
                <a:endParaRPr lang="ko-KR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/>
                  <a:ea typeface="HY헤드라인M" charset="0"/>
                  <a:cs typeface="Arial Narrow"/>
                </a:endParaRPr>
              </a:p>
            </p:txBody>
          </p:sp>
        </p:grpSp>
        <p:sp>
          <p:nvSpPr>
            <p:cNvPr id="19484" name="AutoShape 16"/>
            <p:cNvSpPr>
              <a:spLocks noChangeArrowheads="1"/>
            </p:cNvSpPr>
            <p:nvPr/>
          </p:nvSpPr>
          <p:spPr bwMode="auto">
            <a:xfrm>
              <a:off x="674992" y="5267021"/>
              <a:ext cx="5048447" cy="357187"/>
            </a:xfrm>
            <a:prstGeom prst="roundRect">
              <a:avLst>
                <a:gd name="adj" fmla="val 50000"/>
              </a:avLst>
            </a:prstGeom>
            <a:solidFill>
              <a:schemeClr val="folHlink">
                <a:alpha val="25098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b="1">
                  <a:solidFill>
                    <a:srgbClr val="595959"/>
                  </a:solidFill>
                  <a:latin typeface="Arial Narrow" pitchFamily="34" charset="0"/>
                </a:rPr>
                <a:t>Layer-by-layer preparation</a:t>
              </a:r>
              <a:endParaRPr lang="ko-KR" altLang="en-US">
                <a:solidFill>
                  <a:srgbClr val="595959"/>
                </a:solidFill>
                <a:latin typeface="Arial Narrow" pitchFamily="34" charset="0"/>
                <a:ea typeface="HY헤드라인M"/>
                <a:cs typeface="Arial Narrow" pitchFamily="34" charset="0"/>
              </a:endParaRPr>
            </a:p>
          </p:txBody>
        </p:sp>
      </p:grpSp>
      <p:grpSp>
        <p:nvGrpSpPr>
          <p:cNvPr id="19458" name="组 55"/>
          <p:cNvGrpSpPr>
            <a:grpSpLocks/>
          </p:cNvGrpSpPr>
          <p:nvPr/>
        </p:nvGrpSpPr>
        <p:grpSpPr bwMode="auto">
          <a:xfrm>
            <a:off x="5505450" y="3392488"/>
            <a:ext cx="3094038" cy="3902075"/>
            <a:chOff x="498006" y="3045730"/>
            <a:chExt cx="8201494" cy="3767820"/>
          </a:xfrm>
        </p:grpSpPr>
        <p:sp>
          <p:nvSpPr>
            <p:cNvPr id="19478" name="AutoShape 12"/>
            <p:cNvSpPr>
              <a:spLocks noChangeArrowheads="1"/>
            </p:cNvSpPr>
            <p:nvPr/>
          </p:nvSpPr>
          <p:spPr bwMode="auto">
            <a:xfrm>
              <a:off x="498006" y="3045730"/>
              <a:ext cx="8149367" cy="2750342"/>
            </a:xfrm>
            <a:prstGeom prst="roundRect">
              <a:avLst>
                <a:gd name="adj" fmla="val 5620"/>
              </a:avLst>
            </a:prstGeom>
            <a:solidFill>
              <a:srgbClr val="C0C0C0">
                <a:alpha val="25098"/>
              </a:srgbClr>
            </a:solidFill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Calibri" pitchFamily="34" charset="0"/>
                <a:ea typeface="맑은 고딕"/>
                <a:cs typeface="맑은 고딕"/>
              </a:endParaRPr>
            </a:p>
          </p:txBody>
        </p:sp>
        <p:sp>
          <p:nvSpPr>
            <p:cNvPr id="59" name="AutoShape 14"/>
            <p:cNvSpPr>
              <a:spLocks noChangeArrowheads="1"/>
            </p:cNvSpPr>
            <p:nvPr/>
          </p:nvSpPr>
          <p:spPr bwMode="auto">
            <a:xfrm>
              <a:off x="699992" y="3177558"/>
              <a:ext cx="7776479" cy="711257"/>
            </a:xfrm>
            <a:prstGeom prst="roundRect">
              <a:avLst>
                <a:gd name="adj" fmla="val 50000"/>
              </a:avLst>
            </a:prstGeom>
            <a:solidFill>
              <a:srgbClr val="FF9900">
                <a:alpha val="25000"/>
              </a:srgbClr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/>
                  <a:ea typeface="+mn-ea"/>
                  <a:cs typeface="Arial Narrow"/>
                </a:rPr>
                <a:t>Thermally induced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/>
                  <a:ea typeface="+mn-ea"/>
                  <a:cs typeface="Arial Narrow"/>
                </a:rPr>
                <a:t>phase separation</a:t>
              </a:r>
              <a:endPara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ea typeface="HY헤드라인M" charset="0"/>
                <a:cs typeface="Arial Narrow"/>
              </a:endParaRPr>
            </a:p>
          </p:txBody>
        </p:sp>
        <p:sp>
          <p:nvSpPr>
            <p:cNvPr id="19480" name="矩形 3"/>
            <p:cNvSpPr>
              <a:spLocks noChangeArrowheads="1"/>
            </p:cNvSpPr>
            <p:nvPr/>
          </p:nvSpPr>
          <p:spPr bwMode="auto">
            <a:xfrm>
              <a:off x="5580063" y="6553200"/>
              <a:ext cx="3119437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100">
                  <a:solidFill>
                    <a:srgbClr val="414141"/>
                  </a:solidFill>
                  <a:latin typeface="Calibri" pitchFamily="34" charset="0"/>
                </a:rPr>
                <a:t> </a:t>
              </a:r>
            </a:p>
          </p:txBody>
        </p:sp>
        <p:sp>
          <p:nvSpPr>
            <p:cNvPr id="19481" name="AutoShape 15"/>
            <p:cNvSpPr>
              <a:spLocks noChangeArrowheads="1"/>
            </p:cNvSpPr>
            <p:nvPr/>
          </p:nvSpPr>
          <p:spPr bwMode="auto">
            <a:xfrm>
              <a:off x="765147" y="4625952"/>
              <a:ext cx="7775576" cy="729073"/>
            </a:xfrm>
            <a:prstGeom prst="roundRect">
              <a:avLst>
                <a:gd name="adj" fmla="val 50000"/>
              </a:avLst>
            </a:prstGeom>
            <a:solidFill>
              <a:srgbClr val="0099CC">
                <a:alpha val="25098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 b="1">
                  <a:solidFill>
                    <a:srgbClr val="595959"/>
                  </a:solidFill>
                  <a:latin typeface="Arial Narrow" pitchFamily="34" charset="0"/>
                </a:rPr>
                <a:t>Molten state stretching</a:t>
              </a:r>
            </a:p>
            <a:p>
              <a:pPr algn="ctr"/>
              <a:r>
                <a:rPr lang="en-US" altLang="zh-CN" sz="1600" b="1">
                  <a:solidFill>
                    <a:srgbClr val="595959"/>
                  </a:solidFill>
                  <a:latin typeface="Arial Narrow" pitchFamily="34" charset="0"/>
                </a:rPr>
                <a:t>under stress</a:t>
              </a:r>
              <a:endParaRPr lang="ko-KR" altLang="en-US" sz="1600">
                <a:solidFill>
                  <a:srgbClr val="595959"/>
                </a:solidFill>
                <a:latin typeface="Arial Narrow" pitchFamily="34" charset="0"/>
                <a:ea typeface="HY헤드라인M"/>
                <a:cs typeface="Arial Narrow" pitchFamily="34" charset="0"/>
              </a:endParaRPr>
            </a:p>
          </p:txBody>
        </p:sp>
        <p:sp>
          <p:nvSpPr>
            <p:cNvPr id="19482" name="AutoShape 16"/>
            <p:cNvSpPr>
              <a:spLocks noChangeArrowheads="1"/>
            </p:cNvSpPr>
            <p:nvPr/>
          </p:nvSpPr>
          <p:spPr bwMode="auto">
            <a:xfrm>
              <a:off x="686555" y="3892361"/>
              <a:ext cx="7775577" cy="732711"/>
            </a:xfrm>
            <a:prstGeom prst="roundRect">
              <a:avLst>
                <a:gd name="adj" fmla="val 50000"/>
              </a:avLst>
            </a:prstGeom>
            <a:solidFill>
              <a:schemeClr val="folHlink">
                <a:alpha val="25098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 b="1">
                  <a:solidFill>
                    <a:srgbClr val="595959"/>
                  </a:solidFill>
                  <a:latin typeface="Arial Narrow" pitchFamily="34" charset="0"/>
                </a:rPr>
                <a:t>Immersion precipitation </a:t>
              </a:r>
            </a:p>
            <a:p>
              <a:pPr algn="ctr"/>
              <a:r>
                <a:rPr lang="en-US" altLang="zh-CN" sz="1600" b="1">
                  <a:solidFill>
                    <a:srgbClr val="595959"/>
                  </a:solidFill>
                  <a:latin typeface="Arial Narrow" pitchFamily="34" charset="0"/>
                </a:rPr>
                <a:t>phase transformation</a:t>
              </a:r>
              <a:endParaRPr lang="ko-KR" altLang="en-US" sz="1600">
                <a:solidFill>
                  <a:srgbClr val="595959"/>
                </a:solidFill>
                <a:latin typeface="Arial Narrow" pitchFamily="34" charset="0"/>
                <a:ea typeface="HY헤드라인M"/>
                <a:cs typeface="Arial Narrow" pitchFamily="34" charset="0"/>
              </a:endParaRPr>
            </a:p>
          </p:txBody>
        </p:sp>
      </p:grpSp>
      <p:grpSp>
        <p:nvGrpSpPr>
          <p:cNvPr id="36" name="组 35"/>
          <p:cNvGrpSpPr/>
          <p:nvPr/>
        </p:nvGrpSpPr>
        <p:grpSpPr bwMode="auto">
          <a:xfrm>
            <a:off x="475837" y="1048871"/>
            <a:ext cx="8078787" cy="566563"/>
            <a:chOff x="469900" y="1479594"/>
            <a:chExt cx="8243888" cy="617494"/>
          </a:xfrm>
          <a:solidFill>
            <a:srgbClr val="58D0B4"/>
          </a:solidFill>
        </p:grpSpPr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469900" y="1479594"/>
              <a:ext cx="8243888" cy="61749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latin typeface="+mn-lt"/>
                <a:ea typeface="+mn-ea"/>
              </a:endParaRPr>
            </a:p>
          </p:txBody>
        </p:sp>
        <p:sp>
          <p:nvSpPr>
            <p:cNvPr id="40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2728456" y="1631451"/>
              <a:ext cx="4065576" cy="301545"/>
            </a:xfrm>
            <a:prstGeom prst="rect">
              <a:avLst/>
            </a:prstGeom>
            <a:grpFill/>
            <a:extLst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spc="-70" dirty="0">
                  <a:solidFill>
                    <a:srgbClr val="333333">
                      <a:alpha val="75000"/>
                    </a:srgbClr>
                  </a:solidFill>
                  <a:latin typeface="Arial Black"/>
                  <a:ea typeface="Arial Black"/>
                  <a:cs typeface="Arial Black"/>
                </a:rPr>
                <a:t>Porous  Membranes and films</a:t>
              </a:r>
              <a:endParaRPr lang="zh-CN" altLang="en-US" sz="1200" spc="-70" dirty="0">
                <a:solidFill>
                  <a:srgbClr val="333333">
                    <a:alpha val="75000"/>
                  </a:srgbClr>
                </a:solidFill>
                <a:latin typeface="Arial Black"/>
                <a:ea typeface="Arial Black"/>
                <a:cs typeface="Arial Black"/>
              </a:endParaRPr>
            </a:p>
          </p:txBody>
        </p:sp>
      </p:grpSp>
      <p:sp>
        <p:nvSpPr>
          <p:cNvPr id="19471" name="AutoShape 2"/>
          <p:cNvSpPr>
            <a:spLocks noChangeArrowheads="1"/>
          </p:cNvSpPr>
          <p:nvPr/>
        </p:nvSpPr>
        <p:spPr bwMode="auto">
          <a:xfrm>
            <a:off x="475838" y="1724297"/>
            <a:ext cx="8078786" cy="1198108"/>
          </a:xfrm>
          <a:prstGeom prst="roundRect">
            <a:avLst>
              <a:gd name="adj" fmla="val 4319"/>
            </a:avLst>
          </a:prstGeom>
          <a:solidFill>
            <a:srgbClr val="C0C0C0">
              <a:alpha val="25098"/>
            </a:srgbClr>
          </a:solidFill>
          <a:ln w="190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Calibri" pitchFamily="34" charset="0"/>
              <a:ea typeface="맑은 고딕"/>
              <a:cs typeface="맑은 고딕"/>
            </a:endParaRPr>
          </a:p>
        </p:txBody>
      </p:sp>
      <p:sp>
        <p:nvSpPr>
          <p:cNvPr id="19472" name="AutoShape 4"/>
          <p:cNvSpPr>
            <a:spLocks noChangeArrowheads="1"/>
          </p:cNvSpPr>
          <p:nvPr/>
        </p:nvSpPr>
        <p:spPr bwMode="auto">
          <a:xfrm>
            <a:off x="620307" y="1822046"/>
            <a:ext cx="2482951" cy="854774"/>
          </a:xfrm>
          <a:prstGeom prst="roundRect">
            <a:avLst>
              <a:gd name="adj" fmla="val 11417"/>
            </a:avLst>
          </a:prstGeom>
          <a:gradFill rotWithShape="1">
            <a:gsLst>
              <a:gs pos="0">
                <a:srgbClr val="F5E0CF"/>
              </a:gs>
              <a:gs pos="100000">
                <a:srgbClr val="F5E0CF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Bottom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5E0CF"/>
            </a:extrusionClr>
          </a:sp3d>
        </p:spPr>
        <p:txBody>
          <a:bodyPr>
            <a:flatTx/>
          </a:bodyPr>
          <a:lstStyle/>
          <a:p>
            <a:endParaRPr lang="ko-KR" altLang="en-US">
              <a:latin typeface="Calibri" pitchFamily="34" charset="0"/>
              <a:ea typeface="맑은 고딕"/>
              <a:cs typeface="맑은 고딕"/>
            </a:endParaRPr>
          </a:p>
        </p:txBody>
      </p:sp>
      <p:sp>
        <p:nvSpPr>
          <p:cNvPr id="19473" name="AutoShape 5"/>
          <p:cNvSpPr>
            <a:spLocks noChangeArrowheads="1"/>
          </p:cNvSpPr>
          <p:nvPr/>
        </p:nvSpPr>
        <p:spPr bwMode="auto">
          <a:xfrm>
            <a:off x="656820" y="1855690"/>
            <a:ext cx="2411511" cy="777879"/>
          </a:xfrm>
          <a:prstGeom prst="roundRect">
            <a:avLst>
              <a:gd name="adj" fmla="val 11417"/>
            </a:avLst>
          </a:prstGeom>
          <a:solidFill>
            <a:srgbClr val="EE985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Calibri" pitchFamily="34" charset="0"/>
              <a:ea typeface="맑은 고딕"/>
              <a:cs typeface="맑은 고딕"/>
            </a:endParaRPr>
          </a:p>
        </p:txBody>
      </p:sp>
      <p:sp>
        <p:nvSpPr>
          <p:cNvPr id="19476" name="AutoShape 10"/>
          <p:cNvSpPr>
            <a:spLocks noChangeArrowheads="1"/>
          </p:cNvSpPr>
          <p:nvPr/>
        </p:nvSpPr>
        <p:spPr bwMode="auto">
          <a:xfrm>
            <a:off x="5948173" y="1819477"/>
            <a:ext cx="2482951" cy="864068"/>
          </a:xfrm>
          <a:prstGeom prst="roundRect">
            <a:avLst>
              <a:gd name="adj" fmla="val 11417"/>
            </a:avLst>
          </a:prstGeom>
          <a:gradFill rotWithShape="1">
            <a:gsLst>
              <a:gs pos="0">
                <a:srgbClr val="D8E7EC"/>
              </a:gs>
              <a:gs pos="100000">
                <a:srgbClr val="D8E7EC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Bottom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D8E7EC"/>
            </a:extrusionClr>
          </a:sp3d>
        </p:spPr>
        <p:txBody>
          <a:bodyPr>
            <a:flatTx/>
          </a:bodyPr>
          <a:lstStyle/>
          <a:p>
            <a:endParaRPr lang="ko-KR" altLang="en-US">
              <a:latin typeface="Calibri" pitchFamily="34" charset="0"/>
              <a:ea typeface="맑은 고딕"/>
              <a:cs typeface="맑은 고딕"/>
            </a:endParaRPr>
          </a:p>
        </p:txBody>
      </p:sp>
      <p:sp>
        <p:nvSpPr>
          <p:cNvPr id="19477" name="AutoShape 11"/>
          <p:cNvSpPr>
            <a:spLocks noChangeArrowheads="1"/>
          </p:cNvSpPr>
          <p:nvPr/>
        </p:nvSpPr>
        <p:spPr bwMode="auto">
          <a:xfrm>
            <a:off x="5984687" y="1848966"/>
            <a:ext cx="2411511" cy="798052"/>
          </a:xfrm>
          <a:prstGeom prst="roundRect">
            <a:avLst>
              <a:gd name="adj" fmla="val 11417"/>
            </a:avLst>
          </a:prstGeom>
          <a:solidFill>
            <a:srgbClr val="3685B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Calibri" pitchFamily="34" charset="0"/>
              <a:ea typeface="맑은 고딕"/>
              <a:cs typeface="맑은 고딕"/>
            </a:endParaRPr>
          </a:p>
        </p:txBody>
      </p:sp>
      <p:sp>
        <p:nvSpPr>
          <p:cNvPr id="19468" name="WordArt 21"/>
          <p:cNvSpPr>
            <a:spLocks noChangeArrowheads="1" noChangeShapeType="1" noTextEdit="1"/>
          </p:cNvSpPr>
          <p:nvPr/>
        </p:nvSpPr>
        <p:spPr bwMode="auto">
          <a:xfrm>
            <a:off x="1156986" y="2301749"/>
            <a:ext cx="1346751" cy="2112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875"/>
              </a:avLst>
            </a:prstTxWarp>
          </a:bodyPr>
          <a:lstStyle/>
          <a:p>
            <a:pPr algn="ctr"/>
            <a:r>
              <a:rPr lang="en-US" altLang="zh-CN" sz="1400" kern="10" spc="-7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 Membranes and films</a:t>
            </a:r>
            <a:endParaRPr lang="zh-CN" altLang="en-US" sz="1400" kern="10" spc="-7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9469" name="AutoShape 10"/>
          <p:cNvSpPr>
            <a:spLocks noChangeArrowheads="1"/>
          </p:cNvSpPr>
          <p:nvPr/>
        </p:nvSpPr>
        <p:spPr bwMode="auto">
          <a:xfrm>
            <a:off x="2114771" y="2922405"/>
            <a:ext cx="2270217" cy="431983"/>
          </a:xfrm>
          <a:prstGeom prst="downArrow">
            <a:avLst>
              <a:gd name="adj1" fmla="val 49926"/>
              <a:gd name="adj2" fmla="val 68213"/>
            </a:avLst>
          </a:prstGeom>
          <a:solidFill>
            <a:schemeClr val="folHlink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Calibri" pitchFamily="34" charset="0"/>
              <a:ea typeface="맑은 고딕"/>
              <a:cs typeface="맑은 고딕"/>
            </a:endParaRPr>
          </a:p>
        </p:txBody>
      </p:sp>
      <p:sp>
        <p:nvSpPr>
          <p:cNvPr id="19470" name="AutoShape 10"/>
          <p:cNvSpPr>
            <a:spLocks noChangeArrowheads="1"/>
          </p:cNvSpPr>
          <p:nvPr/>
        </p:nvSpPr>
        <p:spPr bwMode="auto">
          <a:xfrm>
            <a:off x="6125980" y="2922405"/>
            <a:ext cx="2270217" cy="431983"/>
          </a:xfrm>
          <a:prstGeom prst="downArrow">
            <a:avLst>
              <a:gd name="adj1" fmla="val 49926"/>
              <a:gd name="adj2" fmla="val 68213"/>
            </a:avLst>
          </a:prstGeom>
          <a:solidFill>
            <a:schemeClr val="folHlink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Calibri" pitchFamily="34" charset="0"/>
              <a:ea typeface="맑은 고딕"/>
              <a:cs typeface="맑은 고딕"/>
            </a:endParaRPr>
          </a:p>
        </p:txBody>
      </p:sp>
      <p:sp>
        <p:nvSpPr>
          <p:cNvPr id="19460" name="文本框 40"/>
          <p:cNvSpPr txBox="1">
            <a:spLocks noChangeArrowheads="1"/>
          </p:cNvSpPr>
          <p:nvPr/>
        </p:nvSpPr>
        <p:spPr bwMode="auto">
          <a:xfrm>
            <a:off x="331788" y="300670"/>
            <a:ext cx="6162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6600"/>
                </a:solidFill>
                <a:latin typeface="Calibri" pitchFamily="34" charset="0"/>
              </a:rPr>
              <a:t>Synthesis approaches </a:t>
            </a:r>
            <a:r>
              <a:rPr lang="en-US" altLang="zh-CN" sz="2400" b="1" dirty="0">
                <a:latin typeface="Calibri" pitchFamily="34" charset="0"/>
              </a:rPr>
              <a:t>of membranes and films</a:t>
            </a:r>
            <a:r>
              <a:rPr lang="en-US" altLang="zh-CN" sz="2400" b="1" dirty="0">
                <a:solidFill>
                  <a:srgbClr val="FF6600"/>
                </a:solidFill>
                <a:latin typeface="Calibri" pitchFamily="34" charset="0"/>
              </a:rPr>
              <a:t> </a:t>
            </a:r>
            <a:endParaRPr lang="zh-CN" altLang="en-US" sz="2400" b="1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9461" name="WordArt 21"/>
          <p:cNvSpPr>
            <a:spLocks noChangeArrowheads="1" noChangeShapeType="1" noTextEdit="1"/>
          </p:cNvSpPr>
          <p:nvPr/>
        </p:nvSpPr>
        <p:spPr bwMode="auto">
          <a:xfrm>
            <a:off x="1317220" y="2019544"/>
            <a:ext cx="1086512" cy="2534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875"/>
              </a:avLst>
            </a:prstTxWarp>
          </a:bodyPr>
          <a:lstStyle/>
          <a:p>
            <a:pPr algn="ctr"/>
            <a:r>
              <a:rPr lang="en-US" altLang="zh-CN" sz="1400" kern="10" spc="-7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 Zeolites</a:t>
            </a:r>
            <a:endParaRPr lang="zh-CN" altLang="en-US" sz="1400" kern="10" spc="-7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Arial Black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3284240" y="1809946"/>
            <a:ext cx="2482951" cy="865554"/>
            <a:chOff x="3284240" y="1809946"/>
            <a:chExt cx="2482951" cy="865554"/>
          </a:xfrm>
        </p:grpSpPr>
        <p:sp>
          <p:nvSpPr>
            <p:cNvPr id="19474" name="AutoShape 7"/>
            <p:cNvSpPr>
              <a:spLocks noChangeArrowheads="1"/>
            </p:cNvSpPr>
            <p:nvPr/>
          </p:nvSpPr>
          <p:spPr bwMode="auto">
            <a:xfrm>
              <a:off x="3284240" y="1809946"/>
              <a:ext cx="2482951" cy="865554"/>
            </a:xfrm>
            <a:prstGeom prst="roundRect">
              <a:avLst>
                <a:gd name="adj" fmla="val 11417"/>
              </a:avLst>
            </a:prstGeom>
            <a:gradFill rotWithShape="1">
              <a:gsLst>
                <a:gs pos="0">
                  <a:srgbClr val="E3F6C2"/>
                </a:gs>
                <a:gs pos="100000">
                  <a:srgbClr val="E3F6C2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ObliqueBottom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rgbClr val="E3F6C2"/>
              </a:extrusionClr>
            </a:sp3d>
          </p:spPr>
          <p:txBody>
            <a:bodyPr>
              <a:flatTx/>
            </a:bodyPr>
            <a:lstStyle/>
            <a:p>
              <a:endParaRPr lang="ko-KR" altLang="en-US">
                <a:latin typeface="Calibri" pitchFamily="34" charset="0"/>
                <a:ea typeface="맑은 고딕"/>
                <a:cs typeface="맑은 고딕"/>
              </a:endParaRPr>
            </a:p>
          </p:txBody>
        </p:sp>
        <p:sp>
          <p:nvSpPr>
            <p:cNvPr id="19475" name="AutoShape 8"/>
            <p:cNvSpPr>
              <a:spLocks noChangeArrowheads="1"/>
            </p:cNvSpPr>
            <p:nvPr/>
          </p:nvSpPr>
          <p:spPr bwMode="auto">
            <a:xfrm>
              <a:off x="3320754" y="1842218"/>
              <a:ext cx="2411511" cy="799424"/>
            </a:xfrm>
            <a:prstGeom prst="roundRect">
              <a:avLst>
                <a:gd name="adj" fmla="val 11417"/>
              </a:avLst>
            </a:prstGeom>
            <a:solidFill>
              <a:srgbClr val="E982A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Calibri" pitchFamily="34" charset="0"/>
                <a:ea typeface="맑은 고딕"/>
                <a:cs typeface="맑은 고딕"/>
              </a:endParaRPr>
            </a:p>
          </p:txBody>
        </p:sp>
        <p:sp>
          <p:nvSpPr>
            <p:cNvPr id="19462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4219575" y="2055801"/>
              <a:ext cx="708282" cy="2262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6875"/>
                </a:avLst>
              </a:prstTxWarp>
            </a:bodyPr>
            <a:lstStyle/>
            <a:p>
              <a:pPr algn="ctr"/>
              <a:r>
                <a:rPr lang="en-US" altLang="zh-CN" sz="1400" kern="10" spc="-70" dirty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latin typeface="Arial Black"/>
                </a:rPr>
                <a:t>MOFs</a:t>
              </a:r>
              <a:endParaRPr lang="zh-CN" altLang="en-US" sz="1400" kern="10" spc="-7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endParaRPr>
            </a:p>
          </p:txBody>
        </p:sp>
        <p:sp>
          <p:nvSpPr>
            <p:cNvPr id="19463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3818309" y="2312538"/>
              <a:ext cx="1350068" cy="2124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6875"/>
                </a:avLst>
              </a:prstTxWarp>
            </a:bodyPr>
            <a:lstStyle/>
            <a:p>
              <a:pPr algn="ctr"/>
              <a:r>
                <a:rPr lang="en-US" altLang="zh-CN" sz="1400" kern="10" spc="-70" dirty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latin typeface="Arial Black"/>
                </a:rPr>
                <a:t> Membranes and films</a:t>
              </a:r>
              <a:endParaRPr lang="zh-CN" altLang="en-US" sz="1400" kern="10" spc="-7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endParaRPr>
            </a:p>
          </p:txBody>
        </p:sp>
      </p:grpSp>
      <p:sp>
        <p:nvSpPr>
          <p:cNvPr id="19464" name="WordArt 21"/>
          <p:cNvSpPr>
            <a:spLocks noChangeArrowheads="1" noChangeShapeType="1" noTextEdit="1"/>
          </p:cNvSpPr>
          <p:nvPr/>
        </p:nvSpPr>
        <p:spPr bwMode="auto">
          <a:xfrm>
            <a:off x="6744388" y="2019714"/>
            <a:ext cx="993343" cy="2576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875"/>
              </a:avLst>
            </a:prstTxWarp>
          </a:bodyPr>
          <a:lstStyle/>
          <a:p>
            <a:pPr algn="ctr"/>
            <a:r>
              <a:rPr lang="en-US" altLang="zh-CN" sz="1400" kern="10" spc="-7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Polymer</a:t>
            </a:r>
            <a:endParaRPr lang="zh-CN" altLang="en-US" sz="1400" kern="10" spc="-7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9465" name="WordArt 21"/>
          <p:cNvSpPr>
            <a:spLocks noChangeArrowheads="1" noChangeShapeType="1" noTextEdit="1"/>
          </p:cNvSpPr>
          <p:nvPr/>
        </p:nvSpPr>
        <p:spPr bwMode="auto">
          <a:xfrm>
            <a:off x="6539343" y="2295678"/>
            <a:ext cx="1287346" cy="1928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875"/>
              </a:avLst>
            </a:prstTxWarp>
          </a:bodyPr>
          <a:lstStyle/>
          <a:p>
            <a:pPr algn="ctr"/>
            <a:r>
              <a:rPr lang="en-US" altLang="zh-CN" sz="1400" kern="10" spc="-7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 Membranes and films</a:t>
            </a:r>
            <a:endParaRPr lang="zh-CN" altLang="en-US" sz="1400" kern="10" spc="-7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kumimoji="1">
            <a:noFill/>
            <a:latin typeface="Calibri" pitchFamily="34" charset="0"/>
            <a:ea typeface="宋体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时装设计.thmx</Template>
  <TotalTime>13626</TotalTime>
  <Words>2892</Words>
  <Application>Microsoft Office PowerPoint</Application>
  <PresentationFormat>全屏显示(4:3)</PresentationFormat>
  <Paragraphs>333</Paragraphs>
  <Slides>36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37" baseType="lpstr">
      <vt:lpstr>Office 主题</vt:lpstr>
      <vt:lpstr>幻灯片 1</vt:lpstr>
      <vt:lpstr>幻灯片 2</vt:lpstr>
      <vt:lpstr>幻灯片 3</vt:lpstr>
      <vt:lpstr>Outline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</vt:vector>
  </TitlesOfParts>
  <Company>吉林大学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组 会 报 告</dc:title>
  <dc:creator>黎黎 范_x001f_</dc:creator>
  <cp:lastModifiedBy>Apple</cp:lastModifiedBy>
  <cp:revision>1234</cp:revision>
  <dcterms:created xsi:type="dcterms:W3CDTF">2012-06-22T01:58:46Z</dcterms:created>
  <dcterms:modified xsi:type="dcterms:W3CDTF">2014-04-28T05:17:43Z</dcterms:modified>
</cp:coreProperties>
</file>