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9"/>
  </p:notesMasterIdLst>
  <p:handoutMasterIdLst>
    <p:handoutMasterId r:id="rId20"/>
  </p:handoutMasterIdLst>
  <p:sldIdLst>
    <p:sldId id="403" r:id="rId2"/>
    <p:sldId id="405" r:id="rId3"/>
    <p:sldId id="409" r:id="rId4"/>
    <p:sldId id="407" r:id="rId5"/>
    <p:sldId id="408" r:id="rId6"/>
    <p:sldId id="410" r:id="rId7"/>
    <p:sldId id="289" r:id="rId8"/>
    <p:sldId id="450" r:id="rId9"/>
    <p:sldId id="293" r:id="rId10"/>
    <p:sldId id="363" r:id="rId11"/>
    <p:sldId id="366" r:id="rId12"/>
    <p:sldId id="369" r:id="rId13"/>
    <p:sldId id="448" r:id="rId14"/>
    <p:sldId id="452" r:id="rId15"/>
    <p:sldId id="451" r:id="rId16"/>
    <p:sldId id="453" r:id="rId17"/>
    <p:sldId id="315"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9">
          <p15:clr>
            <a:srgbClr val="A4A3A4"/>
          </p15:clr>
        </p15:guide>
        <p15:guide id="2">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 User" initials="" lastIdx="37" clrIdx="0"/>
  <p:cmAuthor id="1" name="Romain Murenzi" initials="RM" lastIdx="3" clrIdx="1"/>
  <p:cmAuthor id="2" name="gri" initials="gri"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305F98"/>
    <a:srgbClr val="1245FF"/>
    <a:srgbClr val="4C5A6A"/>
    <a:srgbClr val="93A299"/>
    <a:srgbClr val="000000"/>
    <a:srgbClr val="D7EC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55" autoAdjust="0"/>
    <p:restoredTop sz="89245" autoAdjust="0"/>
  </p:normalViewPr>
  <p:slideViewPr>
    <p:cSldViewPr snapToGrid="0" snapToObjects="1" showGuides="1">
      <p:cViewPr varScale="1">
        <p:scale>
          <a:sx n="66" d="100"/>
          <a:sy n="66" d="100"/>
        </p:scale>
        <p:origin x="1224" y="72"/>
      </p:cViewPr>
      <p:guideLst>
        <p:guide orient="horz" pos="33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7824"/>
    </p:cViewPr>
  </p:sorterViewPr>
  <p:notesViewPr>
    <p:cSldViewPr snapToGrid="0" snapToObjects="1" showGuides="1">
      <p:cViewPr varScale="1">
        <p:scale>
          <a:sx n="136" d="100"/>
          <a:sy n="136" d="100"/>
        </p:scale>
        <p:origin x="-2664"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6AC51-5AA4-5640-9C36-44C986D7B004}"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242D78CE-E348-E54A-80B1-2788A4C9691B}">
      <dgm:prSet phldrT="[Text]"/>
      <dgm:spPr/>
      <dgm:t>
        <a:bodyPr/>
        <a:lstStyle/>
        <a:p>
          <a:r>
            <a:rPr lang="en-US" dirty="0" smtClean="0"/>
            <a:t>Scientific capacity and excellence in the South</a:t>
          </a:r>
        </a:p>
      </dgm:t>
    </dgm:pt>
    <dgm:pt modelId="{07CA4C74-2056-9347-A295-61611EC13730}" type="parTrans" cxnId="{2132E7E5-33CE-E14F-93A7-E3FA1EFDEA59}">
      <dgm:prSet/>
      <dgm:spPr/>
      <dgm:t>
        <a:bodyPr/>
        <a:lstStyle/>
        <a:p>
          <a:endParaRPr lang="en-US"/>
        </a:p>
      </dgm:t>
    </dgm:pt>
    <dgm:pt modelId="{2581BF0F-2958-A74E-A369-14BBF8A091BE}" type="sibTrans" cxnId="{2132E7E5-33CE-E14F-93A7-E3FA1EFDEA59}">
      <dgm:prSet/>
      <dgm:spPr/>
      <dgm:t>
        <a:bodyPr/>
        <a:lstStyle/>
        <a:p>
          <a:endParaRPr lang="en-US"/>
        </a:p>
      </dgm:t>
    </dgm:pt>
    <dgm:pt modelId="{A1AEDEF4-8EE0-9E46-9E07-19FC15CA069C}">
      <dgm:prSet phldrT="[Text]"/>
      <dgm:spPr/>
      <dgm:t>
        <a:bodyPr/>
        <a:lstStyle/>
        <a:p>
          <a:pPr>
            <a:lnSpc>
              <a:spcPts val="1760"/>
            </a:lnSpc>
          </a:pPr>
          <a:r>
            <a:rPr lang="en-US" dirty="0" smtClean="0"/>
            <a:t>Researcher</a:t>
          </a:r>
        </a:p>
        <a:p>
          <a:pPr>
            <a:lnSpc>
              <a:spcPts val="1760"/>
            </a:lnSpc>
          </a:pPr>
          <a:r>
            <a:rPr lang="en-US" dirty="0" smtClean="0"/>
            <a:t>mobility</a:t>
          </a:r>
          <a:endParaRPr lang="en-US" dirty="0"/>
        </a:p>
      </dgm:t>
    </dgm:pt>
    <dgm:pt modelId="{555C035D-F3B8-3542-9D76-38D70D4902F8}" type="parTrans" cxnId="{4A5B4EB1-A9B6-5B47-A467-8F1A4FFF9D18}">
      <dgm:prSet/>
      <dgm:spPr/>
      <dgm:t>
        <a:bodyPr/>
        <a:lstStyle/>
        <a:p>
          <a:endParaRPr lang="en-US"/>
        </a:p>
      </dgm:t>
    </dgm:pt>
    <dgm:pt modelId="{FF6749B4-6A84-AF47-93B5-B07542E08E74}" type="sibTrans" cxnId="{4A5B4EB1-A9B6-5B47-A467-8F1A4FFF9D18}">
      <dgm:prSet/>
      <dgm:spPr/>
      <dgm:t>
        <a:bodyPr/>
        <a:lstStyle/>
        <a:p>
          <a:endParaRPr lang="en-US"/>
        </a:p>
      </dgm:t>
    </dgm:pt>
    <dgm:pt modelId="{83361445-AC17-C948-B9B2-F5CE2A8B7F8C}">
      <dgm:prSet phldrT="[Text]"/>
      <dgm:spPr/>
      <dgm:t>
        <a:bodyPr/>
        <a:lstStyle/>
        <a:p>
          <a:pPr>
            <a:lnSpc>
              <a:spcPts val="1720"/>
            </a:lnSpc>
          </a:pPr>
          <a:r>
            <a:rPr lang="en-US" dirty="0" smtClean="0"/>
            <a:t>Research</a:t>
          </a:r>
        </a:p>
        <a:p>
          <a:pPr>
            <a:lnSpc>
              <a:spcPts val="1720"/>
            </a:lnSpc>
          </a:pPr>
          <a:r>
            <a:rPr lang="en-US" dirty="0" smtClean="0"/>
            <a:t>support</a:t>
          </a:r>
          <a:endParaRPr lang="en-US" dirty="0"/>
        </a:p>
      </dgm:t>
    </dgm:pt>
    <dgm:pt modelId="{E5F1AF33-68EE-6149-ADE9-C1E30E9F7B33}" type="parTrans" cxnId="{FECEBBCE-3A0B-EC4D-9559-4B7A0BA471A1}">
      <dgm:prSet/>
      <dgm:spPr/>
      <dgm:t>
        <a:bodyPr/>
        <a:lstStyle/>
        <a:p>
          <a:endParaRPr lang="en-US"/>
        </a:p>
      </dgm:t>
    </dgm:pt>
    <dgm:pt modelId="{97418701-C2F7-874D-9E5E-B3A4757AE0FC}" type="sibTrans" cxnId="{FECEBBCE-3A0B-EC4D-9559-4B7A0BA471A1}">
      <dgm:prSet/>
      <dgm:spPr/>
      <dgm:t>
        <a:bodyPr/>
        <a:lstStyle/>
        <a:p>
          <a:endParaRPr lang="en-US"/>
        </a:p>
      </dgm:t>
    </dgm:pt>
    <dgm:pt modelId="{E6769B19-8D9F-4040-91A9-A91A73DA291D}">
      <dgm:prSet/>
      <dgm:spPr/>
      <dgm:t>
        <a:bodyPr/>
        <a:lstStyle/>
        <a:p>
          <a:r>
            <a:rPr lang="en-US" dirty="0" err="1" smtClean="0"/>
            <a:t>Honouring</a:t>
          </a:r>
          <a:r>
            <a:rPr lang="en-US" dirty="0" smtClean="0"/>
            <a:t> excellence</a:t>
          </a:r>
          <a:endParaRPr lang="en-US" dirty="0"/>
        </a:p>
      </dgm:t>
    </dgm:pt>
    <dgm:pt modelId="{25A99532-5D39-C547-882F-09324C8BA810}" type="parTrans" cxnId="{E4C2B5AA-AF71-7D4F-8DD6-1443F103442D}">
      <dgm:prSet/>
      <dgm:spPr/>
      <dgm:t>
        <a:bodyPr/>
        <a:lstStyle/>
        <a:p>
          <a:endParaRPr lang="en-US"/>
        </a:p>
      </dgm:t>
    </dgm:pt>
    <dgm:pt modelId="{3C7DE8C7-7D3F-104B-9B40-3C21EDCFCECE}" type="sibTrans" cxnId="{E4C2B5AA-AF71-7D4F-8DD6-1443F103442D}">
      <dgm:prSet/>
      <dgm:spPr/>
      <dgm:t>
        <a:bodyPr/>
        <a:lstStyle/>
        <a:p>
          <a:endParaRPr lang="en-US"/>
        </a:p>
      </dgm:t>
    </dgm:pt>
    <dgm:pt modelId="{4E1FE4AB-9635-B244-916F-DF1D906043BC}">
      <dgm:prSet phldrT="[Text]"/>
      <dgm:spPr/>
      <dgm:t>
        <a:bodyPr/>
        <a:lstStyle/>
        <a:p>
          <a:pPr>
            <a:lnSpc>
              <a:spcPts val="1720"/>
            </a:lnSpc>
          </a:pPr>
          <a:r>
            <a:rPr lang="en-US" dirty="0" smtClean="0"/>
            <a:t>PhD</a:t>
          </a:r>
        </a:p>
        <a:p>
          <a:pPr>
            <a:lnSpc>
              <a:spcPts val="1720"/>
            </a:lnSpc>
          </a:pPr>
          <a:r>
            <a:rPr lang="en-US" dirty="0" smtClean="0"/>
            <a:t>training</a:t>
          </a:r>
          <a:endParaRPr lang="en-US" dirty="0"/>
        </a:p>
      </dgm:t>
    </dgm:pt>
    <dgm:pt modelId="{F9F5A9F0-0A64-2646-A885-B34C59CDA894}" type="sibTrans" cxnId="{A73CEEDA-B874-2A42-92D6-4F80FDF6767D}">
      <dgm:prSet/>
      <dgm:spPr/>
      <dgm:t>
        <a:bodyPr/>
        <a:lstStyle/>
        <a:p>
          <a:endParaRPr lang="en-US"/>
        </a:p>
      </dgm:t>
    </dgm:pt>
    <dgm:pt modelId="{AFC2318D-7199-4E47-9F07-53CD74FB417C}" type="parTrans" cxnId="{A73CEEDA-B874-2A42-92D6-4F80FDF6767D}">
      <dgm:prSet/>
      <dgm:spPr/>
      <dgm:t>
        <a:bodyPr/>
        <a:lstStyle/>
        <a:p>
          <a:endParaRPr lang="en-US"/>
        </a:p>
      </dgm:t>
    </dgm:pt>
    <dgm:pt modelId="{F6C797EB-DEBF-1B4B-A227-2B18143BA0CE}" type="pres">
      <dgm:prSet presAssocID="{CB26AC51-5AA4-5640-9C36-44C986D7B004}" presName="cycle" presStyleCnt="0">
        <dgm:presLayoutVars>
          <dgm:chMax val="1"/>
          <dgm:dir/>
          <dgm:animLvl val="ctr"/>
          <dgm:resizeHandles val="exact"/>
        </dgm:presLayoutVars>
      </dgm:prSet>
      <dgm:spPr/>
      <dgm:t>
        <a:bodyPr/>
        <a:lstStyle/>
        <a:p>
          <a:endParaRPr lang="en-US"/>
        </a:p>
      </dgm:t>
    </dgm:pt>
    <dgm:pt modelId="{407AB1D9-E834-F846-BB4A-9848175A2A23}" type="pres">
      <dgm:prSet presAssocID="{242D78CE-E348-E54A-80B1-2788A4C9691B}" presName="centerShape" presStyleLbl="node0" presStyleIdx="0" presStyleCnt="1" custScaleX="150203" custScaleY="150203"/>
      <dgm:spPr/>
      <dgm:t>
        <a:bodyPr/>
        <a:lstStyle/>
        <a:p>
          <a:endParaRPr lang="en-US"/>
        </a:p>
      </dgm:t>
    </dgm:pt>
    <dgm:pt modelId="{0B0A6CC4-2204-E948-8E12-AA31DFD95EC1}" type="pres">
      <dgm:prSet presAssocID="{AFC2318D-7199-4E47-9F07-53CD74FB417C}" presName="parTrans" presStyleLbl="bgSibTrans2D1" presStyleIdx="0" presStyleCnt="4"/>
      <dgm:spPr/>
      <dgm:t>
        <a:bodyPr/>
        <a:lstStyle/>
        <a:p>
          <a:endParaRPr lang="en-US"/>
        </a:p>
      </dgm:t>
    </dgm:pt>
    <dgm:pt modelId="{F65EC6BC-BEB3-D545-9F4B-0B40DB9EA3C7}" type="pres">
      <dgm:prSet presAssocID="{4E1FE4AB-9635-B244-916F-DF1D906043BC}" presName="node" presStyleLbl="node1" presStyleIdx="0" presStyleCnt="4" custScaleX="88850" custScaleY="88850">
        <dgm:presLayoutVars>
          <dgm:bulletEnabled val="1"/>
        </dgm:presLayoutVars>
      </dgm:prSet>
      <dgm:spPr/>
      <dgm:t>
        <a:bodyPr/>
        <a:lstStyle/>
        <a:p>
          <a:endParaRPr lang="en-US"/>
        </a:p>
      </dgm:t>
    </dgm:pt>
    <dgm:pt modelId="{18E45AD0-006F-3B4D-B16F-34AB9A0B4378}" type="pres">
      <dgm:prSet presAssocID="{555C035D-F3B8-3542-9D76-38D70D4902F8}" presName="parTrans" presStyleLbl="bgSibTrans2D1" presStyleIdx="1" presStyleCnt="4"/>
      <dgm:spPr/>
      <dgm:t>
        <a:bodyPr/>
        <a:lstStyle/>
        <a:p>
          <a:endParaRPr lang="en-US"/>
        </a:p>
      </dgm:t>
    </dgm:pt>
    <dgm:pt modelId="{DB1D1EBF-7BA5-8241-AFB6-73D699B68B5C}" type="pres">
      <dgm:prSet presAssocID="{A1AEDEF4-8EE0-9E46-9E07-19FC15CA069C}" presName="node" presStyleLbl="node1" presStyleIdx="1" presStyleCnt="4" custScaleX="88850" custScaleY="88850">
        <dgm:presLayoutVars>
          <dgm:bulletEnabled val="1"/>
        </dgm:presLayoutVars>
      </dgm:prSet>
      <dgm:spPr/>
      <dgm:t>
        <a:bodyPr/>
        <a:lstStyle/>
        <a:p>
          <a:endParaRPr lang="en-US"/>
        </a:p>
      </dgm:t>
    </dgm:pt>
    <dgm:pt modelId="{1A338E31-1C5D-7545-9D46-94717A966955}" type="pres">
      <dgm:prSet presAssocID="{E5F1AF33-68EE-6149-ADE9-C1E30E9F7B33}" presName="parTrans" presStyleLbl="bgSibTrans2D1" presStyleIdx="2" presStyleCnt="4"/>
      <dgm:spPr/>
      <dgm:t>
        <a:bodyPr/>
        <a:lstStyle/>
        <a:p>
          <a:endParaRPr lang="en-US"/>
        </a:p>
      </dgm:t>
    </dgm:pt>
    <dgm:pt modelId="{CB157B91-3BD7-8A40-B138-025A11ABED62}" type="pres">
      <dgm:prSet presAssocID="{83361445-AC17-C948-B9B2-F5CE2A8B7F8C}" presName="node" presStyleLbl="node1" presStyleIdx="2" presStyleCnt="4" custScaleX="88850" custScaleY="88850">
        <dgm:presLayoutVars>
          <dgm:bulletEnabled val="1"/>
        </dgm:presLayoutVars>
      </dgm:prSet>
      <dgm:spPr/>
      <dgm:t>
        <a:bodyPr/>
        <a:lstStyle/>
        <a:p>
          <a:endParaRPr lang="en-US"/>
        </a:p>
      </dgm:t>
    </dgm:pt>
    <dgm:pt modelId="{03FB63BB-90EB-0F43-9ACF-B5EE88C8ACB0}" type="pres">
      <dgm:prSet presAssocID="{25A99532-5D39-C547-882F-09324C8BA810}" presName="parTrans" presStyleLbl="bgSibTrans2D1" presStyleIdx="3" presStyleCnt="4"/>
      <dgm:spPr/>
      <dgm:t>
        <a:bodyPr/>
        <a:lstStyle/>
        <a:p>
          <a:endParaRPr lang="en-US"/>
        </a:p>
      </dgm:t>
    </dgm:pt>
    <dgm:pt modelId="{E534232F-8C0B-8242-A7F3-CBD0ED4FDEAC}" type="pres">
      <dgm:prSet presAssocID="{E6769B19-8D9F-4040-91A9-A91A73DA291D}" presName="node" presStyleLbl="node1" presStyleIdx="3" presStyleCnt="4" custScaleX="88850" custScaleY="88850">
        <dgm:presLayoutVars>
          <dgm:bulletEnabled val="1"/>
        </dgm:presLayoutVars>
      </dgm:prSet>
      <dgm:spPr/>
      <dgm:t>
        <a:bodyPr/>
        <a:lstStyle/>
        <a:p>
          <a:endParaRPr lang="en-US"/>
        </a:p>
      </dgm:t>
    </dgm:pt>
  </dgm:ptLst>
  <dgm:cxnLst>
    <dgm:cxn modelId="{FECEBBCE-3A0B-EC4D-9559-4B7A0BA471A1}" srcId="{242D78CE-E348-E54A-80B1-2788A4C9691B}" destId="{83361445-AC17-C948-B9B2-F5CE2A8B7F8C}" srcOrd="2" destOrd="0" parTransId="{E5F1AF33-68EE-6149-ADE9-C1E30E9F7B33}" sibTransId="{97418701-C2F7-874D-9E5E-B3A4757AE0FC}"/>
    <dgm:cxn modelId="{9228E22D-CBEA-6B48-A5C1-614F9784F187}" type="presOf" srcId="{E6769B19-8D9F-4040-91A9-A91A73DA291D}" destId="{E534232F-8C0B-8242-A7F3-CBD0ED4FDEAC}" srcOrd="0" destOrd="0" presId="urn:microsoft.com/office/officeart/2005/8/layout/radial4"/>
    <dgm:cxn modelId="{2132E7E5-33CE-E14F-93A7-E3FA1EFDEA59}" srcId="{CB26AC51-5AA4-5640-9C36-44C986D7B004}" destId="{242D78CE-E348-E54A-80B1-2788A4C9691B}" srcOrd="0" destOrd="0" parTransId="{07CA4C74-2056-9347-A295-61611EC13730}" sibTransId="{2581BF0F-2958-A74E-A369-14BBF8A091BE}"/>
    <dgm:cxn modelId="{E4C2B5AA-AF71-7D4F-8DD6-1443F103442D}" srcId="{242D78CE-E348-E54A-80B1-2788A4C9691B}" destId="{E6769B19-8D9F-4040-91A9-A91A73DA291D}" srcOrd="3" destOrd="0" parTransId="{25A99532-5D39-C547-882F-09324C8BA810}" sibTransId="{3C7DE8C7-7D3F-104B-9B40-3C21EDCFCECE}"/>
    <dgm:cxn modelId="{4A5B4EB1-A9B6-5B47-A467-8F1A4FFF9D18}" srcId="{242D78CE-E348-E54A-80B1-2788A4C9691B}" destId="{A1AEDEF4-8EE0-9E46-9E07-19FC15CA069C}" srcOrd="1" destOrd="0" parTransId="{555C035D-F3B8-3542-9D76-38D70D4902F8}" sibTransId="{FF6749B4-6A84-AF47-93B5-B07542E08E74}"/>
    <dgm:cxn modelId="{E3F7E838-5286-2A4E-BC03-01E305C980F5}" type="presOf" srcId="{25A99532-5D39-C547-882F-09324C8BA810}" destId="{03FB63BB-90EB-0F43-9ACF-B5EE88C8ACB0}" srcOrd="0" destOrd="0" presId="urn:microsoft.com/office/officeart/2005/8/layout/radial4"/>
    <dgm:cxn modelId="{174B5FDD-D138-8A42-A0D2-681369C58A88}" type="presOf" srcId="{242D78CE-E348-E54A-80B1-2788A4C9691B}" destId="{407AB1D9-E834-F846-BB4A-9848175A2A23}" srcOrd="0" destOrd="0" presId="urn:microsoft.com/office/officeart/2005/8/layout/radial4"/>
    <dgm:cxn modelId="{A73CEEDA-B874-2A42-92D6-4F80FDF6767D}" srcId="{242D78CE-E348-E54A-80B1-2788A4C9691B}" destId="{4E1FE4AB-9635-B244-916F-DF1D906043BC}" srcOrd="0" destOrd="0" parTransId="{AFC2318D-7199-4E47-9F07-53CD74FB417C}" sibTransId="{F9F5A9F0-0A64-2646-A885-B34C59CDA894}"/>
    <dgm:cxn modelId="{3680434E-B036-DA47-AB37-8C20DFC37DA5}" type="presOf" srcId="{AFC2318D-7199-4E47-9F07-53CD74FB417C}" destId="{0B0A6CC4-2204-E948-8E12-AA31DFD95EC1}" srcOrd="0" destOrd="0" presId="urn:microsoft.com/office/officeart/2005/8/layout/radial4"/>
    <dgm:cxn modelId="{15D23BF7-B593-D540-B804-6022BB7BC685}" type="presOf" srcId="{555C035D-F3B8-3542-9D76-38D70D4902F8}" destId="{18E45AD0-006F-3B4D-B16F-34AB9A0B4378}" srcOrd="0" destOrd="0" presId="urn:microsoft.com/office/officeart/2005/8/layout/radial4"/>
    <dgm:cxn modelId="{3FFCCA94-E828-FA4A-9E33-32A7A34792F9}" type="presOf" srcId="{E5F1AF33-68EE-6149-ADE9-C1E30E9F7B33}" destId="{1A338E31-1C5D-7545-9D46-94717A966955}" srcOrd="0" destOrd="0" presId="urn:microsoft.com/office/officeart/2005/8/layout/radial4"/>
    <dgm:cxn modelId="{A0B0D90C-DCC5-574D-AE66-96B4F7FA330E}" type="presOf" srcId="{A1AEDEF4-8EE0-9E46-9E07-19FC15CA069C}" destId="{DB1D1EBF-7BA5-8241-AFB6-73D699B68B5C}" srcOrd="0" destOrd="0" presId="urn:microsoft.com/office/officeart/2005/8/layout/radial4"/>
    <dgm:cxn modelId="{C32F46D6-9DB8-3047-A436-A9C1724F9E93}" type="presOf" srcId="{4E1FE4AB-9635-B244-916F-DF1D906043BC}" destId="{F65EC6BC-BEB3-D545-9F4B-0B40DB9EA3C7}" srcOrd="0" destOrd="0" presId="urn:microsoft.com/office/officeart/2005/8/layout/radial4"/>
    <dgm:cxn modelId="{1420CD09-F868-9E4F-A486-C02F45DAF48F}" type="presOf" srcId="{CB26AC51-5AA4-5640-9C36-44C986D7B004}" destId="{F6C797EB-DEBF-1B4B-A227-2B18143BA0CE}" srcOrd="0" destOrd="0" presId="urn:microsoft.com/office/officeart/2005/8/layout/radial4"/>
    <dgm:cxn modelId="{1ABDE1CA-646E-BD46-9C49-EA471633A304}" type="presOf" srcId="{83361445-AC17-C948-B9B2-F5CE2A8B7F8C}" destId="{CB157B91-3BD7-8A40-B138-025A11ABED62}" srcOrd="0" destOrd="0" presId="urn:microsoft.com/office/officeart/2005/8/layout/radial4"/>
    <dgm:cxn modelId="{C32DC390-DEE5-3245-B33A-4CF9EABFA1D3}" type="presParOf" srcId="{F6C797EB-DEBF-1B4B-A227-2B18143BA0CE}" destId="{407AB1D9-E834-F846-BB4A-9848175A2A23}" srcOrd="0" destOrd="0" presId="urn:microsoft.com/office/officeart/2005/8/layout/radial4"/>
    <dgm:cxn modelId="{79FE9B0F-3344-3649-B7DF-729A43E6823C}" type="presParOf" srcId="{F6C797EB-DEBF-1B4B-A227-2B18143BA0CE}" destId="{0B0A6CC4-2204-E948-8E12-AA31DFD95EC1}" srcOrd="1" destOrd="0" presId="urn:microsoft.com/office/officeart/2005/8/layout/radial4"/>
    <dgm:cxn modelId="{CAA13845-F75A-CE4B-8A2C-707356DD550C}" type="presParOf" srcId="{F6C797EB-DEBF-1B4B-A227-2B18143BA0CE}" destId="{F65EC6BC-BEB3-D545-9F4B-0B40DB9EA3C7}" srcOrd="2" destOrd="0" presId="urn:microsoft.com/office/officeart/2005/8/layout/radial4"/>
    <dgm:cxn modelId="{0D951F0C-3569-4A46-82FB-8C3C6E0C0268}" type="presParOf" srcId="{F6C797EB-DEBF-1B4B-A227-2B18143BA0CE}" destId="{18E45AD0-006F-3B4D-B16F-34AB9A0B4378}" srcOrd="3" destOrd="0" presId="urn:microsoft.com/office/officeart/2005/8/layout/radial4"/>
    <dgm:cxn modelId="{8B7CE23C-E711-7A49-A4C3-D99782F3A58E}" type="presParOf" srcId="{F6C797EB-DEBF-1B4B-A227-2B18143BA0CE}" destId="{DB1D1EBF-7BA5-8241-AFB6-73D699B68B5C}" srcOrd="4" destOrd="0" presId="urn:microsoft.com/office/officeart/2005/8/layout/radial4"/>
    <dgm:cxn modelId="{18248149-A08E-9E4A-BB69-F478B5F6BC74}" type="presParOf" srcId="{F6C797EB-DEBF-1B4B-A227-2B18143BA0CE}" destId="{1A338E31-1C5D-7545-9D46-94717A966955}" srcOrd="5" destOrd="0" presId="urn:microsoft.com/office/officeart/2005/8/layout/radial4"/>
    <dgm:cxn modelId="{85F017E3-A8DB-1445-9FA3-0571FF749A1A}" type="presParOf" srcId="{F6C797EB-DEBF-1B4B-A227-2B18143BA0CE}" destId="{CB157B91-3BD7-8A40-B138-025A11ABED62}" srcOrd="6" destOrd="0" presId="urn:microsoft.com/office/officeart/2005/8/layout/radial4"/>
    <dgm:cxn modelId="{972E5A78-3B72-3C40-B6B9-203D2E59A2E8}" type="presParOf" srcId="{F6C797EB-DEBF-1B4B-A227-2B18143BA0CE}" destId="{03FB63BB-90EB-0F43-9ACF-B5EE88C8ACB0}" srcOrd="7" destOrd="0" presId="urn:microsoft.com/office/officeart/2005/8/layout/radial4"/>
    <dgm:cxn modelId="{1A3A9173-6303-EE4D-BB7D-5B2149720FAF}" type="presParOf" srcId="{F6C797EB-DEBF-1B4B-A227-2B18143BA0CE}" destId="{E534232F-8C0B-8242-A7F3-CBD0ED4FDEAC}"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AB1D9-E834-F846-BB4A-9848175A2A23}">
      <dsp:nvSpPr>
        <dsp:cNvPr id="0" name=""/>
        <dsp:cNvSpPr/>
      </dsp:nvSpPr>
      <dsp:spPr>
        <a:xfrm>
          <a:off x="2264861" y="1758259"/>
          <a:ext cx="3090276" cy="3090276"/>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Scientific capacity and excellence in the South</a:t>
          </a:r>
        </a:p>
      </dsp:txBody>
      <dsp:txXfrm>
        <a:off x="2717421" y="2210819"/>
        <a:ext cx="2185156" cy="2185156"/>
      </dsp:txXfrm>
    </dsp:sp>
    <dsp:sp modelId="{0B0A6CC4-2204-E948-8E12-AA31DFD95EC1}">
      <dsp:nvSpPr>
        <dsp:cNvPr id="0" name=""/>
        <dsp:cNvSpPr/>
      </dsp:nvSpPr>
      <dsp:spPr>
        <a:xfrm rot="11700000">
          <a:off x="956227" y="2421053"/>
          <a:ext cx="1309958" cy="586359"/>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65EC6BC-BEB3-D545-9F4B-0B40DB9EA3C7}">
      <dsp:nvSpPr>
        <dsp:cNvPr id="0" name=""/>
        <dsp:cNvSpPr/>
      </dsp:nvSpPr>
      <dsp:spPr>
        <a:xfrm>
          <a:off x="110244" y="1850072"/>
          <a:ext cx="1736599" cy="138927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ts val="1720"/>
            </a:lnSpc>
            <a:spcBef>
              <a:spcPct val="0"/>
            </a:spcBef>
            <a:spcAft>
              <a:spcPct val="35000"/>
            </a:spcAft>
          </a:pPr>
          <a:r>
            <a:rPr lang="en-US" sz="2300" kern="1200" dirty="0" smtClean="0"/>
            <a:t>PhD</a:t>
          </a:r>
        </a:p>
        <a:p>
          <a:pPr lvl="0" algn="ctr" defTabSz="1022350">
            <a:lnSpc>
              <a:spcPts val="1720"/>
            </a:lnSpc>
            <a:spcBef>
              <a:spcPct val="0"/>
            </a:spcBef>
            <a:spcAft>
              <a:spcPct val="35000"/>
            </a:spcAft>
          </a:pPr>
          <a:r>
            <a:rPr lang="en-US" sz="2300" kern="1200" dirty="0" smtClean="0"/>
            <a:t>training</a:t>
          </a:r>
          <a:endParaRPr lang="en-US" sz="2300" kern="1200" dirty="0"/>
        </a:p>
      </dsp:txBody>
      <dsp:txXfrm>
        <a:off x="150935" y="1890763"/>
        <a:ext cx="1655217" cy="1307897"/>
      </dsp:txXfrm>
    </dsp:sp>
    <dsp:sp modelId="{18E45AD0-006F-3B4D-B16F-34AB9A0B4378}">
      <dsp:nvSpPr>
        <dsp:cNvPr id="0" name=""/>
        <dsp:cNvSpPr/>
      </dsp:nvSpPr>
      <dsp:spPr>
        <a:xfrm rot="14700000">
          <a:off x="2192989" y="947137"/>
          <a:ext cx="1309958" cy="586359"/>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B1D1EBF-7BA5-8241-AFB6-73D699B68B5C}">
      <dsp:nvSpPr>
        <dsp:cNvPr id="0" name=""/>
        <dsp:cNvSpPr/>
      </dsp:nvSpPr>
      <dsp:spPr>
        <a:xfrm>
          <a:off x="1702863" y="-47936"/>
          <a:ext cx="1736599" cy="138927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ts val="1760"/>
            </a:lnSpc>
            <a:spcBef>
              <a:spcPct val="0"/>
            </a:spcBef>
            <a:spcAft>
              <a:spcPct val="35000"/>
            </a:spcAft>
          </a:pPr>
          <a:r>
            <a:rPr lang="en-US" sz="2300" kern="1200" dirty="0" smtClean="0"/>
            <a:t>Researcher</a:t>
          </a:r>
        </a:p>
        <a:p>
          <a:pPr lvl="0" algn="ctr" defTabSz="1022350">
            <a:lnSpc>
              <a:spcPts val="1760"/>
            </a:lnSpc>
            <a:spcBef>
              <a:spcPct val="0"/>
            </a:spcBef>
            <a:spcAft>
              <a:spcPct val="35000"/>
            </a:spcAft>
          </a:pPr>
          <a:r>
            <a:rPr lang="en-US" sz="2300" kern="1200" dirty="0" smtClean="0"/>
            <a:t>mobility</a:t>
          </a:r>
          <a:endParaRPr lang="en-US" sz="2300" kern="1200" dirty="0"/>
        </a:p>
      </dsp:txBody>
      <dsp:txXfrm>
        <a:off x="1743554" y="-7245"/>
        <a:ext cx="1655217" cy="1307897"/>
      </dsp:txXfrm>
    </dsp:sp>
    <dsp:sp modelId="{1A338E31-1C5D-7545-9D46-94717A966955}">
      <dsp:nvSpPr>
        <dsp:cNvPr id="0" name=""/>
        <dsp:cNvSpPr/>
      </dsp:nvSpPr>
      <dsp:spPr>
        <a:xfrm rot="17700000">
          <a:off x="4117051" y="947137"/>
          <a:ext cx="1309958" cy="586359"/>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B157B91-3BD7-8A40-B138-025A11ABED62}">
      <dsp:nvSpPr>
        <dsp:cNvPr id="0" name=""/>
        <dsp:cNvSpPr/>
      </dsp:nvSpPr>
      <dsp:spPr>
        <a:xfrm>
          <a:off x="4180537" y="-47936"/>
          <a:ext cx="1736599" cy="138927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ts val="1720"/>
            </a:lnSpc>
            <a:spcBef>
              <a:spcPct val="0"/>
            </a:spcBef>
            <a:spcAft>
              <a:spcPct val="35000"/>
            </a:spcAft>
          </a:pPr>
          <a:r>
            <a:rPr lang="en-US" sz="2300" kern="1200" dirty="0" smtClean="0"/>
            <a:t>Research</a:t>
          </a:r>
        </a:p>
        <a:p>
          <a:pPr lvl="0" algn="ctr" defTabSz="1022350">
            <a:lnSpc>
              <a:spcPts val="1720"/>
            </a:lnSpc>
            <a:spcBef>
              <a:spcPct val="0"/>
            </a:spcBef>
            <a:spcAft>
              <a:spcPct val="35000"/>
            </a:spcAft>
          </a:pPr>
          <a:r>
            <a:rPr lang="en-US" sz="2300" kern="1200" dirty="0" smtClean="0"/>
            <a:t>support</a:t>
          </a:r>
          <a:endParaRPr lang="en-US" sz="2300" kern="1200" dirty="0"/>
        </a:p>
      </dsp:txBody>
      <dsp:txXfrm>
        <a:off x="4221228" y="-7245"/>
        <a:ext cx="1655217" cy="1307897"/>
      </dsp:txXfrm>
    </dsp:sp>
    <dsp:sp modelId="{03FB63BB-90EB-0F43-9ACF-B5EE88C8ACB0}">
      <dsp:nvSpPr>
        <dsp:cNvPr id="0" name=""/>
        <dsp:cNvSpPr/>
      </dsp:nvSpPr>
      <dsp:spPr>
        <a:xfrm rot="20700000">
          <a:off x="5353814" y="2421053"/>
          <a:ext cx="1309958" cy="586359"/>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534232F-8C0B-8242-A7F3-CBD0ED4FDEAC}">
      <dsp:nvSpPr>
        <dsp:cNvPr id="0" name=""/>
        <dsp:cNvSpPr/>
      </dsp:nvSpPr>
      <dsp:spPr>
        <a:xfrm>
          <a:off x="5773155" y="1850072"/>
          <a:ext cx="1736599" cy="1389279"/>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err="1" smtClean="0"/>
            <a:t>Honouring</a:t>
          </a:r>
          <a:r>
            <a:rPr lang="en-US" sz="2300" kern="1200" dirty="0" smtClean="0"/>
            <a:t> excellence</a:t>
          </a:r>
          <a:endParaRPr lang="en-US" sz="2300" kern="1200" dirty="0"/>
        </a:p>
      </dsp:txBody>
      <dsp:txXfrm>
        <a:off x="5813846" y="1890763"/>
        <a:ext cx="1655217" cy="130789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9141884" cy="342900"/>
          </a:xfrm>
          <a:prstGeom prst="rect">
            <a:avLst/>
          </a:prstGeom>
        </p:spPr>
        <p:txBody>
          <a:bodyPr vert="horz" lIns="91440" tIns="45720" rIns="91440" bIns="45720" rtlCol="0"/>
          <a:lstStyle>
            <a:lvl1pPr algn="l">
              <a:defRPr sz="1200"/>
            </a:lvl1pPr>
          </a:lstStyle>
          <a:p>
            <a:r>
              <a:rPr lang="en-US" smtClean="0">
                <a:latin typeface=""/>
              </a:rPr>
              <a:t>R. Murenzi, Oman, January 2014</a:t>
            </a:r>
            <a:endParaRPr lang="en-US">
              <a:latin typeface=""/>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98379FF-320B-6B4C-B8D5-E8735518FE7B}" type="slidenum">
              <a:rPr lang="en-US" smtClean="0">
                <a:latin typeface="Arial"/>
              </a:rPr>
              <a:pPr/>
              <a:t>‹#›</a:t>
            </a:fld>
            <a:endParaRPr lang="en-US">
              <a:latin typeface="Arial"/>
            </a:endParaRPr>
          </a:p>
        </p:txBody>
      </p:sp>
    </p:spTree>
    <p:extLst>
      <p:ext uri="{BB962C8B-B14F-4D97-AF65-F5344CB8AC3E}">
        <p14:creationId xmlns:p14="http://schemas.microsoft.com/office/powerpoint/2010/main" val="58763664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a:defRPr>
            </a:lvl1pPr>
          </a:lstStyle>
          <a:p>
            <a:r>
              <a:rPr lang="en-US" smtClean="0"/>
              <a:t>R. Murenzi, Oman, January 2014</a:t>
            </a:r>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a:defRPr>
            </a:lvl1pPr>
          </a:lstStyle>
          <a:p>
            <a:fld id="{0EB2B8F6-AEE6-984C-8DE4-299527E86837}" type="datetime1">
              <a:t>4/25/2014</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a:defRPr>
            </a:lvl1pPr>
          </a:lstStyle>
          <a:p>
            <a:fld id="{B9722549-8FAF-2247-82C8-36A9461F992C}" type="slidenum">
              <a:rPr lang="en-US" smtClean="0"/>
              <a:pPr/>
              <a:t>‹#›</a:t>
            </a:fld>
            <a:endParaRPr lang="en-US" dirty="0"/>
          </a:p>
        </p:txBody>
      </p:sp>
    </p:spTree>
    <p:extLst>
      <p:ext uri="{BB962C8B-B14F-4D97-AF65-F5344CB8AC3E}">
        <p14:creationId xmlns:p14="http://schemas.microsoft.com/office/powerpoint/2010/main" val="1118882229"/>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722549-8FAF-2247-82C8-36A9461F992C}" type="slidenum">
              <a:rPr lang="en-US" smtClean="0"/>
              <a:pPr/>
              <a:t>1</a:t>
            </a:fld>
            <a:endParaRPr lang="en-US" dirty="0"/>
          </a:p>
        </p:txBody>
      </p:sp>
      <p:sp>
        <p:nvSpPr>
          <p:cNvPr id="5" name="Header Placeholder 4"/>
          <p:cNvSpPr>
            <a:spLocks noGrp="1"/>
          </p:cNvSpPr>
          <p:nvPr>
            <p:ph type="hdr" sz="quarter" idx="11"/>
          </p:nvPr>
        </p:nvSpPr>
        <p:spPr>
          <a:xfrm>
            <a:off x="-1" y="0"/>
            <a:ext cx="9141884" cy="342900"/>
          </a:xfrm>
        </p:spPr>
        <p:txBody>
          <a:bodyPr/>
          <a:lstStyle/>
          <a:p>
            <a:r>
              <a:rPr lang="en-US" smtClean="0"/>
              <a:t>R. Murenzi, Oman, January 2014</a:t>
            </a:r>
            <a:endParaRPr lang="en-US" dirty="0"/>
          </a:p>
        </p:txBody>
      </p:sp>
    </p:spTree>
    <p:extLst>
      <p:ext uri="{BB962C8B-B14F-4D97-AF65-F5344CB8AC3E}">
        <p14:creationId xmlns:p14="http://schemas.microsoft.com/office/powerpoint/2010/main" val="419208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indent="0">
              <a:spcBef>
                <a:spcPts val="3600"/>
              </a:spcBef>
              <a:buFontTx/>
              <a:buNone/>
            </a:pPr>
            <a:r>
              <a:rPr lang="en-US" sz="1200" dirty="0" smtClean="0"/>
              <a:t>CHINA: </a:t>
            </a:r>
          </a:p>
          <a:p>
            <a:pPr marL="285750" indent="-285750">
              <a:spcBef>
                <a:spcPts val="3600"/>
              </a:spcBef>
              <a:buFontTx/>
              <a:buChar char="•"/>
            </a:pPr>
            <a:r>
              <a:rPr lang="en-US" sz="1200" dirty="0" smtClean="0"/>
              <a:t>187 TWAS Members</a:t>
            </a:r>
          </a:p>
          <a:p>
            <a:pPr marL="285750" indent="-285750">
              <a:spcBef>
                <a:spcPts val="3600"/>
              </a:spcBef>
              <a:buFontTx/>
              <a:buChar char="•"/>
            </a:pPr>
            <a:r>
              <a:rPr lang="en-US" sz="1200" dirty="0" smtClean="0"/>
              <a:t>7 Young Affiliates</a:t>
            </a:r>
          </a:p>
          <a:p>
            <a:pPr marL="285750" indent="-285750">
              <a:spcBef>
                <a:spcPts val="3600"/>
              </a:spcBef>
              <a:buFontTx/>
              <a:buChar char="•"/>
            </a:pPr>
            <a:r>
              <a:rPr lang="en-US" sz="1200" dirty="0" smtClean="0"/>
              <a:t>More than 30 TWAS Prizes since 1985</a:t>
            </a:r>
          </a:p>
          <a:p>
            <a:endParaRPr lang="en-US" dirty="0" smtClean="0"/>
          </a:p>
          <a:p>
            <a:r>
              <a:rPr lang="en-US" dirty="0" smtClean="0"/>
              <a:t>AT NEW</a:t>
            </a:r>
            <a:r>
              <a:rPr lang="en-US" baseline="0" dirty="0" smtClean="0"/>
              <a:t> CENTRES, </a:t>
            </a:r>
            <a:r>
              <a:rPr lang="en-US" dirty="0" smtClean="0"/>
              <a:t>hundreds of scientists from the developing world will be able to visit for</a:t>
            </a:r>
            <a:r>
              <a:rPr lang="en-US" baseline="0" dirty="0" smtClean="0"/>
              <a:t> education, training, and joint research projects</a:t>
            </a:r>
            <a:endParaRPr lang="en-US" dirty="0"/>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10</a:t>
            </a:fld>
            <a:endParaRPr lang="en-US" dirty="0"/>
          </a:p>
        </p:txBody>
      </p:sp>
    </p:spTree>
    <p:extLst>
      <p:ext uri="{BB962C8B-B14F-4D97-AF65-F5344CB8AC3E}">
        <p14:creationId xmlns:p14="http://schemas.microsoft.com/office/powerpoint/2010/main" val="419646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indent="0">
              <a:lnSpc>
                <a:spcPts val="4420"/>
              </a:lnSpc>
              <a:spcBef>
                <a:spcPts val="3600"/>
              </a:spcBef>
              <a:buFontTx/>
              <a:buNone/>
            </a:pPr>
            <a:r>
              <a:rPr lang="en-US" dirty="0" smtClean="0"/>
              <a:t>BRAZIL</a:t>
            </a:r>
          </a:p>
          <a:p>
            <a:pPr marL="285750" indent="-285750">
              <a:lnSpc>
                <a:spcPts val="4420"/>
              </a:lnSpc>
              <a:spcBef>
                <a:spcPts val="3600"/>
              </a:spcBef>
              <a:buFontTx/>
              <a:buChar char="•"/>
            </a:pPr>
            <a:r>
              <a:rPr lang="en-US" sz="1200" dirty="0" smtClean="0"/>
              <a:t>122 TWAS Members</a:t>
            </a:r>
          </a:p>
          <a:p>
            <a:pPr marL="285750" indent="-285750">
              <a:lnSpc>
                <a:spcPts val="4420"/>
              </a:lnSpc>
              <a:spcBef>
                <a:spcPts val="3600"/>
              </a:spcBef>
              <a:buFontTx/>
              <a:buChar char="•"/>
            </a:pPr>
            <a:r>
              <a:rPr lang="en-US" sz="1200" dirty="0" smtClean="0"/>
              <a:t>15 Young Affiliates</a:t>
            </a:r>
          </a:p>
          <a:p>
            <a:pPr marL="285750" indent="-285750">
              <a:lnSpc>
                <a:spcPts val="4420"/>
              </a:lnSpc>
              <a:spcBef>
                <a:spcPts val="3600"/>
              </a:spcBef>
              <a:buFontTx/>
              <a:buChar char="•"/>
            </a:pPr>
            <a:r>
              <a:rPr lang="en-US" sz="1200" dirty="0" smtClean="0"/>
              <a:t>More than 30 TWAS Prizes since 1985</a:t>
            </a:r>
          </a:p>
          <a:p>
            <a:endParaRPr lang="en-US" dirty="0"/>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11</a:t>
            </a:fld>
            <a:endParaRPr lang="en-US" dirty="0"/>
          </a:p>
        </p:txBody>
      </p:sp>
    </p:spTree>
    <p:extLst>
      <p:ext uri="{BB962C8B-B14F-4D97-AF65-F5344CB8AC3E}">
        <p14:creationId xmlns:p14="http://schemas.microsoft.com/office/powerpoint/2010/main" val="419646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indent="0">
              <a:spcAft>
                <a:spcPts val="1200"/>
              </a:spcAft>
              <a:buFontTx/>
              <a:buNone/>
            </a:pPr>
            <a:r>
              <a:rPr lang="en-US" sz="1200" dirty="0" smtClean="0"/>
              <a:t>INDIA:</a:t>
            </a:r>
          </a:p>
          <a:p>
            <a:pPr marL="457200" indent="-457200">
              <a:spcAft>
                <a:spcPts val="1200"/>
              </a:spcAft>
              <a:buFontTx/>
              <a:buChar char="•"/>
            </a:pPr>
            <a:r>
              <a:rPr lang="en-US" sz="1200" dirty="0" smtClean="0"/>
              <a:t>197 TWAS Members</a:t>
            </a:r>
          </a:p>
          <a:p>
            <a:pPr marL="457200" indent="-457200">
              <a:spcAft>
                <a:spcPts val="1200"/>
              </a:spcAft>
              <a:buFontTx/>
              <a:buChar char="•"/>
            </a:pPr>
            <a:r>
              <a:rPr lang="en-US" sz="1200" dirty="0" smtClean="0"/>
              <a:t>10 Young Affiliates</a:t>
            </a:r>
          </a:p>
          <a:p>
            <a:pPr marL="457200" indent="-457200">
              <a:spcAft>
                <a:spcPts val="1200"/>
              </a:spcAft>
              <a:buFontTx/>
              <a:buChar char="•"/>
            </a:pPr>
            <a:r>
              <a:rPr lang="en-US" sz="1200" dirty="0" smtClean="0"/>
              <a:t>More than 50 TWAS Prizes since 1985</a:t>
            </a:r>
          </a:p>
          <a:p>
            <a:endParaRPr lang="en-US" dirty="0" smtClean="0"/>
          </a:p>
          <a:p>
            <a:r>
              <a:rPr lang="en-US" dirty="0" smtClean="0"/>
              <a:t>FOUR</a:t>
            </a:r>
            <a:r>
              <a:rPr lang="en-US" baseline="0" dirty="0" smtClean="0"/>
              <a:t> MAJOR INSTITUTIONS: the </a:t>
            </a:r>
            <a:r>
              <a:rPr lang="en-US" dirty="0" smtClean="0"/>
              <a:t>Indian </a:t>
            </a:r>
            <a:r>
              <a:rPr lang="en-US" dirty="0" err="1" smtClean="0"/>
              <a:t>Asso</a:t>
            </a:r>
            <a:r>
              <a:rPr lang="en-US" dirty="0" smtClean="0"/>
              <a:t>.</a:t>
            </a:r>
            <a:r>
              <a:rPr lang="en-US" baseline="0" dirty="0" smtClean="0"/>
              <a:t> For the Cultivation of Science; Dept. of Biotechnology at </a:t>
            </a:r>
            <a:r>
              <a:rPr lang="en-US" baseline="0" dirty="0" err="1" smtClean="0"/>
              <a:t>MoST</a:t>
            </a:r>
            <a:r>
              <a:rPr lang="en-US" baseline="0" dirty="0" smtClean="0"/>
              <a:t>; S.N. Bose Center for Basic Sciences; Centre for Scientific and Industrial Research</a:t>
            </a:r>
            <a:endParaRPr lang="en-US" dirty="0"/>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12</a:t>
            </a:fld>
            <a:endParaRPr lang="en-US" dirty="0"/>
          </a:p>
        </p:txBody>
      </p:sp>
    </p:spTree>
    <p:extLst>
      <p:ext uri="{BB962C8B-B14F-4D97-AF65-F5344CB8AC3E}">
        <p14:creationId xmlns:p14="http://schemas.microsoft.com/office/powerpoint/2010/main" val="419646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PAKISTAN offers</a:t>
            </a:r>
            <a:r>
              <a:rPr lang="en-US" baseline="0" dirty="0" smtClean="0"/>
              <a:t> a microcosm of how TWAS and it’s partners build science capacity through international cooperation:</a:t>
            </a:r>
          </a:p>
          <a:p>
            <a:endParaRPr lang="en-US" baseline="0" dirty="0" smtClean="0"/>
          </a:p>
          <a:p>
            <a:pPr marL="171450" indent="-171450">
              <a:buFontTx/>
              <a:buChar char="•"/>
            </a:pPr>
            <a:r>
              <a:rPr lang="en-US" dirty="0" smtClean="0"/>
              <a:t>Abdus Salam (founder) and </a:t>
            </a:r>
            <a:r>
              <a:rPr lang="en-US" b="1" dirty="0" err="1" smtClean="0"/>
              <a:t>Salimuzzaman</a:t>
            </a:r>
            <a:r>
              <a:rPr lang="en-US" b="1" dirty="0" smtClean="0"/>
              <a:t> </a:t>
            </a:r>
            <a:r>
              <a:rPr lang="en-US" b="1" dirty="0" err="1" smtClean="0"/>
              <a:t>Siddiqi</a:t>
            </a:r>
            <a:r>
              <a:rPr lang="en-US" b="1" dirty="0" smtClean="0"/>
              <a:t> (founding fellow)</a:t>
            </a:r>
          </a:p>
          <a:p>
            <a:pPr marL="171450" indent="-171450">
              <a:buFontTx/>
              <a:buChar char="•"/>
            </a:pPr>
            <a:r>
              <a:rPr lang="en-US" b="1" dirty="0" smtClean="0"/>
              <a:t>33 current TWAS fellows</a:t>
            </a:r>
          </a:p>
          <a:p>
            <a:pPr marL="171450" indent="-171450">
              <a:buFontTx/>
              <a:buChar char="•"/>
            </a:pPr>
            <a:r>
              <a:rPr lang="en-US" b="1" dirty="0" smtClean="0"/>
              <a:t>7 Young Affiliates</a:t>
            </a:r>
          </a:p>
        </p:txBody>
      </p:sp>
      <p:sp>
        <p:nvSpPr>
          <p:cNvPr id="4" name="Header Placeholder 3"/>
          <p:cNvSpPr>
            <a:spLocks noGrp="1"/>
          </p:cNvSpPr>
          <p:nvPr>
            <p:ph type="hdr" sz="quarter" idx="10"/>
          </p:nvPr>
        </p:nvSpPr>
        <p:spPr/>
        <p:txBody>
          <a:bodyPr/>
          <a:lstStyle/>
          <a:p>
            <a:r>
              <a:rPr lang="en-US" smtClean="0"/>
              <a:t>R. Murenzi, Pakistan, April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13</a:t>
            </a:fld>
            <a:endParaRPr lang="en-US" dirty="0"/>
          </a:p>
        </p:txBody>
      </p:sp>
    </p:spTree>
    <p:extLst>
      <p:ext uri="{BB962C8B-B14F-4D97-AF65-F5344CB8AC3E}">
        <p14:creationId xmlns:p14="http://schemas.microsoft.com/office/powerpoint/2010/main" val="4196460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b="1" dirty="0" smtClean="0"/>
              <a:t>These are most</a:t>
            </a:r>
            <a:r>
              <a:rPr lang="en-US" b="1" baseline="0" dirty="0" smtClean="0"/>
              <a:t> PhD and post-graduate research fellowships, and also some visiting scientists</a:t>
            </a:r>
            <a:endParaRPr lang="en-US" b="1" dirty="0" smtClean="0"/>
          </a:p>
        </p:txBody>
      </p:sp>
      <p:sp>
        <p:nvSpPr>
          <p:cNvPr id="4" name="Header Placeholder 3"/>
          <p:cNvSpPr>
            <a:spLocks noGrp="1"/>
          </p:cNvSpPr>
          <p:nvPr>
            <p:ph type="hdr" sz="quarter" idx="10"/>
          </p:nvPr>
        </p:nvSpPr>
        <p:spPr/>
        <p:txBody>
          <a:bodyPr/>
          <a:lstStyle/>
          <a:p>
            <a:r>
              <a:rPr lang="en-US" smtClean="0"/>
              <a:t>R. Murenzi, Pakistan, April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14</a:t>
            </a:fld>
            <a:endParaRPr lang="en-US" dirty="0"/>
          </a:p>
        </p:txBody>
      </p:sp>
    </p:spTree>
    <p:extLst>
      <p:ext uri="{BB962C8B-B14F-4D97-AF65-F5344CB8AC3E}">
        <p14:creationId xmlns:p14="http://schemas.microsoft.com/office/powerpoint/2010/main" val="4196460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PAKISTAN:</a:t>
            </a:r>
          </a:p>
          <a:p>
            <a:endParaRPr lang="en-US" dirty="0" smtClean="0"/>
          </a:p>
          <a:p>
            <a:r>
              <a:rPr lang="en-US" dirty="0" smtClean="0"/>
              <a:t>Abdus Salam (founder) and </a:t>
            </a:r>
            <a:r>
              <a:rPr lang="en-US" b="1" dirty="0" err="1" smtClean="0"/>
              <a:t>Salimuzzaman</a:t>
            </a:r>
            <a:r>
              <a:rPr lang="en-US" b="1" dirty="0" smtClean="0"/>
              <a:t> </a:t>
            </a:r>
            <a:r>
              <a:rPr lang="en-US" b="1" dirty="0" err="1" smtClean="0"/>
              <a:t>Siddiqi</a:t>
            </a:r>
            <a:r>
              <a:rPr lang="en-US" b="1" dirty="0" smtClean="0"/>
              <a:t> (founding fellows)</a:t>
            </a:r>
          </a:p>
          <a:p>
            <a:r>
              <a:rPr lang="en-US" b="1" dirty="0" smtClean="0"/>
              <a:t>33 current TWAS fellows</a:t>
            </a:r>
          </a:p>
          <a:p>
            <a:r>
              <a:rPr lang="en-US" b="1" dirty="0" smtClean="0"/>
              <a:t>7 </a:t>
            </a:r>
            <a:r>
              <a:rPr lang="en-US" b="1" smtClean="0"/>
              <a:t>Young Affiliates</a:t>
            </a:r>
            <a:endParaRPr lang="en-US" b="1" dirty="0" smtClean="0"/>
          </a:p>
          <a:p>
            <a:r>
              <a:rPr lang="en-US" b="1" dirty="0" smtClean="0"/>
              <a:t>3 TWAS Prizes since 1985</a:t>
            </a:r>
            <a:endParaRPr lang="en-US" dirty="0"/>
          </a:p>
        </p:txBody>
      </p:sp>
      <p:sp>
        <p:nvSpPr>
          <p:cNvPr id="4" name="Header Placeholder 3"/>
          <p:cNvSpPr>
            <a:spLocks noGrp="1"/>
          </p:cNvSpPr>
          <p:nvPr>
            <p:ph type="hdr" sz="quarter" idx="10"/>
          </p:nvPr>
        </p:nvSpPr>
        <p:spPr/>
        <p:txBody>
          <a:bodyPr/>
          <a:lstStyle/>
          <a:p>
            <a:r>
              <a:rPr lang="en-US" smtClean="0"/>
              <a:t>R. Murenzi, Pakistan, April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15</a:t>
            </a:fld>
            <a:endParaRPr lang="en-US" dirty="0"/>
          </a:p>
        </p:txBody>
      </p:sp>
    </p:spTree>
    <p:extLst>
      <p:ext uri="{BB962C8B-B14F-4D97-AF65-F5344CB8AC3E}">
        <p14:creationId xmlns:p14="http://schemas.microsoft.com/office/powerpoint/2010/main" val="419646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Atta-</a:t>
            </a:r>
            <a:r>
              <a:rPr lang="en-US" dirty="0" err="1" smtClean="0"/>
              <a:t>ur</a:t>
            </a:r>
            <a:r>
              <a:rPr lang="en-US" dirty="0" smtClean="0"/>
              <a:t>-</a:t>
            </a:r>
            <a:r>
              <a:rPr lang="en-US" dirty="0" err="1" smtClean="0"/>
              <a:t>Rahman</a:t>
            </a:r>
            <a:r>
              <a:rPr lang="en-US" baseline="0" dirty="0" smtClean="0"/>
              <a:t> is one of the giants of global science, elected a TWAS Fellow in 1985. He offered these words after Pakistan and India reached a science cooperation agreement in 2012, focused on joint education and research projects. But his words also reflect the overall spirit of science diplomacy – advancing science and building positive relations between nations.</a:t>
            </a:r>
          </a:p>
          <a:p>
            <a:endParaRPr lang="en-US" baseline="0" dirty="0" smtClean="0"/>
          </a:p>
          <a:p>
            <a:r>
              <a:rPr lang="en-US" baseline="0" dirty="0" smtClean="0"/>
              <a:t>TALK HERE ABOUT TWAS SCIENCE DIPLOMACY PROGRAMS, IN AGREEMENT WITH AAAS AND FUNDED BY SIDA/SWEDEN. Both high-level events such as Budapest, and </a:t>
            </a:r>
            <a:r>
              <a:rPr lang="en-US" baseline="0" dirty="0" err="1" smtClean="0"/>
              <a:t>eventssuch</a:t>
            </a:r>
            <a:r>
              <a:rPr lang="en-US" baseline="0" dirty="0" smtClean="0"/>
              <a:t> as our energy workshop in December and our upcoming summer course in Trieste.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16</a:t>
            </a:fld>
            <a:endParaRPr lang="en-US" dirty="0"/>
          </a:p>
        </p:txBody>
      </p:sp>
    </p:spTree>
    <p:extLst>
      <p:ext uri="{BB962C8B-B14F-4D97-AF65-F5344CB8AC3E}">
        <p14:creationId xmlns:p14="http://schemas.microsoft.com/office/powerpoint/2010/main" val="3396407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17</a:t>
            </a:fld>
            <a:endParaRPr lang="en-US" dirty="0"/>
          </a:p>
        </p:txBody>
      </p:sp>
    </p:spTree>
    <p:extLst>
      <p:ext uri="{BB962C8B-B14F-4D97-AF65-F5344CB8AC3E}">
        <p14:creationId xmlns:p14="http://schemas.microsoft.com/office/powerpoint/2010/main" val="225041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2</a:t>
            </a:fld>
            <a:endParaRPr lang="en-US" dirty="0"/>
          </a:p>
        </p:txBody>
      </p:sp>
    </p:spTree>
    <p:extLst>
      <p:ext uri="{BB962C8B-B14F-4D97-AF65-F5344CB8AC3E}">
        <p14:creationId xmlns:p14="http://schemas.microsoft.com/office/powerpoint/2010/main" val="363312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3</a:t>
            </a:fld>
            <a:endParaRPr lang="en-US" dirty="0"/>
          </a:p>
        </p:txBody>
      </p:sp>
    </p:spTree>
    <p:extLst>
      <p:ext uri="{BB962C8B-B14F-4D97-AF65-F5344CB8AC3E}">
        <p14:creationId xmlns:p14="http://schemas.microsoft.com/office/powerpoint/2010/main" val="178162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4</a:t>
            </a:fld>
            <a:endParaRPr lang="en-US" dirty="0"/>
          </a:p>
        </p:txBody>
      </p:sp>
    </p:spTree>
    <p:extLst>
      <p:ext uri="{BB962C8B-B14F-4D97-AF65-F5344CB8AC3E}">
        <p14:creationId xmlns:p14="http://schemas.microsoft.com/office/powerpoint/2010/main" val="137228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5</a:t>
            </a:fld>
            <a:endParaRPr lang="en-US" dirty="0"/>
          </a:p>
        </p:txBody>
      </p:sp>
    </p:spTree>
    <p:extLst>
      <p:ext uri="{BB962C8B-B14F-4D97-AF65-F5344CB8AC3E}">
        <p14:creationId xmlns:p14="http://schemas.microsoft.com/office/powerpoint/2010/main" val="83924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6</a:t>
            </a:fld>
            <a:endParaRPr lang="en-US" dirty="0"/>
          </a:p>
        </p:txBody>
      </p:sp>
    </p:spTree>
    <p:extLst>
      <p:ext uri="{BB962C8B-B14F-4D97-AF65-F5344CB8AC3E}">
        <p14:creationId xmlns:p14="http://schemas.microsoft.com/office/powerpoint/2010/main" val="318911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7</a:t>
            </a:fld>
            <a:endParaRPr lang="en-US" dirty="0"/>
          </a:p>
        </p:txBody>
      </p:sp>
    </p:spTree>
    <p:extLst>
      <p:ext uri="{BB962C8B-B14F-4D97-AF65-F5344CB8AC3E}">
        <p14:creationId xmlns:p14="http://schemas.microsoft.com/office/powerpoint/2010/main" val="265013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B9722549-8FAF-2247-82C8-36A9461F992C}" type="slidenum">
              <a:rPr lang="en-US" smtClean="0"/>
              <a:pPr/>
              <a:t>8</a:t>
            </a:fld>
            <a:endParaRPr lang="en-US" dirty="0"/>
          </a:p>
        </p:txBody>
      </p:sp>
    </p:spTree>
    <p:extLst>
      <p:ext uri="{BB962C8B-B14F-4D97-AF65-F5344CB8AC3E}">
        <p14:creationId xmlns:p14="http://schemas.microsoft.com/office/powerpoint/2010/main" val="3165705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PhD and postgraduate research fellowships</a:t>
            </a:r>
            <a:r>
              <a:rPr lang="en-US" baseline="0" dirty="0" smtClean="0"/>
              <a:t> are among the most important </a:t>
            </a:r>
            <a:r>
              <a:rPr lang="en-US" baseline="0" dirty="0" err="1" smtClean="0"/>
              <a:t>programmes</a:t>
            </a:r>
            <a:r>
              <a:rPr lang="en-US" baseline="0" dirty="0" smtClean="0"/>
              <a:t> that TWAS offers</a:t>
            </a:r>
            <a:endParaRPr lang="en-US" dirty="0"/>
          </a:p>
        </p:txBody>
      </p:sp>
      <p:sp>
        <p:nvSpPr>
          <p:cNvPr id="4" name="Header Placeholder 3"/>
          <p:cNvSpPr>
            <a:spLocks noGrp="1"/>
          </p:cNvSpPr>
          <p:nvPr>
            <p:ph type="hdr" sz="quarter" idx="10"/>
          </p:nvPr>
        </p:nvSpPr>
        <p:spPr/>
        <p:txBody>
          <a:bodyPr/>
          <a:lstStyle/>
          <a:p>
            <a:r>
              <a:rPr lang="en-US" smtClean="0"/>
              <a:t>R. Murenzi, Oman, January 2014</a:t>
            </a:r>
            <a:endParaRPr lang="en-US" dirty="0"/>
          </a:p>
        </p:txBody>
      </p:sp>
      <p:sp>
        <p:nvSpPr>
          <p:cNvPr id="5" name="Slide Number Placeholder 4"/>
          <p:cNvSpPr>
            <a:spLocks noGrp="1"/>
          </p:cNvSpPr>
          <p:nvPr>
            <p:ph type="sldNum" sz="quarter" idx="11"/>
          </p:nvPr>
        </p:nvSpPr>
        <p:spPr/>
        <p:txBody>
          <a:bodyPr/>
          <a:lstStyle/>
          <a:p>
            <a:fld id="{CB11C650-057E-D345-8E40-E31CC55E186D}" type="slidenum">
              <a:rPr lang="en-US" smtClean="0"/>
              <a:pPr/>
              <a:t>9</a:t>
            </a:fld>
            <a:endParaRPr lang="en-US" dirty="0"/>
          </a:p>
        </p:txBody>
      </p:sp>
    </p:spTree>
    <p:extLst>
      <p:ext uri="{BB962C8B-B14F-4D97-AF65-F5344CB8AC3E}">
        <p14:creationId xmlns:p14="http://schemas.microsoft.com/office/powerpoint/2010/main" val="21355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lang="en-US" dirty="0"/>
            </a:lvl1pPr>
          </a:lstStyle>
          <a:p>
            <a:r>
              <a:rPr lang="en-AU"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p:txBody>
          <a:bodyPr/>
          <a:lstStyle/>
          <a:p>
            <a:fld id="{47227C77-6534-DA40-ACCF-8A731FEA3E28}" type="datetime2">
              <a:t>Friday, April 25,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AU" smtClean="0"/>
              <a:t>Click to edit Master title style</a:t>
            </a:r>
            <a:endParaRPr lang="en-US" dirty="0"/>
          </a:p>
        </p:txBody>
      </p:sp>
      <p:sp>
        <p:nvSpPr>
          <p:cNvPr id="3" name="Picture Placeholder 2"/>
          <p:cNvSpPr>
            <a:spLocks noGrp="1"/>
          </p:cNvSpPr>
          <p:nvPr>
            <p:ph type="pic" idx="1"/>
          </p:nvPr>
        </p:nvSpPr>
        <p:spPr>
          <a:xfrm>
            <a:off x="2858611" y="838203"/>
            <a:ext cx="5904391"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665B47D-6150-B045-8DBC-D5EA673BA344}" type="datetime2">
              <a:t>Friday, April 25,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2AD79E2-BF3B-AD4F-9776-9E748C996B8E}" type="datetime2">
              <a:t>Friday, April 25,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14E2B9BF-0B1E-8742-9D09-81A57F9DAD60}" type="datetime2">
              <a:t>Friday, April 25,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lgn="r"/>
            <a:fld id="{0CFEC368-1D7A-4F81-ABF6-AE0E36BAF64C}" type="slidenum">
              <a:rPr lang="en-US" smtClean="0"/>
              <a:pPr algn="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3" y="914402"/>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dirty="0"/>
          </a:p>
        </p:txBody>
      </p:sp>
      <p:sp>
        <p:nvSpPr>
          <p:cNvPr id="5" name="Date Placeholder 4"/>
          <p:cNvSpPr>
            <a:spLocks noGrp="1"/>
          </p:cNvSpPr>
          <p:nvPr>
            <p:ph type="dt" sz="half" idx="10"/>
          </p:nvPr>
        </p:nvSpPr>
        <p:spPr/>
        <p:txBody>
          <a:bodyPr/>
          <a:lstStyle/>
          <a:p>
            <a:fld id="{DDADE008-3A48-1042-9B20-6DE0CE911527}" type="datetime2">
              <a:t>Friday, April 25,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4868-8395-4049-9073-02C486A6E5A4}" type="slidenum">
              <a:t>‹#›</a:t>
            </a:fld>
            <a:endParaRPr lang="en-US"/>
          </a:p>
        </p:txBody>
      </p:sp>
      <p:sp>
        <p:nvSpPr>
          <p:cNvPr id="12" name="Rectangle 11"/>
          <p:cNvSpPr/>
          <p:nvPr/>
        </p:nvSpPr>
        <p:spPr>
          <a:xfrm>
            <a:off x="284163" y="4267202"/>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2" name="Title 1"/>
          <p:cNvSpPr>
            <a:spLocks noGrp="1"/>
          </p:cNvSpPr>
          <p:nvPr>
            <p:ph type="title"/>
          </p:nvPr>
        </p:nvSpPr>
        <p:spPr>
          <a:xfrm>
            <a:off x="410765" y="4419599"/>
            <a:ext cx="2475395" cy="1840857"/>
          </a:xfrm>
          <a:noFill/>
        </p:spPr>
        <p:txBody>
          <a:bodyPr anchor="b">
            <a:normAutofit/>
          </a:bodyPr>
          <a:lstStyle>
            <a:lvl1pPr algn="l">
              <a:defRPr sz="2400" b="1">
                <a:solidFill>
                  <a:schemeClr val="bg1"/>
                </a:solidFill>
              </a:defRPr>
            </a:lvl1pPr>
          </a:lstStyle>
          <a:p>
            <a:r>
              <a:rPr lang="en-AU"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AU" smtClean="0"/>
              <a:t>Drag picture to placeholder or click icon to add</a:t>
            </a:r>
            <a:endParaRPr/>
          </a:p>
        </p:txBody>
      </p:sp>
      <p:grpSp>
        <p:nvGrpSpPr>
          <p:cNvPr id="8" name="Group 14"/>
          <p:cNvGrpSpPr/>
          <p:nvPr/>
        </p:nvGrpSpPr>
        <p:grpSpPr>
          <a:xfrm>
            <a:off x="284164" y="461684"/>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12529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ith Long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5577840"/>
          </a:xfrm>
        </p:spPr>
        <p:txBody>
          <a:bodyPr anchor="ctr" anchorCtr="0">
            <a:noAutofit/>
          </a:bodyPr>
          <a:lstStyle>
            <a:lvl1pPr algn="l">
              <a:defRPr sz="3200" b="0"/>
            </a:lvl1pPr>
          </a:lstStyle>
          <a:p>
            <a:r>
              <a:rPr lang="en-AU"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D5BDD38B-4517-6D4C-A295-FAAF44F038E6}" type="datetime2">
              <a:t>Friday, April 25,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09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left w/ pic, 2 slots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2332120"/>
          </a:xfrm>
        </p:spPr>
        <p:txBody>
          <a:bodyPr anchor="b">
            <a:noAutofit/>
          </a:bodyPr>
          <a:lstStyle>
            <a:lvl1pPr algn="l">
              <a:defRPr sz="2400" b="0"/>
            </a:lvl1pPr>
          </a:lstStyle>
          <a:p>
            <a:r>
              <a:rPr lang="en-AU" smtClean="0"/>
              <a:t>Click to edit Master title style</a:t>
            </a:r>
            <a:endParaRPr lang="en-US" dirty="0"/>
          </a:p>
        </p:txBody>
      </p:sp>
      <p:sp>
        <p:nvSpPr>
          <p:cNvPr id="3" name="Content Placeholder 2"/>
          <p:cNvSpPr>
            <a:spLocks noGrp="1"/>
          </p:cNvSpPr>
          <p:nvPr>
            <p:ph idx="1"/>
          </p:nvPr>
        </p:nvSpPr>
        <p:spPr>
          <a:xfrm>
            <a:off x="2971800" y="792080"/>
            <a:ext cx="5715000" cy="24337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97897E97-8823-5848-9783-324782F8B61D}" type="datetime2">
              <a:rPr lang="en-GB" smtClean="0"/>
              <a:t>Friday, 25 April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57202" y="3225801"/>
            <a:ext cx="2139951" cy="3144838"/>
          </a:xfrm>
        </p:spPr>
        <p:txBody>
          <a:bodyPr/>
          <a:lstStyle/>
          <a:p>
            <a:endParaRPr lang="en-US"/>
          </a:p>
        </p:txBody>
      </p:sp>
      <p:sp>
        <p:nvSpPr>
          <p:cNvPr id="10" name="Content Placeholder 2"/>
          <p:cNvSpPr>
            <a:spLocks noGrp="1"/>
          </p:cNvSpPr>
          <p:nvPr>
            <p:ph idx="14"/>
          </p:nvPr>
        </p:nvSpPr>
        <p:spPr>
          <a:xfrm>
            <a:off x="2971800" y="3423920"/>
            <a:ext cx="5715000" cy="294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106574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5EAE182-D1B8-0D44-8641-E9727F9450C0}" type="datetime2">
              <a:t>Friday, April 25,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AU"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37C8906-EBC4-3A4A-9214-614871108B9B}" type="datetime2">
              <a:t>Friday, April 25,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A528C18C-68F5-274F-8B07-33B9FCF3909B}" type="datetime2">
              <a:t>Friday, April 25,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530AC8F4-BD92-4244-A2F4-97FFFC0771F8}" type="datetime2">
              <a:t>Friday, April 25, 2014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48DD7B1-6FE2-BB4C-8936-801A383579F5}" type="datetime2">
              <a:t>Friday, April 25, 2014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DA290-EFCC-DB44-A318-57E26FAEF07E}" type="datetime2">
              <a:t>Friday, April 25, 2014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AU"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A13499D-4B28-1A44-BBCE-DD50D9D4212B}" type="datetime2">
              <a:t>Friday, April 25,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2332120"/>
          </a:xfrm>
        </p:spPr>
        <p:txBody>
          <a:bodyPr anchor="b">
            <a:noAutofit/>
          </a:bodyPr>
          <a:lstStyle>
            <a:lvl1pPr algn="l">
              <a:defRPr sz="2400" b="0"/>
            </a:lvl1pPr>
          </a:lstStyle>
          <a:p>
            <a:r>
              <a:rPr lang="en-AU"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B7C3554E-E77C-894C-8730-5169F1CBD8FF}" type="datetime2">
              <a:t>Friday, April 25,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lvl1pPr algn="r">
              <a:defRPr/>
            </a:lvl1p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57202" y="3225801"/>
            <a:ext cx="2139951" cy="3144838"/>
          </a:xfrm>
        </p:spPr>
        <p:txBody>
          <a:bodyPr/>
          <a:lstStyle/>
          <a:p>
            <a:endParaRPr lang="en-US"/>
          </a:p>
        </p:txBody>
      </p:sp>
    </p:spTree>
    <p:extLst>
      <p:ext uri="{BB962C8B-B14F-4D97-AF65-F5344CB8AC3E}">
        <p14:creationId xmlns:p14="http://schemas.microsoft.com/office/powerpoint/2010/main" val="391977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CE37C60-C38B-EC48-9408-C3EC5EBF9057}" type="datetime2">
              <a:t>Friday, April 25, 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2" y="18288"/>
            <a:ext cx="1405327" cy="329184"/>
          </a:xfrm>
          <a:prstGeom prst="rect">
            <a:avLst/>
          </a:prstGeom>
        </p:spPr>
        <p:txBody>
          <a:bodyPr vert="horz" lIns="91440" tIns="45720" rIns="91440" bIns="45720" rtlCol="0" anchor="ctr"/>
          <a:lstStyle>
            <a:lvl1pPr algn="l">
              <a:defRPr sz="1400" b="1">
                <a:solidFill>
                  <a:srgbClr val="FFFFFF"/>
                </a:solidFill>
              </a:defRPr>
            </a:lvl1pPr>
          </a:lstStyle>
          <a:p>
            <a:pPr algn="r"/>
            <a:fld id="{0CFEC368-1D7A-4F81-ABF6-AE0E36BAF64C}"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82" r:id="rId9"/>
    <p:sldLayoutId id="2147483969" r:id="rId10"/>
    <p:sldLayoutId id="2147483970" r:id="rId11"/>
    <p:sldLayoutId id="2147483971" r:id="rId12"/>
    <p:sldLayoutId id="2147483980" r:id="rId13"/>
    <p:sldLayoutId id="2147483981" r:id="rId14"/>
    <p:sldLayoutId id="2147483983" r:id="rId15"/>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36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t>
            </a:r>
            <a:r>
              <a:rPr lang="en-US" dirty="0" smtClean="0"/>
              <a:t/>
            </a:r>
            <a:br>
              <a:rPr lang="en-US" dirty="0" smtClean="0"/>
            </a:br>
            <a:r>
              <a:rPr lang="en-US" dirty="0"/>
              <a:t/>
            </a:r>
            <a:br>
              <a:rPr lang="en-US" dirty="0"/>
            </a:br>
            <a:r>
              <a:rPr lang="en-US" dirty="0" smtClean="0"/>
              <a:t>Building </a:t>
            </a:r>
            <a:r>
              <a:rPr lang="en-US" dirty="0"/>
              <a:t>strength in </a:t>
            </a:r>
            <a:r>
              <a:rPr lang="en-US" dirty="0" smtClean="0"/>
              <a:t>science: </a:t>
            </a:r>
            <a:br>
              <a:rPr lang="en-US" dirty="0" smtClean="0"/>
            </a:br>
            <a:r>
              <a:rPr lang="en-US" dirty="0" smtClean="0"/>
              <a:t>The role of education</a:t>
            </a:r>
            <a:br>
              <a:rPr lang="en-US" dirty="0" smtClean="0"/>
            </a:br>
            <a:r>
              <a:rPr lang="en-US" dirty="0" smtClean="0"/>
              <a:t>and regional cooperation</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Romain Murenzi, Executive Director</a:t>
            </a:r>
          </a:p>
          <a:p>
            <a:r>
              <a:rPr lang="en-US" dirty="0" smtClean="0"/>
              <a:t>The World Academy of Sciences (TWAS) </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1</a:t>
            </a:fld>
            <a:endParaRPr lang="en-US"/>
          </a:p>
        </p:txBody>
      </p:sp>
      <p:sp>
        <p:nvSpPr>
          <p:cNvPr id="9" name="Rectangle 8"/>
          <p:cNvSpPr/>
          <p:nvPr/>
        </p:nvSpPr>
        <p:spPr>
          <a:xfrm>
            <a:off x="690880" y="5257802"/>
            <a:ext cx="7711440" cy="830997"/>
          </a:xfrm>
          <a:prstGeom prst="rect">
            <a:avLst/>
          </a:prstGeom>
        </p:spPr>
        <p:txBody>
          <a:bodyPr wrap="square">
            <a:spAutoFit/>
          </a:bodyPr>
          <a:lstStyle/>
          <a:p>
            <a:r>
              <a:rPr lang="en-US" sz="1600" dirty="0" err="1">
                <a:solidFill>
                  <a:schemeClr val="accent4"/>
                </a:solidFill>
              </a:rPr>
              <a:t>IYCr</a:t>
            </a:r>
            <a:r>
              <a:rPr lang="en-US" sz="1600" dirty="0">
                <a:solidFill>
                  <a:schemeClr val="accent4"/>
                </a:solidFill>
              </a:rPr>
              <a:t> South Asia Summit Meeting </a:t>
            </a:r>
            <a:r>
              <a:rPr lang="en-US" sz="1600" dirty="0" smtClean="0">
                <a:solidFill>
                  <a:schemeClr val="accent4"/>
                </a:solidFill>
              </a:rPr>
              <a:t>on </a:t>
            </a:r>
            <a:r>
              <a:rPr lang="en-US" sz="1600" dirty="0">
                <a:solidFill>
                  <a:schemeClr val="accent4"/>
                </a:solidFill>
              </a:rPr>
              <a:t>Vistas in Structural </a:t>
            </a:r>
            <a:r>
              <a:rPr lang="en-US" sz="1600" dirty="0" smtClean="0">
                <a:solidFill>
                  <a:schemeClr val="accent4"/>
                </a:solidFill>
              </a:rPr>
              <a:t>Chemistry</a:t>
            </a:r>
          </a:p>
          <a:p>
            <a:r>
              <a:rPr lang="en-US" sz="1600" dirty="0">
                <a:solidFill>
                  <a:schemeClr val="accent4"/>
                </a:solidFill>
              </a:rPr>
              <a:t>Karachi, Pakistan</a:t>
            </a:r>
            <a:endParaRPr lang="en-US" sz="1600" dirty="0" smtClean="0">
              <a:solidFill>
                <a:schemeClr val="accent4"/>
              </a:solidFill>
            </a:endParaRPr>
          </a:p>
          <a:p>
            <a:r>
              <a:rPr lang="en-US" sz="1600" dirty="0" smtClean="0">
                <a:solidFill>
                  <a:schemeClr val="tx1">
                    <a:lumMod val="75000"/>
                    <a:lumOff val="25000"/>
                  </a:schemeClr>
                </a:solidFill>
              </a:rPr>
              <a:t>28 April 2014</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3976746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2082"/>
            <a:ext cx="2139696" cy="2687720"/>
          </a:xfrm>
        </p:spPr>
        <p:txBody>
          <a:bodyPr/>
          <a:lstStyle/>
          <a:p>
            <a:r>
              <a:rPr lang="en-US" dirty="0" smtClean="0"/>
              <a:t>South-South network leaders: </a:t>
            </a:r>
            <a:r>
              <a:rPr lang="en-US" dirty="0"/>
              <a:t/>
            </a:r>
            <a:br>
              <a:rPr lang="en-US" dirty="0"/>
            </a:br>
            <a:r>
              <a:rPr lang="en-US" sz="4400" b="1" dirty="0" smtClean="0"/>
              <a:t>China</a:t>
            </a:r>
            <a:endParaRPr lang="en-US" sz="2800" b="1" dirty="0"/>
          </a:p>
        </p:txBody>
      </p:sp>
      <p:sp>
        <p:nvSpPr>
          <p:cNvPr id="15" name="Content Placeholder 14"/>
          <p:cNvSpPr>
            <a:spLocks noGrp="1"/>
          </p:cNvSpPr>
          <p:nvPr>
            <p:ph idx="1"/>
          </p:nvPr>
        </p:nvSpPr>
        <p:spPr/>
        <p:txBody>
          <a:bodyPr/>
          <a:lstStyle/>
          <a:p>
            <a:pPr marL="0" indent="0">
              <a:buNone/>
            </a:pPr>
            <a:r>
              <a:rPr lang="en-US" dirty="0"/>
              <a:t>In 2013:</a:t>
            </a:r>
          </a:p>
          <a:p>
            <a:pPr>
              <a:spcBef>
                <a:spcPts val="3000"/>
              </a:spcBef>
              <a:buClrTx/>
            </a:pPr>
            <a:r>
              <a:rPr lang="en-US" dirty="0" smtClean="0"/>
              <a:t>CAS</a:t>
            </a:r>
            <a:r>
              <a:rPr lang="en-US" dirty="0"/>
              <a:t>-TWAS President’s </a:t>
            </a:r>
            <a:r>
              <a:rPr lang="en-US" dirty="0" smtClean="0"/>
              <a:t>  Fellowship </a:t>
            </a:r>
            <a:r>
              <a:rPr lang="en-US" dirty="0"/>
              <a:t>Programme</a:t>
            </a:r>
          </a:p>
          <a:p>
            <a:pPr lvl="1">
              <a:buClr>
                <a:schemeClr val="tx2"/>
              </a:buClr>
              <a:buFont typeface="Wingdings" charset="2"/>
              <a:buChar char="§"/>
            </a:pPr>
            <a:r>
              <a:rPr lang="en-US" dirty="0" smtClean="0">
                <a:sym typeface="Wingdings"/>
              </a:rPr>
              <a:t> 140 </a:t>
            </a:r>
            <a:r>
              <a:rPr lang="en-US" dirty="0">
                <a:sym typeface="Wingdings"/>
              </a:rPr>
              <a:t>four-year PhD students per year from the developing </a:t>
            </a:r>
            <a:r>
              <a:rPr lang="en-US" dirty="0" smtClean="0">
                <a:sym typeface="Wingdings"/>
              </a:rPr>
              <a:t>world </a:t>
            </a:r>
            <a:endParaRPr lang="en-US" dirty="0">
              <a:sym typeface="Wingdings"/>
            </a:endParaRPr>
          </a:p>
          <a:p>
            <a:pPr>
              <a:spcBef>
                <a:spcPts val="3000"/>
              </a:spcBef>
              <a:buClrTx/>
            </a:pPr>
            <a:r>
              <a:rPr lang="en-US" dirty="0" smtClean="0">
                <a:sym typeface="Wingdings"/>
              </a:rPr>
              <a:t>22 </a:t>
            </a:r>
            <a:r>
              <a:rPr lang="en-US" dirty="0">
                <a:sym typeface="Wingdings"/>
              </a:rPr>
              <a:t>Centres of </a:t>
            </a:r>
            <a:r>
              <a:rPr lang="en-US" dirty="0" smtClean="0">
                <a:sym typeface="Wingdings"/>
              </a:rPr>
              <a:t>Excellence</a:t>
            </a:r>
          </a:p>
          <a:p>
            <a:pPr lvl="1">
              <a:buClr>
                <a:schemeClr val="tx2"/>
              </a:buClr>
              <a:buFont typeface="Wingdings" charset="2"/>
              <a:buChar char="§"/>
            </a:pPr>
            <a:r>
              <a:rPr lang="en-US" dirty="0" smtClean="0"/>
              <a:t> 5 new </a:t>
            </a:r>
            <a:r>
              <a:rPr lang="en-US" dirty="0"/>
              <a:t>CAS-TWAS Centres of Excellence</a:t>
            </a:r>
          </a:p>
          <a:p>
            <a:pPr lvl="1">
              <a:buClr>
                <a:schemeClr val="tx2"/>
              </a:buClr>
              <a:buFont typeface="Wingdings" charset="2"/>
              <a:buChar char="§"/>
            </a:pPr>
            <a:endParaRPr lang="en-US" dirty="0"/>
          </a:p>
        </p:txBody>
      </p:sp>
      <p:sp>
        <p:nvSpPr>
          <p:cNvPr id="2" name="Slide Number Placeholder 1"/>
          <p:cNvSpPr>
            <a:spLocks noGrp="1"/>
          </p:cNvSpPr>
          <p:nvPr>
            <p:ph type="sldNum" sz="quarter" idx="12"/>
          </p:nvPr>
        </p:nvSpPr>
        <p:spPr/>
        <p:txBody>
          <a:bodyPr/>
          <a:lstStyle/>
          <a:p>
            <a:fld id="{0CFEC368-1D7A-4F81-ABF6-AE0E36BAF64C}" type="slidenum">
              <a:rPr lang="en-US" smtClean="0"/>
              <a:pPr/>
              <a:t>10</a:t>
            </a:fld>
            <a:endParaRPr lang="en-US"/>
          </a:p>
        </p:txBody>
      </p:sp>
      <p:pic>
        <p:nvPicPr>
          <p:cNvPr id="5" name="Picture 4" descr="550px-CHN_orthographic.svg.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02" y="3835402"/>
            <a:ext cx="2120900" cy="2120900"/>
          </a:xfrm>
          <a:prstGeom prst="rect">
            <a:avLst/>
          </a:prstGeom>
        </p:spPr>
      </p:pic>
    </p:spTree>
    <p:extLst>
      <p:ext uri="{BB962C8B-B14F-4D97-AF65-F5344CB8AC3E}">
        <p14:creationId xmlns:p14="http://schemas.microsoft.com/office/powerpoint/2010/main" val="286432934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FEC368-1D7A-4F81-ABF6-AE0E36BAF64C}" type="slidenum">
              <a:rPr lang="en-US" smtClean="0"/>
              <a:pPr/>
              <a:t>11</a:t>
            </a:fld>
            <a:endParaRPr lang="en-US"/>
          </a:p>
        </p:txBody>
      </p:sp>
      <p:sp>
        <p:nvSpPr>
          <p:cNvPr id="8" name="TextBox 7"/>
          <p:cNvSpPr txBox="1"/>
          <p:nvPr/>
        </p:nvSpPr>
        <p:spPr>
          <a:xfrm>
            <a:off x="3082422" y="822016"/>
            <a:ext cx="5794951" cy="6149376"/>
          </a:xfrm>
          <a:prstGeom prst="rect">
            <a:avLst/>
          </a:prstGeom>
          <a:noFill/>
        </p:spPr>
        <p:txBody>
          <a:bodyPr wrap="square" rtlCol="0">
            <a:spAutoFit/>
          </a:bodyPr>
          <a:lstStyle/>
          <a:p>
            <a:pPr marL="285750" indent="-285750">
              <a:buFontTx/>
              <a:buChar char="•"/>
            </a:pPr>
            <a:endParaRPr lang="en-US" sz="3600" dirty="0" smtClean="0"/>
          </a:p>
          <a:p>
            <a:pPr marL="285750" indent="-285750">
              <a:buFontTx/>
              <a:buChar char="•"/>
            </a:pPr>
            <a:r>
              <a:rPr lang="en-US" sz="3200" dirty="0"/>
              <a:t>TWAS-</a:t>
            </a:r>
            <a:r>
              <a:rPr lang="en-US" sz="3200" dirty="0" err="1"/>
              <a:t>CNPq</a:t>
            </a:r>
            <a:r>
              <a:rPr lang="en-US" sz="3200" dirty="0"/>
              <a:t> Fellowship Programme</a:t>
            </a:r>
          </a:p>
          <a:p>
            <a:pPr lvl="1" indent="-182880">
              <a:spcBef>
                <a:spcPct val="20000"/>
              </a:spcBef>
              <a:buClr>
                <a:schemeClr val="tx2"/>
              </a:buClr>
              <a:buSzPct val="85000"/>
              <a:buFont typeface="Wingdings" charset="2"/>
              <a:buChar char="§"/>
            </a:pPr>
            <a:r>
              <a:rPr lang="en-US" sz="2800" dirty="0"/>
              <a:t>up to 50 postgraduate students per </a:t>
            </a:r>
            <a:r>
              <a:rPr lang="en-US" sz="2800" dirty="0" smtClean="0"/>
              <a:t>year from developing world</a:t>
            </a:r>
          </a:p>
          <a:p>
            <a:endParaRPr lang="en-US" sz="2800" dirty="0"/>
          </a:p>
          <a:p>
            <a:pPr marL="571500" indent="-571500">
              <a:buFont typeface="Arial"/>
              <a:buChar char="•"/>
            </a:pPr>
            <a:r>
              <a:rPr lang="en-US" sz="3200" dirty="0"/>
              <a:t>TWAS-</a:t>
            </a:r>
            <a:r>
              <a:rPr lang="en-US" sz="3200" dirty="0" err="1"/>
              <a:t>Instituto</a:t>
            </a:r>
            <a:r>
              <a:rPr lang="en-US" sz="3200" dirty="0"/>
              <a:t> </a:t>
            </a:r>
            <a:r>
              <a:rPr lang="en-US" sz="3200" dirty="0" err="1"/>
              <a:t>Agronômico</a:t>
            </a:r>
            <a:r>
              <a:rPr lang="en-US" sz="3200" dirty="0"/>
              <a:t> de Campinas Centre of Excellence</a:t>
            </a:r>
          </a:p>
          <a:p>
            <a:endParaRPr lang="en-US" sz="3600" dirty="0" smtClean="0"/>
          </a:p>
          <a:p>
            <a:pPr marL="285750" indent="-285750">
              <a:buFontTx/>
              <a:buChar char="•"/>
            </a:pPr>
            <a:endParaRPr lang="en-US" sz="3600" dirty="0" smtClean="0"/>
          </a:p>
          <a:p>
            <a:pPr marL="285750" indent="-285750">
              <a:buFontTx/>
              <a:buChar char="•"/>
            </a:pPr>
            <a:endParaRPr lang="en-US" dirty="0"/>
          </a:p>
          <a:p>
            <a:pPr marL="285750" indent="-285750">
              <a:buFontTx/>
              <a:buChar char="•"/>
            </a:pPr>
            <a:endParaRPr lang="en-US" dirty="0"/>
          </a:p>
        </p:txBody>
      </p:sp>
      <p:sp>
        <p:nvSpPr>
          <p:cNvPr id="7" name="Title 3"/>
          <p:cNvSpPr>
            <a:spLocks noGrp="1"/>
          </p:cNvSpPr>
          <p:nvPr>
            <p:ph type="title"/>
          </p:nvPr>
        </p:nvSpPr>
        <p:spPr>
          <a:xfrm>
            <a:off x="457200" y="792082"/>
            <a:ext cx="2139696" cy="2687720"/>
          </a:xfrm>
        </p:spPr>
        <p:txBody>
          <a:bodyPr/>
          <a:lstStyle/>
          <a:p>
            <a:r>
              <a:rPr lang="en-US" dirty="0" smtClean="0"/>
              <a:t>South-South network leaders: </a:t>
            </a:r>
            <a:r>
              <a:rPr lang="en-US" dirty="0"/>
              <a:t/>
            </a:r>
            <a:br>
              <a:rPr lang="en-US" dirty="0"/>
            </a:br>
            <a:r>
              <a:rPr lang="en-US" sz="4400" b="1" dirty="0" smtClean="0"/>
              <a:t>Brazil</a:t>
            </a:r>
            <a:endParaRPr lang="en-US" sz="2800" b="1"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02" y="3835402"/>
            <a:ext cx="2120900" cy="2120900"/>
          </a:xfrm>
          <a:prstGeom prst="rect">
            <a:avLst/>
          </a:prstGeom>
        </p:spPr>
      </p:pic>
    </p:spTree>
    <p:extLst>
      <p:ext uri="{BB962C8B-B14F-4D97-AF65-F5344CB8AC3E}">
        <p14:creationId xmlns:p14="http://schemas.microsoft.com/office/powerpoint/2010/main" val="360877935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FEC368-1D7A-4F81-ABF6-AE0E36BAF64C}" type="slidenum">
              <a:rPr lang="en-US" smtClean="0"/>
              <a:pPr/>
              <a:t>12</a:t>
            </a:fld>
            <a:endParaRPr lang="en-US"/>
          </a:p>
        </p:txBody>
      </p:sp>
      <p:sp>
        <p:nvSpPr>
          <p:cNvPr id="8" name="TextBox 7"/>
          <p:cNvSpPr txBox="1"/>
          <p:nvPr/>
        </p:nvSpPr>
        <p:spPr>
          <a:xfrm>
            <a:off x="2922137" y="1475512"/>
            <a:ext cx="5955235" cy="3724097"/>
          </a:xfrm>
          <a:prstGeom prst="rect">
            <a:avLst/>
          </a:prstGeom>
          <a:noFill/>
        </p:spPr>
        <p:txBody>
          <a:bodyPr wrap="square" rtlCol="0">
            <a:spAutoFit/>
          </a:bodyPr>
          <a:lstStyle/>
          <a:p>
            <a:pPr marL="572400" indent="-572400">
              <a:spcAft>
                <a:spcPts val="2400"/>
              </a:spcAft>
              <a:buFont typeface="Arial"/>
              <a:buChar char="•"/>
            </a:pPr>
            <a:r>
              <a:rPr lang="en-US" sz="3600" dirty="0"/>
              <a:t>More than 60 postgraduate fellowships at four major </a:t>
            </a:r>
            <a:r>
              <a:rPr lang="en-US" sz="3600" dirty="0" smtClean="0"/>
              <a:t>institutions</a:t>
            </a:r>
            <a:endParaRPr lang="en-US" sz="3600" dirty="0"/>
          </a:p>
          <a:p>
            <a:pPr marL="572400" indent="-572400">
              <a:spcAft>
                <a:spcPts val="2400"/>
              </a:spcAft>
              <a:buFont typeface="Arial"/>
              <a:buChar char="•"/>
            </a:pPr>
            <a:r>
              <a:rPr lang="en-US" sz="3600" dirty="0"/>
              <a:t>27 centres of excellence under TWAS-UNESCO Associateship Scheme</a:t>
            </a:r>
            <a:endParaRPr lang="en-US" sz="3600" dirty="0" smtClean="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02" y="3835402"/>
            <a:ext cx="2120900" cy="2120900"/>
          </a:xfrm>
          <a:prstGeom prst="rect">
            <a:avLst/>
          </a:prstGeom>
        </p:spPr>
      </p:pic>
      <p:sp>
        <p:nvSpPr>
          <p:cNvPr id="11" name="Title 3"/>
          <p:cNvSpPr>
            <a:spLocks noGrp="1"/>
          </p:cNvSpPr>
          <p:nvPr>
            <p:ph type="title"/>
          </p:nvPr>
        </p:nvSpPr>
        <p:spPr>
          <a:xfrm>
            <a:off x="457200" y="792082"/>
            <a:ext cx="2139696" cy="2687720"/>
          </a:xfrm>
        </p:spPr>
        <p:txBody>
          <a:bodyPr/>
          <a:lstStyle/>
          <a:p>
            <a:r>
              <a:rPr lang="en-US" dirty="0" smtClean="0"/>
              <a:t>South-South network leaders: </a:t>
            </a:r>
            <a:r>
              <a:rPr lang="en-US" dirty="0"/>
              <a:t/>
            </a:r>
            <a:br>
              <a:rPr lang="en-US" dirty="0"/>
            </a:br>
            <a:r>
              <a:rPr lang="en-US" sz="4400" b="1" dirty="0" smtClean="0"/>
              <a:t>India</a:t>
            </a:r>
            <a:endParaRPr lang="en-US" sz="2800" b="1" dirty="0"/>
          </a:p>
        </p:txBody>
      </p:sp>
    </p:spTree>
    <p:extLst>
      <p:ext uri="{BB962C8B-B14F-4D97-AF65-F5344CB8AC3E}">
        <p14:creationId xmlns:p14="http://schemas.microsoft.com/office/powerpoint/2010/main" val="8294669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377167" y="792080"/>
            <a:ext cx="2219984" cy="2332120"/>
          </a:xfrm>
        </p:spPr>
        <p:txBody>
          <a:bodyPr/>
          <a:lstStyle/>
          <a:p>
            <a:r>
              <a:rPr lang="en-US" dirty="0"/>
              <a:t>South-South network leaders: </a:t>
            </a:r>
            <a:br>
              <a:rPr lang="en-US" dirty="0"/>
            </a:br>
            <a:r>
              <a:rPr lang="en-US" sz="4000" b="1" dirty="0" smtClean="0"/>
              <a:t>Pakistan</a:t>
            </a:r>
            <a:endParaRPr lang="en-US" sz="4000" dirty="0"/>
          </a:p>
        </p:txBody>
      </p:sp>
      <p:sp>
        <p:nvSpPr>
          <p:cNvPr id="3" name="Content Placeholder 2"/>
          <p:cNvSpPr>
            <a:spLocks noGrp="1"/>
          </p:cNvSpPr>
          <p:nvPr>
            <p:ph idx="1"/>
          </p:nvPr>
        </p:nvSpPr>
        <p:spPr>
          <a:xfrm>
            <a:off x="2971800" y="792081"/>
            <a:ext cx="5715000" cy="5578558"/>
          </a:xfrm>
        </p:spPr>
        <p:txBody>
          <a:bodyPr>
            <a:normAutofit lnSpcReduction="10000"/>
          </a:bodyPr>
          <a:lstStyle/>
          <a:p>
            <a:pPr marL="0" indent="0">
              <a:buNone/>
            </a:pPr>
            <a:r>
              <a:rPr lang="en-US" dirty="0" smtClean="0"/>
              <a:t>Fellowship Partners:</a:t>
            </a:r>
          </a:p>
          <a:p>
            <a:endParaRPr lang="en-US" sz="2200" dirty="0"/>
          </a:p>
          <a:p>
            <a:pPr>
              <a:spcAft>
                <a:spcPts val="1200"/>
              </a:spcAft>
              <a:buClrTx/>
              <a:buSzPct val="100000"/>
            </a:pPr>
            <a:r>
              <a:rPr lang="en-US" sz="2800" b="1" dirty="0" smtClean="0"/>
              <a:t>COMSATS </a:t>
            </a:r>
            <a:r>
              <a:rPr lang="en-US" sz="2800" b="1" dirty="0"/>
              <a:t>Institute of Information Technology  </a:t>
            </a:r>
            <a:r>
              <a:rPr lang="en-US" sz="2800" b="1" dirty="0" smtClean="0"/>
              <a:t>       </a:t>
            </a:r>
            <a:r>
              <a:rPr lang="en-US" sz="2800" dirty="0" smtClean="0"/>
              <a:t>(90 fellowships/year) </a:t>
            </a:r>
            <a:endParaRPr lang="en-US" sz="2800" dirty="0"/>
          </a:p>
          <a:p>
            <a:pPr>
              <a:spcAft>
                <a:spcPts val="1200"/>
              </a:spcAft>
              <a:buClrTx/>
              <a:buSzPct val="100000"/>
            </a:pPr>
            <a:r>
              <a:rPr lang="en-US" sz="2800" b="1" dirty="0" smtClean="0"/>
              <a:t>National </a:t>
            </a:r>
            <a:r>
              <a:rPr lang="en-US" sz="2800" b="1" dirty="0"/>
              <a:t>Centre of Excellence in Molecular </a:t>
            </a:r>
            <a:r>
              <a:rPr lang="en-US" sz="2800" b="1" dirty="0" smtClean="0"/>
              <a:t>Biology </a:t>
            </a:r>
            <a:r>
              <a:rPr lang="en-US" sz="2800" dirty="0" smtClean="0"/>
              <a:t>(20)</a:t>
            </a:r>
          </a:p>
          <a:p>
            <a:pPr>
              <a:spcAft>
                <a:spcPts val="1200"/>
              </a:spcAft>
              <a:buClrTx/>
              <a:buSzPct val="100000"/>
            </a:pPr>
            <a:r>
              <a:rPr lang="en-US" sz="2800" b="1" dirty="0" smtClean="0"/>
              <a:t>International </a:t>
            </a:r>
            <a:r>
              <a:rPr lang="en-US" sz="2800" b="1" dirty="0"/>
              <a:t>Center for Chemical and Biological </a:t>
            </a:r>
            <a:r>
              <a:rPr lang="en-US" sz="2800" b="1" dirty="0" smtClean="0"/>
              <a:t>Sciences </a:t>
            </a:r>
            <a:r>
              <a:rPr lang="en-US" sz="2800" dirty="0" smtClean="0"/>
              <a:t>(11) </a:t>
            </a:r>
          </a:p>
          <a:p>
            <a:pPr>
              <a:spcAft>
                <a:spcPts val="1200"/>
              </a:spcAft>
              <a:buClrTx/>
              <a:buSzPct val="100000"/>
            </a:pPr>
            <a:r>
              <a:rPr lang="en-US" sz="2800" b="1" dirty="0" smtClean="0"/>
              <a:t>National </a:t>
            </a:r>
            <a:r>
              <a:rPr lang="en-US" sz="2800" b="1" dirty="0"/>
              <a:t>Centre for </a:t>
            </a:r>
            <a:r>
              <a:rPr lang="en-US" sz="2800" b="1" dirty="0" smtClean="0"/>
              <a:t>Physics</a:t>
            </a:r>
            <a:r>
              <a:rPr lang="en-US" sz="2800" b="1" dirty="0"/>
              <a:t> </a:t>
            </a:r>
            <a:r>
              <a:rPr lang="en-US" sz="2800" dirty="0" smtClean="0"/>
              <a:t>(3) </a:t>
            </a:r>
          </a:p>
        </p:txBody>
      </p:sp>
      <p:sp>
        <p:nvSpPr>
          <p:cNvPr id="2" name="Slide Number Placeholder 1"/>
          <p:cNvSpPr>
            <a:spLocks noGrp="1"/>
          </p:cNvSpPr>
          <p:nvPr>
            <p:ph type="sldNum" sz="quarter" idx="12"/>
          </p:nvPr>
        </p:nvSpPr>
        <p:spPr/>
        <p:txBody>
          <a:bodyPr/>
          <a:lstStyle/>
          <a:p>
            <a:fld id="{0CFEC368-1D7A-4F81-ABF6-AE0E36BAF64C}" type="slidenum">
              <a:rPr lang="en-US" smtClean="0"/>
              <a:pPr/>
              <a:t>13</a:t>
            </a:fld>
            <a:endParaRPr lang="en-US"/>
          </a:p>
        </p:txBody>
      </p:sp>
      <p:pic>
        <p:nvPicPr>
          <p:cNvPr id="15" name="Picture Placeholder 14" descr="500px-Pakistan_(orthographic_projection)_wd.svg.p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5977" r="15977"/>
          <a:stretch>
            <a:fillRect/>
          </a:stretch>
        </p:blipFill>
        <p:spPr/>
      </p:pic>
    </p:spTree>
    <p:extLst>
      <p:ext uri="{BB962C8B-B14F-4D97-AF65-F5344CB8AC3E}">
        <p14:creationId xmlns:p14="http://schemas.microsoft.com/office/powerpoint/2010/main" val="3365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377167" y="792080"/>
            <a:ext cx="2219984" cy="2332120"/>
          </a:xfrm>
        </p:spPr>
        <p:txBody>
          <a:bodyPr/>
          <a:lstStyle/>
          <a:p>
            <a:r>
              <a:rPr lang="en-US" dirty="0"/>
              <a:t>South-South network leaders: </a:t>
            </a:r>
            <a:br>
              <a:rPr lang="en-US" dirty="0"/>
            </a:br>
            <a:r>
              <a:rPr lang="en-US" sz="4000" b="1" dirty="0" smtClean="0"/>
              <a:t>Pakistan</a:t>
            </a:r>
            <a:endParaRPr lang="en-US" sz="4000" dirty="0"/>
          </a:p>
        </p:txBody>
      </p:sp>
      <p:sp>
        <p:nvSpPr>
          <p:cNvPr id="3" name="Content Placeholder 2"/>
          <p:cNvSpPr>
            <a:spLocks noGrp="1"/>
          </p:cNvSpPr>
          <p:nvPr>
            <p:ph idx="1"/>
          </p:nvPr>
        </p:nvSpPr>
        <p:spPr>
          <a:xfrm>
            <a:off x="2971800" y="792081"/>
            <a:ext cx="5715000" cy="5578558"/>
          </a:xfrm>
        </p:spPr>
        <p:txBody>
          <a:bodyPr>
            <a:normAutofit fontScale="92500" lnSpcReduction="20000"/>
          </a:bodyPr>
          <a:lstStyle/>
          <a:p>
            <a:pPr marL="0" indent="0">
              <a:buNone/>
            </a:pPr>
            <a:endParaRPr lang="en-US" sz="2800" dirty="0"/>
          </a:p>
          <a:p>
            <a:pPr>
              <a:buClrTx/>
            </a:pPr>
            <a:r>
              <a:rPr lang="en-US" sz="2800" b="1" dirty="0"/>
              <a:t>68</a:t>
            </a:r>
            <a:r>
              <a:rPr lang="en-US" sz="2800" dirty="0"/>
              <a:t> TWAS </a:t>
            </a:r>
            <a:r>
              <a:rPr lang="en-US" sz="2800" dirty="0" smtClean="0"/>
              <a:t>Fellowship awardees        from 10 countries have been hosted in Pakistan since 2007</a:t>
            </a:r>
          </a:p>
          <a:p>
            <a:pPr>
              <a:buClrTx/>
            </a:pPr>
            <a:endParaRPr lang="en-US" sz="2800" dirty="0"/>
          </a:p>
          <a:p>
            <a:pPr>
              <a:buClrTx/>
            </a:pPr>
            <a:r>
              <a:rPr lang="en-US" sz="2800" b="1" dirty="0"/>
              <a:t>256 </a:t>
            </a:r>
            <a:r>
              <a:rPr lang="en-US" sz="2800" dirty="0"/>
              <a:t>TWAS </a:t>
            </a:r>
            <a:r>
              <a:rPr lang="en-US" sz="2800" dirty="0" smtClean="0"/>
              <a:t>Fellowship awardees from Pakistan have pursued studies or research overseas since 2004 in:</a:t>
            </a:r>
          </a:p>
          <a:p>
            <a:pPr marL="0" indent="0">
              <a:buClrTx/>
              <a:buNone/>
            </a:pPr>
            <a:endParaRPr lang="en-US" sz="1200" dirty="0" smtClean="0"/>
          </a:p>
          <a:p>
            <a:pPr indent="0">
              <a:buClr>
                <a:schemeClr val="tx2"/>
              </a:buClr>
              <a:buFont typeface="Wingdings" charset="2"/>
              <a:buChar char="§"/>
            </a:pPr>
            <a:r>
              <a:rPr lang="en-US" sz="2800" dirty="0" smtClean="0"/>
              <a:t> Brazil </a:t>
            </a:r>
            <a:r>
              <a:rPr lang="en-US" sz="2800" dirty="0"/>
              <a:t>116</a:t>
            </a:r>
          </a:p>
          <a:p>
            <a:pPr indent="0">
              <a:buClr>
                <a:schemeClr val="tx2"/>
              </a:buClr>
              <a:buFont typeface="Wingdings" charset="2"/>
              <a:buChar char="§"/>
            </a:pPr>
            <a:r>
              <a:rPr lang="en-US" sz="2800" dirty="0" smtClean="0"/>
              <a:t> China </a:t>
            </a:r>
            <a:r>
              <a:rPr lang="en-US" sz="2800" dirty="0"/>
              <a:t>102</a:t>
            </a:r>
          </a:p>
          <a:p>
            <a:pPr indent="0">
              <a:buClr>
                <a:schemeClr val="tx2"/>
              </a:buClr>
              <a:buFont typeface="Wingdings" charset="2"/>
              <a:buChar char="§"/>
            </a:pPr>
            <a:r>
              <a:rPr lang="en-US" sz="2800" dirty="0" smtClean="0"/>
              <a:t> Malaysia </a:t>
            </a:r>
            <a:r>
              <a:rPr lang="en-US" sz="2800" dirty="0"/>
              <a:t>29</a:t>
            </a:r>
          </a:p>
          <a:p>
            <a:pPr indent="0">
              <a:buClr>
                <a:schemeClr val="tx2"/>
              </a:buClr>
              <a:buFont typeface="Wingdings" charset="2"/>
              <a:buChar char="§"/>
            </a:pPr>
            <a:r>
              <a:rPr lang="en-US" sz="2800" dirty="0" smtClean="0"/>
              <a:t> India </a:t>
            </a:r>
            <a:r>
              <a:rPr lang="en-US" sz="2800" dirty="0"/>
              <a:t>5</a:t>
            </a:r>
          </a:p>
          <a:p>
            <a:pPr indent="0">
              <a:buClr>
                <a:schemeClr val="tx2"/>
              </a:buClr>
              <a:buFont typeface="Wingdings" charset="2"/>
              <a:buChar char="§"/>
            </a:pPr>
            <a:r>
              <a:rPr lang="en-US" sz="2800" dirty="0" smtClean="0"/>
              <a:t> Mexico </a:t>
            </a:r>
            <a:r>
              <a:rPr lang="en-US" sz="2800" dirty="0"/>
              <a:t>3</a:t>
            </a:r>
          </a:p>
          <a:p>
            <a:pPr indent="0">
              <a:buClr>
                <a:schemeClr val="tx2"/>
              </a:buClr>
              <a:buFont typeface="Wingdings" charset="2"/>
              <a:buChar char="§"/>
            </a:pPr>
            <a:r>
              <a:rPr lang="en-US" sz="2800" dirty="0" smtClean="0"/>
              <a:t> Iran </a:t>
            </a:r>
            <a:r>
              <a:rPr lang="en-US" sz="2800" dirty="0"/>
              <a:t>1</a:t>
            </a:r>
          </a:p>
          <a:p>
            <a:pPr marL="0" indent="0">
              <a:buFontTx/>
              <a:buNone/>
            </a:pPr>
            <a:endParaRPr lang="en-US" sz="2800" b="1" dirty="0"/>
          </a:p>
          <a:p>
            <a:pPr marL="171450" indent="-171450">
              <a:buFontTx/>
              <a:buChar char="•"/>
            </a:pPr>
            <a:endParaRPr lang="en-US" sz="2800" b="1" dirty="0"/>
          </a:p>
          <a:p>
            <a:pPr marL="0" indent="0">
              <a:buNone/>
            </a:pPr>
            <a:endParaRPr lang="en-US" sz="2800" dirty="0" smtClean="0"/>
          </a:p>
        </p:txBody>
      </p:sp>
      <p:sp>
        <p:nvSpPr>
          <p:cNvPr id="2" name="Slide Number Placeholder 1"/>
          <p:cNvSpPr>
            <a:spLocks noGrp="1"/>
          </p:cNvSpPr>
          <p:nvPr>
            <p:ph type="sldNum" sz="quarter" idx="12"/>
          </p:nvPr>
        </p:nvSpPr>
        <p:spPr/>
        <p:txBody>
          <a:bodyPr/>
          <a:lstStyle/>
          <a:p>
            <a:fld id="{0CFEC368-1D7A-4F81-ABF6-AE0E36BAF64C}" type="slidenum">
              <a:rPr lang="en-US" smtClean="0"/>
              <a:pPr/>
              <a:t>14</a:t>
            </a:fld>
            <a:endParaRPr lang="en-US"/>
          </a:p>
        </p:txBody>
      </p:sp>
      <p:pic>
        <p:nvPicPr>
          <p:cNvPr id="15" name="Picture Placeholder 14" descr="500px-Pakistan_(orthographic_projection)_wd.svg.p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5977" r="15977"/>
          <a:stretch>
            <a:fillRect/>
          </a:stretch>
        </p:blipFill>
        <p:spPr/>
      </p:pic>
    </p:spTree>
    <p:extLst>
      <p:ext uri="{BB962C8B-B14F-4D97-AF65-F5344CB8AC3E}">
        <p14:creationId xmlns:p14="http://schemas.microsoft.com/office/powerpoint/2010/main" val="321076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377167" y="792080"/>
            <a:ext cx="2219984" cy="2332120"/>
          </a:xfrm>
        </p:spPr>
        <p:txBody>
          <a:bodyPr/>
          <a:lstStyle/>
          <a:p>
            <a:r>
              <a:rPr lang="en-US" dirty="0"/>
              <a:t>South-South network leaders: </a:t>
            </a:r>
            <a:br>
              <a:rPr lang="en-US" dirty="0"/>
            </a:br>
            <a:r>
              <a:rPr lang="en-US" sz="4000" b="1" dirty="0" smtClean="0"/>
              <a:t>Pakistan</a:t>
            </a:r>
            <a:endParaRPr lang="en-US" sz="4000" dirty="0"/>
          </a:p>
        </p:txBody>
      </p:sp>
      <p:sp>
        <p:nvSpPr>
          <p:cNvPr id="3" name="Content Placeholder 2"/>
          <p:cNvSpPr>
            <a:spLocks noGrp="1"/>
          </p:cNvSpPr>
          <p:nvPr>
            <p:ph idx="1"/>
          </p:nvPr>
        </p:nvSpPr>
        <p:spPr>
          <a:xfrm>
            <a:off x="2971800" y="792081"/>
            <a:ext cx="5715000" cy="5578558"/>
          </a:xfrm>
        </p:spPr>
        <p:txBody>
          <a:bodyPr>
            <a:normAutofit fontScale="40000" lnSpcReduction="20000"/>
          </a:bodyPr>
          <a:lstStyle/>
          <a:p>
            <a:pPr marL="0" indent="0">
              <a:buNone/>
            </a:pPr>
            <a:endParaRPr lang="en-US" dirty="0" smtClean="0"/>
          </a:p>
          <a:p>
            <a:pPr marL="0" indent="0">
              <a:buNone/>
            </a:pPr>
            <a:endParaRPr lang="en-US" dirty="0"/>
          </a:p>
          <a:p>
            <a:pPr marL="0" indent="0">
              <a:buNone/>
            </a:pPr>
            <a:r>
              <a:rPr lang="en-US" sz="5100" dirty="0" smtClean="0"/>
              <a:t>COMSTECH</a:t>
            </a:r>
            <a:r>
              <a:rPr lang="en-US" sz="5100" dirty="0"/>
              <a:t>-</a:t>
            </a:r>
            <a:r>
              <a:rPr lang="en-US" sz="5100" dirty="0" smtClean="0"/>
              <a:t>TWAS</a:t>
            </a:r>
          </a:p>
          <a:p>
            <a:pPr marL="0" indent="0">
              <a:buNone/>
            </a:pPr>
            <a:r>
              <a:rPr lang="en-US" sz="5100" dirty="0" smtClean="0"/>
              <a:t>Joint Research Grants (2013):</a:t>
            </a:r>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a:p>
          <a:p>
            <a:pPr marL="0" indent="0">
              <a:buNone/>
            </a:pPr>
            <a:endParaRPr lang="en-US" sz="1800" dirty="0" smtClean="0"/>
          </a:p>
          <a:p>
            <a:pPr>
              <a:lnSpc>
                <a:spcPct val="120000"/>
              </a:lnSpc>
              <a:spcAft>
                <a:spcPts val="1200"/>
              </a:spcAft>
              <a:buClrTx/>
              <a:buFont typeface="Arial"/>
              <a:buChar char="•"/>
            </a:pPr>
            <a:r>
              <a:rPr lang="en-US" sz="6200" b="1" dirty="0" smtClean="0"/>
              <a:t>26 research grants </a:t>
            </a:r>
            <a:r>
              <a:rPr lang="en-US" sz="6200" dirty="0" smtClean="0"/>
              <a:t>to scientists in</a:t>
            </a:r>
          </a:p>
          <a:p>
            <a:pPr>
              <a:lnSpc>
                <a:spcPct val="120000"/>
              </a:lnSpc>
              <a:spcAft>
                <a:spcPts val="1200"/>
              </a:spcAft>
              <a:buClrTx/>
              <a:buFont typeface="Arial"/>
              <a:buChar char="•"/>
            </a:pPr>
            <a:r>
              <a:rPr lang="en-US" sz="6200" b="1" dirty="0" smtClean="0"/>
              <a:t>10 countries </a:t>
            </a:r>
            <a:r>
              <a:rPr lang="en-US" sz="6200" dirty="0" smtClean="0"/>
              <a:t>in Asia, South Asia, Middle East and Africa, totaling</a:t>
            </a:r>
          </a:p>
          <a:p>
            <a:pPr>
              <a:lnSpc>
                <a:spcPct val="120000"/>
              </a:lnSpc>
              <a:spcAft>
                <a:spcPts val="1200"/>
              </a:spcAft>
              <a:buClrTx/>
              <a:buFont typeface="Arial"/>
              <a:buChar char="•"/>
            </a:pPr>
            <a:r>
              <a:rPr lang="en-US" sz="6200" b="1" dirty="0" smtClean="0"/>
              <a:t>$200,000 </a:t>
            </a:r>
          </a:p>
          <a:p>
            <a:pPr>
              <a:lnSpc>
                <a:spcPct val="120000"/>
              </a:lnSpc>
              <a:spcAft>
                <a:spcPts val="1200"/>
              </a:spcAft>
              <a:buClrTx/>
              <a:buFont typeface="Arial"/>
              <a:buChar char="•"/>
            </a:pPr>
            <a:r>
              <a:rPr lang="en-US" sz="6200" b="1" dirty="0" smtClean="0"/>
              <a:t>$7,700 </a:t>
            </a:r>
            <a:r>
              <a:rPr lang="en-US" sz="6200" dirty="0" smtClean="0"/>
              <a:t>average grant</a:t>
            </a:r>
          </a:p>
          <a:p>
            <a:pPr marL="0" indent="0">
              <a:buNone/>
            </a:pPr>
            <a:r>
              <a:rPr lang="en-US" sz="1800" dirty="0" smtClean="0"/>
              <a:t> </a:t>
            </a:r>
            <a:endParaRPr lang="en-US" sz="1800" dirty="0"/>
          </a:p>
          <a:p>
            <a:pPr marL="0" indent="0">
              <a:buNone/>
            </a:pPr>
            <a:endParaRPr lang="en-US" sz="2800" dirty="0" smtClean="0"/>
          </a:p>
          <a:p>
            <a:pPr marL="0" indent="0">
              <a:buNone/>
            </a:pPr>
            <a:endParaRPr lang="en-US" dirty="0"/>
          </a:p>
          <a:p>
            <a:pPr marL="0" indent="0">
              <a:buNone/>
            </a:pPr>
            <a:r>
              <a:rPr lang="en-US" dirty="0" smtClean="0"/>
              <a:t> </a:t>
            </a:r>
            <a:endParaRPr lang="en-US" dirty="0"/>
          </a:p>
        </p:txBody>
      </p:sp>
      <p:sp>
        <p:nvSpPr>
          <p:cNvPr id="2" name="Slide Number Placeholder 1"/>
          <p:cNvSpPr>
            <a:spLocks noGrp="1"/>
          </p:cNvSpPr>
          <p:nvPr>
            <p:ph type="sldNum" sz="quarter" idx="12"/>
          </p:nvPr>
        </p:nvSpPr>
        <p:spPr/>
        <p:txBody>
          <a:bodyPr/>
          <a:lstStyle/>
          <a:p>
            <a:fld id="{0CFEC368-1D7A-4F81-ABF6-AE0E36BAF64C}" type="slidenum">
              <a:rPr lang="en-US" smtClean="0"/>
              <a:pPr/>
              <a:t>15</a:t>
            </a:fld>
            <a:endParaRPr lang="en-US"/>
          </a:p>
        </p:txBody>
      </p:sp>
      <p:pic>
        <p:nvPicPr>
          <p:cNvPr id="15" name="Picture Placeholder 14" descr="500px-Pakistan_(orthographic_projection)_wd.svg.pn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5977" r="15977"/>
          <a:stretch>
            <a:fillRect/>
          </a:stretch>
        </p:blipFill>
        <p:spPr/>
      </p:pic>
    </p:spTree>
    <p:extLst>
      <p:ext uri="{BB962C8B-B14F-4D97-AF65-F5344CB8AC3E}">
        <p14:creationId xmlns:p14="http://schemas.microsoft.com/office/powerpoint/2010/main" val="180075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Promise of Science Diplomacy</a:t>
            </a:r>
            <a:endParaRPr lang="en-US" dirty="0"/>
          </a:p>
        </p:txBody>
      </p:sp>
      <p:sp>
        <p:nvSpPr>
          <p:cNvPr id="4" name="Content Placeholder 3"/>
          <p:cNvSpPr>
            <a:spLocks noGrp="1"/>
          </p:cNvSpPr>
          <p:nvPr>
            <p:ph sz="half" idx="2"/>
          </p:nvPr>
        </p:nvSpPr>
        <p:spPr>
          <a:xfrm>
            <a:off x="4648201" y="1673352"/>
            <a:ext cx="4167523" cy="4718304"/>
          </a:xfrm>
        </p:spPr>
        <p:txBody>
          <a:bodyPr>
            <a:normAutofit lnSpcReduction="10000"/>
          </a:bodyPr>
          <a:lstStyle/>
          <a:p>
            <a:pPr marL="0" indent="0">
              <a:buNone/>
            </a:pPr>
            <a:endParaRPr lang="en-GB" dirty="0" smtClean="0"/>
          </a:p>
          <a:p>
            <a:pPr marL="0" indent="0">
              <a:buNone/>
            </a:pPr>
            <a:r>
              <a:rPr lang="en-GB" dirty="0" smtClean="0"/>
              <a:t>“</a:t>
            </a:r>
            <a:r>
              <a:rPr lang="en-GB" dirty="0"/>
              <a:t>Our future must not be hostage to our past. If we can move on cultural exchanges and trade links, why can’t we go ahead with joint efforts in education, science and technology?” </a:t>
            </a:r>
          </a:p>
          <a:p>
            <a:pPr marL="0" indent="0" algn="r">
              <a:buNone/>
            </a:pPr>
            <a:endParaRPr lang="en-GB" sz="1400" dirty="0" smtClean="0"/>
          </a:p>
          <a:p>
            <a:pPr marL="0" indent="0" algn="r">
              <a:buNone/>
            </a:pPr>
            <a:r>
              <a:rPr lang="en-GB" sz="2000" dirty="0" smtClean="0"/>
              <a:t>–</a:t>
            </a:r>
            <a:r>
              <a:rPr lang="en-GB" sz="2000" dirty="0"/>
              <a:t>Atta-</a:t>
            </a:r>
            <a:r>
              <a:rPr lang="en-GB" sz="2000" dirty="0" err="1"/>
              <a:t>ur</a:t>
            </a:r>
            <a:r>
              <a:rPr lang="en-GB" sz="2000" dirty="0"/>
              <a:t>-</a:t>
            </a:r>
            <a:r>
              <a:rPr lang="en-GB" sz="2000" dirty="0" err="1" smtClean="0"/>
              <a:t>Rahman</a:t>
            </a:r>
            <a:endParaRPr lang="en-GB" sz="2000" dirty="0" smtClean="0"/>
          </a:p>
          <a:p>
            <a:pPr marL="0" indent="0" algn="r">
              <a:buNone/>
            </a:pPr>
            <a:r>
              <a:rPr lang="en-GB" sz="2000" dirty="0" smtClean="0"/>
              <a:t>TWAS Fellow 1985</a:t>
            </a:r>
            <a:endParaRPr lang="en-US" dirty="0" smtClean="0"/>
          </a:p>
        </p:txBody>
      </p:sp>
      <p:sp>
        <p:nvSpPr>
          <p:cNvPr id="5" name="Slide Number Placeholder 4"/>
          <p:cNvSpPr>
            <a:spLocks noGrp="1"/>
          </p:cNvSpPr>
          <p:nvPr>
            <p:ph type="sldNum" sz="quarter" idx="12"/>
          </p:nvPr>
        </p:nvSpPr>
        <p:spPr/>
        <p:txBody>
          <a:bodyPr/>
          <a:lstStyle/>
          <a:p>
            <a:fld id="{0CFEC368-1D7A-4F81-ABF6-AE0E36BAF64C}" type="slidenum">
              <a:rPr lang="en-US" smtClean="0"/>
              <a:pPr/>
              <a:t>16</a:t>
            </a:fld>
            <a:endParaRPr lang="en-US"/>
          </a:p>
        </p:txBody>
      </p:sp>
      <p:pic>
        <p:nvPicPr>
          <p:cNvPr id="6" name="Content Placeholder 5" descr="Atta-Ur-Rahman.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421" t="5611" b="8252"/>
          <a:stretch/>
        </p:blipFill>
        <p:spPr>
          <a:xfrm>
            <a:off x="676148" y="1524002"/>
            <a:ext cx="3819651" cy="4867275"/>
          </a:xfrm>
        </p:spPr>
      </p:pic>
    </p:spTree>
    <p:extLst>
      <p:ext uri="{BB962C8B-B14F-4D97-AF65-F5344CB8AC3E}">
        <p14:creationId xmlns:p14="http://schemas.microsoft.com/office/powerpoint/2010/main" val="3299361729"/>
      </p:ext>
    </p:extLst>
  </p:cSld>
  <p:clrMapOvr>
    <a:masterClrMapping/>
  </p:clrMapOvr>
  <mc:AlternateContent xmlns:mc="http://schemas.openxmlformats.org/markup-compatibility/2006" xmlns:p14="http://schemas.microsoft.com/office/powerpoint/2010/main">
    <mc:Choice Requires="p14">
      <p:transition spd="slow" p14:dur="11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alphaModFix amt="4000"/>
          </a:blip>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375920" y="4901050"/>
            <a:ext cx="7202488" cy="1511300"/>
          </a:xfrm>
        </p:spPr>
        <p:txBody>
          <a:bodyPr>
            <a:noAutofit/>
          </a:bodyPr>
          <a:lstStyle/>
          <a:p>
            <a:pPr marL="43200" indent="0">
              <a:spcBef>
                <a:spcPts val="600"/>
              </a:spcBef>
              <a:buNone/>
            </a:pPr>
            <a:r>
              <a:rPr lang="en-US" sz="2400" dirty="0"/>
              <a:t>Romain Murenzi, Executive </a:t>
            </a:r>
            <a:r>
              <a:rPr lang="en-US" sz="2400" dirty="0" smtClean="0"/>
              <a:t>Director</a:t>
            </a:r>
          </a:p>
          <a:p>
            <a:pPr marL="43200" indent="0">
              <a:spcBef>
                <a:spcPts val="600"/>
              </a:spcBef>
              <a:buNone/>
            </a:pPr>
            <a:r>
              <a:rPr lang="en-US" sz="2400" dirty="0" smtClean="0"/>
              <a:t>r m u r e n z </a:t>
            </a:r>
            <a:r>
              <a:rPr lang="en-US" sz="2400" dirty="0" err="1" smtClean="0"/>
              <a:t>i</a:t>
            </a:r>
            <a:r>
              <a:rPr lang="en-US" sz="2400" dirty="0" smtClean="0"/>
              <a:t> @ t w a s . o r g</a:t>
            </a:r>
            <a:endParaRPr lang="en-US" sz="2400" dirty="0"/>
          </a:p>
          <a:p>
            <a:pPr marL="43200" indent="0">
              <a:spcBef>
                <a:spcPts val="600"/>
              </a:spcBef>
              <a:buNone/>
            </a:pPr>
            <a:r>
              <a:rPr lang="en-US" sz="2400" b="1" dirty="0" err="1"/>
              <a:t>www.twas.org</a:t>
            </a:r>
            <a:endParaRPr lang="en-US" sz="2400" b="1" dirty="0"/>
          </a:p>
          <a:p>
            <a:pPr algn="ctr"/>
            <a:endParaRPr lang="en-US" sz="4000" dirty="0"/>
          </a:p>
          <a:p>
            <a:pPr algn="ctr"/>
            <a:endParaRPr lang="en-US" sz="2400" dirty="0">
              <a:effectLst>
                <a:outerShdw blurRad="38100" dist="38100" dir="2700000" algn="tl">
                  <a:srgbClr val="000000">
                    <a:alpha val="43137"/>
                  </a:srgbClr>
                </a:outerShdw>
              </a:effectLst>
            </a:endParaRPr>
          </a:p>
        </p:txBody>
      </p:sp>
      <p:pic>
        <p:nvPicPr>
          <p:cNvPr id="9" name="Picture 8" descr="Fermi_fron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3859" y="927630"/>
            <a:ext cx="4813000" cy="358087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0CFEC368-1D7A-4F81-ABF6-AE0E36BAF64C}" type="slidenum">
              <a:rPr lang="en-US" smtClean="0"/>
              <a:pPr/>
              <a:t>17</a:t>
            </a:fld>
            <a:endParaRPr lang="en-US"/>
          </a:p>
        </p:txBody>
      </p:sp>
      <p:sp>
        <p:nvSpPr>
          <p:cNvPr id="4" name="TextBox 3"/>
          <p:cNvSpPr txBox="1"/>
          <p:nvPr/>
        </p:nvSpPr>
        <p:spPr>
          <a:xfrm>
            <a:off x="4079074" y="6412984"/>
            <a:ext cx="4671479" cy="253916"/>
          </a:xfrm>
          <a:prstGeom prst="rect">
            <a:avLst/>
          </a:prstGeom>
          <a:noFill/>
        </p:spPr>
        <p:txBody>
          <a:bodyPr wrap="square" rtlCol="0">
            <a:spAutoFit/>
          </a:bodyPr>
          <a:lstStyle/>
          <a:p>
            <a:pPr algn="r"/>
            <a:r>
              <a:rPr lang="en-US" sz="1050" i="1" dirty="0" smtClean="0">
                <a:solidFill>
                  <a:schemeClr val="bg1">
                    <a:lumMod val="75000"/>
                  </a:schemeClr>
                </a:solidFill>
              </a:rPr>
              <a:t>Presentation prepared by TWAS Public Information Office</a:t>
            </a:r>
            <a:endParaRPr lang="en-US" sz="1050" i="1" dirty="0">
              <a:solidFill>
                <a:schemeClr val="bg1">
                  <a:lumMod val="75000"/>
                </a:schemeClr>
              </a:solidFill>
            </a:endParaRPr>
          </a:p>
        </p:txBody>
      </p:sp>
      <p:pic>
        <p:nvPicPr>
          <p:cNvPr id="3" name="Picture 2" descr="twas_logo_pantone3015c_transpbackgrd.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5921" y="3037841"/>
            <a:ext cx="2724315" cy="1236543"/>
          </a:xfrm>
          <a:prstGeom prst="rect">
            <a:avLst/>
          </a:prstGeom>
        </p:spPr>
      </p:pic>
    </p:spTree>
    <p:extLst>
      <p:ext uri="{BB962C8B-B14F-4D97-AF65-F5344CB8AC3E}">
        <p14:creationId xmlns:p14="http://schemas.microsoft.com/office/powerpoint/2010/main" val="41595061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Dream of Science in the South</a:t>
            </a:r>
            <a:endParaRPr lang="en-US" dirty="0"/>
          </a:p>
        </p:txBody>
      </p:sp>
      <p:pic>
        <p:nvPicPr>
          <p:cNvPr id="7" name="Content Placeholder 6" descr="Picture 7.png"/>
          <p:cNvPicPr>
            <a:picLocks noGrp="1" noChangeAspect="1"/>
          </p:cNvPicPr>
          <p:nvPr>
            <p:ph sz="half" idx="1"/>
          </p:nvPr>
        </p:nvPicPr>
        <p:blipFill>
          <a:blip r:embed="rId3">
            <a:extLst>
              <a:ext uri="{28A0092B-C50C-407E-A947-70E740481C1C}">
                <a14:useLocalDpi xmlns:a14="http://schemas.microsoft.com/office/drawing/2010/main" val="0"/>
              </a:ext>
            </a:extLst>
          </a:blip>
          <a:srcRect t="3977" b="3977"/>
          <a:stretch>
            <a:fillRect/>
          </a:stretch>
        </p:blipFill>
        <p:spPr>
          <a:xfrm>
            <a:off x="457201" y="1673354"/>
            <a:ext cx="3632587" cy="4541965"/>
          </a:xfrm>
        </p:spPr>
      </p:pic>
      <p:sp>
        <p:nvSpPr>
          <p:cNvPr id="4" name="Content Placeholder 3"/>
          <p:cNvSpPr>
            <a:spLocks noGrp="1"/>
          </p:cNvSpPr>
          <p:nvPr>
            <p:ph sz="half" idx="2"/>
          </p:nvPr>
        </p:nvSpPr>
        <p:spPr>
          <a:xfrm>
            <a:off x="4648201" y="1673352"/>
            <a:ext cx="4167523" cy="4718304"/>
          </a:xfrm>
        </p:spPr>
        <p:txBody>
          <a:bodyPr>
            <a:normAutofit/>
          </a:bodyPr>
          <a:lstStyle/>
          <a:p>
            <a:pPr marL="0" indent="0">
              <a:buNone/>
            </a:pPr>
            <a:endParaRPr lang="en-US" dirty="0" smtClean="0"/>
          </a:p>
          <a:p>
            <a:pPr marL="0" indent="0">
              <a:buNone/>
            </a:pPr>
            <a:r>
              <a:rPr lang="en-US" dirty="0" smtClean="0"/>
              <a:t>"</a:t>
            </a:r>
            <a:r>
              <a:rPr lang="en-US" dirty="0"/>
              <a:t>The Third World Academy of Sciences </a:t>
            </a:r>
            <a:r>
              <a:rPr lang="en-US" dirty="0" smtClean="0"/>
              <a:t>must </a:t>
            </a:r>
            <a:r>
              <a:rPr lang="en-US" dirty="0"/>
              <a:t>serve in the cause of enhancing South-South and South-North collaboration."</a:t>
            </a:r>
          </a:p>
          <a:p>
            <a:pPr marL="0" indent="0">
              <a:spcBef>
                <a:spcPts val="0"/>
              </a:spcBef>
              <a:buNone/>
            </a:pPr>
            <a:r>
              <a:rPr lang="en-US" sz="2000" dirty="0" smtClean="0"/>
              <a:t>          </a:t>
            </a:r>
          </a:p>
          <a:p>
            <a:pPr marL="0" indent="0" algn="r">
              <a:spcBef>
                <a:spcPts val="0"/>
              </a:spcBef>
              <a:buNone/>
            </a:pPr>
            <a:r>
              <a:rPr lang="en-US" sz="2000" dirty="0" smtClean="0"/>
              <a:t>      </a:t>
            </a:r>
            <a:r>
              <a:rPr lang="en-US" sz="2000" dirty="0"/>
              <a:t>– Abdus </a:t>
            </a:r>
            <a:r>
              <a:rPr lang="en-US" sz="2000" dirty="0" smtClean="0"/>
              <a:t>Salam</a:t>
            </a:r>
          </a:p>
          <a:p>
            <a:pPr marL="0" indent="0" algn="r">
              <a:spcBef>
                <a:spcPts val="0"/>
              </a:spcBef>
              <a:buNone/>
            </a:pPr>
            <a:r>
              <a:rPr lang="en-US" sz="2000" dirty="0" smtClean="0"/>
              <a:t>Physicist, Nobel Prize winner</a:t>
            </a:r>
          </a:p>
          <a:p>
            <a:pPr marL="0" indent="0" algn="r">
              <a:spcBef>
                <a:spcPts val="0"/>
              </a:spcBef>
              <a:buNone/>
            </a:pPr>
            <a:r>
              <a:rPr lang="en-US" sz="2000" dirty="0" smtClean="0"/>
              <a:t>Pakistan</a:t>
            </a:r>
            <a:endParaRPr lang="en-US" sz="2000"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325049634"/>
      </p:ext>
    </p:extLst>
  </p:cSld>
  <p:clrMapOvr>
    <a:masterClrMapping/>
  </p:clrMapOvr>
  <mc:AlternateContent xmlns:mc="http://schemas.openxmlformats.org/markup-compatibility/2006" xmlns:p14="http://schemas.microsoft.com/office/powerpoint/2010/main">
    <mc:Choice Requires="p14">
      <p:transition spd="slow" p14:dur="11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3200" dirty="0" smtClean="0"/>
              <a:t>Since TWAS was founded in 1983, the world has changed</a:t>
            </a:r>
            <a:endParaRPr lang="en-US" sz="3200" dirty="0"/>
          </a:p>
        </p:txBody>
      </p:sp>
      <p:sp>
        <p:nvSpPr>
          <p:cNvPr id="7" name="Content Placeholder 6"/>
          <p:cNvSpPr>
            <a:spLocks noGrp="1"/>
          </p:cNvSpPr>
          <p:nvPr>
            <p:ph idx="1"/>
          </p:nvPr>
        </p:nvSpPr>
        <p:spPr>
          <a:xfrm>
            <a:off x="2971800" y="792081"/>
            <a:ext cx="5715000" cy="2538029"/>
          </a:xfrm>
        </p:spPr>
        <p:txBody>
          <a:bodyPr anchor="t">
            <a:normAutofit/>
          </a:bodyPr>
          <a:lstStyle/>
          <a:p>
            <a:endParaRPr lang="en-US" dirty="0" smtClean="0"/>
          </a:p>
          <a:p>
            <a:pPr marL="0" indent="0">
              <a:buNone/>
            </a:pPr>
            <a:r>
              <a:rPr lang="en-US" sz="2800" dirty="0" smtClean="0"/>
              <a:t>Today, TWAS is</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p:txBody>
      </p:sp>
      <p:sp>
        <p:nvSpPr>
          <p:cNvPr id="2" name="Slide Number Placeholder 1"/>
          <p:cNvSpPr>
            <a:spLocks noGrp="1"/>
          </p:cNvSpPr>
          <p:nvPr>
            <p:ph type="sldNum" sz="quarter" idx="12"/>
          </p:nvPr>
        </p:nvSpPr>
        <p:spPr/>
        <p:txBody>
          <a:bodyPr/>
          <a:lstStyle/>
          <a:p>
            <a:fld id="{0CFEC368-1D7A-4F81-ABF6-AE0E36BAF64C}" type="slidenum">
              <a:rPr lang="en-US" smtClean="0"/>
              <a:pPr/>
              <a:t>3</a:t>
            </a:fld>
            <a:endParaRPr lang="en-US"/>
          </a:p>
        </p:txBody>
      </p:sp>
      <p:pic>
        <p:nvPicPr>
          <p:cNvPr id="5" name="Picture 4" descr="TWAS_ltrhead_2014-01.png"/>
          <p:cNvPicPr>
            <a:picLocks noChangeAspect="1"/>
          </p:cNvPicPr>
          <p:nvPr/>
        </p:nvPicPr>
        <p:blipFill rotWithShape="1">
          <a:blip r:embed="rId3" cstate="email">
            <a:extLst>
              <a:ext uri="{28A0092B-C50C-407E-A947-70E740481C1C}">
                <a14:useLocalDpi xmlns:a14="http://schemas.microsoft.com/office/drawing/2010/main" val="0"/>
              </a:ext>
            </a:extLst>
          </a:blip>
          <a:srcRect r="34861"/>
          <a:stretch/>
        </p:blipFill>
        <p:spPr>
          <a:xfrm>
            <a:off x="2832102" y="2070101"/>
            <a:ext cx="5956300" cy="1260009"/>
          </a:xfrm>
          <a:prstGeom prst="rect">
            <a:avLst/>
          </a:prstGeom>
        </p:spPr>
      </p:pic>
      <p:sp>
        <p:nvSpPr>
          <p:cNvPr id="8" name="TextBox 7"/>
          <p:cNvSpPr txBox="1"/>
          <p:nvPr/>
        </p:nvSpPr>
        <p:spPr>
          <a:xfrm>
            <a:off x="2971800" y="3708403"/>
            <a:ext cx="5816600" cy="2591479"/>
          </a:xfrm>
          <a:prstGeom prst="rect">
            <a:avLst/>
          </a:prstGeom>
          <a:noFill/>
        </p:spPr>
        <p:txBody>
          <a:bodyPr wrap="square" rtlCol="0">
            <a:spAutoFit/>
          </a:bodyPr>
          <a:lstStyle/>
          <a:p>
            <a:pPr>
              <a:spcBef>
                <a:spcPct val="20000"/>
              </a:spcBef>
              <a:buClr>
                <a:schemeClr val="accent1"/>
              </a:buClr>
              <a:buSzPct val="85000"/>
            </a:pPr>
            <a:r>
              <a:rPr lang="en-US" sz="2800" dirty="0"/>
              <a:t>a global academy with </a:t>
            </a:r>
          </a:p>
          <a:p>
            <a:pPr marL="182880" indent="-182880">
              <a:spcBef>
                <a:spcPct val="20000"/>
              </a:spcBef>
              <a:buClr>
                <a:schemeClr val="accent1"/>
              </a:buClr>
              <a:buSzPct val="85000"/>
              <a:buFont typeface="Arial" pitchFamily="34" charset="0"/>
              <a:buChar char="•"/>
            </a:pPr>
            <a:r>
              <a:rPr lang="en-US" sz="2800" dirty="0"/>
              <a:t>1105 elected Fellows</a:t>
            </a:r>
          </a:p>
          <a:p>
            <a:pPr marL="182880" indent="-182880">
              <a:spcBef>
                <a:spcPct val="20000"/>
              </a:spcBef>
              <a:buClr>
                <a:schemeClr val="accent1"/>
              </a:buClr>
              <a:buSzPct val="85000"/>
              <a:buFont typeface="Arial" pitchFamily="34" charset="0"/>
              <a:buChar char="•"/>
            </a:pPr>
            <a:r>
              <a:rPr lang="en-US" sz="2800" dirty="0" smtClean="0"/>
              <a:t>91 countries represented</a:t>
            </a:r>
            <a:endParaRPr lang="en-US" sz="2800" dirty="0"/>
          </a:p>
          <a:p>
            <a:pPr marL="182880" indent="-182880">
              <a:spcBef>
                <a:spcPct val="20000"/>
              </a:spcBef>
              <a:buClr>
                <a:schemeClr val="accent1"/>
              </a:buClr>
              <a:buSzPct val="85000"/>
              <a:buFont typeface="Arial" pitchFamily="34" charset="0"/>
              <a:buChar char="•"/>
            </a:pPr>
            <a:r>
              <a:rPr lang="en-US" sz="2800" dirty="0"/>
              <a:t>15 Nobel laureates</a:t>
            </a:r>
          </a:p>
          <a:p>
            <a:pPr marL="182880" indent="-182880">
              <a:spcBef>
                <a:spcPct val="20000"/>
              </a:spcBef>
              <a:buClr>
                <a:schemeClr val="accent1"/>
              </a:buClr>
              <a:buSzPct val="85000"/>
              <a:buFont typeface="Arial" pitchFamily="34" charset="0"/>
              <a:buChar char="•"/>
            </a:pPr>
            <a:r>
              <a:rPr lang="en-US" sz="2800" dirty="0"/>
              <a:t>103 women</a:t>
            </a:r>
          </a:p>
        </p:txBody>
      </p:sp>
    </p:spTree>
    <p:extLst>
      <p:ext uri="{BB962C8B-B14F-4D97-AF65-F5344CB8AC3E}">
        <p14:creationId xmlns:p14="http://schemas.microsoft.com/office/powerpoint/2010/main" val="258602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3200" dirty="0" smtClean="0"/>
              <a:t>Since TWAS was founded in 1983, the world has changed</a:t>
            </a:r>
            <a:endParaRPr lang="en-US" sz="3200" dirty="0"/>
          </a:p>
        </p:txBody>
      </p:sp>
      <p:sp>
        <p:nvSpPr>
          <p:cNvPr id="7" name="Content Placeholder 6"/>
          <p:cNvSpPr>
            <a:spLocks noGrp="1"/>
          </p:cNvSpPr>
          <p:nvPr>
            <p:ph idx="1"/>
          </p:nvPr>
        </p:nvSpPr>
        <p:spPr/>
        <p:txBody>
          <a:bodyPr>
            <a:normAutofit/>
          </a:bodyPr>
          <a:lstStyle/>
          <a:p>
            <a:pPr marL="0" indent="0">
              <a:spcAft>
                <a:spcPts val="1200"/>
              </a:spcAft>
              <a:buNone/>
            </a:pPr>
            <a:r>
              <a:rPr lang="en-US" dirty="0" smtClean="0"/>
              <a:t>The world is facing important new challenges:</a:t>
            </a:r>
          </a:p>
          <a:p>
            <a:r>
              <a:rPr lang="en-US" dirty="0" smtClean="0"/>
              <a:t>Climate change</a:t>
            </a:r>
          </a:p>
          <a:p>
            <a:r>
              <a:rPr lang="en-US" dirty="0" smtClean="0"/>
              <a:t>Food </a:t>
            </a:r>
            <a:r>
              <a:rPr lang="en-US" dirty="0"/>
              <a:t>security</a:t>
            </a:r>
          </a:p>
          <a:p>
            <a:r>
              <a:rPr lang="en-US" dirty="0"/>
              <a:t>Water quality</a:t>
            </a:r>
          </a:p>
          <a:p>
            <a:r>
              <a:rPr lang="en-US" dirty="0"/>
              <a:t>Energy security</a:t>
            </a:r>
          </a:p>
          <a:p>
            <a:r>
              <a:rPr lang="en-US" dirty="0"/>
              <a:t>Biodiversity loss</a:t>
            </a:r>
          </a:p>
          <a:p>
            <a:r>
              <a:rPr lang="en-US" dirty="0"/>
              <a:t>Infectious diseases</a:t>
            </a:r>
          </a:p>
        </p:txBody>
      </p:sp>
      <p:sp>
        <p:nvSpPr>
          <p:cNvPr id="2" name="Slide Number Placeholder 1"/>
          <p:cNvSpPr>
            <a:spLocks noGrp="1"/>
          </p:cNvSpPr>
          <p:nvPr>
            <p:ph type="sldNum" sz="quarter" idx="12"/>
          </p:nvPr>
        </p:nvSpPr>
        <p:spPr/>
        <p:txBody>
          <a:bodyPr/>
          <a:lstStyle/>
          <a:p>
            <a:fld id="{0CFEC368-1D7A-4F81-ABF6-AE0E36BAF64C}" type="slidenum">
              <a:rPr lang="en-US" smtClean="0"/>
              <a:pPr/>
              <a:t>4</a:t>
            </a:fld>
            <a:endParaRPr lang="en-US"/>
          </a:p>
        </p:txBody>
      </p:sp>
      <p:pic>
        <p:nvPicPr>
          <p:cNvPr id="5" name="Content Placeholder 30"/>
          <p:cNvPicPr>
            <a:picLocks noChangeAspect="1"/>
          </p:cNvPicPr>
          <p:nvPr/>
        </p:nvPicPr>
        <p:blipFill>
          <a:blip r:embed="rId3" cstate="email">
            <a:extLst>
              <a:ext uri="{BEBA8EAE-BF5A-486C-A8C5-ECC9F3942E4B}">
                <a14:imgProps xmlns:a14="http://schemas.microsoft.com/office/drawing/2010/main">
                  <a14:imgLayer r:embed="rId4">
                    <a14:imgEffect>
                      <a14:backgroundRemoval t="4792" b="95833" l="5417" r="95625"/>
                    </a14:imgEffect>
                  </a14:imgLayer>
                </a14:imgProps>
              </a:ext>
              <a:ext uri="{28A0092B-C50C-407E-A947-70E740481C1C}">
                <a14:useLocalDpi xmlns:a14="http://schemas.microsoft.com/office/drawing/2010/main" val="0"/>
              </a:ext>
            </a:extLst>
          </a:blip>
          <a:stretch>
            <a:fillRect/>
          </a:stretch>
        </p:blipFill>
        <p:spPr>
          <a:xfrm>
            <a:off x="6453189" y="2706686"/>
            <a:ext cx="2333625" cy="2333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047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additive="base">
                                        <p:cTn id="22"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 calcmode="lin" valueType="num">
                                      <p:cBhvr additive="base">
                                        <p:cTn id="32"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3200" dirty="0" smtClean="0"/>
              <a:t>Since TWAS was founded in 1983, the world has changed</a:t>
            </a:r>
            <a:endParaRPr lang="en-US" sz="3200" dirty="0"/>
          </a:p>
        </p:txBody>
      </p:sp>
      <p:sp>
        <p:nvSpPr>
          <p:cNvPr id="7" name="Content Placeholder 6"/>
          <p:cNvSpPr>
            <a:spLocks noGrp="1"/>
          </p:cNvSpPr>
          <p:nvPr>
            <p:ph idx="1"/>
          </p:nvPr>
        </p:nvSpPr>
        <p:spPr>
          <a:xfrm>
            <a:off x="2971800" y="572807"/>
            <a:ext cx="5715000" cy="5577840"/>
          </a:xfrm>
        </p:spPr>
        <p:txBody>
          <a:bodyPr anchor="t">
            <a:normAutofit/>
          </a:bodyPr>
          <a:lstStyle/>
          <a:p>
            <a:pPr marL="0" indent="0">
              <a:buNone/>
            </a:pPr>
            <a:endParaRPr lang="en-US" sz="1800" dirty="0" smtClean="0"/>
          </a:p>
          <a:p>
            <a:pPr marL="0" indent="0">
              <a:buNone/>
            </a:pPr>
            <a:endParaRPr lang="en-US" sz="1600" dirty="0" smtClean="0"/>
          </a:p>
          <a:p>
            <a:pPr marL="0" indent="0">
              <a:buNone/>
            </a:pPr>
            <a:r>
              <a:rPr lang="en-US" dirty="0" smtClean="0"/>
              <a:t>And a</a:t>
            </a:r>
            <a:r>
              <a:rPr lang="en-US" dirty="0"/>
              <a:t> new era of international </a:t>
            </a:r>
            <a:r>
              <a:rPr lang="en-US" dirty="0" smtClean="0"/>
              <a:t>cooperation </a:t>
            </a:r>
            <a:r>
              <a:rPr lang="en-US" dirty="0"/>
              <a:t>is </a:t>
            </a:r>
            <a:r>
              <a:rPr lang="en-US" dirty="0" smtClean="0"/>
              <a:t>emerging to address them:</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0CFEC368-1D7A-4F81-ABF6-AE0E36BAF64C}" type="slidenum">
              <a:rPr lang="en-US" smtClean="0"/>
              <a:pPr/>
              <a:t>5</a:t>
            </a:fld>
            <a:endParaRPr lang="en-US"/>
          </a:p>
        </p:txBody>
      </p:sp>
      <p:sp>
        <p:nvSpPr>
          <p:cNvPr id="6" name="TextBox 5"/>
          <p:cNvSpPr txBox="1"/>
          <p:nvPr/>
        </p:nvSpPr>
        <p:spPr>
          <a:xfrm>
            <a:off x="2907655" y="2927543"/>
            <a:ext cx="5879159" cy="3108543"/>
          </a:xfrm>
          <a:prstGeom prst="rect">
            <a:avLst/>
          </a:prstGeom>
          <a:noFill/>
        </p:spPr>
        <p:txBody>
          <a:bodyPr wrap="square" rtlCol="0">
            <a:spAutoFit/>
          </a:bodyPr>
          <a:lstStyle/>
          <a:p>
            <a:endParaRPr lang="en-US" dirty="0" smtClean="0"/>
          </a:p>
          <a:p>
            <a:pPr marL="457200" indent="-457200">
              <a:buFont typeface="Arial"/>
              <a:buChar char="•"/>
            </a:pPr>
            <a:r>
              <a:rPr lang="en-US" sz="3200" dirty="0" smtClean="0"/>
              <a:t>Science</a:t>
            </a:r>
            <a:r>
              <a:rPr lang="en-US" sz="3200" dirty="0"/>
              <a:t>, engineering and technology play a major </a:t>
            </a:r>
            <a:r>
              <a:rPr lang="en-US" sz="3200" dirty="0" smtClean="0"/>
              <a:t>role</a:t>
            </a:r>
            <a:endParaRPr lang="en-US" sz="3200" dirty="0"/>
          </a:p>
          <a:p>
            <a:endParaRPr lang="en-US" sz="1600" dirty="0" smtClean="0"/>
          </a:p>
          <a:p>
            <a:pPr marL="457200" indent="-457200">
              <a:buFont typeface="Arial"/>
              <a:buChar char="•"/>
            </a:pPr>
            <a:r>
              <a:rPr lang="en-US" sz="3200" dirty="0" smtClean="0"/>
              <a:t>Global </a:t>
            </a:r>
            <a:r>
              <a:rPr lang="en-US" sz="3200" dirty="0"/>
              <a:t>partnerships are crucial</a:t>
            </a:r>
          </a:p>
          <a:p>
            <a:endParaRPr lang="en-US" sz="3200" dirty="0"/>
          </a:p>
        </p:txBody>
      </p:sp>
    </p:spTree>
    <p:extLst>
      <p:ext uri="{BB962C8B-B14F-4D97-AF65-F5344CB8AC3E}">
        <p14:creationId xmlns:p14="http://schemas.microsoft.com/office/powerpoint/2010/main" val="26907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New World: Development through S&amp;T</a:t>
            </a:r>
            <a:endParaRPr lang="en-US" dirty="0"/>
          </a:p>
        </p:txBody>
      </p:sp>
      <p:sp>
        <p:nvSpPr>
          <p:cNvPr id="5" name="Content Placeholder 4"/>
          <p:cNvSpPr>
            <a:spLocks noGrp="1"/>
          </p:cNvSpPr>
          <p:nvPr>
            <p:ph idx="1"/>
          </p:nvPr>
        </p:nvSpPr>
        <p:spPr>
          <a:xfrm>
            <a:off x="457200" y="5185189"/>
            <a:ext cx="8229600" cy="1576766"/>
          </a:xfrm>
        </p:spPr>
        <p:txBody>
          <a:bodyPr anchor="ctr" anchorCtr="0">
            <a:normAutofit lnSpcReduction="10000"/>
          </a:bodyPr>
          <a:lstStyle/>
          <a:p>
            <a:pPr marL="0" indent="0">
              <a:spcBef>
                <a:spcPts val="1464"/>
              </a:spcBef>
              <a:buNone/>
            </a:pPr>
            <a:r>
              <a:rPr lang="en-US" dirty="0" smtClean="0"/>
              <a:t>TWAS has joined with others to promote a </a:t>
            </a:r>
            <a:r>
              <a:rPr lang="en-US" b="1" dirty="0" smtClean="0"/>
              <a:t>science-for-development </a:t>
            </a:r>
            <a:r>
              <a:rPr lang="en-US" dirty="0" smtClean="0"/>
              <a:t>model for the South.</a:t>
            </a:r>
          </a:p>
          <a:p>
            <a:pPr marL="0" indent="0">
              <a:spcBef>
                <a:spcPts val="1464"/>
              </a:spcBef>
              <a:buNone/>
            </a:pPr>
            <a:endParaRPr lang="en-US" dirty="0" smtClean="0"/>
          </a:p>
        </p:txBody>
      </p:sp>
      <p:sp>
        <p:nvSpPr>
          <p:cNvPr id="3" name="Slide Number Placeholder 2"/>
          <p:cNvSpPr>
            <a:spLocks noGrp="1"/>
          </p:cNvSpPr>
          <p:nvPr>
            <p:ph type="sldNum" sz="quarter" idx="12"/>
          </p:nvPr>
        </p:nvSpPr>
        <p:spPr/>
        <p:txBody>
          <a:bodyPr/>
          <a:lstStyle/>
          <a:p>
            <a:fld id="{0400C5A8-2B76-4BC8-9F34-342AF59C71F3}" type="slidenum">
              <a:rPr lang="en-GB" smtClean="0"/>
              <a:pPr/>
              <a:t>6</a:t>
            </a:fld>
            <a:endParaRPr lang="en-GB"/>
          </a:p>
        </p:txBody>
      </p:sp>
      <p:pic>
        <p:nvPicPr>
          <p:cNvPr id="6" name="Picture 5" descr="Picture 3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337" y="1502080"/>
            <a:ext cx="7588427" cy="3030277"/>
          </a:xfrm>
          <a:prstGeom prst="rect">
            <a:avLst/>
          </a:prstGeom>
        </p:spPr>
      </p:pic>
      <p:sp>
        <p:nvSpPr>
          <p:cNvPr id="7" name="TextBox 6"/>
          <p:cNvSpPr txBox="1"/>
          <p:nvPr/>
        </p:nvSpPr>
        <p:spPr>
          <a:xfrm>
            <a:off x="5368327" y="6515734"/>
            <a:ext cx="8388567" cy="246221"/>
          </a:xfrm>
          <a:prstGeom prst="rect">
            <a:avLst/>
          </a:prstGeom>
          <a:noFill/>
        </p:spPr>
        <p:txBody>
          <a:bodyPr wrap="square" rtlCol="0">
            <a:spAutoFit/>
          </a:bodyPr>
          <a:lstStyle/>
          <a:p>
            <a:r>
              <a:rPr lang="en-US" sz="1000" dirty="0" smtClean="0">
                <a:solidFill>
                  <a:schemeClr val="accent5"/>
                </a:solidFill>
              </a:rPr>
              <a:t>Photo: UCAS National Center for Nanoscience and Technology</a:t>
            </a:r>
            <a:endParaRPr lang="en-US" sz="1000" dirty="0">
              <a:solidFill>
                <a:schemeClr val="accent5"/>
              </a:solidFill>
            </a:endParaRPr>
          </a:p>
        </p:txBody>
      </p:sp>
    </p:spTree>
    <p:extLst>
      <p:ext uri="{BB962C8B-B14F-4D97-AF65-F5344CB8AC3E}">
        <p14:creationId xmlns:p14="http://schemas.microsoft.com/office/powerpoint/2010/main" val="2261706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3"/>
          <p:cNvSpPr>
            <a:spLocks noGrp="1"/>
          </p:cNvSpPr>
          <p:nvPr>
            <p:ph type="title"/>
          </p:nvPr>
        </p:nvSpPr>
        <p:spPr/>
        <p:txBody>
          <a:bodyPr/>
          <a:lstStyle/>
          <a:p>
            <a:r>
              <a:rPr lang="en-US" smtClean="0"/>
              <a:t>What does TWAS do?</a:t>
            </a:r>
            <a:endParaRPr lang="en-US"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33853112"/>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0CFEC368-1D7A-4F81-ABF6-AE0E36BAF64C}" type="slidenum">
              <a:rPr lang="en-US" smtClean="0"/>
              <a:pPr/>
              <a:t>7</a:t>
            </a:fld>
            <a:endParaRPr lang="en-US"/>
          </a:p>
        </p:txBody>
      </p:sp>
    </p:spTree>
    <p:extLst>
      <p:ext uri="{BB962C8B-B14F-4D97-AF65-F5344CB8AC3E}">
        <p14:creationId xmlns:p14="http://schemas.microsoft.com/office/powerpoint/2010/main" val="295619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148400"/>
            <a:ext cx="2139696" cy="2332120"/>
          </a:xfrm>
        </p:spPr>
        <p:txBody>
          <a:bodyPr/>
          <a:lstStyle/>
          <a:p>
            <a:r>
              <a:rPr lang="en-US" dirty="0" smtClean="0"/>
              <a:t>TWAS</a:t>
            </a:r>
            <a:br>
              <a:rPr lang="en-US" dirty="0" smtClean="0"/>
            </a:br>
            <a:r>
              <a:rPr lang="en-US" dirty="0" smtClean="0"/>
              <a:t>funding </a:t>
            </a:r>
            <a:r>
              <a:rPr lang="en-US" dirty="0"/>
              <a:t>and support</a:t>
            </a:r>
          </a:p>
        </p:txBody>
      </p:sp>
      <p:sp>
        <p:nvSpPr>
          <p:cNvPr id="12" name="Content Placeholder 11"/>
          <p:cNvSpPr>
            <a:spLocks noGrp="1"/>
          </p:cNvSpPr>
          <p:nvPr>
            <p:ph idx="1"/>
          </p:nvPr>
        </p:nvSpPr>
        <p:spPr/>
        <p:txBody>
          <a:bodyPr/>
          <a:lstStyle/>
          <a:p>
            <a:pPr>
              <a:buClr>
                <a:schemeClr val="tx1"/>
              </a:buClr>
            </a:pPr>
            <a:endParaRPr lang="en-US" dirty="0" smtClean="0"/>
          </a:p>
          <a:p>
            <a:pPr>
              <a:buClr>
                <a:schemeClr val="tx1"/>
              </a:buClr>
            </a:pPr>
            <a:r>
              <a:rPr lang="en-US" dirty="0" smtClean="0"/>
              <a:t>Italy</a:t>
            </a:r>
            <a:endParaRPr lang="en-US" dirty="0"/>
          </a:p>
          <a:p>
            <a:pPr>
              <a:buClr>
                <a:schemeClr val="tx1"/>
              </a:buClr>
            </a:pPr>
            <a:r>
              <a:rPr lang="en-US" dirty="0"/>
              <a:t>China</a:t>
            </a:r>
          </a:p>
          <a:p>
            <a:pPr>
              <a:buClr>
                <a:schemeClr val="tx1"/>
              </a:buClr>
            </a:pPr>
            <a:r>
              <a:rPr lang="en-US" dirty="0"/>
              <a:t>Brazil</a:t>
            </a:r>
          </a:p>
          <a:p>
            <a:pPr>
              <a:buClr>
                <a:schemeClr val="tx1"/>
              </a:buClr>
            </a:pPr>
            <a:r>
              <a:rPr lang="en-US" dirty="0"/>
              <a:t>Sweden</a:t>
            </a:r>
          </a:p>
          <a:p>
            <a:pPr>
              <a:buClr>
                <a:schemeClr val="tx1"/>
              </a:buClr>
            </a:pPr>
            <a:r>
              <a:rPr lang="en-US" dirty="0"/>
              <a:t>UNESCO</a:t>
            </a:r>
          </a:p>
          <a:p>
            <a:pPr>
              <a:buClr>
                <a:schemeClr val="tx1"/>
              </a:buClr>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pic>
        <p:nvPicPr>
          <p:cNvPr id="16" name="Picture Placeholder 15"/>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2781" r="22781"/>
          <a:stretch/>
        </p:blipFill>
        <p:spPr>
          <a:xfrm>
            <a:off x="5315744" y="938920"/>
            <a:ext cx="3371056" cy="4954052"/>
          </a:xfrm>
        </p:spPr>
      </p:pic>
    </p:spTree>
    <p:extLst>
      <p:ext uri="{BB962C8B-B14F-4D97-AF65-F5344CB8AC3E}">
        <p14:creationId xmlns:p14="http://schemas.microsoft.com/office/powerpoint/2010/main" val="212204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South-South Fellowships</a:t>
            </a:r>
            <a:endParaRPr lang="en-US" dirty="0"/>
          </a:p>
        </p:txBody>
      </p:sp>
      <p:sp>
        <p:nvSpPr>
          <p:cNvPr id="6" name="TextBox 5"/>
          <p:cNvSpPr txBox="1"/>
          <p:nvPr/>
        </p:nvSpPr>
        <p:spPr>
          <a:xfrm>
            <a:off x="916211" y="2450040"/>
            <a:ext cx="3550884" cy="2677656"/>
          </a:xfrm>
          <a:prstGeom prst="rect">
            <a:avLst/>
          </a:prstGeom>
          <a:noFill/>
        </p:spPr>
        <p:txBody>
          <a:bodyPr wrap="square" rtlCol="0">
            <a:spAutoFit/>
          </a:bodyPr>
          <a:lstStyle/>
          <a:p>
            <a:pPr algn="just">
              <a:defRPr/>
            </a:pPr>
            <a:r>
              <a:rPr lang="en-US" sz="2400" b="1" dirty="0">
                <a:latin typeface="Arial"/>
                <a:cs typeface="Arial"/>
              </a:rPr>
              <a:t>PARTNERS</a:t>
            </a:r>
            <a:r>
              <a:rPr lang="en-US" sz="2400" dirty="0">
                <a:latin typeface="Arial"/>
                <a:cs typeface="Arial"/>
              </a:rPr>
              <a:t> </a:t>
            </a:r>
            <a:r>
              <a:rPr lang="en-US" sz="2400" dirty="0" smtClean="0">
                <a:solidFill>
                  <a:schemeClr val="tx1">
                    <a:lumMod val="65000"/>
                    <a:lumOff val="35000"/>
                  </a:schemeClr>
                </a:solidFill>
                <a:latin typeface="Arial"/>
                <a:cs typeface="Arial"/>
              </a:rPr>
              <a:t>cover</a:t>
            </a:r>
            <a:endParaRPr lang="en-US" sz="2400" dirty="0">
              <a:solidFill>
                <a:schemeClr val="tx1">
                  <a:lumMod val="65000"/>
                  <a:lumOff val="35000"/>
                </a:schemeClr>
              </a:solidFill>
              <a:latin typeface="Arial"/>
              <a:cs typeface="Arial"/>
            </a:endParaRPr>
          </a:p>
          <a:p>
            <a:pPr algn="just">
              <a:buFont typeface="Times New Roman" pitchFamily="18" charset="0"/>
              <a:buChar char="•"/>
              <a:defRPr/>
            </a:pPr>
            <a:r>
              <a:rPr lang="en-US" sz="2400" dirty="0" smtClean="0">
                <a:solidFill>
                  <a:schemeClr val="tx1">
                    <a:lumMod val="65000"/>
                    <a:lumOff val="35000"/>
                  </a:schemeClr>
                </a:solidFill>
                <a:latin typeface="Arial"/>
                <a:cs typeface="Arial"/>
              </a:rPr>
              <a:t> registration/tuition</a:t>
            </a:r>
          </a:p>
          <a:p>
            <a:pPr algn="just">
              <a:buFont typeface="Times New Roman" pitchFamily="18" charset="0"/>
              <a:buChar char="•"/>
              <a:defRPr/>
            </a:pPr>
            <a:r>
              <a:rPr lang="en-US" sz="2400" dirty="0">
                <a:solidFill>
                  <a:schemeClr val="tx1">
                    <a:lumMod val="65000"/>
                    <a:lumOff val="35000"/>
                  </a:schemeClr>
                </a:solidFill>
                <a:latin typeface="Arial"/>
                <a:cs typeface="Arial"/>
              </a:rPr>
              <a:t> </a:t>
            </a:r>
            <a:r>
              <a:rPr lang="en-US" sz="2400" dirty="0" smtClean="0">
                <a:solidFill>
                  <a:schemeClr val="tx1">
                    <a:lumMod val="65000"/>
                    <a:lumOff val="35000"/>
                  </a:schemeClr>
                </a:solidFill>
                <a:latin typeface="Arial"/>
                <a:cs typeface="Arial"/>
              </a:rPr>
              <a:t>stipend </a:t>
            </a:r>
            <a:endParaRPr lang="en-US" sz="2400" dirty="0">
              <a:solidFill>
                <a:schemeClr val="tx1">
                  <a:lumMod val="65000"/>
                  <a:lumOff val="35000"/>
                </a:schemeClr>
              </a:solidFill>
              <a:latin typeface="Arial"/>
              <a:cs typeface="Arial"/>
            </a:endParaRPr>
          </a:p>
          <a:p>
            <a:pPr algn="just">
              <a:defRPr/>
            </a:pPr>
            <a:endParaRPr lang="en-US" sz="2400" dirty="0" smtClean="0">
              <a:solidFill>
                <a:schemeClr val="tx1">
                  <a:lumMod val="65000"/>
                  <a:lumOff val="35000"/>
                </a:schemeClr>
              </a:solidFill>
              <a:latin typeface="Arial"/>
              <a:cs typeface="Arial"/>
            </a:endParaRPr>
          </a:p>
          <a:p>
            <a:pPr>
              <a:defRPr/>
            </a:pPr>
            <a:r>
              <a:rPr lang="en-US" sz="2400" b="1" dirty="0" smtClean="0">
                <a:solidFill>
                  <a:srgbClr val="000000"/>
                </a:solidFill>
                <a:latin typeface="Arial"/>
                <a:cs typeface="Arial"/>
              </a:rPr>
              <a:t>TWAS</a:t>
            </a:r>
            <a:r>
              <a:rPr lang="en-US" sz="2400" dirty="0" smtClean="0">
                <a:solidFill>
                  <a:srgbClr val="000000"/>
                </a:solidFill>
                <a:latin typeface="Arial"/>
                <a:cs typeface="Arial"/>
              </a:rPr>
              <a:t> </a:t>
            </a:r>
            <a:r>
              <a:rPr lang="en-US" sz="2400" dirty="0" smtClean="0">
                <a:solidFill>
                  <a:schemeClr val="tx1">
                    <a:lumMod val="65000"/>
                    <a:lumOff val="35000"/>
                  </a:schemeClr>
                </a:solidFill>
                <a:latin typeface="Arial"/>
                <a:cs typeface="Arial"/>
              </a:rPr>
              <a:t>covers</a:t>
            </a:r>
            <a:endParaRPr lang="en-US" sz="2400" dirty="0">
              <a:solidFill>
                <a:schemeClr val="tx1">
                  <a:lumMod val="65000"/>
                  <a:lumOff val="35000"/>
                </a:schemeClr>
              </a:solidFill>
              <a:latin typeface="Arial"/>
              <a:cs typeface="Arial"/>
            </a:endParaRPr>
          </a:p>
          <a:p>
            <a:pPr>
              <a:buFont typeface="Times New Roman" pitchFamily="18" charset="0"/>
              <a:buChar char="•"/>
              <a:defRPr/>
            </a:pPr>
            <a:r>
              <a:rPr lang="en-US" sz="2400" dirty="0" smtClean="0">
                <a:solidFill>
                  <a:schemeClr val="tx1">
                    <a:lumMod val="65000"/>
                    <a:lumOff val="35000"/>
                  </a:schemeClr>
                </a:solidFill>
                <a:latin typeface="Arial"/>
                <a:cs typeface="Arial"/>
              </a:rPr>
              <a:t> travel </a:t>
            </a:r>
            <a:r>
              <a:rPr lang="en-US" sz="2400" dirty="0">
                <a:solidFill>
                  <a:schemeClr val="tx1">
                    <a:lumMod val="65000"/>
                    <a:lumOff val="35000"/>
                  </a:schemeClr>
                </a:solidFill>
                <a:latin typeface="Arial"/>
                <a:cs typeface="Arial"/>
              </a:rPr>
              <a:t>and visa costs </a:t>
            </a:r>
          </a:p>
          <a:p>
            <a:pPr>
              <a:buFont typeface="Times New Roman" pitchFamily="18" charset="0"/>
              <a:buChar char="•"/>
              <a:defRPr/>
            </a:pPr>
            <a:r>
              <a:rPr lang="en-US" sz="2400" dirty="0" smtClean="0">
                <a:solidFill>
                  <a:schemeClr val="tx1">
                    <a:lumMod val="65000"/>
                    <a:lumOff val="35000"/>
                  </a:schemeClr>
                </a:solidFill>
                <a:latin typeface="Arial"/>
                <a:cs typeface="Arial"/>
              </a:rPr>
              <a:t> administrative costs</a:t>
            </a:r>
            <a:endParaRPr lang="en-US" sz="2400" dirty="0">
              <a:solidFill>
                <a:schemeClr val="tx1">
                  <a:lumMod val="65000"/>
                  <a:lumOff val="35000"/>
                </a:schemeClr>
              </a:solidFill>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3047344514"/>
              </p:ext>
            </p:extLst>
          </p:nvPr>
        </p:nvGraphicFramePr>
        <p:xfrm>
          <a:off x="4572002" y="2360708"/>
          <a:ext cx="3489820" cy="4869180"/>
        </p:xfrm>
        <a:graphic>
          <a:graphicData uri="http://schemas.openxmlformats.org/drawingml/2006/table">
            <a:tbl>
              <a:tblPr bandRow="1">
                <a:tableStyleId>{3B4B98B0-60AC-42C2-AFA5-B58CD77FA1E5}</a:tableStyleId>
              </a:tblPr>
              <a:tblGrid>
                <a:gridCol w="1445487"/>
                <a:gridCol w="2044333"/>
              </a:tblGrid>
              <a:tr h="1943100">
                <a:tc gridSpan="2">
                  <a:txBody>
                    <a:bodyPr/>
                    <a:lstStyle/>
                    <a:p>
                      <a:r>
                        <a:rPr lang="en-US" sz="2000" i="1" smtClean="0">
                          <a:latin typeface="Arial"/>
                        </a:rPr>
                        <a:t>16 programme partners for TWAS Fellowships </a:t>
                      </a:r>
                      <a:br>
                        <a:rPr lang="en-US" sz="2000" i="1" smtClean="0">
                          <a:latin typeface="Arial"/>
                        </a:rPr>
                      </a:br>
                      <a:r>
                        <a:rPr lang="en-US" sz="2000" i="1" smtClean="0">
                          <a:latin typeface="Arial"/>
                        </a:rPr>
                        <a:t>in 9 developing countries</a:t>
                      </a:r>
                      <a:endParaRPr lang="en-US" sz="2000" i="1" dirty="0">
                        <a:latin typeface="Arial"/>
                      </a:endParaRPr>
                    </a:p>
                  </a:txBody>
                  <a:tcPr marL="84407" marR="84407"/>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a:endParaRPr>
                    </a:p>
                  </a:txBody>
                  <a:tcPr marL="84406" marR="84406"/>
                </a:tc>
              </a:tr>
              <a:tr h="708660">
                <a:tc>
                  <a:txBody>
                    <a:bodyPr/>
                    <a:lstStyle/>
                    <a:p>
                      <a:r>
                        <a:rPr lang="en-US" sz="2000" dirty="0" smtClean="0">
                          <a:latin typeface="Arial"/>
                        </a:rPr>
                        <a:t>Brazil</a:t>
                      </a:r>
                      <a:endParaRPr lang="en-US" sz="2000" dirty="0">
                        <a:latin typeface="Arial"/>
                      </a:endParaRPr>
                    </a:p>
                  </a:txBody>
                  <a:tcPr marL="84407" marR="844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latin typeface="Arial"/>
                        </a:rPr>
                        <a:t>Malaysia (2)</a:t>
                      </a:r>
                      <a:endParaRPr lang="en-US" sz="2000" dirty="0" smtClean="0">
                        <a:latin typeface="Arial"/>
                      </a:endParaRPr>
                    </a:p>
                  </a:txBody>
                  <a:tcPr marL="84407" marR="84407"/>
                </a:tc>
              </a:tr>
              <a:tr h="400050">
                <a:tc>
                  <a:txBody>
                    <a:bodyPr/>
                    <a:lstStyle/>
                    <a:p>
                      <a:r>
                        <a:rPr lang="en-US" sz="2000" dirty="0" smtClean="0">
                          <a:latin typeface="Arial"/>
                        </a:rPr>
                        <a:t>China</a:t>
                      </a:r>
                      <a:endParaRPr lang="en-US" sz="2000" dirty="0">
                        <a:latin typeface="Arial"/>
                      </a:endParaRPr>
                    </a:p>
                  </a:txBody>
                  <a:tcPr marL="84407" marR="84407"/>
                </a:tc>
                <a:tc>
                  <a:txBody>
                    <a:bodyPr/>
                    <a:lstStyle/>
                    <a:p>
                      <a:r>
                        <a:rPr lang="en-US" sz="2000" dirty="0" smtClean="0">
                          <a:latin typeface="Arial"/>
                        </a:rPr>
                        <a:t>Mexico</a:t>
                      </a:r>
                      <a:endParaRPr lang="en-US" sz="2000" dirty="0">
                        <a:latin typeface="Arial"/>
                      </a:endParaRPr>
                    </a:p>
                  </a:txBody>
                  <a:tcPr marL="84407" marR="84407"/>
                </a:tc>
              </a:tr>
              <a:tr h="708660">
                <a:tc>
                  <a:txBody>
                    <a:bodyPr/>
                    <a:lstStyle/>
                    <a:p>
                      <a:r>
                        <a:rPr lang="en-US" sz="2000" dirty="0" smtClean="0">
                          <a:latin typeface="Arial"/>
                        </a:rPr>
                        <a:t>India (</a:t>
                      </a:r>
                      <a:r>
                        <a:rPr lang="en-US" sz="2000" smtClean="0">
                          <a:latin typeface="Arial"/>
                        </a:rPr>
                        <a:t>4)</a:t>
                      </a:r>
                    </a:p>
                  </a:txBody>
                  <a:tcPr marL="84407" marR="84407"/>
                </a:tc>
                <a:tc>
                  <a:txBody>
                    <a:bodyPr/>
                    <a:lstStyle/>
                    <a:p>
                      <a:r>
                        <a:rPr lang="en-US" sz="2000" smtClean="0">
                          <a:latin typeface="Arial"/>
                        </a:rPr>
                        <a:t>Pakistan (4)</a:t>
                      </a:r>
                      <a:endParaRPr lang="en-US" sz="2000" dirty="0">
                        <a:latin typeface="Arial"/>
                      </a:endParaRPr>
                    </a:p>
                  </a:txBody>
                  <a:tcPr marL="84407" marR="84407"/>
                </a:tc>
              </a:tr>
              <a:tr h="400050">
                <a:tc>
                  <a:txBody>
                    <a:bodyPr/>
                    <a:lstStyle/>
                    <a:p>
                      <a:r>
                        <a:rPr lang="en-US" sz="2000" smtClean="0">
                          <a:latin typeface="Arial"/>
                        </a:rPr>
                        <a:t>Iran</a:t>
                      </a:r>
                      <a:endParaRPr lang="en-US" sz="2000" dirty="0">
                        <a:latin typeface="Arial"/>
                      </a:endParaRPr>
                    </a:p>
                  </a:txBody>
                  <a:tcPr marL="84407" marR="84407"/>
                </a:tc>
                <a:tc>
                  <a:txBody>
                    <a:bodyPr/>
                    <a:lstStyle/>
                    <a:p>
                      <a:r>
                        <a:rPr lang="en-US" sz="2000" smtClean="0">
                          <a:latin typeface="Arial"/>
                        </a:rPr>
                        <a:t>Thailand</a:t>
                      </a:r>
                      <a:endParaRPr lang="en-US" sz="2000" dirty="0">
                        <a:latin typeface="Arial"/>
                      </a:endParaRPr>
                    </a:p>
                  </a:txBody>
                  <a:tcPr marL="84407" marR="84407"/>
                </a:tc>
              </a:tr>
              <a:tr h="708660">
                <a:tc>
                  <a:txBody>
                    <a:bodyPr/>
                    <a:lstStyle/>
                    <a:p>
                      <a:r>
                        <a:rPr lang="en-US" sz="2000" smtClean="0">
                          <a:latin typeface="+mn-lt"/>
                        </a:rPr>
                        <a:t>Kenya</a:t>
                      </a:r>
                      <a:endParaRPr lang="en-US" sz="2000" dirty="0">
                        <a:latin typeface="Arial"/>
                      </a:endParaRPr>
                    </a:p>
                  </a:txBody>
                  <a:tcPr marL="84407" marR="84407"/>
                </a:tc>
                <a:tc>
                  <a:txBody>
                    <a:bodyPr/>
                    <a:lstStyle/>
                    <a:p>
                      <a:endParaRPr lang="en-US" sz="2000" dirty="0">
                        <a:latin typeface="Arial"/>
                      </a:endParaRPr>
                    </a:p>
                  </a:txBody>
                  <a:tcPr marL="84407" marR="84407"/>
                </a:tc>
              </a:tr>
            </a:tbl>
          </a:graphicData>
        </a:graphic>
      </p:graphicFrame>
      <p:sp>
        <p:nvSpPr>
          <p:cNvPr id="2" name="Slide Number Placeholder 1"/>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206641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3679</TotalTime>
  <Words>1017</Words>
  <Application>Microsoft Office PowerPoint</Application>
  <PresentationFormat>On-screen Show (4:3)</PresentationFormat>
  <Paragraphs>227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Wingdings</vt:lpstr>
      <vt:lpstr>Clarity</vt:lpstr>
      <vt:lpstr>         Building strength in science:  The role of education and regional cooperation</vt:lpstr>
      <vt:lpstr>A Dream of Science in the South</vt:lpstr>
      <vt:lpstr>Since TWAS was founded in 1983, the world has changed</vt:lpstr>
      <vt:lpstr>Since TWAS was founded in 1983, the world has changed</vt:lpstr>
      <vt:lpstr>Since TWAS was founded in 1983, the world has changed</vt:lpstr>
      <vt:lpstr>A New World: Development through S&amp;T</vt:lpstr>
      <vt:lpstr>What does TWAS do?</vt:lpstr>
      <vt:lpstr>TWAS funding and support</vt:lpstr>
      <vt:lpstr>South-South Fellowships</vt:lpstr>
      <vt:lpstr>South-South network leaders:  China</vt:lpstr>
      <vt:lpstr>South-South network leaders:  Brazil</vt:lpstr>
      <vt:lpstr>South-South network leaders:  India</vt:lpstr>
      <vt:lpstr>South-South network leaders:  Pakistan</vt:lpstr>
      <vt:lpstr>South-South network leaders:  Pakistan</vt:lpstr>
      <vt:lpstr>South-South network leaders:  Pakistan</vt:lpstr>
      <vt:lpstr>The Promise of Science Diplomacy</vt:lpstr>
      <vt:lpstr>PowerPoint Presentation</vt:lpstr>
    </vt:vector>
  </TitlesOfParts>
  <Manager/>
  <Company>TWAS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strength – Oman January 2014</dc:title>
  <dc:subject/>
  <dc:creator>Romain Murenzi</dc:creator>
  <cp:keywords/>
  <dc:description/>
  <cp:lastModifiedBy>R</cp:lastModifiedBy>
  <cp:revision>510</cp:revision>
  <cp:lastPrinted>2014-04-25T10:31:51Z</cp:lastPrinted>
  <dcterms:created xsi:type="dcterms:W3CDTF">2013-04-25T14:20:31Z</dcterms:created>
  <dcterms:modified xsi:type="dcterms:W3CDTF">2014-04-25T15:21:28Z</dcterms:modified>
  <cp:category/>
</cp:coreProperties>
</file>