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66" d="100"/>
          <a:sy n="66" d="100"/>
        </p:scale>
        <p:origin x="-20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2EEA74-2A41-4A41-951F-33701EBCFBAB}"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EEA74-2A41-4A41-951F-33701EBCFBAB}"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EEA74-2A41-4A41-951F-33701EBCFBAB}"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2EEA74-2A41-4A41-951F-33701EBCFBAB}"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2EEA74-2A41-4A41-951F-33701EBCFBAB}"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2EEA74-2A41-4A41-951F-33701EBCFBAB}"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2EEA74-2A41-4A41-951F-33701EBCFBAB}" type="datetimeFigureOut">
              <a:rPr lang="en-US" smtClean="0"/>
              <a:pPr/>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2EEA74-2A41-4A41-951F-33701EBCFBAB}" type="datetimeFigureOut">
              <a:rPr lang="en-US" smtClean="0"/>
              <a:pPr/>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EEA74-2A41-4A41-951F-33701EBCFBAB}" type="datetimeFigureOut">
              <a:rPr lang="en-US" smtClean="0"/>
              <a:pPr/>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EEA74-2A41-4A41-951F-33701EBCFBAB}"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EEA74-2A41-4A41-951F-33701EBCFBAB}" type="datetimeFigureOut">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46E20-1807-42AB-A39F-7F69819CCA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EEA74-2A41-4A41-951F-33701EBCFBAB}" type="datetimeFigureOut">
              <a:rPr lang="en-US" smtClean="0"/>
              <a:pPr/>
              <a:t>4/28/2014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46E20-1807-42AB-A39F-7F69819CCA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rystalin.co.in/" TargetMode="External"/><Relationship Id="rId2" Type="http://schemas.openxmlformats.org/officeDocument/2006/relationships/hyperlink" Target="http://chemistry.uohyd.ernet.in/~an/"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p>
            <a:r>
              <a:rPr lang="en-US" dirty="0"/>
              <a:t>Overview of </a:t>
            </a:r>
            <a:r>
              <a:rPr lang="en-US" dirty="0" err="1"/>
              <a:t>Pharma</a:t>
            </a:r>
            <a:r>
              <a:rPr lang="en-US" dirty="0"/>
              <a:t> Patent Landscape in </a:t>
            </a:r>
            <a:r>
              <a:rPr lang="en-US" dirty="0" smtClean="0"/>
              <a:t>India</a:t>
            </a:r>
            <a:endParaRPr lang="en-US" dirty="0"/>
          </a:p>
        </p:txBody>
      </p:sp>
      <p:sp>
        <p:nvSpPr>
          <p:cNvPr id="3" name="Subtitle 2"/>
          <p:cNvSpPr>
            <a:spLocks noGrp="1"/>
          </p:cNvSpPr>
          <p:nvPr>
            <p:ph type="subTitle" idx="1"/>
          </p:nvPr>
        </p:nvSpPr>
        <p:spPr>
          <a:xfrm>
            <a:off x="1371600" y="4267200"/>
            <a:ext cx="6400800" cy="1752600"/>
          </a:xfrm>
        </p:spPr>
        <p:txBody>
          <a:bodyPr>
            <a:normAutofit fontScale="85000" lnSpcReduction="20000"/>
          </a:bodyPr>
          <a:lstStyle/>
          <a:p>
            <a:r>
              <a:rPr lang="en-US" dirty="0" smtClean="0"/>
              <a:t>Ashwini Nangia</a:t>
            </a:r>
          </a:p>
          <a:p>
            <a:r>
              <a:rPr lang="en-US" dirty="0" smtClean="0"/>
              <a:t>University of Hyderabad</a:t>
            </a:r>
          </a:p>
          <a:p>
            <a:r>
              <a:rPr lang="en-US" dirty="0">
                <a:hlinkClick r:id="rId2"/>
              </a:rPr>
              <a:t>http://chemistry.uohyd.ernet.in/~an/</a:t>
            </a:r>
            <a:r>
              <a:rPr lang="en-US" dirty="0"/>
              <a:t>  </a:t>
            </a:r>
          </a:p>
          <a:p>
            <a:r>
              <a:rPr lang="en-US" dirty="0">
                <a:hlinkClick r:id="rId3"/>
              </a:rPr>
              <a:t>http://www.crystalin.co.in</a:t>
            </a:r>
            <a:r>
              <a:rPr lang="en-US" dirty="0" smtClean="0">
                <a:hlinkClick r:id="rId3"/>
              </a:rPr>
              <a:t>/</a:t>
            </a:r>
            <a:endParaRPr lang="en-US" dirty="0"/>
          </a:p>
        </p:txBody>
      </p:sp>
      <p:pic>
        <p:nvPicPr>
          <p:cNvPr id="1026" name="Picture 2"/>
          <p:cNvPicPr>
            <a:picLocks noChangeAspect="1" noChangeArrowheads="1"/>
          </p:cNvPicPr>
          <p:nvPr/>
        </p:nvPicPr>
        <p:blipFill>
          <a:blip r:embed="rId4"/>
          <a:srcRect/>
          <a:stretch>
            <a:fillRect/>
          </a:stretch>
        </p:blipFill>
        <p:spPr bwMode="auto">
          <a:xfrm>
            <a:off x="228600" y="304800"/>
            <a:ext cx="8610599" cy="1073387"/>
          </a:xfrm>
          <a:prstGeom prst="rect">
            <a:avLst/>
          </a:prstGeom>
          <a:noFill/>
          <a:ln w="9525">
            <a:noFill/>
            <a:miter lim="800000"/>
            <a:headEnd/>
            <a:tailEnd/>
          </a:ln>
          <a:effectLst/>
        </p:spPr>
      </p:pic>
      <p:sp>
        <p:nvSpPr>
          <p:cNvPr id="5" name="TextBox 4"/>
          <p:cNvSpPr txBox="1"/>
          <p:nvPr/>
        </p:nvSpPr>
        <p:spPr>
          <a:xfrm>
            <a:off x="1447800" y="1447800"/>
            <a:ext cx="6128152" cy="892552"/>
          </a:xfrm>
          <a:prstGeom prst="rect">
            <a:avLst/>
          </a:prstGeom>
          <a:noFill/>
        </p:spPr>
        <p:txBody>
          <a:bodyPr wrap="none" rtlCol="0">
            <a:spAutoFit/>
          </a:bodyPr>
          <a:lstStyle/>
          <a:p>
            <a:pPr algn="ctr"/>
            <a:r>
              <a:rPr lang="en-US" sz="2800" dirty="0" smtClean="0"/>
              <a:t>Summit on Vistas in Structural Chemistry</a:t>
            </a:r>
          </a:p>
          <a:p>
            <a:pPr algn="ctr"/>
            <a:r>
              <a:rPr lang="en-US" sz="2400" dirty="0" smtClean="0"/>
              <a:t>28-30 April 2014, Karachi, Pakistan</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opinion – March 2014 news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USTR assessing India’s IP and patents system</a:t>
            </a:r>
          </a:p>
          <a:p>
            <a:r>
              <a:rPr lang="en-US" dirty="0" err="1" smtClean="0"/>
              <a:t>Pharma</a:t>
            </a:r>
            <a:r>
              <a:rPr lang="en-US" dirty="0" smtClean="0"/>
              <a:t> Cos. opposed to granting of product patents by invoking Sect. 3(d)</a:t>
            </a:r>
          </a:p>
          <a:p>
            <a:r>
              <a:rPr lang="en-US" dirty="0" smtClean="0"/>
              <a:t>Sectors supporting India’s IPR regime are Honeywell and Boeing</a:t>
            </a:r>
          </a:p>
          <a:p>
            <a:r>
              <a:rPr lang="en-US" dirty="0" smtClean="0"/>
              <a:t>US Profs. And academics are in support of India’s IPR regime as practiced</a:t>
            </a:r>
          </a:p>
          <a:p>
            <a:r>
              <a:rPr lang="en-US" dirty="0" smtClean="0"/>
              <a:t> Whereas US is critical of India’s patenting protection for generic </a:t>
            </a:r>
            <a:r>
              <a:rPr lang="en-US" dirty="0" err="1" smtClean="0"/>
              <a:t>Pharma</a:t>
            </a:r>
            <a:r>
              <a:rPr lang="en-US" smtClean="0"/>
              <a:t>, the USTR </a:t>
            </a:r>
            <a:r>
              <a:rPr lang="en-US" dirty="0" smtClean="0"/>
              <a:t>blatantly favored Apple over Samsung in “Smartphone patent wars”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590800"/>
            <a:ext cx="8641789" cy="1754326"/>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AFFORDABLE HEALTHCARE</a:t>
            </a:r>
          </a:p>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NEGLECTED DISEASES</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Disclaimer</a:t>
            </a:r>
            <a:endParaRPr lang="en-US" dirty="0"/>
          </a:p>
        </p:txBody>
      </p:sp>
      <p:sp>
        <p:nvSpPr>
          <p:cNvPr id="3" name="TextBox 2"/>
          <p:cNvSpPr txBox="1"/>
          <p:nvPr/>
        </p:nvSpPr>
        <p:spPr>
          <a:xfrm>
            <a:off x="533400" y="1143001"/>
            <a:ext cx="8229599" cy="5293757"/>
          </a:xfrm>
          <a:prstGeom prst="rect">
            <a:avLst/>
          </a:prstGeom>
          <a:noFill/>
        </p:spPr>
        <p:txBody>
          <a:bodyPr wrap="square" rtlCol="0">
            <a:spAutoFit/>
          </a:bodyPr>
          <a:lstStyle/>
          <a:p>
            <a:r>
              <a:rPr lang="en-US" sz="1200" dirty="0" smtClean="0"/>
              <a:t>The </a:t>
            </a:r>
            <a:r>
              <a:rPr lang="en-US" sz="1200" dirty="0"/>
              <a:t>disclaimer has three main functions.  First, it specifies the basis upon which the website may be used.  In order to use a website, it must be copied, and so this takes the form of a copyright </a:t>
            </a:r>
            <a:r>
              <a:rPr lang="en-US" sz="1200" dirty="0" err="1"/>
              <a:t>licence</a:t>
            </a:r>
            <a:r>
              <a:rPr lang="en-US" sz="1200" dirty="0"/>
              <a:t>.  Second, it attempts to limit and exclude (disclaimer) various types of liability that may arise from the use of the website.  Third, it prompts the publication of certain information that must, under English law, be published on a website.</a:t>
            </a:r>
          </a:p>
          <a:p>
            <a:r>
              <a:rPr lang="en-US" sz="1200" dirty="0"/>
              <a:t>The document is a shorter version of the basic website terms and conditions document available on this website.  The main differences is that this document omits the provisions relating specifically to interactive website features.</a:t>
            </a:r>
          </a:p>
          <a:p>
            <a:r>
              <a:rPr lang="en-US" sz="1200" dirty="0"/>
              <a:t>The disclaimer document is divided into the following sections:</a:t>
            </a:r>
          </a:p>
          <a:p>
            <a:r>
              <a:rPr lang="en-US" sz="1200" dirty="0"/>
              <a:t>a </a:t>
            </a:r>
            <a:r>
              <a:rPr lang="en-US" sz="1200" dirty="0" err="1"/>
              <a:t>licence</a:t>
            </a:r>
            <a:r>
              <a:rPr lang="en-US" sz="1200" dirty="0"/>
              <a:t> of the copyright in the website (and restrictions on what may be done with the material on the website);</a:t>
            </a:r>
          </a:p>
          <a:p>
            <a:r>
              <a:rPr lang="en-US" sz="1200" dirty="0"/>
              <a:t>a disclaimer of liability (which gives the document its name);</a:t>
            </a:r>
          </a:p>
          <a:p>
            <a:r>
              <a:rPr lang="en-US" sz="1200" dirty="0"/>
              <a:t>a variation clause;</a:t>
            </a:r>
          </a:p>
          <a:p>
            <a:r>
              <a:rPr lang="en-US" sz="1200" dirty="0"/>
              <a:t>an entire agreement clause;</a:t>
            </a:r>
          </a:p>
          <a:p>
            <a:r>
              <a:rPr lang="en-US" sz="1200" dirty="0"/>
              <a:t>a clause specifying the applicable law and the jurisdiction in which disputes will be decided; and</a:t>
            </a:r>
          </a:p>
          <a:p>
            <a:r>
              <a:rPr lang="en-US" sz="1200" dirty="0"/>
              <a:t>a provision specifying some of the information which needs to be disclosed under the Ecommerce Regulations.</a:t>
            </a:r>
          </a:p>
          <a:p>
            <a:r>
              <a:rPr lang="en-US" sz="1200" dirty="0"/>
              <a:t>There is no magic to the document name: this "disclaimer" might as easily be called "terms and conditions" or "terms of use" or "website terms".</a:t>
            </a:r>
          </a:p>
          <a:p>
            <a:r>
              <a:rPr lang="en-US" sz="1200" dirty="0"/>
              <a:t>Please read the notes accompanying the disclaimer very carefully. You will of course need to adapt the disclaimer to suit your website and business</a:t>
            </a:r>
            <a:r>
              <a:rPr lang="en-US" sz="1200" dirty="0" smtClean="0"/>
              <a:t>.</a:t>
            </a:r>
          </a:p>
          <a:p>
            <a:r>
              <a:rPr lang="en-US" sz="1200" dirty="0"/>
              <a:t>The main terms of the </a:t>
            </a:r>
            <a:r>
              <a:rPr lang="en-US" sz="1200" dirty="0" err="1"/>
              <a:t>licence</a:t>
            </a:r>
            <a:r>
              <a:rPr lang="en-US" sz="1200" dirty="0"/>
              <a:t> incorporated into the terms and conditions are as follows.</a:t>
            </a:r>
          </a:p>
          <a:p>
            <a:r>
              <a:rPr lang="en-US" sz="1200" dirty="0"/>
              <a:t>Unless you have paid for the right to use the relevant document without a credit and hyperlink, you must: (a) retain the credit in the free legal document; and (b) if you publish the document on a website, include a link to www.seqlegal.com from your website.  The link can be pointed at any page on www.seqlegal.com.</a:t>
            </a:r>
          </a:p>
          <a:p>
            <a:r>
              <a:rPr lang="en-US" sz="1200" dirty="0"/>
              <a:t>Subject to this point, you may edit and amend the documents to render them suitable for your purposes.</a:t>
            </a:r>
          </a:p>
          <a:p>
            <a:r>
              <a:rPr lang="en-US" sz="1200" dirty="0"/>
              <a:t>You must not re-publish the free legal documents in </a:t>
            </a:r>
            <a:r>
              <a:rPr lang="en-US" sz="1200" dirty="0" err="1"/>
              <a:t>unamended</a:t>
            </a:r>
            <a:r>
              <a:rPr lang="en-US" sz="1200" dirty="0"/>
              <a:t> form. All footnotes and brackets should be removed from the documents before publication.</a:t>
            </a:r>
          </a:p>
          <a:p>
            <a:r>
              <a:rPr lang="en-US" sz="1200" dirty="0"/>
              <a:t>You must not sell or re-distribute the free legal documents or derivatives thereof.</a:t>
            </a:r>
          </a:p>
          <a:p>
            <a:r>
              <a:rPr lang="en-US" sz="1200" dirty="0"/>
              <a:t>We give no warranties or representations concerning the free legal documents, and accept no liability in relation to the use of the free legal documents</a:t>
            </a:r>
            <a:r>
              <a:rPr lang="en-US" sz="1200" dirty="0" smtClean="0"/>
              <a:t>.</a:t>
            </a:r>
            <a:endParaRPr lang="en-US" sz="1200" dirty="0"/>
          </a:p>
          <a:p>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History of Indian Patents act</a:t>
            </a:r>
            <a:endParaRPr lang="en-US" dirty="0"/>
          </a:p>
        </p:txBody>
      </p:sp>
      <p:sp>
        <p:nvSpPr>
          <p:cNvPr id="3" name="Content Placeholder 2"/>
          <p:cNvSpPr>
            <a:spLocks noGrp="1"/>
          </p:cNvSpPr>
          <p:nvPr>
            <p:ph idx="1"/>
          </p:nvPr>
        </p:nvSpPr>
        <p:spPr>
          <a:xfrm>
            <a:off x="457200" y="1295400"/>
            <a:ext cx="8229600" cy="5105400"/>
          </a:xfrm>
        </p:spPr>
        <p:txBody>
          <a:bodyPr>
            <a:normAutofit fontScale="62500" lnSpcReduction="20000"/>
          </a:bodyPr>
          <a:lstStyle/>
          <a:p>
            <a:r>
              <a:rPr lang="en-US" dirty="0" smtClean="0"/>
              <a:t>Patents and Designs Act, 1911. Provisions </a:t>
            </a:r>
            <a:r>
              <a:rPr lang="en-US" b="1" dirty="0" smtClean="0"/>
              <a:t>both </a:t>
            </a:r>
            <a:r>
              <a:rPr lang="en-US" b="1" dirty="0" smtClean="0"/>
              <a:t>for </a:t>
            </a:r>
            <a:r>
              <a:rPr lang="en-US" b="1" dirty="0" smtClean="0"/>
              <a:t>Product </a:t>
            </a:r>
            <a:r>
              <a:rPr lang="en-US" b="1" dirty="0" smtClean="0"/>
              <a:t>and </a:t>
            </a:r>
            <a:r>
              <a:rPr lang="en-US" b="1" dirty="0" smtClean="0"/>
              <a:t>Process</a:t>
            </a:r>
            <a:r>
              <a:rPr lang="en-US" dirty="0" smtClean="0"/>
              <a:t> </a:t>
            </a:r>
            <a:r>
              <a:rPr lang="en-US" dirty="0" smtClean="0"/>
              <a:t>patents </a:t>
            </a:r>
          </a:p>
          <a:p>
            <a:r>
              <a:rPr lang="en-US" dirty="0" smtClean="0"/>
              <a:t>Modified to the Act XXXII of 1950. Inventions, </a:t>
            </a:r>
            <a:r>
              <a:rPr lang="en-US" b="1" dirty="0" smtClean="0"/>
              <a:t>C</a:t>
            </a:r>
            <a:r>
              <a:rPr lang="en-US" b="1" dirty="0" smtClean="0"/>
              <a:t>ompulsory </a:t>
            </a:r>
            <a:r>
              <a:rPr lang="en-US" b="1" dirty="0" smtClean="0"/>
              <a:t>licensing</a:t>
            </a:r>
            <a:r>
              <a:rPr lang="en-US" dirty="0" smtClean="0"/>
              <a:t>, revocation of patents, and then Act LXX of 1952 to provide for compulsory license for food and medicines </a:t>
            </a:r>
          </a:p>
          <a:p>
            <a:r>
              <a:rPr lang="en-US" b="1" dirty="0" smtClean="0"/>
              <a:t>Patents Act 1970. </a:t>
            </a:r>
            <a:r>
              <a:rPr lang="en-US" b="1" dirty="0" smtClean="0"/>
              <a:t>Process patent regime. </a:t>
            </a:r>
            <a:endParaRPr lang="en-US" b="1" dirty="0" smtClean="0"/>
          </a:p>
          <a:p>
            <a:r>
              <a:rPr lang="en-US" dirty="0" smtClean="0"/>
              <a:t>Between 1970 to 1994 the Indian Pharmaceutical industry became self-sufficient and an exporter of medicines</a:t>
            </a:r>
          </a:p>
          <a:p>
            <a:r>
              <a:rPr lang="en-US" dirty="0" smtClean="0"/>
              <a:t>GATT and WTO regime in 1995 made India part of Int. IPR regime and TRIPS compliant. Now again both </a:t>
            </a:r>
            <a:r>
              <a:rPr lang="en-US" b="1" dirty="0" smtClean="0"/>
              <a:t>Product and Process</a:t>
            </a:r>
            <a:r>
              <a:rPr lang="en-US" dirty="0" smtClean="0"/>
              <a:t> patent for Drugs, </a:t>
            </a:r>
            <a:r>
              <a:rPr lang="en-US" dirty="0" err="1" smtClean="0"/>
              <a:t>Pharma</a:t>
            </a:r>
            <a:r>
              <a:rPr lang="en-US" dirty="0" smtClean="0"/>
              <a:t>, Food, Cosmetics, etc. 2005 onwards after 35 years</a:t>
            </a:r>
          </a:p>
          <a:p>
            <a:r>
              <a:rPr lang="en-US" dirty="0" smtClean="0"/>
              <a:t>Art. 65 of TRIPS allowed for a 10 year transition period to developing countries, i.e. 2005</a:t>
            </a:r>
          </a:p>
          <a:p>
            <a:r>
              <a:rPr lang="en-US" dirty="0" smtClean="0"/>
              <a:t>Product patents for inventions on </a:t>
            </a:r>
            <a:r>
              <a:rPr lang="en-US" dirty="0" err="1" smtClean="0"/>
              <a:t>pharma</a:t>
            </a:r>
            <a:r>
              <a:rPr lang="en-US" dirty="0" smtClean="0"/>
              <a:t>, agro, foods, and chemical reactions since 01.01.2005. Patent period of 20 years</a:t>
            </a:r>
          </a:p>
          <a:p>
            <a:r>
              <a:rPr lang="en-US" dirty="0" err="1" smtClean="0"/>
              <a:t>Pharma</a:t>
            </a:r>
            <a:r>
              <a:rPr lang="en-US" dirty="0" smtClean="0"/>
              <a:t> patents are of utmost concern not only to India, but also ROW as India has emerged as "the pharmacy of the world". </a:t>
            </a:r>
          </a:p>
          <a:p>
            <a:r>
              <a:rPr lang="en-US" b="1" dirty="0" smtClean="0"/>
              <a:t>Today’s IPR regime of India Patents Act 1970 and Amendments 2005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Sections relevant to </a:t>
            </a:r>
            <a:r>
              <a:rPr lang="en-US" dirty="0" err="1" smtClean="0"/>
              <a:t>Pharma</a:t>
            </a:r>
            <a:endParaRPr lang="en-US" dirty="0"/>
          </a:p>
        </p:txBody>
      </p:sp>
      <p:sp>
        <p:nvSpPr>
          <p:cNvPr id="3" name="Content Placeholder 2"/>
          <p:cNvSpPr>
            <a:spLocks noGrp="1"/>
          </p:cNvSpPr>
          <p:nvPr>
            <p:ph idx="1"/>
          </p:nvPr>
        </p:nvSpPr>
        <p:spPr>
          <a:xfrm>
            <a:off x="304800" y="1219200"/>
            <a:ext cx="8382000" cy="5257800"/>
          </a:xfrm>
        </p:spPr>
        <p:txBody>
          <a:bodyPr>
            <a:normAutofit fontScale="77500" lnSpcReduction="20000"/>
          </a:bodyPr>
          <a:lstStyle/>
          <a:p>
            <a:r>
              <a:rPr lang="en-US" dirty="0" smtClean="0">
                <a:solidFill>
                  <a:srgbClr val="00B050"/>
                </a:solidFill>
              </a:rPr>
              <a:t>Section 2 (1) (j): Novelty, inventive step &amp; industrial applicability of products or processes</a:t>
            </a:r>
          </a:p>
          <a:p>
            <a:r>
              <a:rPr lang="en-US" dirty="0" smtClean="0">
                <a:solidFill>
                  <a:srgbClr val="FF0000"/>
                </a:solidFill>
              </a:rPr>
              <a:t>Section 3 (d): Mere discovery of new form of known substance which does not result in enhancement of known (therapeutic) efficacy or mere discovery of any new property or new use for a known substance</a:t>
            </a:r>
          </a:p>
          <a:p>
            <a:pPr lvl="1"/>
            <a:r>
              <a:rPr lang="en-US" i="1" dirty="0" smtClean="0">
                <a:solidFill>
                  <a:srgbClr val="FF0000"/>
                </a:solidFill>
              </a:rPr>
              <a:t>New forms of known substance such as: </a:t>
            </a:r>
            <a:r>
              <a:rPr lang="en-US" b="1" u="sng" dirty="0" smtClean="0">
                <a:solidFill>
                  <a:srgbClr val="FF0000"/>
                </a:solidFill>
              </a:rPr>
              <a:t>Salts</a:t>
            </a:r>
            <a:r>
              <a:rPr lang="en-US" dirty="0" smtClean="0">
                <a:solidFill>
                  <a:srgbClr val="FF0000"/>
                </a:solidFill>
              </a:rPr>
              <a:t>, Ethers and Esters; </a:t>
            </a:r>
            <a:r>
              <a:rPr lang="en-US" b="1" u="sng" dirty="0" smtClean="0">
                <a:solidFill>
                  <a:srgbClr val="FF0000"/>
                </a:solidFill>
              </a:rPr>
              <a:t>Polymorphs; Solvates, including Hydrates</a:t>
            </a:r>
            <a:r>
              <a:rPr lang="en-US" dirty="0" smtClean="0">
                <a:solidFill>
                  <a:srgbClr val="FF0000"/>
                </a:solidFill>
              </a:rPr>
              <a:t>, </a:t>
            </a:r>
            <a:r>
              <a:rPr lang="en-US" dirty="0" err="1" smtClean="0">
                <a:solidFill>
                  <a:srgbClr val="FF0000"/>
                </a:solidFill>
              </a:rPr>
              <a:t>Clathrates</a:t>
            </a:r>
            <a:r>
              <a:rPr lang="en-US" dirty="0" smtClean="0">
                <a:solidFill>
                  <a:srgbClr val="FF0000"/>
                </a:solidFill>
              </a:rPr>
              <a:t>; </a:t>
            </a:r>
            <a:r>
              <a:rPr lang="en-US" dirty="0" err="1" smtClean="0">
                <a:solidFill>
                  <a:srgbClr val="FF0000"/>
                </a:solidFill>
              </a:rPr>
              <a:t>Stereoisomers</a:t>
            </a:r>
            <a:r>
              <a:rPr lang="en-US" dirty="0" smtClean="0">
                <a:solidFill>
                  <a:srgbClr val="FF0000"/>
                </a:solidFill>
              </a:rPr>
              <a:t>; </a:t>
            </a:r>
            <a:r>
              <a:rPr lang="en-US" dirty="0" err="1" smtClean="0">
                <a:solidFill>
                  <a:srgbClr val="FF0000"/>
                </a:solidFill>
              </a:rPr>
              <a:t>Enantiomers</a:t>
            </a:r>
            <a:r>
              <a:rPr lang="en-US" dirty="0" smtClean="0">
                <a:solidFill>
                  <a:srgbClr val="FF0000"/>
                </a:solidFill>
              </a:rPr>
              <a:t>; Metabolites and pro-drugs; Conjugates; Pure forms; Particle size; Isomers and mixtures thereof; Complexes; Derivatives of known substances  </a:t>
            </a:r>
          </a:p>
          <a:p>
            <a:r>
              <a:rPr lang="en-US" sz="2900" dirty="0" smtClean="0">
                <a:solidFill>
                  <a:srgbClr val="FF0000"/>
                </a:solidFill>
              </a:rPr>
              <a:t>Section 3 (e): Mere admixture resulting only in aggregation of the properties of the components thereof or a process for producing such admixture</a:t>
            </a:r>
          </a:p>
          <a:p>
            <a:r>
              <a:rPr lang="en-US" sz="2900" dirty="0" smtClean="0">
                <a:solidFill>
                  <a:srgbClr val="FF0000"/>
                </a:solidFill>
              </a:rPr>
              <a:t>Section 3 (p): An invention which in effect is traditional knowledge or which is an aggregation or duplication of known properties of traditionally known component or components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Gleevec</a:t>
            </a:r>
            <a:r>
              <a:rPr lang="en-US" dirty="0" smtClean="0"/>
              <a:t> case – </a:t>
            </a:r>
            <a:r>
              <a:rPr lang="en-US" dirty="0" smtClean="0"/>
              <a:t>Novartis AG </a:t>
            </a:r>
            <a:r>
              <a:rPr lang="en-US" dirty="0" smtClean="0"/>
              <a:t>vs. </a:t>
            </a:r>
            <a:r>
              <a:rPr lang="en-US" dirty="0" err="1" smtClean="0"/>
              <a:t>UoI</a:t>
            </a:r>
            <a:r>
              <a:rPr lang="en-US" dirty="0" smtClean="0"/>
              <a:t> </a:t>
            </a:r>
            <a:endParaRPr lang="en-US" dirty="0"/>
          </a:p>
        </p:txBody>
      </p:sp>
      <p:sp>
        <p:nvSpPr>
          <p:cNvPr id="3" name="Content Placeholder 2"/>
          <p:cNvSpPr>
            <a:spLocks noGrp="1"/>
          </p:cNvSpPr>
          <p:nvPr>
            <p:ph idx="1"/>
          </p:nvPr>
        </p:nvSpPr>
        <p:spPr>
          <a:xfrm>
            <a:off x="457200" y="1600200"/>
            <a:ext cx="8382000" cy="4724400"/>
          </a:xfrm>
        </p:spPr>
        <p:txBody>
          <a:bodyPr>
            <a:normAutofit fontScale="70000" lnSpcReduction="20000"/>
          </a:bodyPr>
          <a:lstStyle/>
          <a:p>
            <a:r>
              <a:rPr lang="en-US" dirty="0" err="1" smtClean="0"/>
              <a:t>Imatinib</a:t>
            </a:r>
            <a:r>
              <a:rPr lang="en-US" dirty="0" smtClean="0"/>
              <a:t> is a protein-tyrosine </a:t>
            </a:r>
            <a:r>
              <a:rPr lang="en-US" dirty="0" err="1" smtClean="0"/>
              <a:t>kinase</a:t>
            </a:r>
            <a:r>
              <a:rPr lang="en-US" dirty="0" smtClean="0"/>
              <a:t> inhibitor</a:t>
            </a:r>
          </a:p>
          <a:p>
            <a:r>
              <a:rPr lang="en-US" dirty="0" err="1" smtClean="0"/>
              <a:t>Imatinib</a:t>
            </a:r>
            <a:r>
              <a:rPr lang="en-US" dirty="0" smtClean="0"/>
              <a:t> </a:t>
            </a:r>
            <a:r>
              <a:rPr lang="en-US" dirty="0" err="1" smtClean="0"/>
              <a:t>mesylate</a:t>
            </a:r>
            <a:r>
              <a:rPr lang="en-US" dirty="0" smtClean="0"/>
              <a:t> has 2 main forms, </a:t>
            </a:r>
            <a:r>
              <a:rPr lang="en-US" dirty="0" smtClean="0">
                <a:sym typeface="Symbol"/>
              </a:rPr>
              <a:t> and </a:t>
            </a:r>
          </a:p>
          <a:p>
            <a:r>
              <a:rPr lang="el-GR" dirty="0" smtClean="0"/>
              <a:t>α </a:t>
            </a:r>
            <a:r>
              <a:rPr lang="en-US" dirty="0" smtClean="0"/>
              <a:t>crystals needle morphology and hygroscopic. Pose difficulties in manufacturing and </a:t>
            </a:r>
            <a:r>
              <a:rPr lang="en-US" dirty="0" err="1" smtClean="0"/>
              <a:t>tableing</a:t>
            </a:r>
            <a:endParaRPr lang="en-US" dirty="0" smtClean="0"/>
          </a:p>
          <a:p>
            <a:r>
              <a:rPr lang="en-US" dirty="0" smtClean="0"/>
              <a:t>β crystals are of uniform morphology and easy to handle and also thermodynamically stable</a:t>
            </a:r>
          </a:p>
          <a:p>
            <a:r>
              <a:rPr lang="en-US" dirty="0" smtClean="0"/>
              <a:t>The free base </a:t>
            </a:r>
            <a:r>
              <a:rPr lang="en-US" dirty="0" err="1" smtClean="0"/>
              <a:t>imatinib</a:t>
            </a:r>
            <a:r>
              <a:rPr lang="en-US" dirty="0" smtClean="0"/>
              <a:t> is protected by US patent 5,521,184, Granted on May 1996, Priority April 1992 (Zimmermann Patent )</a:t>
            </a:r>
          </a:p>
          <a:p>
            <a:r>
              <a:rPr lang="en-US" dirty="0" smtClean="0"/>
              <a:t>Subsequently US patent  6,894,051, Granted May 2005, Priority July 1997 for the β crystalline form</a:t>
            </a:r>
          </a:p>
          <a:p>
            <a:r>
              <a:rPr lang="en-US" dirty="0" smtClean="0"/>
              <a:t>The drug was submitted for approval (in India) taking priority of Zimmerman patent, the marketed crystalline form of </a:t>
            </a:r>
            <a:r>
              <a:rPr lang="en-US" dirty="0" err="1" smtClean="0"/>
              <a:t>Gleevec</a:t>
            </a:r>
            <a:r>
              <a:rPr lang="en-US" dirty="0" smtClean="0"/>
              <a:t> (also </a:t>
            </a:r>
            <a:r>
              <a:rPr lang="en-US" dirty="0" err="1" smtClean="0"/>
              <a:t>Glivec</a:t>
            </a:r>
            <a:r>
              <a:rPr lang="en-US" dirty="0" smtClean="0"/>
              <a:t>) is the latter patent on the β form</a:t>
            </a:r>
          </a:p>
          <a:p>
            <a:r>
              <a:rPr lang="en-US" dirty="0" smtClean="0"/>
              <a:t>The 1993 patent disclosed </a:t>
            </a:r>
            <a:r>
              <a:rPr lang="en-US" dirty="0" err="1" smtClean="0"/>
              <a:t>imatinib</a:t>
            </a:r>
            <a:r>
              <a:rPr lang="en-US" dirty="0" smtClean="0"/>
              <a:t> and a list of pharmaceutically acceptable salts including the </a:t>
            </a:r>
            <a:r>
              <a:rPr lang="en-US" dirty="0" err="1" smtClean="0"/>
              <a:t>mesylate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Novartis vs. Union of India</a:t>
            </a:r>
            <a:endParaRPr lang="en-US" dirty="0"/>
          </a:p>
        </p:txBody>
      </p:sp>
      <p:sp>
        <p:nvSpPr>
          <p:cNvPr id="3" name="Content Placeholder 2"/>
          <p:cNvSpPr>
            <a:spLocks noGrp="1"/>
          </p:cNvSpPr>
          <p:nvPr>
            <p:ph idx="1"/>
          </p:nvPr>
        </p:nvSpPr>
        <p:spPr>
          <a:xfrm>
            <a:off x="228600" y="1066800"/>
            <a:ext cx="8686800" cy="5334000"/>
          </a:xfrm>
        </p:spPr>
        <p:txBody>
          <a:bodyPr>
            <a:normAutofit fontScale="70000" lnSpcReduction="20000"/>
          </a:bodyPr>
          <a:lstStyle/>
          <a:p>
            <a:r>
              <a:rPr lang="en-US" dirty="0" smtClean="0"/>
              <a:t>Novartis argued that </a:t>
            </a:r>
            <a:r>
              <a:rPr lang="en-US" dirty="0" err="1" smtClean="0"/>
              <a:t>Gleevec</a:t>
            </a:r>
            <a:r>
              <a:rPr lang="en-US" dirty="0" smtClean="0"/>
              <a:t> was claimed in the Zimmerman patent (</a:t>
            </a:r>
            <a:r>
              <a:rPr lang="en-US" dirty="0" err="1" smtClean="0"/>
              <a:t>imatinib</a:t>
            </a:r>
            <a:r>
              <a:rPr lang="en-US" dirty="0" smtClean="0"/>
              <a:t> molecule), but it was not fully disclosed in an enabling manner (the β polymorph), thus making a differentiation between “claims” and “disclosure”</a:t>
            </a:r>
          </a:p>
          <a:p>
            <a:r>
              <a:rPr lang="en-US" dirty="0" smtClean="0"/>
              <a:t>This wonderful legalese was eloquently rejected by the Indian Supreme Court. 1 April 2013</a:t>
            </a:r>
          </a:p>
          <a:p>
            <a:r>
              <a:rPr lang="en-US" dirty="0" smtClean="0"/>
              <a:t>“We certainly do not wish the law of patent in this country to develop on lines where there may be a vast gap between the coverage and the disclosure under the patent; where the scope of the patent is determined not on the intrinsic worth of the invention but by the artful drafting of its claims by skilful lawyers, and where patents are traded as a commodity not for production and marketing of the patented products but to search for someone who may be sued for infringement.</a:t>
            </a:r>
          </a:p>
          <a:p>
            <a:r>
              <a:rPr lang="en-US" dirty="0" smtClean="0"/>
              <a:t>The Supreme Court heralds Section 3(d) as a “second tier of qualifying standards for chemical substances/ pharmaceutical products in order to leave the door open for true and genuine inventions but, to check any attempt at repetitive patenting or extension of the patent term on spurious grounds.” NO to Ever-greening/ Incremental innovation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err="1" smtClean="0"/>
              <a:t>Glenmark</a:t>
            </a:r>
            <a:r>
              <a:rPr lang="en-US" dirty="0" smtClean="0"/>
              <a:t> vs. Merck</a:t>
            </a:r>
            <a:endParaRPr lang="en-US" dirty="0"/>
          </a:p>
        </p:txBody>
      </p:sp>
      <p:sp>
        <p:nvSpPr>
          <p:cNvPr id="3" name="Content Placeholder 2"/>
          <p:cNvSpPr>
            <a:spLocks noGrp="1"/>
          </p:cNvSpPr>
          <p:nvPr>
            <p:ph idx="1"/>
          </p:nvPr>
        </p:nvSpPr>
        <p:spPr>
          <a:xfrm>
            <a:off x="457200" y="1447800"/>
            <a:ext cx="8382000" cy="4876800"/>
          </a:xfrm>
        </p:spPr>
        <p:txBody>
          <a:bodyPr>
            <a:normAutofit fontScale="70000" lnSpcReduction="20000"/>
          </a:bodyPr>
          <a:lstStyle/>
          <a:p>
            <a:r>
              <a:rPr lang="en-US" dirty="0" err="1" smtClean="0"/>
              <a:t>Januvia</a:t>
            </a:r>
            <a:r>
              <a:rPr lang="en-US" dirty="0" smtClean="0"/>
              <a:t> – </a:t>
            </a:r>
            <a:r>
              <a:rPr lang="en-US" dirty="0" err="1" smtClean="0"/>
              <a:t>Sitagliptin</a:t>
            </a:r>
            <a:r>
              <a:rPr lang="en-US" dirty="0" smtClean="0"/>
              <a:t> </a:t>
            </a:r>
            <a:r>
              <a:rPr lang="en-US" dirty="0" smtClean="0"/>
              <a:t>phosphate hydrate</a:t>
            </a:r>
            <a:endParaRPr lang="en-US" dirty="0" smtClean="0"/>
          </a:p>
          <a:p>
            <a:r>
              <a:rPr lang="en-US" dirty="0" smtClean="0"/>
              <a:t>Plaintiff </a:t>
            </a:r>
            <a:r>
              <a:rPr lang="en-US" dirty="0" smtClean="0"/>
              <a:t>contends that it has invented the innovator salt </a:t>
            </a:r>
            <a:r>
              <a:rPr lang="en-US" dirty="0" err="1" smtClean="0"/>
              <a:t>sitagliptin</a:t>
            </a:r>
            <a:r>
              <a:rPr lang="en-US" dirty="0" smtClean="0"/>
              <a:t> phosphate hydrate</a:t>
            </a:r>
          </a:p>
          <a:p>
            <a:r>
              <a:rPr lang="en-US" dirty="0" smtClean="0"/>
              <a:t>Merck has separate patents in USA for drug molecule (</a:t>
            </a:r>
            <a:r>
              <a:rPr lang="en-US" dirty="0" err="1" smtClean="0"/>
              <a:t>Markush</a:t>
            </a:r>
            <a:r>
              <a:rPr lang="en-US" dirty="0" smtClean="0"/>
              <a:t>) and PO</a:t>
            </a:r>
            <a:r>
              <a:rPr lang="en-US" baseline="-25000" dirty="0" smtClean="0"/>
              <a:t>4</a:t>
            </a:r>
            <a:r>
              <a:rPr lang="en-US" dirty="0" smtClean="0"/>
              <a:t> salt (specific claim). US 6,699,871, Mar 2004 (broad class of DP-IV inhibitors, incl. many salts, reported </a:t>
            </a:r>
            <a:r>
              <a:rPr lang="en-US" dirty="0" err="1" smtClean="0"/>
              <a:t>HCl</a:t>
            </a:r>
            <a:r>
              <a:rPr lang="en-US" dirty="0" smtClean="0"/>
              <a:t> salt) and US 7,326,708, Feb 2008 (phosphate salt hydrate) </a:t>
            </a:r>
          </a:p>
          <a:p>
            <a:r>
              <a:rPr lang="en-US" dirty="0" smtClean="0"/>
              <a:t>They abandoned the phosphate salt patent in India after filing </a:t>
            </a:r>
            <a:r>
              <a:rPr lang="en-US" dirty="0" err="1" smtClean="0"/>
              <a:t>appln</a:t>
            </a:r>
            <a:r>
              <a:rPr lang="en-US" dirty="0" smtClean="0"/>
              <a:t>.</a:t>
            </a:r>
          </a:p>
          <a:p>
            <a:r>
              <a:rPr lang="en-US" dirty="0" smtClean="0"/>
              <a:t>The free drug patent IN 209816 discloses all salts of </a:t>
            </a:r>
            <a:r>
              <a:rPr lang="en-US" dirty="0" err="1" smtClean="0"/>
              <a:t>Sita</a:t>
            </a:r>
            <a:r>
              <a:rPr lang="en-US" dirty="0" smtClean="0"/>
              <a:t> (‘871)</a:t>
            </a:r>
          </a:p>
          <a:p>
            <a:r>
              <a:rPr lang="en-US" dirty="0" smtClean="0"/>
              <a:t>IN ‘871 describes preparation of </a:t>
            </a:r>
            <a:r>
              <a:rPr lang="en-US" dirty="0" err="1" smtClean="0"/>
              <a:t>HCl</a:t>
            </a:r>
            <a:r>
              <a:rPr lang="en-US" dirty="0" smtClean="0"/>
              <a:t> salt but not phosphate</a:t>
            </a:r>
          </a:p>
          <a:p>
            <a:r>
              <a:rPr lang="en-US" dirty="0" smtClean="0"/>
              <a:t>The compound that is marketed is not patented (in India), and the one that is patent covered (</a:t>
            </a:r>
            <a:r>
              <a:rPr lang="en-US" dirty="0" err="1" smtClean="0"/>
              <a:t>HCl</a:t>
            </a:r>
            <a:r>
              <a:rPr lang="en-US" dirty="0" smtClean="0"/>
              <a:t> salt, </a:t>
            </a:r>
            <a:r>
              <a:rPr lang="en-US" dirty="0" err="1" smtClean="0"/>
              <a:t>Sita</a:t>
            </a:r>
            <a:r>
              <a:rPr lang="en-US" dirty="0" smtClean="0"/>
              <a:t> base) is not marketed</a:t>
            </a:r>
          </a:p>
          <a:p>
            <a:r>
              <a:rPr lang="en-US" dirty="0" smtClean="0"/>
              <a:t>Case is under litigation in Indian </a:t>
            </a:r>
            <a:r>
              <a:rPr lang="en-US" dirty="0" smtClean="0"/>
              <a:t>Courts</a:t>
            </a:r>
          </a:p>
          <a:p>
            <a:r>
              <a:rPr lang="en-US" dirty="0" smtClean="0"/>
              <a:t>Delhi High Court refused to restrain Defendant </a:t>
            </a:r>
            <a:r>
              <a:rPr lang="en-US" dirty="0" err="1" smtClean="0"/>
              <a:t>Glenmark</a:t>
            </a:r>
            <a:r>
              <a:rPr lang="en-US" dirty="0" smtClean="0"/>
              <a:t> from marketing its </a:t>
            </a:r>
            <a:r>
              <a:rPr lang="en-US" dirty="0" err="1" smtClean="0"/>
              <a:t>Zita</a:t>
            </a:r>
            <a:r>
              <a:rPr lang="en-US" dirty="0" smtClean="0"/>
              <a:t>/ </a:t>
            </a:r>
            <a:r>
              <a:rPr lang="en-US" dirty="0" err="1" smtClean="0"/>
              <a:t>Zitamet</a:t>
            </a:r>
            <a:r>
              <a:rPr lang="en-US" dirty="0" smtClean="0"/>
              <a:t> version for type II diabetes, 5 April </a:t>
            </a:r>
            <a:r>
              <a:rPr lang="en-US" dirty="0" smtClean="0"/>
              <a:t>2013</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err="1" smtClean="0"/>
              <a:t>Tarceva</a:t>
            </a:r>
            <a:r>
              <a:rPr lang="en-US" dirty="0" smtClean="0"/>
              <a:t> – </a:t>
            </a:r>
            <a:r>
              <a:rPr lang="en-US" dirty="0" err="1" smtClean="0"/>
              <a:t>Erlotinib</a:t>
            </a:r>
            <a:r>
              <a:rPr lang="en-US" dirty="0" smtClean="0"/>
              <a:t> </a:t>
            </a:r>
            <a:r>
              <a:rPr lang="en-US" dirty="0" err="1" smtClean="0"/>
              <a:t>HCl</a:t>
            </a:r>
            <a:endParaRPr lang="en-US" dirty="0"/>
          </a:p>
        </p:txBody>
      </p:sp>
      <p:sp>
        <p:nvSpPr>
          <p:cNvPr id="3" name="Content Placeholder 2"/>
          <p:cNvSpPr>
            <a:spLocks noGrp="1"/>
          </p:cNvSpPr>
          <p:nvPr>
            <p:ph idx="1"/>
          </p:nvPr>
        </p:nvSpPr>
        <p:spPr>
          <a:xfrm>
            <a:off x="457200" y="1295400"/>
            <a:ext cx="8382000" cy="5257800"/>
          </a:xfrm>
        </p:spPr>
        <p:txBody>
          <a:bodyPr>
            <a:normAutofit fontScale="55000" lnSpcReduction="20000"/>
          </a:bodyPr>
          <a:lstStyle/>
          <a:p>
            <a:r>
              <a:rPr lang="en-US" dirty="0" smtClean="0"/>
              <a:t>Roche vs. </a:t>
            </a:r>
            <a:r>
              <a:rPr lang="en-US" dirty="0" err="1" smtClean="0"/>
              <a:t>Cipla</a:t>
            </a:r>
            <a:endParaRPr lang="en-US" dirty="0" smtClean="0"/>
          </a:p>
          <a:p>
            <a:r>
              <a:rPr lang="en-US" dirty="0" smtClean="0"/>
              <a:t>Verdict by Delhi High Court in Sept. 2012</a:t>
            </a:r>
          </a:p>
          <a:p>
            <a:r>
              <a:rPr lang="en-US" dirty="0" smtClean="0"/>
              <a:t>Roche and Pfizer were granted IN 196774 in Feb. 2007 (US 5,747,498 of May 1996)</a:t>
            </a:r>
          </a:p>
          <a:p>
            <a:r>
              <a:rPr lang="en-US" dirty="0" smtClean="0"/>
              <a:t>Two main issues by Defendant </a:t>
            </a:r>
            <a:r>
              <a:rPr lang="en-US" dirty="0" err="1" smtClean="0"/>
              <a:t>Cipla</a:t>
            </a:r>
            <a:endParaRPr lang="en-US" dirty="0" smtClean="0"/>
          </a:p>
          <a:p>
            <a:pPr lvl="1"/>
            <a:r>
              <a:rPr lang="en-US" dirty="0" smtClean="0"/>
              <a:t>Obviousness: </a:t>
            </a:r>
            <a:r>
              <a:rPr lang="en-US" dirty="0" err="1" smtClean="0"/>
              <a:t>Bioisosterism</a:t>
            </a:r>
            <a:r>
              <a:rPr lang="en-US" dirty="0" smtClean="0"/>
              <a:t> (</a:t>
            </a:r>
            <a:r>
              <a:rPr lang="en-US" dirty="0" err="1" smtClean="0"/>
              <a:t>ethynyl</a:t>
            </a:r>
            <a:r>
              <a:rPr lang="en-US" dirty="0" smtClean="0"/>
              <a:t> vs. methyl) and lack of inventive step (close relative of </a:t>
            </a:r>
            <a:r>
              <a:rPr lang="en-US" dirty="0" err="1" smtClean="0"/>
              <a:t>Gefitinib</a:t>
            </a:r>
            <a:r>
              <a:rPr lang="en-US" dirty="0" smtClean="0"/>
              <a:t>, AZ drug). Ruling rejected Obviousness under Sect. 64(1)(f)</a:t>
            </a:r>
          </a:p>
          <a:p>
            <a:pPr lvl="1"/>
            <a:r>
              <a:rPr lang="en-US" dirty="0" smtClean="0"/>
              <a:t>Sect. 3(d): ‘774 patent (filed in 1996, granted 2006) claims polymorphs A and B of </a:t>
            </a:r>
            <a:r>
              <a:rPr lang="en-US" dirty="0" err="1" smtClean="0"/>
              <a:t>erlotinib</a:t>
            </a:r>
            <a:r>
              <a:rPr lang="en-US" dirty="0" smtClean="0"/>
              <a:t> </a:t>
            </a:r>
            <a:r>
              <a:rPr lang="en-US" dirty="0" err="1" smtClean="0"/>
              <a:t>HCl</a:t>
            </a:r>
            <a:r>
              <a:rPr lang="en-US" dirty="0" smtClean="0"/>
              <a:t>. Marketed </a:t>
            </a:r>
            <a:r>
              <a:rPr lang="en-US" dirty="0" err="1" smtClean="0"/>
              <a:t>Tarceva</a:t>
            </a:r>
            <a:r>
              <a:rPr lang="en-US" dirty="0" smtClean="0"/>
              <a:t> is polymorph B. IN ‘507 on B polymorph filed by Roche in 2006 was rejected by Patent controller in 2008 due to pre grant oppositions</a:t>
            </a:r>
          </a:p>
          <a:p>
            <a:r>
              <a:rPr lang="en-US" dirty="0" smtClean="0"/>
              <a:t>US ‘221 of Roche is the </a:t>
            </a:r>
            <a:r>
              <a:rPr lang="en-US" dirty="0" smtClean="0"/>
              <a:t>prior art </a:t>
            </a:r>
            <a:r>
              <a:rPr lang="en-US" dirty="0" smtClean="0"/>
              <a:t>patent </a:t>
            </a:r>
            <a:r>
              <a:rPr lang="en-US" dirty="0" smtClean="0"/>
              <a:t>for IN ’507 </a:t>
            </a:r>
            <a:r>
              <a:rPr lang="en-US" dirty="0" err="1" smtClean="0"/>
              <a:t>appln</a:t>
            </a:r>
            <a:r>
              <a:rPr lang="en-US" smtClean="0"/>
              <a:t>. </a:t>
            </a:r>
            <a:endParaRPr lang="en-US" dirty="0" smtClean="0"/>
          </a:p>
          <a:p>
            <a:r>
              <a:rPr lang="en-US" dirty="0" smtClean="0"/>
              <a:t>Sect. 8 of Indian Patents Act: submission of information of corresponding Foreign applications (Form 3) on “same or substantially the same” inventions relating to the Indian application during the pendency of the Indian Application</a:t>
            </a:r>
          </a:p>
          <a:p>
            <a:r>
              <a:rPr lang="en-US" dirty="0" smtClean="0"/>
              <a:t>Plaintiffs did not furnish form 3, stating that US ‘221 is a different compound and not part of polymorph B (IN ‘507 </a:t>
            </a:r>
            <a:r>
              <a:rPr lang="en-US" dirty="0" err="1" smtClean="0"/>
              <a:t>appln</a:t>
            </a:r>
            <a:r>
              <a:rPr lang="en-US" dirty="0" smtClean="0"/>
              <a:t>.)</a:t>
            </a:r>
          </a:p>
          <a:p>
            <a:r>
              <a:rPr lang="en-US" dirty="0" smtClean="0"/>
              <a:t>Justice </a:t>
            </a:r>
            <a:r>
              <a:rPr lang="en-US" dirty="0" err="1" smtClean="0"/>
              <a:t>Manmohan</a:t>
            </a:r>
            <a:r>
              <a:rPr lang="en-US" dirty="0" smtClean="0"/>
              <a:t> Singh concluded that US‘221 patent relates to </a:t>
            </a:r>
            <a:r>
              <a:rPr lang="en-US" i="1" dirty="0" smtClean="0"/>
              <a:t>the same or</a:t>
            </a:r>
          </a:p>
          <a:p>
            <a:r>
              <a:rPr lang="en-US" i="1" dirty="0" smtClean="0"/>
              <a:t>substantially the same </a:t>
            </a:r>
            <a:r>
              <a:rPr lang="en-US" dirty="0" smtClean="0"/>
              <a:t>invention being polymorphic form B of </a:t>
            </a:r>
            <a:r>
              <a:rPr lang="en-US" dirty="0" err="1" smtClean="0"/>
              <a:t>erlotonib</a:t>
            </a:r>
            <a:r>
              <a:rPr lang="en-US" dirty="0" smtClean="0"/>
              <a:t> </a:t>
            </a:r>
            <a:r>
              <a:rPr lang="en-US" dirty="0" err="1" smtClean="0"/>
              <a:t>HCl</a:t>
            </a:r>
            <a:r>
              <a:rPr lang="en-US" dirty="0" smtClean="0"/>
              <a:t> claimed in IN ‘774. </a:t>
            </a:r>
          </a:p>
          <a:p>
            <a:r>
              <a:rPr lang="en-US" dirty="0" smtClean="0"/>
              <a:t>Non compliance of Sect. 8 was the only major ground on which this case was revoked in favor of </a:t>
            </a:r>
            <a:r>
              <a:rPr lang="en-US" dirty="0" err="1" smtClean="0"/>
              <a:t>Cipla</a:t>
            </a:r>
            <a:r>
              <a:rPr lang="en-US" dirty="0" smtClean="0"/>
              <a:t> </a:t>
            </a:r>
          </a:p>
          <a:p>
            <a:r>
              <a:rPr lang="en-US" dirty="0" smtClean="0"/>
              <a:t>Not really the technical analysis but more to do with proper paper trail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Compulsory licensing</a:t>
            </a:r>
            <a:endParaRPr lang="en-US" dirty="0"/>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r>
              <a:rPr lang="en-US" dirty="0" smtClean="0"/>
              <a:t>Baeyer obtained patent in India for </a:t>
            </a:r>
            <a:r>
              <a:rPr lang="en-US" dirty="0" err="1" smtClean="0"/>
              <a:t>Nexavar</a:t>
            </a:r>
            <a:r>
              <a:rPr lang="en-US" dirty="0" smtClean="0"/>
              <a:t>, anticancer drug, in 2008</a:t>
            </a:r>
          </a:p>
          <a:p>
            <a:r>
              <a:rPr lang="en-US" dirty="0" smtClean="0"/>
              <a:t>In Mar 2012 the Patents Controller granted Compulsory license to </a:t>
            </a:r>
            <a:r>
              <a:rPr lang="en-US" dirty="0" err="1" smtClean="0"/>
              <a:t>Natco</a:t>
            </a:r>
            <a:r>
              <a:rPr lang="en-US" dirty="0" smtClean="0"/>
              <a:t> for manufacture and marketing of </a:t>
            </a:r>
            <a:r>
              <a:rPr lang="en-US" dirty="0" err="1" smtClean="0"/>
              <a:t>sorofenib</a:t>
            </a:r>
            <a:r>
              <a:rPr lang="en-US" dirty="0" smtClean="0"/>
              <a:t> </a:t>
            </a:r>
            <a:r>
              <a:rPr lang="en-US" dirty="0" err="1" smtClean="0"/>
              <a:t>tosylate</a:t>
            </a:r>
            <a:r>
              <a:rPr lang="en-US" dirty="0" smtClean="0"/>
              <a:t> (INN)</a:t>
            </a:r>
          </a:p>
          <a:p>
            <a:r>
              <a:rPr lang="en-US" dirty="0" smtClean="0"/>
              <a:t>Bayer tablet cost Rs. 2500. </a:t>
            </a:r>
            <a:r>
              <a:rPr lang="en-US" dirty="0" err="1" smtClean="0"/>
              <a:t>Natco</a:t>
            </a:r>
            <a:r>
              <a:rPr lang="en-US" dirty="0" smtClean="0"/>
              <a:t> Rs. 75</a:t>
            </a:r>
          </a:p>
          <a:p>
            <a:r>
              <a:rPr lang="en-US" dirty="0" smtClean="0"/>
              <a:t>Reason for invoking CL was that Bayer did not market the drug for 4 years after taking the license</a:t>
            </a:r>
          </a:p>
          <a:p>
            <a:r>
              <a:rPr lang="en-US" dirty="0" smtClean="0"/>
              <a:t>Lack of availability of life saving cancer drugs to patients</a:t>
            </a:r>
          </a:p>
          <a:p>
            <a:r>
              <a:rPr lang="en-US" dirty="0" smtClean="0"/>
              <a:t>Bayer appealed to the CL decision of Controller but IPAB upheld the verdict</a:t>
            </a:r>
          </a:p>
          <a:p>
            <a:r>
              <a:rPr lang="en-US" dirty="0" smtClean="0"/>
              <a:t> Rare case of CL but a precedent in Indian patent legalese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1372</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Overview of Pharma Patent Landscape in India</vt:lpstr>
      <vt:lpstr>Disclaimer</vt:lpstr>
      <vt:lpstr>History of Indian Patents act</vt:lpstr>
      <vt:lpstr>Sections relevant to Pharma</vt:lpstr>
      <vt:lpstr>Gleevec case – Novartis AG vs. UoI </vt:lpstr>
      <vt:lpstr>Novartis vs. Union of India</vt:lpstr>
      <vt:lpstr>Glenmark vs. Merck</vt:lpstr>
      <vt:lpstr>Tarceva – Erlotinib HCl</vt:lpstr>
      <vt:lpstr>Compulsory licensing</vt:lpstr>
      <vt:lpstr>World opinion – March 2014 news</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Pharma Patent Landscape in India</dc:title>
  <dc:creator>ANHOME</dc:creator>
  <cp:lastModifiedBy>Ashwini</cp:lastModifiedBy>
  <cp:revision>73</cp:revision>
  <dcterms:created xsi:type="dcterms:W3CDTF">2014-04-26T06:44:19Z</dcterms:created>
  <dcterms:modified xsi:type="dcterms:W3CDTF">2014-04-28T08:00:02Z</dcterms:modified>
</cp:coreProperties>
</file>