
<file path=[Content_Types].xml><?xml version="1.0" encoding="utf-8"?>
<Types xmlns="http://schemas.openxmlformats.org/package/2006/content-types">
  <Default Extension="png" ContentType="image/png"/>
  <Default Extension="mpg" ContentType="video/m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0"/>
  </p:notesMasterIdLst>
  <p:handoutMasterIdLst>
    <p:handoutMasterId r:id="rId21"/>
  </p:handoutMasterIdLst>
  <p:sldIdLst>
    <p:sldId id="256" r:id="rId2"/>
    <p:sldId id="303" r:id="rId3"/>
    <p:sldId id="257" r:id="rId4"/>
    <p:sldId id="300" r:id="rId5"/>
    <p:sldId id="262" r:id="rId6"/>
    <p:sldId id="299" r:id="rId7"/>
    <p:sldId id="265" r:id="rId8"/>
    <p:sldId id="264" r:id="rId9"/>
    <p:sldId id="267" r:id="rId10"/>
    <p:sldId id="266" r:id="rId11"/>
    <p:sldId id="268" r:id="rId12"/>
    <p:sldId id="285" r:id="rId13"/>
    <p:sldId id="273" r:id="rId14"/>
    <p:sldId id="274" r:id="rId15"/>
    <p:sldId id="302" r:id="rId16"/>
    <p:sldId id="301" r:id="rId17"/>
    <p:sldId id="283" r:id="rId18"/>
    <p:sldId id="258" r:id="rId1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545" autoAdjust="0"/>
    <p:restoredTop sz="87189" autoAdjust="0"/>
  </p:normalViewPr>
  <p:slideViewPr>
    <p:cSldViewPr>
      <p:cViewPr varScale="1">
        <p:scale>
          <a:sx n="64" d="100"/>
          <a:sy n="64" d="100"/>
        </p:scale>
        <p:origin x="-129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51" d="100"/>
          <a:sy n="51" d="100"/>
        </p:scale>
        <p:origin x="-294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82655C3-71AE-4171-85BB-BABF18DB8166}" type="datetimeFigureOut">
              <a:rPr lang="en-GB" smtClean="0"/>
              <a:t>27/04/2014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A716C2-54A3-4DC3-AB0E-D03C304BD302}" type="slidenum">
              <a:rPr lang="en-GB" smtClean="0"/>
              <a:t>‹#›</a:t>
            </a:fld>
            <a:endParaRPr lang="en-GB"/>
          </a:p>
        </p:txBody>
      </p:sp>
    </p:spTree>
    <p:extLst>
      <p:ext uri="{BB962C8B-B14F-4D97-AF65-F5344CB8AC3E}">
        <p14:creationId xmlns:p14="http://schemas.microsoft.com/office/powerpoint/2010/main" val="2299374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DA7C00D-1CBD-43F2-865B-2606B041D648}" type="datetimeFigureOut">
              <a:rPr lang="en-GB" smtClean="0"/>
              <a:t>27/04/2014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EE15C42-51F6-448F-B6CA-65A844639842}" type="slidenum">
              <a:rPr lang="en-GB" smtClean="0"/>
              <a:t>‹#›</a:t>
            </a:fld>
            <a:endParaRPr lang="en-GB"/>
          </a:p>
        </p:txBody>
      </p:sp>
    </p:spTree>
    <p:extLst>
      <p:ext uri="{BB962C8B-B14F-4D97-AF65-F5344CB8AC3E}">
        <p14:creationId xmlns:p14="http://schemas.microsoft.com/office/powerpoint/2010/main" val="100808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Hello</a:t>
            </a:r>
            <a:r>
              <a:rPr lang="en-GB" baseline="0" dirty="0" smtClean="0"/>
              <a:t> my name is </a:t>
            </a:r>
            <a:r>
              <a:rPr lang="en-GB" baseline="0" dirty="0" err="1" smtClean="0"/>
              <a:t>Ghazala</a:t>
            </a:r>
            <a:r>
              <a:rPr lang="en-GB" baseline="0" dirty="0" smtClean="0"/>
              <a:t> </a:t>
            </a:r>
            <a:r>
              <a:rPr lang="en-GB" baseline="0" dirty="0" err="1" smtClean="0"/>
              <a:t>Sadiq</a:t>
            </a:r>
            <a:r>
              <a:rPr lang="en-GB" baseline="0" dirty="0" smtClean="0"/>
              <a:t> and I work at the CCDC which is based in Cambridge in the UK. </a:t>
            </a:r>
          </a:p>
          <a:p>
            <a:r>
              <a:rPr lang="en-GB" baseline="0" dirty="0" smtClean="0"/>
              <a:t>I am here today with Dr Colin Groom.  </a:t>
            </a:r>
          </a:p>
          <a:p>
            <a:r>
              <a:rPr lang="en-GB" baseline="0" dirty="0" smtClean="0"/>
              <a:t>The title of my presentation is ….</a:t>
            </a:r>
            <a:endParaRPr lang="en-GB" dirty="0"/>
          </a:p>
        </p:txBody>
      </p:sp>
      <p:sp>
        <p:nvSpPr>
          <p:cNvPr id="4" name="Slide Number Placeholder 3"/>
          <p:cNvSpPr>
            <a:spLocks noGrp="1"/>
          </p:cNvSpPr>
          <p:nvPr>
            <p:ph type="sldNum" sz="quarter" idx="10"/>
          </p:nvPr>
        </p:nvSpPr>
        <p:spPr/>
        <p:txBody>
          <a:bodyPr/>
          <a:lstStyle/>
          <a:p>
            <a:fld id="{9EE15C42-51F6-448F-B6CA-65A844639842}" type="slidenum">
              <a:rPr lang="en-GB" smtClean="0"/>
              <a:t>1</a:t>
            </a:fld>
            <a:endParaRPr lang="en-GB"/>
          </a:p>
        </p:txBody>
      </p:sp>
    </p:spTree>
    <p:extLst>
      <p:ext uri="{BB962C8B-B14F-4D97-AF65-F5344CB8AC3E}">
        <p14:creationId xmlns:p14="http://schemas.microsoft.com/office/powerpoint/2010/main" val="334623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a:t>
            </a:r>
          </a:p>
          <a:p>
            <a:r>
              <a:rPr lang="en-GB" dirty="0" smtClean="0"/>
              <a:t>Tools</a:t>
            </a:r>
            <a:r>
              <a:rPr lang="en-GB" baseline="0" dirty="0" smtClean="0"/>
              <a:t> to provide structural insights and analysis of solid forms.</a:t>
            </a:r>
          </a:p>
          <a:p>
            <a:r>
              <a:rPr lang="en-GB" baseline="0" dirty="0" smtClean="0"/>
              <a:t>Guiding experiments and building an understanding of solid form risk (focus of the rest of this talk).</a:t>
            </a:r>
          </a:p>
        </p:txBody>
      </p:sp>
      <p:sp>
        <p:nvSpPr>
          <p:cNvPr id="4" name="Slide Number Placeholder 3"/>
          <p:cNvSpPr>
            <a:spLocks noGrp="1"/>
          </p:cNvSpPr>
          <p:nvPr>
            <p:ph type="sldNum" sz="quarter" idx="10"/>
          </p:nvPr>
        </p:nvSpPr>
        <p:spPr/>
        <p:txBody>
          <a:bodyPr/>
          <a:lstStyle/>
          <a:p>
            <a:fld id="{9EE15C42-51F6-448F-B6CA-65A844639842}" type="slidenum">
              <a:rPr lang="en-GB" smtClean="0"/>
              <a:t>10</a:t>
            </a:fld>
            <a:endParaRPr lang="en-GB" dirty="0"/>
          </a:p>
        </p:txBody>
      </p:sp>
    </p:spTree>
    <p:extLst>
      <p:ext uri="{BB962C8B-B14F-4D97-AF65-F5344CB8AC3E}">
        <p14:creationId xmlns:p14="http://schemas.microsoft.com/office/powerpoint/2010/main" val="1715736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Statistical model fitted</a:t>
            </a:r>
            <a:r>
              <a:rPr lang="en-GB" baseline="0" dirty="0" smtClean="0"/>
              <a:t> using CSD data to</a:t>
            </a:r>
            <a:r>
              <a:rPr lang="en-GB" dirty="0" smtClean="0"/>
              <a:t> make predictions about H-bond outcomes</a:t>
            </a:r>
          </a:p>
          <a:p>
            <a:endParaRPr lang="en-GB" dirty="0" smtClean="0"/>
          </a:p>
          <a:p>
            <a:r>
              <a:rPr lang="en-GB" dirty="0" smtClean="0"/>
              <a:t>Form 1 weird</a:t>
            </a:r>
            <a:r>
              <a:rPr lang="en-GB" baseline="0" dirty="0" smtClean="0"/>
              <a:t> (very unlikely H-bonds)</a:t>
            </a:r>
          </a:p>
          <a:p>
            <a:r>
              <a:rPr lang="en-GB" baseline="0" dirty="0" smtClean="0"/>
              <a:t>Form 2 better (all H-bonds reasonable propensity)</a:t>
            </a:r>
            <a:endParaRPr lang="en-GB" dirty="0"/>
          </a:p>
        </p:txBody>
      </p:sp>
      <p:sp>
        <p:nvSpPr>
          <p:cNvPr id="4" name="Slide Number Placeholder 3"/>
          <p:cNvSpPr>
            <a:spLocks noGrp="1"/>
          </p:cNvSpPr>
          <p:nvPr>
            <p:ph type="sldNum" sz="quarter" idx="10"/>
          </p:nvPr>
        </p:nvSpPr>
        <p:spPr/>
        <p:txBody>
          <a:bodyPr/>
          <a:lstStyle/>
          <a:p>
            <a:fld id="{9EE15C42-51F6-448F-B6CA-65A844639842}" type="slidenum">
              <a:rPr lang="en-GB" smtClean="0"/>
              <a:t>11</a:t>
            </a:fld>
            <a:endParaRPr lang="en-GB"/>
          </a:p>
        </p:txBody>
      </p:sp>
    </p:spTree>
    <p:extLst>
      <p:ext uri="{BB962C8B-B14F-4D97-AF65-F5344CB8AC3E}">
        <p14:creationId xmlns:p14="http://schemas.microsoft.com/office/powerpoint/2010/main" val="196987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Take </a:t>
            </a:r>
            <a:r>
              <a:rPr lang="en-GB" baseline="0" dirty="0" err="1" smtClean="0"/>
              <a:t>piroxicam</a:t>
            </a:r>
            <a:r>
              <a:rPr lang="en-GB" baseline="0" dirty="0" smtClean="0"/>
              <a:t>. It can form at least two solid forms, or polymorphs. We plot the average likelihood of the individual hydrogen bonding against the likelihood of the coordination for each functional group. We do this for every possible hydrogen bonding network. Using this, we can look at the overall picture and identify how stable a particular polymorph might be. This H-bonding network is very unusual (top graph), this possible network is optimum (bottom graph) – so we would be confident in taking this crystal form to market – we wouldn’t expect any alternative forms to be identified in development or post market. </a:t>
            </a:r>
          </a:p>
        </p:txBody>
      </p:sp>
      <p:sp>
        <p:nvSpPr>
          <p:cNvPr id="4" name="Slide Number Placeholder 3"/>
          <p:cNvSpPr>
            <a:spLocks noGrp="1"/>
          </p:cNvSpPr>
          <p:nvPr>
            <p:ph type="sldNum" sz="quarter" idx="10"/>
          </p:nvPr>
        </p:nvSpPr>
        <p:spPr/>
        <p:txBody>
          <a:bodyPr/>
          <a:lstStyle/>
          <a:p>
            <a:fld id="{9EE15C42-51F6-448F-B6CA-65A844639842}" type="slidenum">
              <a:rPr lang="en-GB" smtClean="0"/>
              <a:t>12</a:t>
            </a:fld>
            <a:endParaRPr lang="en-GB" dirty="0"/>
          </a:p>
        </p:txBody>
      </p:sp>
    </p:spTree>
    <p:extLst>
      <p:ext uri="{BB962C8B-B14F-4D97-AF65-F5344CB8AC3E}">
        <p14:creationId xmlns:p14="http://schemas.microsoft.com/office/powerpoint/2010/main" val="33734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even go beyond H-bonding!</a:t>
            </a:r>
            <a:endParaRPr lang="en-GB" dirty="0"/>
          </a:p>
        </p:txBody>
      </p:sp>
      <p:sp>
        <p:nvSpPr>
          <p:cNvPr id="4" name="Slide Number Placeholder 3"/>
          <p:cNvSpPr>
            <a:spLocks noGrp="1"/>
          </p:cNvSpPr>
          <p:nvPr>
            <p:ph type="sldNum" sz="quarter" idx="10"/>
          </p:nvPr>
        </p:nvSpPr>
        <p:spPr/>
        <p:txBody>
          <a:bodyPr/>
          <a:lstStyle/>
          <a:p>
            <a:fld id="{9EE15C42-51F6-448F-B6CA-65A844639842}" type="slidenum">
              <a:rPr lang="en-GB" smtClean="0"/>
              <a:t>13</a:t>
            </a:fld>
            <a:endParaRPr lang="en-GB"/>
          </a:p>
        </p:txBody>
      </p:sp>
    </p:spTree>
    <p:extLst>
      <p:ext uri="{BB962C8B-B14F-4D97-AF65-F5344CB8AC3E}">
        <p14:creationId xmlns:p14="http://schemas.microsoft.com/office/powerpoint/2010/main" val="4105325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E15C42-51F6-448F-B6CA-65A844639842}" type="slidenum">
              <a:rPr lang="en-GB" smtClean="0"/>
              <a:t>14</a:t>
            </a:fld>
            <a:endParaRPr lang="en-GB"/>
          </a:p>
        </p:txBody>
      </p:sp>
    </p:spTree>
    <p:extLst>
      <p:ext uri="{BB962C8B-B14F-4D97-AF65-F5344CB8AC3E}">
        <p14:creationId xmlns:p14="http://schemas.microsoft.com/office/powerpoint/2010/main" val="4132285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C000"/>
                </a:solidFill>
              </a:rPr>
              <a:t>and come up with something approaching a c</a:t>
            </a:r>
            <a:r>
              <a:rPr lang="en-GB" dirty="0" smtClean="0">
                <a:solidFill>
                  <a:srgbClr val="FFC000"/>
                </a:solidFill>
              </a:rPr>
              <a:t>rystal packing </a:t>
            </a:r>
            <a:r>
              <a:rPr lang="en-GB" dirty="0" err="1" smtClean="0">
                <a:solidFill>
                  <a:srgbClr val="FFC000"/>
                </a:solidFill>
              </a:rPr>
              <a:t>pharmacophore</a:t>
            </a:r>
            <a:endParaRPr lang="en-GB" dirty="0" smtClean="0"/>
          </a:p>
          <a:p>
            <a:endParaRPr lang="en-GB" dirty="0"/>
          </a:p>
        </p:txBody>
      </p:sp>
      <p:sp>
        <p:nvSpPr>
          <p:cNvPr id="4" name="Slide Number Placeholder 3"/>
          <p:cNvSpPr>
            <a:spLocks noGrp="1"/>
          </p:cNvSpPr>
          <p:nvPr>
            <p:ph type="sldNum" sz="quarter" idx="10"/>
          </p:nvPr>
        </p:nvSpPr>
        <p:spPr/>
        <p:txBody>
          <a:bodyPr/>
          <a:lstStyle/>
          <a:p>
            <a:fld id="{9EE15C42-51F6-448F-B6CA-65A844639842}" type="slidenum">
              <a:rPr lang="en-GB" smtClean="0"/>
              <a:t>15</a:t>
            </a:fld>
            <a:endParaRPr lang="en-GB"/>
          </a:p>
        </p:txBody>
      </p:sp>
    </p:spTree>
    <p:extLst>
      <p:ext uri="{BB962C8B-B14F-4D97-AF65-F5344CB8AC3E}">
        <p14:creationId xmlns:p14="http://schemas.microsoft.com/office/powerpoint/2010/main" val="4022705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Heres</a:t>
            </a:r>
            <a:r>
              <a:rPr lang="en-US" baseline="0" dirty="0" smtClean="0"/>
              <a:t> some examples of this – all using the same code and </a:t>
            </a:r>
            <a:r>
              <a:rPr lang="en-US" baseline="0" dirty="0" err="1" smtClean="0"/>
              <a:t>pdfs</a:t>
            </a:r>
            <a:r>
              <a:rPr lang="en-US" baseline="0" dirty="0" smtClean="0"/>
              <a:t>. We can use distributions directly from crystal structures to generate the most probable 3D structures, the most probable conformers, we can fit molecules to </a:t>
            </a:r>
            <a:r>
              <a:rPr lang="en-US" baseline="0" dirty="0" err="1" smtClean="0"/>
              <a:t>pharmacophore</a:t>
            </a:r>
            <a:r>
              <a:rPr lang="en-US" baseline="0" dirty="0" smtClean="0"/>
              <a:t> and even begin to attempt crystal structure prediction – based directly on conformation and interaction </a:t>
            </a:r>
            <a:r>
              <a:rPr lang="en-US" baseline="0" dirty="0" err="1" smtClean="0"/>
              <a:t>probablilities</a:t>
            </a:r>
            <a:r>
              <a:rPr lang="en-US" baseline="0" dirty="0" smtClean="0"/>
              <a:t> from crystal structures.</a:t>
            </a:r>
            <a:endParaRPr lang="en-GB" dirty="0"/>
          </a:p>
        </p:txBody>
      </p:sp>
      <p:sp>
        <p:nvSpPr>
          <p:cNvPr id="4" name="Slide Number Placeholder 3"/>
          <p:cNvSpPr>
            <a:spLocks noGrp="1"/>
          </p:cNvSpPr>
          <p:nvPr>
            <p:ph type="sldNum" sz="quarter" idx="10"/>
          </p:nvPr>
        </p:nvSpPr>
        <p:spPr/>
        <p:txBody>
          <a:bodyPr/>
          <a:lstStyle/>
          <a:p>
            <a:fld id="{9EE15C42-51F6-448F-B6CA-65A844639842}" type="slidenum">
              <a:rPr lang="en-GB" smtClean="0"/>
              <a:t>16</a:t>
            </a:fld>
            <a:endParaRPr lang="en-GB"/>
          </a:p>
        </p:txBody>
      </p:sp>
    </p:spTree>
    <p:extLst>
      <p:ext uri="{BB962C8B-B14F-4D97-AF65-F5344CB8AC3E}">
        <p14:creationId xmlns:p14="http://schemas.microsoft.com/office/powerpoint/2010/main" val="295020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brief out line of my talk.</a:t>
            </a:r>
          </a:p>
          <a:p>
            <a:r>
              <a:rPr lang="en-GB" dirty="0" smtClean="0"/>
              <a:t>I</a:t>
            </a:r>
            <a:r>
              <a:rPr lang="en-GB" baseline="0" dirty="0" smtClean="0"/>
              <a:t> will talk about the CCDC..</a:t>
            </a:r>
            <a:endParaRPr lang="en-GB" dirty="0"/>
          </a:p>
        </p:txBody>
      </p:sp>
      <p:sp>
        <p:nvSpPr>
          <p:cNvPr id="4" name="Slide Number Placeholder 3"/>
          <p:cNvSpPr>
            <a:spLocks noGrp="1"/>
          </p:cNvSpPr>
          <p:nvPr>
            <p:ph type="sldNum" sz="quarter" idx="10"/>
          </p:nvPr>
        </p:nvSpPr>
        <p:spPr/>
        <p:txBody>
          <a:bodyPr/>
          <a:lstStyle/>
          <a:p>
            <a:fld id="{9EE15C42-51F6-448F-B6CA-65A844639842}" type="slidenum">
              <a:rPr lang="en-GB" smtClean="0"/>
              <a:t>2</a:t>
            </a:fld>
            <a:endParaRPr lang="en-GB"/>
          </a:p>
        </p:txBody>
      </p:sp>
    </p:spTree>
    <p:extLst>
      <p:ext uri="{BB962C8B-B14F-4D97-AF65-F5344CB8AC3E}">
        <p14:creationId xmlns:p14="http://schemas.microsoft.com/office/powerpoint/2010/main" val="156351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Cambridge</a:t>
            </a:r>
            <a:r>
              <a:rPr lang="en-GB" baseline="0" dirty="0" smtClean="0"/>
              <a:t> Crystallographic Data Centre is a no </a:t>
            </a:r>
            <a:r>
              <a:rPr lang="en-GB" baseline="0" dirty="0" err="1" smtClean="0"/>
              <a:t>proft</a:t>
            </a:r>
            <a:r>
              <a:rPr lang="en-GB" baseline="0" dirty="0" smtClean="0"/>
              <a:t>, charitable organisation, established in 1965.</a:t>
            </a:r>
          </a:p>
          <a:p>
            <a:r>
              <a:rPr lang="en-GB" baseline="0" dirty="0" smtClean="0"/>
              <a:t>We have around 60 members of staff, split across 2 sites.  A UK site based in Cambridge and a US site based at Rutgers University.</a:t>
            </a:r>
          </a:p>
          <a:p>
            <a:r>
              <a:rPr lang="en-GB" baseline="0" dirty="0" smtClean="0"/>
              <a:t>What we do at the CCDC is maintain the Cambridge Structural </a:t>
            </a:r>
            <a:r>
              <a:rPr lang="en-GB" baseline="0" dirty="0" err="1" smtClean="0"/>
              <a:t>Databse</a:t>
            </a:r>
            <a:r>
              <a:rPr lang="en-GB" baseline="0" dirty="0" smtClean="0"/>
              <a:t>.</a:t>
            </a:r>
          </a:p>
          <a:p>
            <a:r>
              <a:rPr lang="en-GB" baseline="0" dirty="0" smtClean="0"/>
              <a:t>The CSD contains every small organic molecule every published, plus many more.</a:t>
            </a:r>
          </a:p>
          <a:p>
            <a:r>
              <a:rPr lang="en-GB" baseline="0" dirty="0" smtClean="0"/>
              <a:t>There are 700,000 structures in the database with 50,000 or so added every year.  This is a fantastic achievement of the crystallography community, and that includes many of you present here today.</a:t>
            </a:r>
          </a:p>
        </p:txBody>
      </p:sp>
      <p:sp>
        <p:nvSpPr>
          <p:cNvPr id="4" name="Slide Number Placeholder 3"/>
          <p:cNvSpPr>
            <a:spLocks noGrp="1"/>
          </p:cNvSpPr>
          <p:nvPr>
            <p:ph type="sldNum" sz="quarter" idx="10"/>
          </p:nvPr>
        </p:nvSpPr>
        <p:spPr/>
        <p:txBody>
          <a:bodyPr/>
          <a:lstStyle/>
          <a:p>
            <a:fld id="{9EE15C42-51F6-448F-B6CA-65A844639842}" type="slidenum">
              <a:rPr lang="en-GB" smtClean="0"/>
              <a:t>3</a:t>
            </a:fld>
            <a:endParaRPr lang="en-GB"/>
          </a:p>
        </p:txBody>
      </p:sp>
    </p:spTree>
    <p:extLst>
      <p:ext uri="{BB962C8B-B14F-4D97-AF65-F5344CB8AC3E}">
        <p14:creationId xmlns:p14="http://schemas.microsoft.com/office/powerpoint/2010/main" val="1684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brings me to say that’s Structural Chemistry is</a:t>
            </a:r>
            <a:r>
              <a:rPr lang="en-GB" baseline="0" dirty="0" smtClean="0"/>
              <a:t> very important in Asia</a:t>
            </a:r>
          </a:p>
          <a:p>
            <a:r>
              <a:rPr lang="en-GB" baseline="0" dirty="0" smtClean="0"/>
              <a:t>These names here, </a:t>
            </a:r>
            <a:r>
              <a:rPr lang="en-GB" baseline="0" dirty="0" err="1" smtClean="0"/>
              <a:t>Hameed</a:t>
            </a:r>
            <a:r>
              <a:rPr lang="en-GB" baseline="0" dirty="0" smtClean="0"/>
              <a:t>, </a:t>
            </a:r>
            <a:r>
              <a:rPr lang="en-GB" baseline="0" dirty="0" err="1" smtClean="0"/>
              <a:t>Naseer</a:t>
            </a:r>
            <a:r>
              <a:rPr lang="en-GB" baseline="0" dirty="0" smtClean="0"/>
              <a:t> </a:t>
            </a:r>
            <a:r>
              <a:rPr lang="en-GB" baseline="0" dirty="0" err="1" smtClean="0"/>
              <a:t>etc</a:t>
            </a:r>
            <a:r>
              <a:rPr lang="en-GB" baseline="0" dirty="0" smtClean="0"/>
              <a:t> and some of the most prolific </a:t>
            </a:r>
            <a:r>
              <a:rPr lang="en-GB" baseline="0" dirty="0" err="1" smtClean="0"/>
              <a:t>crystalographers</a:t>
            </a:r>
            <a:r>
              <a:rPr lang="en-GB" baseline="0" dirty="0" smtClean="0"/>
              <a:t> in Pakistan.</a:t>
            </a:r>
          </a:p>
          <a:p>
            <a:r>
              <a:rPr lang="en-GB" baseline="0" dirty="0" smtClean="0"/>
              <a:t>The pie chart is a representation of tools and services by Pakistan, India, China </a:t>
            </a:r>
            <a:r>
              <a:rPr lang="en-GB" baseline="0" dirty="0" err="1" smtClean="0"/>
              <a:t>etc</a:t>
            </a:r>
            <a:r>
              <a:rPr lang="en-GB" baseline="0" dirty="0" smtClean="0"/>
              <a:t> from the CCDC website.</a:t>
            </a:r>
            <a:endParaRPr lang="en-GB" dirty="0"/>
          </a:p>
        </p:txBody>
      </p:sp>
      <p:sp>
        <p:nvSpPr>
          <p:cNvPr id="4" name="Slide Number Placeholder 3"/>
          <p:cNvSpPr>
            <a:spLocks noGrp="1"/>
          </p:cNvSpPr>
          <p:nvPr>
            <p:ph type="sldNum" sz="quarter" idx="10"/>
          </p:nvPr>
        </p:nvSpPr>
        <p:spPr/>
        <p:txBody>
          <a:bodyPr/>
          <a:lstStyle/>
          <a:p>
            <a:fld id="{9EE15C42-51F6-448F-B6CA-65A844639842}" type="slidenum">
              <a:rPr lang="en-GB" smtClean="0"/>
              <a:t>4</a:t>
            </a:fld>
            <a:endParaRPr lang="en-GB"/>
          </a:p>
        </p:txBody>
      </p:sp>
    </p:spTree>
    <p:extLst>
      <p:ext uri="{BB962C8B-B14F-4D97-AF65-F5344CB8AC3E}">
        <p14:creationId xmlns:p14="http://schemas.microsoft.com/office/powerpoint/2010/main" val="2378470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a:prstGeom prst="rect">
            <a:avLst/>
          </a:prstGeom>
          <a:noFill/>
          <a:ln w="12700">
            <a:solidFill>
              <a:prstClr val="black"/>
            </a:solidFill>
          </a:ln>
        </p:spPr>
      </p:sp>
      <p:sp>
        <p:nvSpPr>
          <p:cNvPr id="3" name="Notes Placeholder 2"/>
          <p:cNvSpPr>
            <a:spLocks noGrp="1"/>
          </p:cNvSpPr>
          <p:nvPr>
            <p:ph type="body" idx="1"/>
          </p:nvPr>
        </p:nvSpPr>
        <p:spPr>
          <a:xfrm>
            <a:off x="679451" y="4716225"/>
            <a:ext cx="5438776" cy="4466748"/>
          </a:xfrm>
          <a:prstGeom prst="rect">
            <a:avLst/>
          </a:prstGeom>
        </p:spPr>
        <p:txBody>
          <a:bodyPr lIns="91577" tIns="45789" rIns="91577" bIns="45789"/>
          <a:lstStyle/>
          <a:p>
            <a:r>
              <a:rPr lang="en-GB" dirty="0" smtClean="0"/>
              <a:t>One</a:t>
            </a:r>
            <a:r>
              <a:rPr lang="en-GB" baseline="0" dirty="0" smtClean="0"/>
              <a:t> of the key communities which benefits from the CSD is the </a:t>
            </a:r>
            <a:r>
              <a:rPr lang="en-GB" baseline="0" dirty="0" err="1" smtClean="0"/>
              <a:t>Pharma</a:t>
            </a:r>
            <a:r>
              <a:rPr lang="en-GB" baseline="0" dirty="0" smtClean="0"/>
              <a:t> Industry.</a:t>
            </a:r>
          </a:p>
          <a:p>
            <a:r>
              <a:rPr lang="en-GB" baseline="0" dirty="0" smtClean="0"/>
              <a:t>This poster shows the top selling drugs in the US.</a:t>
            </a:r>
          </a:p>
          <a:p>
            <a:r>
              <a:rPr lang="en-GB" baseline="0" dirty="0" smtClean="0"/>
              <a:t>The grey boxes represent biological therapies and the green boxes small drug molecules for which we have the crystal structure.</a:t>
            </a:r>
          </a:p>
          <a:p>
            <a:r>
              <a:rPr lang="en-GB" baseline="0" dirty="0" smtClean="0"/>
              <a:t>The CSD has excellent coverage of actual drug molecules plus good coverage of drug like molecules which help towards crystal engineering.</a:t>
            </a:r>
            <a:endParaRPr lang="en-GB" dirty="0"/>
          </a:p>
        </p:txBody>
      </p:sp>
    </p:spTree>
    <p:extLst>
      <p:ext uri="{BB962C8B-B14F-4D97-AF65-F5344CB8AC3E}">
        <p14:creationId xmlns:p14="http://schemas.microsoft.com/office/powerpoint/2010/main" val="1990559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the crystal structures we have in the database are extremely useful for crystal engineering, drug discovery and drug development.</a:t>
            </a:r>
          </a:p>
          <a:p>
            <a:r>
              <a:rPr lang="en-GB" baseline="0" dirty="0" smtClean="0"/>
              <a:t>The part we are in interested in drug development and that’s converting an API into a drug substance.</a:t>
            </a:r>
          </a:p>
          <a:p>
            <a:r>
              <a:rPr lang="en-GB" baseline="0" dirty="0" smtClean="0"/>
              <a:t>We can use the crystal structures to understand, optimise and engineer the conformations and interactions of molecules to understand this process.</a:t>
            </a:r>
            <a:endParaRPr lang="en-GB" dirty="0"/>
          </a:p>
        </p:txBody>
      </p:sp>
      <p:sp>
        <p:nvSpPr>
          <p:cNvPr id="4" name="Slide Number Placeholder 3"/>
          <p:cNvSpPr>
            <a:spLocks noGrp="1"/>
          </p:cNvSpPr>
          <p:nvPr>
            <p:ph type="sldNum" sz="quarter" idx="10"/>
          </p:nvPr>
        </p:nvSpPr>
        <p:spPr/>
        <p:txBody>
          <a:bodyPr/>
          <a:lstStyle/>
          <a:p>
            <a:fld id="{9EE15C42-51F6-448F-B6CA-65A844639842}" type="slidenum">
              <a:rPr lang="en-GB" smtClean="0"/>
              <a:t>6</a:t>
            </a:fld>
            <a:endParaRPr lang="en-GB"/>
          </a:p>
        </p:txBody>
      </p:sp>
    </p:spTree>
    <p:extLst>
      <p:ext uri="{BB962C8B-B14F-4D97-AF65-F5344CB8AC3E}">
        <p14:creationId xmlns:p14="http://schemas.microsoft.com/office/powerpoint/2010/main" val="689365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drug development there are lots of challenges.</a:t>
            </a:r>
          </a:p>
          <a:p>
            <a:r>
              <a:rPr lang="en-GB" baseline="0" dirty="0" smtClean="0"/>
              <a:t>The API can exist in multiple solid forms such as hydrate, solvate, contain multiple polymorphs etc.  All these different forms contain different properties.</a:t>
            </a:r>
            <a:endParaRPr lang="en-GB" dirty="0"/>
          </a:p>
        </p:txBody>
      </p:sp>
      <p:sp>
        <p:nvSpPr>
          <p:cNvPr id="4" name="Slide Number Placeholder 3"/>
          <p:cNvSpPr>
            <a:spLocks noGrp="1"/>
          </p:cNvSpPr>
          <p:nvPr>
            <p:ph type="sldNum" sz="quarter" idx="10"/>
          </p:nvPr>
        </p:nvSpPr>
        <p:spPr/>
        <p:txBody>
          <a:bodyPr/>
          <a:lstStyle/>
          <a:p>
            <a:fld id="{9EE15C42-51F6-448F-B6CA-65A844639842}" type="slidenum">
              <a:rPr lang="en-GB" smtClean="0"/>
              <a:t>7</a:t>
            </a:fld>
            <a:endParaRPr lang="en-GB" dirty="0"/>
          </a:p>
        </p:txBody>
      </p:sp>
    </p:spTree>
    <p:extLst>
      <p:ext uri="{BB962C8B-B14F-4D97-AF65-F5344CB8AC3E}">
        <p14:creationId xmlns:p14="http://schemas.microsoft.com/office/powerpoint/2010/main" val="398014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Some of these properties are listed here.</a:t>
            </a:r>
          </a:p>
          <a:p>
            <a:r>
              <a:rPr lang="en-GB" baseline="0" dirty="0" smtClean="0"/>
              <a:t>We have stability, solubility </a:t>
            </a:r>
            <a:r>
              <a:rPr lang="en-GB" baseline="0" dirty="0" err="1" smtClean="0"/>
              <a:t>etc</a:t>
            </a:r>
            <a:r>
              <a:rPr lang="en-GB" baseline="0" dirty="0" smtClean="0"/>
              <a:t> just to name a few.</a:t>
            </a:r>
          </a:p>
          <a:p>
            <a:r>
              <a:rPr lang="en-GB" baseline="0" dirty="0" smtClean="0"/>
              <a:t>Its extremely important to control the solid form, because if we don’t exert sufficient control things can and do wrong.</a:t>
            </a:r>
          </a:p>
          <a:p>
            <a:r>
              <a:rPr lang="en-GB" baseline="0" dirty="0" err="1" smtClean="0"/>
              <a:t>Eg</a:t>
            </a:r>
            <a:r>
              <a:rPr lang="en-GB" baseline="0" dirty="0" smtClean="0"/>
              <a:t> od Ritonavir</a:t>
            </a:r>
            <a:endParaRPr lang="en-GB" dirty="0" smtClean="0"/>
          </a:p>
          <a:p>
            <a:endParaRPr lang="en-GB" dirty="0"/>
          </a:p>
        </p:txBody>
      </p:sp>
      <p:sp>
        <p:nvSpPr>
          <p:cNvPr id="4" name="Slide Number Placeholder 3"/>
          <p:cNvSpPr>
            <a:spLocks noGrp="1"/>
          </p:cNvSpPr>
          <p:nvPr>
            <p:ph type="sldNum" sz="quarter" idx="10"/>
          </p:nvPr>
        </p:nvSpPr>
        <p:spPr/>
        <p:txBody>
          <a:bodyPr/>
          <a:lstStyle/>
          <a:p>
            <a:fld id="{9EE15C42-51F6-448F-B6CA-65A844639842}" type="slidenum">
              <a:rPr lang="en-GB" smtClean="0"/>
              <a:t>8</a:t>
            </a:fld>
            <a:endParaRPr lang="en-GB"/>
          </a:p>
        </p:txBody>
      </p:sp>
    </p:spTree>
    <p:extLst>
      <p:ext uri="{BB962C8B-B14F-4D97-AF65-F5344CB8AC3E}">
        <p14:creationId xmlns:p14="http://schemas.microsoft.com/office/powerpoint/2010/main" val="243952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130" y="4715907"/>
            <a:ext cx="5439415" cy="4467701"/>
          </a:xfrm>
          <a:prstGeom prst="rect">
            <a:avLst/>
          </a:prstGeom>
        </p:spPr>
        <p:txBody>
          <a:bodyPr lIns="91714" tIns="45857" rIns="91714" bIns="45857">
            <a:normAutofit/>
          </a:bodyPr>
          <a:lstStyle/>
          <a:p>
            <a:r>
              <a:rPr lang="en-GB" dirty="0" smtClean="0"/>
              <a:t>Application of example</a:t>
            </a:r>
          </a:p>
          <a:p>
            <a:endParaRPr lang="en-GB" dirty="0" smtClean="0"/>
          </a:p>
          <a:p>
            <a:r>
              <a:rPr lang="en-GB" dirty="0" smtClean="0"/>
              <a:t>Why polymorphism is important - re-emphasising the variation in properties</a:t>
            </a:r>
            <a:r>
              <a:rPr lang="en-GB" baseline="0" dirty="0" smtClean="0"/>
              <a:t> that can result.</a:t>
            </a:r>
          </a:p>
          <a:p>
            <a:r>
              <a:rPr lang="en-GB" baseline="0" dirty="0" smtClean="0"/>
              <a:t>Abbott scientists’ retrospective analysis indicated that form II was the best that could exist.</a:t>
            </a:r>
          </a:p>
          <a:p>
            <a:r>
              <a:rPr lang="en-GB" baseline="0" dirty="0" smtClean="0"/>
              <a:t>Could we have predicted that form I wasn’t the best?</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rgbClr val="C00000"/>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81000"/>
            <a:ext cx="2124075" cy="5856288"/>
          </a:xfrm>
        </p:spPr>
        <p:txBody>
          <a:bodyPr vert="eaVert"/>
          <a:lstStyle>
            <a:lvl1pPr>
              <a:defRPr>
                <a:solidFill>
                  <a:srgbClr val="C00000"/>
                </a:solidFil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323850" y="381000"/>
            <a:ext cx="6219825"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81000"/>
            <a:ext cx="8496300" cy="1176338"/>
          </a:xfrm>
        </p:spPr>
        <p:txBody>
          <a:bodyPr/>
          <a:lstStyle>
            <a:lvl1pPr>
              <a:defRPr>
                <a:solidFill>
                  <a:srgbClr val="C00000"/>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323850" y="1643050"/>
            <a:ext cx="4171950" cy="464347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43050"/>
            <a:ext cx="4171950" cy="228601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4"/>
          <p:cNvSpPr>
            <a:spLocks noGrp="1"/>
          </p:cNvSpPr>
          <p:nvPr>
            <p:ph sz="quarter" idx="3"/>
          </p:nvPr>
        </p:nvSpPr>
        <p:spPr>
          <a:xfrm>
            <a:off x="4648200" y="4016394"/>
            <a:ext cx="4171950" cy="22701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305800" cy="11430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1143000" y="1905000"/>
            <a:ext cx="3810000" cy="4114800"/>
          </a:xfrm>
        </p:spPr>
        <p:txBody>
          <a:bodyPr/>
          <a:lstStyle/>
          <a:p>
            <a:pPr lvl="0"/>
            <a:r>
              <a:rPr lang="en-US" noProof="0" smtClean="0"/>
              <a:t>Click icon to add chart</a:t>
            </a:r>
            <a:endParaRPr lang="en-GB" noProof="0"/>
          </a:p>
        </p:txBody>
      </p:sp>
      <p:sp>
        <p:nvSpPr>
          <p:cNvPr id="4" name="Text Placeholder 3"/>
          <p:cNvSpPr>
            <a:spLocks noGrp="1"/>
          </p:cNvSpPr>
          <p:nvPr>
            <p:ph type="body" sz="half" idx="2"/>
          </p:nvPr>
        </p:nvSpPr>
        <p:spPr>
          <a:xfrm>
            <a:off x="5105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143000" y="6248400"/>
            <a:ext cx="1905000" cy="457200"/>
          </a:xfrm>
          <a:prstGeom prst="rect">
            <a:avLst/>
          </a:prstGeom>
        </p:spPr>
        <p:txBody>
          <a:bodyPr/>
          <a:lstStyle>
            <a:lvl1pPr>
              <a:defRPr>
                <a:cs typeface="Arial" charset="0"/>
              </a:defRPr>
            </a:lvl1pPr>
          </a:lstStyle>
          <a:p>
            <a:pPr>
              <a:defRPr/>
            </a:pPr>
            <a:endParaRPr lang="en-GB"/>
          </a:p>
        </p:txBody>
      </p:sp>
      <p:sp>
        <p:nvSpPr>
          <p:cNvPr id="6" name="Footer Placeholder 5"/>
          <p:cNvSpPr>
            <a:spLocks noGrp="1"/>
          </p:cNvSpPr>
          <p:nvPr>
            <p:ph type="ftr" sz="quarter" idx="11"/>
          </p:nvPr>
        </p:nvSpPr>
        <p:spPr>
          <a:xfrm>
            <a:off x="3581400" y="6248400"/>
            <a:ext cx="2895600" cy="457200"/>
          </a:xfrm>
          <a:prstGeom prst="rect">
            <a:avLst/>
          </a:prstGeom>
        </p:spPr>
        <p:txBody>
          <a:bodyPr/>
          <a:lstStyle>
            <a:lvl1pPr>
              <a:defRPr>
                <a:cs typeface="Arial" charset="0"/>
              </a:defRPr>
            </a:lvl1pPr>
          </a:lstStyle>
          <a:p>
            <a:pPr>
              <a:defRPr/>
            </a:pPr>
            <a:endParaRPr lang="en-GB"/>
          </a:p>
        </p:txBody>
      </p:sp>
      <p:sp>
        <p:nvSpPr>
          <p:cNvPr id="7" name="Slide Number Placeholder 6"/>
          <p:cNvSpPr>
            <a:spLocks noGrp="1"/>
          </p:cNvSpPr>
          <p:nvPr>
            <p:ph type="sldNum" sz="quarter" idx="12"/>
          </p:nvPr>
        </p:nvSpPr>
        <p:spPr>
          <a:xfrm>
            <a:off x="7010400" y="6248400"/>
            <a:ext cx="1905000" cy="457200"/>
          </a:xfrm>
          <a:prstGeom prst="rect">
            <a:avLst/>
          </a:prstGeom>
        </p:spPr>
        <p:txBody>
          <a:bodyPr/>
          <a:lstStyle>
            <a:lvl1pPr>
              <a:defRPr>
                <a:cs typeface="Arial" charset="0"/>
              </a:defRPr>
            </a:lvl1pPr>
          </a:lstStyle>
          <a:p>
            <a:pPr>
              <a:defRPr/>
            </a:pPr>
            <a:fld id="{D30F49D9-E413-4CDC-86DB-33CD5E57CD02}"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latin typeface="Calibri" pitchFamily="34" charset="0"/>
                <a:cs typeface="Calibri"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a:defRPr sz="2200" b="0">
                <a:solidFill>
                  <a:schemeClr val="bg2"/>
                </a:solidFill>
                <a:latin typeface="Calibri" pitchFamily="34" charset="0"/>
                <a:cs typeface="Calibri" pitchFamily="34" charset="0"/>
              </a:defRPr>
            </a:lvl1pPr>
            <a:lvl2pPr>
              <a:buClrTx/>
              <a:defRPr sz="2000">
                <a:solidFill>
                  <a:schemeClr val="bg2"/>
                </a:solidFill>
                <a:latin typeface="Calibri" pitchFamily="34" charset="0"/>
                <a:cs typeface="Calibri" pitchFamily="34" charset="0"/>
              </a:defRPr>
            </a:lvl2pPr>
            <a:lvl3pPr>
              <a:defRPr sz="1800">
                <a:latin typeface="Calibri" pitchFamily="34" charset="0"/>
                <a:cs typeface="Calibri" pitchFamily="34" charset="0"/>
              </a:defRPr>
            </a:lvl3pPr>
            <a:lvl4pPr>
              <a:buClrTx/>
              <a:defRPr sz="1600">
                <a:solidFill>
                  <a:schemeClr val="bg2"/>
                </a:solidFill>
                <a:latin typeface="Calibri" pitchFamily="34" charset="0"/>
                <a:cs typeface="Calibri" pitchFamily="34" charset="0"/>
              </a:defRPr>
            </a:lvl4pPr>
            <a:lvl5pPr>
              <a:defRPr sz="1400">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323850" y="1643050"/>
            <a:ext cx="4171950" cy="464347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43050"/>
            <a:ext cx="4171950" cy="464347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C00000"/>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C00000"/>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381000"/>
            <a:ext cx="8496300" cy="1176338"/>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dirty="0" smtClean="0"/>
              <a:t>Title</a:t>
            </a:r>
          </a:p>
        </p:txBody>
      </p:sp>
      <p:sp>
        <p:nvSpPr>
          <p:cNvPr id="3075" name="Rectangle 3"/>
          <p:cNvSpPr>
            <a:spLocks noGrp="1" noChangeArrowheads="1"/>
          </p:cNvSpPr>
          <p:nvPr>
            <p:ph type="body" idx="1"/>
          </p:nvPr>
        </p:nvSpPr>
        <p:spPr bwMode="auto">
          <a:xfrm>
            <a:off x="323850" y="1643050"/>
            <a:ext cx="8496300" cy="457203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smtClean="0"/>
              <a:t>Click to edit</a:t>
            </a:r>
          </a:p>
          <a:p>
            <a:pPr lvl="1"/>
            <a:r>
              <a:rPr lang="en-GB" dirty="0" smtClean="0"/>
              <a:t>Second level</a:t>
            </a:r>
          </a:p>
          <a:p>
            <a:pPr lvl="2"/>
            <a:r>
              <a:rPr lang="en-GB" dirty="0" smtClean="0"/>
              <a:t>Third level</a:t>
            </a:r>
          </a:p>
        </p:txBody>
      </p:sp>
      <p:sp>
        <p:nvSpPr>
          <p:cNvPr id="1951748" name="Rectangle 4"/>
          <p:cNvSpPr>
            <a:spLocks noChangeArrowheads="1"/>
          </p:cNvSpPr>
          <p:nvPr/>
        </p:nvSpPr>
        <p:spPr bwMode="auto">
          <a:xfrm>
            <a:off x="-12236" y="6453188"/>
            <a:ext cx="9180512" cy="404812"/>
          </a:xfrm>
          <a:prstGeom prst="rect">
            <a:avLst/>
          </a:prstGeom>
          <a:solidFill>
            <a:srgbClr val="889CC1"/>
          </a:solidFill>
          <a:ln w="9525">
            <a:solidFill>
              <a:srgbClr val="889CC1"/>
            </a:solidFill>
            <a:miter lim="800000"/>
            <a:headEnd/>
            <a:tailEnd/>
          </a:ln>
          <a:effectLst/>
        </p:spPr>
        <p:txBody>
          <a:bodyPr wrap="none" anchor="ctr"/>
          <a:lstStyle/>
          <a:p>
            <a:pPr>
              <a:defRPr/>
            </a:pPr>
            <a:endParaRPr lang="en-GB"/>
          </a:p>
        </p:txBody>
      </p:sp>
      <p:sp>
        <p:nvSpPr>
          <p:cNvPr id="1951749" name="Rectangle 5"/>
          <p:cNvSpPr>
            <a:spLocks noChangeArrowheads="1"/>
          </p:cNvSpPr>
          <p:nvPr/>
        </p:nvSpPr>
        <p:spPr bwMode="auto">
          <a:xfrm>
            <a:off x="152400" y="6508750"/>
            <a:ext cx="2619375" cy="304800"/>
          </a:xfrm>
          <a:prstGeom prst="rect">
            <a:avLst/>
          </a:prstGeom>
          <a:noFill/>
          <a:ln w="9525">
            <a:noFill/>
            <a:miter lim="800000"/>
            <a:headEnd/>
            <a:tailEnd/>
          </a:ln>
          <a:effectLst/>
        </p:spPr>
        <p:txBody>
          <a:bodyPr lIns="92075" tIns="46038" rIns="92075" bIns="46038" anchor="ctr"/>
          <a:lstStyle/>
          <a:p>
            <a:pPr>
              <a:defRPr/>
            </a:pPr>
            <a:r>
              <a:rPr lang="en-GB" dirty="0">
                <a:solidFill>
                  <a:schemeClr val="tx1"/>
                </a:solidFill>
                <a:latin typeface="Helvetica" pitchFamily="34" charset="0"/>
                <a:cs typeface="Arial" charset="0"/>
              </a:rPr>
              <a:t>www.ccdc.cam.ac.uk</a:t>
            </a:r>
          </a:p>
        </p:txBody>
      </p:sp>
      <p:sp>
        <p:nvSpPr>
          <p:cNvPr id="1951750" name="Oval 6"/>
          <p:cNvSpPr>
            <a:spLocks noChangeArrowheads="1"/>
          </p:cNvSpPr>
          <p:nvPr/>
        </p:nvSpPr>
        <p:spPr bwMode="auto">
          <a:xfrm>
            <a:off x="8534400" y="6288088"/>
            <a:ext cx="381000" cy="381000"/>
          </a:xfrm>
          <a:prstGeom prst="ellipse">
            <a:avLst/>
          </a:prstGeom>
          <a:solidFill>
            <a:schemeClr val="tx1"/>
          </a:solidFill>
          <a:ln w="12700">
            <a:solidFill>
              <a:schemeClr val="tx1"/>
            </a:solidFill>
            <a:round/>
            <a:headEnd type="none" w="sm" len="sm"/>
            <a:tailEnd type="none" w="sm" len="sm"/>
          </a:ln>
          <a:effectLst/>
        </p:spPr>
        <p:txBody>
          <a:bodyPr wrap="none" anchor="ctr"/>
          <a:lstStyle/>
          <a:p>
            <a:pPr>
              <a:defRPr/>
            </a:pPr>
            <a:endParaRPr lang="en-GB"/>
          </a:p>
        </p:txBody>
      </p:sp>
      <p:grpSp>
        <p:nvGrpSpPr>
          <p:cNvPr id="2" name="Group 24"/>
          <p:cNvGrpSpPr>
            <a:grpSpLocks/>
          </p:cNvGrpSpPr>
          <p:nvPr/>
        </p:nvGrpSpPr>
        <p:grpSpPr bwMode="auto">
          <a:xfrm>
            <a:off x="7448550" y="231775"/>
            <a:ext cx="312738" cy="306388"/>
            <a:chOff x="4692" y="1389"/>
            <a:chExt cx="197" cy="193"/>
          </a:xfrm>
        </p:grpSpPr>
        <p:sp>
          <p:nvSpPr>
            <p:cNvPr id="1951769" name="Oval 25"/>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a:p>
          </p:txBody>
        </p:sp>
        <p:sp>
          <p:nvSpPr>
            <p:cNvPr id="1951770" name="AutoShape 26"/>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a:p>
          </p:txBody>
        </p:sp>
      </p:grpSp>
      <p:grpSp>
        <p:nvGrpSpPr>
          <p:cNvPr id="3" name="Group 27"/>
          <p:cNvGrpSpPr>
            <a:grpSpLocks/>
          </p:cNvGrpSpPr>
          <p:nvPr/>
        </p:nvGrpSpPr>
        <p:grpSpPr bwMode="auto">
          <a:xfrm>
            <a:off x="7821613" y="231775"/>
            <a:ext cx="312737" cy="306388"/>
            <a:chOff x="4692" y="1389"/>
            <a:chExt cx="197" cy="193"/>
          </a:xfrm>
        </p:grpSpPr>
        <p:sp>
          <p:nvSpPr>
            <p:cNvPr id="1951772" name="Oval 28"/>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a:p>
          </p:txBody>
        </p:sp>
        <p:sp>
          <p:nvSpPr>
            <p:cNvPr id="1951773" name="AutoShape 29"/>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a:p>
          </p:txBody>
        </p:sp>
      </p:grpSp>
      <p:grpSp>
        <p:nvGrpSpPr>
          <p:cNvPr id="4" name="Group 30"/>
          <p:cNvGrpSpPr>
            <a:grpSpLocks/>
          </p:cNvGrpSpPr>
          <p:nvPr/>
        </p:nvGrpSpPr>
        <p:grpSpPr bwMode="auto">
          <a:xfrm rot="10800000">
            <a:off x="8180388" y="231775"/>
            <a:ext cx="312737" cy="306388"/>
            <a:chOff x="4692" y="1389"/>
            <a:chExt cx="197" cy="193"/>
          </a:xfrm>
        </p:grpSpPr>
        <p:sp>
          <p:nvSpPr>
            <p:cNvPr id="1951775" name="Oval 31"/>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a:p>
          </p:txBody>
        </p:sp>
        <p:sp>
          <p:nvSpPr>
            <p:cNvPr id="1951776" name="AutoShape 32"/>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a:p>
          </p:txBody>
        </p:sp>
      </p:grpSp>
      <p:grpSp>
        <p:nvGrpSpPr>
          <p:cNvPr id="5" name="Group 33"/>
          <p:cNvGrpSpPr>
            <a:grpSpLocks/>
          </p:cNvGrpSpPr>
          <p:nvPr/>
        </p:nvGrpSpPr>
        <p:grpSpPr bwMode="auto">
          <a:xfrm>
            <a:off x="8559800" y="231775"/>
            <a:ext cx="312738" cy="306388"/>
            <a:chOff x="4692" y="1389"/>
            <a:chExt cx="197" cy="193"/>
          </a:xfrm>
        </p:grpSpPr>
        <p:sp>
          <p:nvSpPr>
            <p:cNvPr id="1951778" name="Oval 34"/>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a:p>
          </p:txBody>
        </p:sp>
        <p:sp>
          <p:nvSpPr>
            <p:cNvPr id="1951779" name="AutoShape 35"/>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a:p>
          </p:txBody>
        </p:sp>
      </p:grpSp>
      <p:sp>
        <p:nvSpPr>
          <p:cNvPr id="6" name="TextBox 5"/>
          <p:cNvSpPr txBox="1"/>
          <p:nvPr/>
        </p:nvSpPr>
        <p:spPr>
          <a:xfrm>
            <a:off x="8532440" y="6367423"/>
            <a:ext cx="402674" cy="307777"/>
          </a:xfrm>
          <a:prstGeom prst="rect">
            <a:avLst/>
          </a:prstGeom>
          <a:noFill/>
        </p:spPr>
        <p:txBody>
          <a:bodyPr wrap="none" rtlCol="0">
            <a:spAutoFit/>
          </a:bodyPr>
          <a:lstStyle/>
          <a:p>
            <a:pPr algn="ctr"/>
            <a:fld id="{DB5BEE12-53B7-4DE0-B150-983F993F7AB7}" type="slidenum">
              <a:rPr lang="en-GB" sz="1400" b="1" smtClean="0">
                <a:solidFill>
                  <a:schemeClr val="bg2"/>
                </a:solidFill>
              </a:rPr>
              <a:pPr algn="ctr"/>
              <a:t>‹#›</a:t>
            </a:fld>
            <a:endParaRPr lang="en-GB" sz="1400" b="1" dirty="0" smtClean="0">
              <a:solidFill>
                <a:schemeClr val="bg2"/>
              </a:solidFill>
            </a:endParaRPr>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C00000"/>
          </a:solidFill>
          <a:latin typeface="Calibri" pitchFamily="34" charset="0"/>
          <a:ea typeface="Malgun Gothic" pitchFamily="34" charset="-127"/>
          <a:cs typeface="Calibri" pitchFamily="34" charset="0"/>
        </a:defRPr>
      </a:lvl1pPr>
      <a:lvl2pPr algn="l" rtl="0" eaLnBrk="1" fontAlgn="base" hangingPunct="1">
        <a:spcBef>
          <a:spcPct val="0"/>
        </a:spcBef>
        <a:spcAft>
          <a:spcPct val="0"/>
        </a:spcAft>
        <a:defRPr sz="2800" b="1">
          <a:solidFill>
            <a:schemeClr val="hlink"/>
          </a:solidFill>
          <a:latin typeface="Arial" charset="0"/>
        </a:defRPr>
      </a:lvl2pPr>
      <a:lvl3pPr algn="l" rtl="0" eaLnBrk="1" fontAlgn="base" hangingPunct="1">
        <a:spcBef>
          <a:spcPct val="0"/>
        </a:spcBef>
        <a:spcAft>
          <a:spcPct val="0"/>
        </a:spcAft>
        <a:defRPr sz="2800" b="1">
          <a:solidFill>
            <a:schemeClr val="hlink"/>
          </a:solidFill>
          <a:latin typeface="Arial" charset="0"/>
        </a:defRPr>
      </a:lvl3pPr>
      <a:lvl4pPr algn="l" rtl="0" eaLnBrk="1" fontAlgn="base" hangingPunct="1">
        <a:spcBef>
          <a:spcPct val="0"/>
        </a:spcBef>
        <a:spcAft>
          <a:spcPct val="0"/>
        </a:spcAft>
        <a:defRPr sz="2800" b="1">
          <a:solidFill>
            <a:schemeClr val="hlink"/>
          </a:solidFill>
          <a:latin typeface="Arial" charset="0"/>
        </a:defRPr>
      </a:lvl4pPr>
      <a:lvl5pPr algn="l" rtl="0" eaLnBrk="1" fontAlgn="base" hangingPunct="1">
        <a:spcBef>
          <a:spcPct val="0"/>
        </a:spcBef>
        <a:spcAft>
          <a:spcPct val="0"/>
        </a:spcAft>
        <a:defRPr sz="2800" b="1">
          <a:solidFill>
            <a:schemeClr val="hlink"/>
          </a:solidFill>
          <a:latin typeface="Arial" charset="0"/>
        </a:defRPr>
      </a:lvl5pPr>
      <a:lvl6pPr marL="457200" algn="l" rtl="0" eaLnBrk="1" fontAlgn="base" hangingPunct="1">
        <a:spcBef>
          <a:spcPct val="0"/>
        </a:spcBef>
        <a:spcAft>
          <a:spcPct val="0"/>
        </a:spcAft>
        <a:defRPr sz="2800" b="1">
          <a:solidFill>
            <a:schemeClr val="hlink"/>
          </a:solidFill>
          <a:latin typeface="Arial" charset="0"/>
        </a:defRPr>
      </a:lvl6pPr>
      <a:lvl7pPr marL="914400" algn="l" rtl="0" eaLnBrk="1" fontAlgn="base" hangingPunct="1">
        <a:spcBef>
          <a:spcPct val="0"/>
        </a:spcBef>
        <a:spcAft>
          <a:spcPct val="0"/>
        </a:spcAft>
        <a:defRPr sz="2800" b="1">
          <a:solidFill>
            <a:schemeClr val="hlink"/>
          </a:solidFill>
          <a:latin typeface="Arial" charset="0"/>
        </a:defRPr>
      </a:lvl7pPr>
      <a:lvl8pPr marL="1371600" algn="l" rtl="0" eaLnBrk="1" fontAlgn="base" hangingPunct="1">
        <a:spcBef>
          <a:spcPct val="0"/>
        </a:spcBef>
        <a:spcAft>
          <a:spcPct val="0"/>
        </a:spcAft>
        <a:defRPr sz="2800" b="1">
          <a:solidFill>
            <a:schemeClr val="hlink"/>
          </a:solidFill>
          <a:latin typeface="Arial" charset="0"/>
        </a:defRPr>
      </a:lvl8pPr>
      <a:lvl9pPr marL="1828800" algn="l" rtl="0" eaLnBrk="1" fontAlgn="base" hangingPunct="1">
        <a:spcBef>
          <a:spcPct val="0"/>
        </a:spcBef>
        <a:spcAft>
          <a:spcPct val="0"/>
        </a:spcAft>
        <a:defRPr sz="2800" b="1">
          <a:solidFill>
            <a:schemeClr val="hlink"/>
          </a:solidFill>
          <a:latin typeface="Arial" charset="0"/>
        </a:defRPr>
      </a:lvl9pPr>
    </p:titleStyle>
    <p:bodyStyle>
      <a:lvl1pPr marL="342900" indent="-342900" algn="l" rtl="0" eaLnBrk="1" fontAlgn="base" hangingPunct="1">
        <a:spcBef>
          <a:spcPct val="20000"/>
        </a:spcBef>
        <a:spcAft>
          <a:spcPct val="20000"/>
        </a:spcAft>
        <a:buClr>
          <a:srgbClr val="C00000"/>
        </a:buClr>
        <a:buChar char="•"/>
        <a:defRPr sz="2400" b="0">
          <a:solidFill>
            <a:schemeClr val="bg2"/>
          </a:solidFill>
          <a:latin typeface="Calibri" pitchFamily="34" charset="0"/>
          <a:ea typeface="Malgun Gothic" pitchFamily="34" charset="-127"/>
          <a:cs typeface="Calibri" pitchFamily="34" charset="0"/>
        </a:defRPr>
      </a:lvl1pPr>
      <a:lvl2pPr marL="742950" indent="-285750" algn="l" rtl="0" eaLnBrk="1" fontAlgn="base" hangingPunct="1">
        <a:spcBef>
          <a:spcPct val="20000"/>
        </a:spcBef>
        <a:spcAft>
          <a:spcPct val="20000"/>
        </a:spcAft>
        <a:buClrTx/>
        <a:buChar char="–"/>
        <a:defRPr sz="1800">
          <a:solidFill>
            <a:schemeClr val="bg2"/>
          </a:solidFill>
          <a:latin typeface="Calibri" pitchFamily="34" charset="0"/>
          <a:ea typeface="Malgun Gothic" pitchFamily="34" charset="-127"/>
          <a:cs typeface="Calibri" pitchFamily="34" charset="0"/>
        </a:defRPr>
      </a:lvl2pPr>
      <a:lvl3pPr marL="1143000" indent="-228600" algn="l" rtl="0" eaLnBrk="1" fontAlgn="base" hangingPunct="1">
        <a:spcBef>
          <a:spcPct val="20000"/>
        </a:spcBef>
        <a:spcAft>
          <a:spcPct val="20000"/>
        </a:spcAft>
        <a:buClr>
          <a:schemeClr val="bg2"/>
        </a:buClr>
        <a:buChar char="•"/>
        <a:defRPr sz="1600">
          <a:solidFill>
            <a:schemeClr val="bg2"/>
          </a:solidFill>
          <a:latin typeface="Calibri" pitchFamily="34" charset="0"/>
          <a:cs typeface="Calibri" pitchFamily="34" charset="0"/>
        </a:defRPr>
      </a:lvl3pPr>
      <a:lvl4pPr marL="1600200" indent="-228600" algn="l" rtl="0" eaLnBrk="1" fontAlgn="base" hangingPunct="1">
        <a:spcBef>
          <a:spcPct val="20000"/>
        </a:spcBef>
        <a:spcAft>
          <a:spcPct val="20000"/>
        </a:spcAft>
        <a:buClr>
          <a:schemeClr val="bg2"/>
        </a:buClr>
        <a:buChar char="–"/>
        <a:defRPr sz="1600">
          <a:solidFill>
            <a:schemeClr val="bg2"/>
          </a:solidFill>
          <a:latin typeface="+mn-lt"/>
        </a:defRPr>
      </a:lvl4pPr>
      <a:lvl5pPr marL="2057400" indent="-228600" algn="l" rtl="0" eaLnBrk="1" fontAlgn="base" hangingPunct="1">
        <a:spcBef>
          <a:spcPct val="20000"/>
        </a:spcBef>
        <a:spcAft>
          <a:spcPct val="20000"/>
        </a:spcAft>
        <a:buClr>
          <a:schemeClr val="bg2"/>
        </a:buClr>
        <a:buChar char="•"/>
        <a:defRPr sz="1200">
          <a:solidFill>
            <a:schemeClr val="bg2"/>
          </a:solidFill>
          <a:latin typeface="+mn-lt"/>
        </a:defRPr>
      </a:lvl5pPr>
      <a:lvl6pPr marL="2514600" indent="-228600" algn="l" rtl="0" eaLnBrk="1" fontAlgn="base" hangingPunct="1">
        <a:spcBef>
          <a:spcPct val="20000"/>
        </a:spcBef>
        <a:spcAft>
          <a:spcPct val="20000"/>
        </a:spcAft>
        <a:buClr>
          <a:schemeClr val="bg2"/>
        </a:buClr>
        <a:buChar char="•"/>
        <a:defRPr sz="1200">
          <a:solidFill>
            <a:schemeClr val="bg2"/>
          </a:solidFill>
          <a:latin typeface="+mn-lt"/>
        </a:defRPr>
      </a:lvl6pPr>
      <a:lvl7pPr marL="2971800" indent="-228600" algn="l" rtl="0" eaLnBrk="1" fontAlgn="base" hangingPunct="1">
        <a:spcBef>
          <a:spcPct val="20000"/>
        </a:spcBef>
        <a:spcAft>
          <a:spcPct val="20000"/>
        </a:spcAft>
        <a:buClr>
          <a:schemeClr val="bg2"/>
        </a:buClr>
        <a:buChar char="•"/>
        <a:defRPr sz="1200">
          <a:solidFill>
            <a:schemeClr val="bg2"/>
          </a:solidFill>
          <a:latin typeface="+mn-lt"/>
        </a:defRPr>
      </a:lvl7pPr>
      <a:lvl8pPr marL="3429000" indent="-228600" algn="l" rtl="0" eaLnBrk="1" fontAlgn="base" hangingPunct="1">
        <a:spcBef>
          <a:spcPct val="20000"/>
        </a:spcBef>
        <a:spcAft>
          <a:spcPct val="20000"/>
        </a:spcAft>
        <a:buClr>
          <a:schemeClr val="bg2"/>
        </a:buClr>
        <a:buChar char="•"/>
        <a:defRPr sz="1200">
          <a:solidFill>
            <a:schemeClr val="bg2"/>
          </a:solidFill>
          <a:latin typeface="+mn-lt"/>
        </a:defRPr>
      </a:lvl8pPr>
      <a:lvl9pPr marL="3886200" indent="-228600" algn="l" rtl="0" eaLnBrk="1" fontAlgn="base" hangingPunct="1">
        <a:spcBef>
          <a:spcPct val="20000"/>
        </a:spcBef>
        <a:spcAft>
          <a:spcPct val="20000"/>
        </a:spcAft>
        <a:buClr>
          <a:schemeClr val="bg2"/>
        </a:buClr>
        <a:buChar char="•"/>
        <a:defRPr sz="1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40.png"/><Relationship Id="rId5" Type="http://schemas.openxmlformats.org/officeDocument/2006/relationships/image" Target="../media/image4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85800" y="2535039"/>
            <a:ext cx="7772400" cy="14700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1" fontAlgn="base" hangingPunct="1">
              <a:spcBef>
                <a:spcPct val="0"/>
              </a:spcBef>
              <a:spcAft>
                <a:spcPct val="0"/>
              </a:spcAft>
              <a:defRPr sz="2800" b="1">
                <a:solidFill>
                  <a:srgbClr val="C00000"/>
                </a:solidFill>
                <a:latin typeface="Calibri" pitchFamily="34" charset="0"/>
                <a:ea typeface="Malgun Gothic" pitchFamily="34" charset="-127"/>
                <a:cs typeface="Calibri" pitchFamily="34" charset="0"/>
              </a:defRPr>
            </a:lvl1pPr>
            <a:lvl2pPr algn="l" rtl="0" eaLnBrk="1" fontAlgn="base" hangingPunct="1">
              <a:spcBef>
                <a:spcPct val="0"/>
              </a:spcBef>
              <a:spcAft>
                <a:spcPct val="0"/>
              </a:spcAft>
              <a:defRPr sz="2800" b="1">
                <a:solidFill>
                  <a:schemeClr val="hlink"/>
                </a:solidFill>
                <a:latin typeface="Arial" charset="0"/>
              </a:defRPr>
            </a:lvl2pPr>
            <a:lvl3pPr algn="l" rtl="0" eaLnBrk="1" fontAlgn="base" hangingPunct="1">
              <a:spcBef>
                <a:spcPct val="0"/>
              </a:spcBef>
              <a:spcAft>
                <a:spcPct val="0"/>
              </a:spcAft>
              <a:defRPr sz="2800" b="1">
                <a:solidFill>
                  <a:schemeClr val="hlink"/>
                </a:solidFill>
                <a:latin typeface="Arial" charset="0"/>
              </a:defRPr>
            </a:lvl3pPr>
            <a:lvl4pPr algn="l" rtl="0" eaLnBrk="1" fontAlgn="base" hangingPunct="1">
              <a:spcBef>
                <a:spcPct val="0"/>
              </a:spcBef>
              <a:spcAft>
                <a:spcPct val="0"/>
              </a:spcAft>
              <a:defRPr sz="2800" b="1">
                <a:solidFill>
                  <a:schemeClr val="hlink"/>
                </a:solidFill>
                <a:latin typeface="Arial" charset="0"/>
              </a:defRPr>
            </a:lvl4pPr>
            <a:lvl5pPr algn="l" rtl="0" eaLnBrk="1" fontAlgn="base" hangingPunct="1">
              <a:spcBef>
                <a:spcPct val="0"/>
              </a:spcBef>
              <a:spcAft>
                <a:spcPct val="0"/>
              </a:spcAft>
              <a:defRPr sz="2800" b="1">
                <a:solidFill>
                  <a:schemeClr val="hlink"/>
                </a:solidFill>
                <a:latin typeface="Arial" charset="0"/>
              </a:defRPr>
            </a:lvl5pPr>
            <a:lvl6pPr marL="457200" algn="l" rtl="0" eaLnBrk="1" fontAlgn="base" hangingPunct="1">
              <a:spcBef>
                <a:spcPct val="0"/>
              </a:spcBef>
              <a:spcAft>
                <a:spcPct val="0"/>
              </a:spcAft>
              <a:defRPr sz="2800" b="1">
                <a:solidFill>
                  <a:schemeClr val="hlink"/>
                </a:solidFill>
                <a:latin typeface="Arial" charset="0"/>
              </a:defRPr>
            </a:lvl6pPr>
            <a:lvl7pPr marL="914400" algn="l" rtl="0" eaLnBrk="1" fontAlgn="base" hangingPunct="1">
              <a:spcBef>
                <a:spcPct val="0"/>
              </a:spcBef>
              <a:spcAft>
                <a:spcPct val="0"/>
              </a:spcAft>
              <a:defRPr sz="2800" b="1">
                <a:solidFill>
                  <a:schemeClr val="hlink"/>
                </a:solidFill>
                <a:latin typeface="Arial" charset="0"/>
              </a:defRPr>
            </a:lvl7pPr>
            <a:lvl8pPr marL="1371600" algn="l" rtl="0" eaLnBrk="1" fontAlgn="base" hangingPunct="1">
              <a:spcBef>
                <a:spcPct val="0"/>
              </a:spcBef>
              <a:spcAft>
                <a:spcPct val="0"/>
              </a:spcAft>
              <a:defRPr sz="2800" b="1">
                <a:solidFill>
                  <a:schemeClr val="hlink"/>
                </a:solidFill>
                <a:latin typeface="Arial" charset="0"/>
              </a:defRPr>
            </a:lvl8pPr>
            <a:lvl9pPr marL="1828800" algn="l" rtl="0" eaLnBrk="1" fontAlgn="base" hangingPunct="1">
              <a:spcBef>
                <a:spcPct val="0"/>
              </a:spcBef>
              <a:spcAft>
                <a:spcPct val="0"/>
              </a:spcAft>
              <a:defRPr sz="2800" b="1">
                <a:solidFill>
                  <a:schemeClr val="hlink"/>
                </a:solidFill>
                <a:latin typeface="Arial" charset="0"/>
              </a:defRPr>
            </a:lvl9pPr>
          </a:lstStyle>
          <a:p>
            <a:pPr algn="ctr"/>
            <a:r>
              <a:rPr lang="en-GB" kern="0" dirty="0" smtClean="0"/>
              <a:t/>
            </a:r>
            <a:br>
              <a:rPr lang="en-GB" kern="0" dirty="0" smtClean="0"/>
            </a:br>
            <a:r>
              <a:rPr lang="en-GB" kern="0" dirty="0" smtClean="0"/>
              <a:t>Solid Form Control and Design </a:t>
            </a:r>
            <a:br>
              <a:rPr lang="en-GB" kern="0" dirty="0" smtClean="0"/>
            </a:br>
            <a:r>
              <a:rPr lang="en-GB" kern="0" dirty="0" smtClean="0"/>
              <a:t>through Structural Informatics</a:t>
            </a:r>
          </a:p>
          <a:p>
            <a:pPr algn="ctr"/>
            <a:endParaRPr lang="en-GB" kern="0" dirty="0"/>
          </a:p>
          <a:p>
            <a:pPr algn="ctr"/>
            <a:r>
              <a:rPr lang="en-GB" kern="0" dirty="0" err="1" smtClean="0"/>
              <a:t>Ghazala</a:t>
            </a:r>
            <a:r>
              <a:rPr lang="en-GB" kern="0" dirty="0"/>
              <a:t> </a:t>
            </a:r>
            <a:r>
              <a:rPr lang="en-GB" kern="0" dirty="0" err="1" smtClean="0"/>
              <a:t>Sadiq</a:t>
            </a:r>
            <a:endParaRPr lang="en-GB" kern="0" dirty="0" smtClean="0"/>
          </a:p>
          <a:p>
            <a:pPr algn="ctr"/>
            <a:endParaRPr lang="en-GB" kern="0" dirty="0" smtClean="0"/>
          </a:p>
          <a:p>
            <a:pPr algn="ctr"/>
            <a:endParaRPr lang="en-GB" kern="0" dirty="0"/>
          </a:p>
          <a:p>
            <a:pPr algn="ctr"/>
            <a:r>
              <a:rPr lang="en-GB" kern="0" dirty="0" smtClean="0">
                <a:solidFill>
                  <a:schemeClr val="bg2"/>
                </a:solidFill>
              </a:rPr>
              <a:t>Karachi, </a:t>
            </a:r>
            <a:r>
              <a:rPr lang="en-GB" kern="0" dirty="0" err="1" smtClean="0">
                <a:solidFill>
                  <a:schemeClr val="bg2"/>
                </a:solidFill>
              </a:rPr>
              <a:t>IYCr</a:t>
            </a:r>
            <a:r>
              <a:rPr lang="en-GB" kern="0" dirty="0" smtClean="0">
                <a:solidFill>
                  <a:schemeClr val="bg2"/>
                </a:solidFill>
              </a:rPr>
              <a:t> </a:t>
            </a:r>
            <a:r>
              <a:rPr lang="en-GB" kern="0" smtClean="0">
                <a:solidFill>
                  <a:schemeClr val="bg2"/>
                </a:solidFill>
              </a:rPr>
              <a:t>South Asia Summit </a:t>
            </a:r>
            <a:r>
              <a:rPr lang="en-GB" kern="0" dirty="0" smtClean="0">
                <a:solidFill>
                  <a:schemeClr val="bg2"/>
                </a:solidFill>
              </a:rPr>
              <a:t>Meeting, 2014</a:t>
            </a:r>
            <a:endParaRPr lang="en-GB" kern="0" dirty="0">
              <a:solidFill>
                <a:schemeClr val="bg2"/>
              </a:solidFill>
            </a:endParaRPr>
          </a:p>
        </p:txBody>
      </p:sp>
    </p:spTree>
    <p:extLst>
      <p:ext uri="{BB962C8B-B14F-4D97-AF65-F5344CB8AC3E}">
        <p14:creationId xmlns:p14="http://schemas.microsoft.com/office/powerpoint/2010/main" val="1978730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64" y="20414"/>
            <a:ext cx="8496300" cy="1176338"/>
          </a:xfrm>
        </p:spPr>
        <p:txBody>
          <a:bodyPr/>
          <a:lstStyle/>
          <a:p>
            <a:r>
              <a:rPr lang="en-GB" dirty="0" smtClean="0"/>
              <a:t>Structural Informatics tools to guide</a:t>
            </a:r>
            <a:br>
              <a:rPr lang="en-GB" dirty="0" smtClean="0"/>
            </a:br>
            <a:r>
              <a:rPr lang="en-GB" dirty="0" smtClean="0"/>
              <a:t>Solid Form Selection</a:t>
            </a:r>
            <a:endParaRPr lang="en-GB" dirty="0"/>
          </a:p>
        </p:txBody>
      </p:sp>
      <p:sp>
        <p:nvSpPr>
          <p:cNvPr id="5" name="TextBox 4"/>
          <p:cNvSpPr txBox="1"/>
          <p:nvPr/>
        </p:nvSpPr>
        <p:spPr>
          <a:xfrm>
            <a:off x="4080064" y="2766798"/>
            <a:ext cx="1197764" cy="646331"/>
          </a:xfrm>
          <a:prstGeom prst="rect">
            <a:avLst/>
          </a:prstGeom>
          <a:noFill/>
        </p:spPr>
        <p:txBody>
          <a:bodyPr wrap="none" rtlCol="0">
            <a:spAutoFit/>
          </a:bodyPr>
          <a:lstStyle/>
          <a:p>
            <a:pPr algn="ctr"/>
            <a:r>
              <a:rPr lang="en-GB" dirty="0" smtClean="0">
                <a:solidFill>
                  <a:srgbClr val="C00000"/>
                </a:solidFill>
              </a:rPr>
              <a:t>700,000 </a:t>
            </a:r>
            <a:br>
              <a:rPr lang="en-GB" dirty="0" smtClean="0">
                <a:solidFill>
                  <a:srgbClr val="C00000"/>
                </a:solidFill>
              </a:rPr>
            </a:br>
            <a:r>
              <a:rPr lang="en-GB" dirty="0" smtClean="0">
                <a:solidFill>
                  <a:srgbClr val="C00000"/>
                </a:solidFill>
              </a:rPr>
              <a:t>structures</a:t>
            </a:r>
          </a:p>
        </p:txBody>
      </p:sp>
      <p:pic>
        <p:nvPicPr>
          <p:cNvPr id="6" name="Picture 22"/>
          <p:cNvPicPr>
            <a:picLocks noChangeAspect="1" noChangeArrowheads="1"/>
          </p:cNvPicPr>
          <p:nvPr/>
        </p:nvPicPr>
        <p:blipFill>
          <a:blip r:embed="rId3" cstate="print"/>
          <a:srcRect t="1910" b="6416"/>
          <a:stretch>
            <a:fillRect/>
          </a:stretch>
        </p:blipFill>
        <p:spPr bwMode="auto">
          <a:xfrm>
            <a:off x="3707555" y="1552881"/>
            <a:ext cx="1800549" cy="858519"/>
          </a:xfrm>
          <a:prstGeom prst="rect">
            <a:avLst/>
          </a:prstGeom>
          <a:noFill/>
          <a:ln w="28575">
            <a:solidFill>
              <a:schemeClr val="bg2"/>
            </a:solidFill>
            <a:miter lim="800000"/>
            <a:headEnd/>
            <a:tailEnd/>
          </a:ln>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29" t="11029" r="6672" b="50000"/>
          <a:stretch/>
        </p:blipFill>
        <p:spPr bwMode="auto">
          <a:xfrm>
            <a:off x="5642854" y="1555771"/>
            <a:ext cx="1737458" cy="815060"/>
          </a:xfrm>
          <a:prstGeom prst="rect">
            <a:avLst/>
          </a:prstGeom>
          <a:noFill/>
          <a:ln w="28575">
            <a:solidFill>
              <a:schemeClr val="bg2"/>
            </a:solidFill>
            <a:miter lim="800000"/>
            <a:headEnd/>
            <a:tailEnd/>
          </a:ln>
          <a:extLst/>
        </p:spPr>
      </p:pic>
      <p:sp>
        <p:nvSpPr>
          <p:cNvPr id="8" name="TextBox 7"/>
          <p:cNvSpPr txBox="1"/>
          <p:nvPr/>
        </p:nvSpPr>
        <p:spPr>
          <a:xfrm>
            <a:off x="3361919" y="1205219"/>
            <a:ext cx="2634054" cy="338554"/>
          </a:xfrm>
          <a:prstGeom prst="rect">
            <a:avLst/>
          </a:prstGeom>
          <a:noFill/>
        </p:spPr>
        <p:txBody>
          <a:bodyPr wrap="none" rtlCol="0">
            <a:spAutoFit/>
          </a:bodyPr>
          <a:lstStyle/>
          <a:p>
            <a:pPr algn="ctr"/>
            <a:r>
              <a:rPr lang="en-GB" sz="1600" dirty="0" smtClean="0">
                <a:solidFill>
                  <a:schemeClr val="bg2"/>
                </a:solidFill>
              </a:rPr>
              <a:t>Hydrogen Bond Propensity</a:t>
            </a:r>
          </a:p>
        </p:txBody>
      </p:sp>
      <p:pic>
        <p:nvPicPr>
          <p:cNvPr id="9" name="Picture 11" descr="riton_Fig1ed"/>
          <p:cNvPicPr>
            <a:picLocks noChangeAspect="1" noChangeArrowheads="1"/>
          </p:cNvPicPr>
          <p:nvPr/>
        </p:nvPicPr>
        <p:blipFill>
          <a:blip r:embed="rId5" cstate="print"/>
          <a:srcRect/>
          <a:stretch>
            <a:fillRect/>
          </a:stretch>
        </p:blipFill>
        <p:spPr bwMode="auto">
          <a:xfrm>
            <a:off x="2050746" y="1633356"/>
            <a:ext cx="1513142" cy="577029"/>
          </a:xfrm>
          <a:prstGeom prst="rect">
            <a:avLst/>
          </a:prstGeom>
          <a:noFill/>
          <a:ln w="28575">
            <a:noFill/>
            <a:miter lim="800000"/>
            <a:headEnd/>
            <a:tailEnd/>
          </a:ln>
          <a:effectLst/>
        </p:spPr>
      </p:pic>
      <p:grpSp>
        <p:nvGrpSpPr>
          <p:cNvPr id="48" name="Group 47"/>
          <p:cNvGrpSpPr/>
          <p:nvPr/>
        </p:nvGrpSpPr>
        <p:grpSpPr>
          <a:xfrm>
            <a:off x="300033" y="2822164"/>
            <a:ext cx="2952328" cy="1758964"/>
            <a:chOff x="323528" y="2132856"/>
            <a:chExt cx="2952328" cy="1758964"/>
          </a:xfrm>
        </p:grpSpPr>
        <p:pic>
          <p:nvPicPr>
            <p:cNvPr id="11" name="Picture 10"/>
            <p:cNvPicPr>
              <a:picLocks noChangeAspect="1" noChangeArrowheads="1"/>
            </p:cNvPicPr>
            <p:nvPr/>
          </p:nvPicPr>
          <p:blipFill>
            <a:blip r:embed="rId6" cstate="print"/>
            <a:srcRect/>
            <a:stretch>
              <a:fillRect/>
            </a:stretch>
          </p:blipFill>
          <p:spPr bwMode="auto">
            <a:xfrm>
              <a:off x="1835696" y="2723821"/>
              <a:ext cx="1279460" cy="1066960"/>
            </a:xfrm>
            <a:prstGeom prst="rect">
              <a:avLst/>
            </a:prstGeom>
            <a:noFill/>
            <a:ln w="9525">
              <a:noFill/>
              <a:miter lim="800000"/>
              <a:headEnd/>
              <a:tailEnd/>
            </a:ln>
          </p:spPr>
        </p:pic>
        <p:pic>
          <p:nvPicPr>
            <p:cNvPr id="12" name="Picture 11"/>
            <p:cNvPicPr>
              <a:picLocks noChangeAspect="1" noChangeArrowheads="1"/>
            </p:cNvPicPr>
            <p:nvPr/>
          </p:nvPicPr>
          <p:blipFill>
            <a:blip r:embed="rId7" cstate="print"/>
            <a:srcRect/>
            <a:stretch>
              <a:fillRect/>
            </a:stretch>
          </p:blipFill>
          <p:spPr bwMode="auto">
            <a:xfrm>
              <a:off x="431207" y="2723821"/>
              <a:ext cx="1351622" cy="1127137"/>
            </a:xfrm>
            <a:prstGeom prst="rect">
              <a:avLst/>
            </a:prstGeom>
            <a:noFill/>
            <a:ln w="9525">
              <a:noFill/>
              <a:miter lim="800000"/>
              <a:headEnd/>
              <a:tailEnd/>
            </a:ln>
          </p:spPr>
        </p:pic>
        <p:sp>
          <p:nvSpPr>
            <p:cNvPr id="13" name="TextBox 12"/>
            <p:cNvSpPr txBox="1"/>
            <p:nvPr/>
          </p:nvSpPr>
          <p:spPr>
            <a:xfrm>
              <a:off x="751021" y="2132856"/>
              <a:ext cx="2444900" cy="338554"/>
            </a:xfrm>
            <a:prstGeom prst="rect">
              <a:avLst/>
            </a:prstGeom>
            <a:noFill/>
          </p:spPr>
          <p:txBody>
            <a:bodyPr wrap="none" rtlCol="0">
              <a:spAutoFit/>
            </a:bodyPr>
            <a:lstStyle/>
            <a:p>
              <a:pPr algn="ctr"/>
              <a:r>
                <a:rPr lang="en-GB" sz="1600" dirty="0" err="1" smtClean="0">
                  <a:solidFill>
                    <a:schemeClr val="bg2"/>
                  </a:solidFill>
                </a:rPr>
                <a:t>Intramolecular</a:t>
              </a:r>
              <a:r>
                <a:rPr lang="en-GB" sz="1600" dirty="0" smtClean="0">
                  <a:solidFill>
                    <a:schemeClr val="bg2"/>
                  </a:solidFill>
                </a:rPr>
                <a:t> Geometry</a:t>
              </a:r>
            </a:p>
          </p:txBody>
        </p:sp>
        <p:sp>
          <p:nvSpPr>
            <p:cNvPr id="14" name="Rounded Rectangle 13"/>
            <p:cNvSpPr/>
            <p:nvPr/>
          </p:nvSpPr>
          <p:spPr bwMode="auto">
            <a:xfrm>
              <a:off x="323528" y="2134597"/>
              <a:ext cx="2952328" cy="1757223"/>
            </a:xfrm>
            <a:prstGeom prst="roundRect">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bg2"/>
                </a:solidFill>
                <a:effectLst/>
                <a:latin typeface="Arial" charset="0"/>
              </a:endParaRPr>
            </a:p>
          </p:txBody>
        </p:sp>
      </p:grpSp>
      <p:grpSp>
        <p:nvGrpSpPr>
          <p:cNvPr id="32" name="Group 31"/>
          <p:cNvGrpSpPr/>
          <p:nvPr/>
        </p:nvGrpSpPr>
        <p:grpSpPr>
          <a:xfrm>
            <a:off x="6049868" y="2835916"/>
            <a:ext cx="2986628" cy="1817220"/>
            <a:chOff x="6193884" y="2187844"/>
            <a:chExt cx="2986628" cy="1817220"/>
          </a:xfrm>
        </p:grpSpPr>
        <p:pic>
          <p:nvPicPr>
            <p:cNvPr id="15" name="Picture 14" descr="carba1"/>
            <p:cNvPicPr>
              <a:picLocks noChangeAspect="1" noChangeArrowheads="1"/>
            </p:cNvPicPr>
            <p:nvPr/>
          </p:nvPicPr>
          <p:blipFill>
            <a:blip r:embed="rId8" cstate="print"/>
            <a:srcRect l="22859" t="19060" r="22922" b="20067"/>
            <a:stretch>
              <a:fillRect/>
            </a:stretch>
          </p:blipFill>
          <p:spPr bwMode="auto">
            <a:xfrm>
              <a:off x="6230099" y="2694674"/>
              <a:ext cx="827881" cy="697706"/>
            </a:xfrm>
            <a:prstGeom prst="rect">
              <a:avLst/>
            </a:prstGeom>
            <a:noFill/>
            <a:ln w="9525">
              <a:noFill/>
              <a:miter lim="800000"/>
              <a:headEnd/>
              <a:tailEnd/>
            </a:ln>
          </p:spPr>
        </p:pic>
        <p:pic>
          <p:nvPicPr>
            <p:cNvPr id="16" name="Picture 15" descr="carba3"/>
            <p:cNvPicPr>
              <a:picLocks noChangeAspect="1" noChangeArrowheads="1"/>
            </p:cNvPicPr>
            <p:nvPr/>
          </p:nvPicPr>
          <p:blipFill>
            <a:blip r:embed="rId9" cstate="print"/>
            <a:srcRect l="22395" t="26407" r="18973" b="18399"/>
            <a:stretch>
              <a:fillRect/>
            </a:stretch>
          </p:blipFill>
          <p:spPr bwMode="auto">
            <a:xfrm>
              <a:off x="7133139" y="2867428"/>
              <a:ext cx="793726" cy="560608"/>
            </a:xfrm>
            <a:prstGeom prst="rect">
              <a:avLst/>
            </a:prstGeom>
            <a:noFill/>
            <a:ln w="9525">
              <a:noFill/>
              <a:miter lim="800000"/>
              <a:headEnd/>
              <a:tailEnd/>
            </a:ln>
          </p:spPr>
        </p:pic>
        <p:pic>
          <p:nvPicPr>
            <p:cNvPr id="17" name="Picture 16" descr="carba2"/>
            <p:cNvPicPr>
              <a:picLocks noChangeAspect="1" noChangeArrowheads="1"/>
            </p:cNvPicPr>
            <p:nvPr/>
          </p:nvPicPr>
          <p:blipFill>
            <a:blip r:embed="rId10" cstate="print"/>
            <a:srcRect l="5878" t="26094" r="5920" b="21658"/>
            <a:stretch>
              <a:fillRect/>
            </a:stretch>
          </p:blipFill>
          <p:spPr bwMode="auto">
            <a:xfrm>
              <a:off x="6652769" y="3428036"/>
              <a:ext cx="1126322" cy="500526"/>
            </a:xfrm>
            <a:prstGeom prst="rect">
              <a:avLst/>
            </a:prstGeom>
            <a:noFill/>
            <a:ln w="9525">
              <a:noFill/>
              <a:miter lim="800000"/>
              <a:headEnd/>
              <a:tailEnd/>
            </a:ln>
          </p:spPr>
        </p:pic>
        <p:sp>
          <p:nvSpPr>
            <p:cNvPr id="18" name="Text Box 13"/>
            <p:cNvSpPr txBox="1">
              <a:spLocks noChangeArrowheads="1"/>
            </p:cNvSpPr>
            <p:nvPr/>
          </p:nvSpPr>
          <p:spPr bwMode="auto">
            <a:xfrm>
              <a:off x="7017889" y="3784677"/>
              <a:ext cx="396081" cy="153888"/>
            </a:xfrm>
            <a:prstGeom prst="rect">
              <a:avLst/>
            </a:prstGeom>
            <a:noFill/>
            <a:ln w="12700">
              <a:noFill/>
              <a:miter lim="800000"/>
              <a:headEnd type="none" w="sm" len="sm"/>
              <a:tailEnd type="none" w="sm" len="sm"/>
            </a:ln>
          </p:spPr>
          <p:txBody>
            <a:bodyPr wrap="square" lIns="0" tIns="0" rIns="0" bIns="0">
              <a:spAutoFit/>
            </a:bodyPr>
            <a:lstStyle>
              <a:defPPr>
                <a:defRPr lang="en-GB"/>
              </a:defPPr>
              <a:lvl1pPr algn="l" rtl="0" fontAlgn="base">
                <a:spcBef>
                  <a:spcPct val="0"/>
                </a:spcBef>
                <a:spcAft>
                  <a:spcPct val="0"/>
                </a:spcAft>
                <a:defRPr sz="2400" b="1" kern="1200">
                  <a:solidFill>
                    <a:schemeClr val="tx1"/>
                  </a:solidFill>
                  <a:latin typeface="Verdana" pitchFamily="34" charset="0"/>
                  <a:ea typeface="+mn-ea"/>
                  <a:cs typeface="Arial" charset="0"/>
                </a:defRPr>
              </a:lvl1pPr>
              <a:lvl2pPr marL="457200" algn="l" rtl="0" fontAlgn="base">
                <a:spcBef>
                  <a:spcPct val="0"/>
                </a:spcBef>
                <a:spcAft>
                  <a:spcPct val="0"/>
                </a:spcAft>
                <a:defRPr sz="2400" b="1" kern="1200">
                  <a:solidFill>
                    <a:schemeClr val="tx1"/>
                  </a:solidFill>
                  <a:latin typeface="Verdana" pitchFamily="34" charset="0"/>
                  <a:ea typeface="+mn-ea"/>
                  <a:cs typeface="Arial" charset="0"/>
                </a:defRPr>
              </a:lvl2pPr>
              <a:lvl3pPr marL="914400" algn="l" rtl="0" fontAlgn="base">
                <a:spcBef>
                  <a:spcPct val="0"/>
                </a:spcBef>
                <a:spcAft>
                  <a:spcPct val="0"/>
                </a:spcAft>
                <a:defRPr sz="2400" b="1" kern="1200">
                  <a:solidFill>
                    <a:schemeClr val="tx1"/>
                  </a:solidFill>
                  <a:latin typeface="Verdana" pitchFamily="34" charset="0"/>
                  <a:ea typeface="+mn-ea"/>
                  <a:cs typeface="Arial" charset="0"/>
                </a:defRPr>
              </a:lvl3pPr>
              <a:lvl4pPr marL="1371600" algn="l" rtl="0" fontAlgn="base">
                <a:spcBef>
                  <a:spcPct val="0"/>
                </a:spcBef>
                <a:spcAft>
                  <a:spcPct val="0"/>
                </a:spcAft>
                <a:defRPr sz="2400" b="1" kern="1200">
                  <a:solidFill>
                    <a:schemeClr val="tx1"/>
                  </a:solidFill>
                  <a:latin typeface="Verdana" pitchFamily="34" charset="0"/>
                  <a:ea typeface="+mn-ea"/>
                  <a:cs typeface="Arial" charset="0"/>
                </a:defRPr>
              </a:lvl4pPr>
              <a:lvl5pPr marL="1828800" algn="l" rtl="0" fontAlgn="base">
                <a:spcBef>
                  <a:spcPct val="0"/>
                </a:spcBef>
                <a:spcAft>
                  <a:spcPct val="0"/>
                </a:spcAft>
                <a:defRPr sz="2400" b="1" kern="1200">
                  <a:solidFill>
                    <a:schemeClr val="tx1"/>
                  </a:solidFill>
                  <a:latin typeface="Verdana" pitchFamily="34" charset="0"/>
                  <a:ea typeface="+mn-ea"/>
                  <a:cs typeface="Arial" charset="0"/>
                </a:defRPr>
              </a:lvl5pPr>
              <a:lvl6pPr marL="2286000" algn="l" defTabSz="914400" rtl="0" eaLnBrk="1" latinLnBrk="0" hangingPunct="1">
                <a:defRPr sz="2400" b="1" kern="1200">
                  <a:solidFill>
                    <a:schemeClr val="tx1"/>
                  </a:solidFill>
                  <a:latin typeface="Verdana" pitchFamily="34" charset="0"/>
                  <a:ea typeface="+mn-ea"/>
                  <a:cs typeface="Arial" charset="0"/>
                </a:defRPr>
              </a:lvl6pPr>
              <a:lvl7pPr marL="2743200" algn="l" defTabSz="914400" rtl="0" eaLnBrk="1" latinLnBrk="0" hangingPunct="1">
                <a:defRPr sz="2400" b="1" kern="1200">
                  <a:solidFill>
                    <a:schemeClr val="tx1"/>
                  </a:solidFill>
                  <a:latin typeface="Verdana" pitchFamily="34" charset="0"/>
                  <a:ea typeface="+mn-ea"/>
                  <a:cs typeface="Arial" charset="0"/>
                </a:defRPr>
              </a:lvl7pPr>
              <a:lvl8pPr marL="3200400" algn="l" defTabSz="914400" rtl="0" eaLnBrk="1" latinLnBrk="0" hangingPunct="1">
                <a:defRPr sz="2400" b="1" kern="1200">
                  <a:solidFill>
                    <a:schemeClr val="tx1"/>
                  </a:solidFill>
                  <a:latin typeface="Verdana" pitchFamily="34" charset="0"/>
                  <a:ea typeface="+mn-ea"/>
                  <a:cs typeface="Arial" charset="0"/>
                </a:defRPr>
              </a:lvl8pPr>
              <a:lvl9pPr marL="3657600" algn="l" defTabSz="914400" rtl="0" eaLnBrk="1" latinLnBrk="0" hangingPunct="1">
                <a:defRPr sz="2400" b="1" kern="1200">
                  <a:solidFill>
                    <a:schemeClr val="tx1"/>
                  </a:solidFill>
                  <a:latin typeface="Verdana" pitchFamily="34" charset="0"/>
                  <a:ea typeface="+mn-ea"/>
                  <a:cs typeface="Arial" charset="0"/>
                </a:defRPr>
              </a:lvl9pPr>
            </a:lstStyle>
            <a:p>
              <a:pPr>
                <a:spcBef>
                  <a:spcPct val="50000"/>
                </a:spcBef>
              </a:pPr>
              <a:r>
                <a:rPr lang="en-GB" sz="1000" dirty="0">
                  <a:solidFill>
                    <a:schemeClr val="bg2"/>
                  </a:solidFill>
                  <a:latin typeface="Arial" charset="0"/>
                </a:rPr>
                <a:t>22.3%</a:t>
              </a:r>
            </a:p>
          </p:txBody>
        </p:sp>
        <p:sp>
          <p:nvSpPr>
            <p:cNvPr id="19" name="Text Box 14"/>
            <p:cNvSpPr txBox="1">
              <a:spLocks noChangeArrowheads="1"/>
            </p:cNvSpPr>
            <p:nvPr/>
          </p:nvSpPr>
          <p:spPr bwMode="auto">
            <a:xfrm>
              <a:off x="6478076" y="2974239"/>
              <a:ext cx="396081" cy="153888"/>
            </a:xfrm>
            <a:prstGeom prst="rect">
              <a:avLst/>
            </a:prstGeom>
            <a:noFill/>
            <a:ln w="12700">
              <a:noFill/>
              <a:miter lim="800000"/>
              <a:headEnd type="none" w="sm" len="sm"/>
              <a:tailEnd type="none" w="sm" len="sm"/>
            </a:ln>
          </p:spPr>
          <p:txBody>
            <a:bodyPr wrap="square" lIns="0" tIns="0" rIns="0" bIns="0">
              <a:spAutoFit/>
            </a:bodyPr>
            <a:lstStyle>
              <a:defPPr>
                <a:defRPr lang="en-GB"/>
              </a:defPPr>
              <a:lvl1pPr algn="l" rtl="0" fontAlgn="base">
                <a:spcBef>
                  <a:spcPct val="0"/>
                </a:spcBef>
                <a:spcAft>
                  <a:spcPct val="0"/>
                </a:spcAft>
                <a:defRPr sz="2400" b="1" kern="1200">
                  <a:solidFill>
                    <a:schemeClr val="tx1"/>
                  </a:solidFill>
                  <a:latin typeface="Verdana" pitchFamily="34" charset="0"/>
                  <a:ea typeface="+mn-ea"/>
                  <a:cs typeface="Arial" charset="0"/>
                </a:defRPr>
              </a:lvl1pPr>
              <a:lvl2pPr marL="457200" algn="l" rtl="0" fontAlgn="base">
                <a:spcBef>
                  <a:spcPct val="0"/>
                </a:spcBef>
                <a:spcAft>
                  <a:spcPct val="0"/>
                </a:spcAft>
                <a:defRPr sz="2400" b="1" kern="1200">
                  <a:solidFill>
                    <a:schemeClr val="tx1"/>
                  </a:solidFill>
                  <a:latin typeface="Verdana" pitchFamily="34" charset="0"/>
                  <a:ea typeface="+mn-ea"/>
                  <a:cs typeface="Arial" charset="0"/>
                </a:defRPr>
              </a:lvl2pPr>
              <a:lvl3pPr marL="914400" algn="l" rtl="0" fontAlgn="base">
                <a:spcBef>
                  <a:spcPct val="0"/>
                </a:spcBef>
                <a:spcAft>
                  <a:spcPct val="0"/>
                </a:spcAft>
                <a:defRPr sz="2400" b="1" kern="1200">
                  <a:solidFill>
                    <a:schemeClr val="tx1"/>
                  </a:solidFill>
                  <a:latin typeface="Verdana" pitchFamily="34" charset="0"/>
                  <a:ea typeface="+mn-ea"/>
                  <a:cs typeface="Arial" charset="0"/>
                </a:defRPr>
              </a:lvl3pPr>
              <a:lvl4pPr marL="1371600" algn="l" rtl="0" fontAlgn="base">
                <a:spcBef>
                  <a:spcPct val="0"/>
                </a:spcBef>
                <a:spcAft>
                  <a:spcPct val="0"/>
                </a:spcAft>
                <a:defRPr sz="2400" b="1" kern="1200">
                  <a:solidFill>
                    <a:schemeClr val="tx1"/>
                  </a:solidFill>
                  <a:latin typeface="Verdana" pitchFamily="34" charset="0"/>
                  <a:ea typeface="+mn-ea"/>
                  <a:cs typeface="Arial" charset="0"/>
                </a:defRPr>
              </a:lvl4pPr>
              <a:lvl5pPr marL="1828800" algn="l" rtl="0" fontAlgn="base">
                <a:spcBef>
                  <a:spcPct val="0"/>
                </a:spcBef>
                <a:spcAft>
                  <a:spcPct val="0"/>
                </a:spcAft>
                <a:defRPr sz="2400" b="1" kern="1200">
                  <a:solidFill>
                    <a:schemeClr val="tx1"/>
                  </a:solidFill>
                  <a:latin typeface="Verdana" pitchFamily="34" charset="0"/>
                  <a:ea typeface="+mn-ea"/>
                  <a:cs typeface="Arial" charset="0"/>
                </a:defRPr>
              </a:lvl5pPr>
              <a:lvl6pPr marL="2286000" algn="l" defTabSz="914400" rtl="0" eaLnBrk="1" latinLnBrk="0" hangingPunct="1">
                <a:defRPr sz="2400" b="1" kern="1200">
                  <a:solidFill>
                    <a:schemeClr val="tx1"/>
                  </a:solidFill>
                  <a:latin typeface="Verdana" pitchFamily="34" charset="0"/>
                  <a:ea typeface="+mn-ea"/>
                  <a:cs typeface="Arial" charset="0"/>
                </a:defRPr>
              </a:lvl6pPr>
              <a:lvl7pPr marL="2743200" algn="l" defTabSz="914400" rtl="0" eaLnBrk="1" latinLnBrk="0" hangingPunct="1">
                <a:defRPr sz="2400" b="1" kern="1200">
                  <a:solidFill>
                    <a:schemeClr val="tx1"/>
                  </a:solidFill>
                  <a:latin typeface="Verdana" pitchFamily="34" charset="0"/>
                  <a:ea typeface="+mn-ea"/>
                  <a:cs typeface="Arial" charset="0"/>
                </a:defRPr>
              </a:lvl7pPr>
              <a:lvl8pPr marL="3200400" algn="l" defTabSz="914400" rtl="0" eaLnBrk="1" latinLnBrk="0" hangingPunct="1">
                <a:defRPr sz="2400" b="1" kern="1200">
                  <a:solidFill>
                    <a:schemeClr val="tx1"/>
                  </a:solidFill>
                  <a:latin typeface="Verdana" pitchFamily="34" charset="0"/>
                  <a:ea typeface="+mn-ea"/>
                  <a:cs typeface="Arial" charset="0"/>
                </a:defRPr>
              </a:lvl8pPr>
              <a:lvl9pPr marL="3657600" algn="l" defTabSz="914400" rtl="0" eaLnBrk="1" latinLnBrk="0" hangingPunct="1">
                <a:defRPr sz="2400" b="1" kern="1200">
                  <a:solidFill>
                    <a:schemeClr val="tx1"/>
                  </a:solidFill>
                  <a:latin typeface="Verdana" pitchFamily="34" charset="0"/>
                  <a:ea typeface="+mn-ea"/>
                  <a:cs typeface="Arial" charset="0"/>
                </a:defRPr>
              </a:lvl9pPr>
            </a:lstStyle>
            <a:p>
              <a:pPr>
                <a:spcBef>
                  <a:spcPct val="50000"/>
                </a:spcBef>
              </a:pPr>
              <a:r>
                <a:rPr lang="en-GB" sz="1000" dirty="0">
                  <a:solidFill>
                    <a:schemeClr val="bg2"/>
                  </a:solidFill>
                  <a:latin typeface="Arial" charset="0"/>
                </a:rPr>
                <a:t>37.7%</a:t>
              </a:r>
            </a:p>
          </p:txBody>
        </p:sp>
        <p:sp>
          <p:nvSpPr>
            <p:cNvPr id="20" name="Text Box 13"/>
            <p:cNvSpPr txBox="1">
              <a:spLocks noChangeArrowheads="1"/>
            </p:cNvSpPr>
            <p:nvPr/>
          </p:nvSpPr>
          <p:spPr bwMode="auto">
            <a:xfrm>
              <a:off x="7670260" y="3099839"/>
              <a:ext cx="396081" cy="153888"/>
            </a:xfrm>
            <a:prstGeom prst="rect">
              <a:avLst/>
            </a:prstGeom>
            <a:noFill/>
            <a:ln w="12700">
              <a:noFill/>
              <a:miter lim="800000"/>
              <a:headEnd type="none" w="sm" len="sm"/>
              <a:tailEnd type="none" w="sm" len="sm"/>
            </a:ln>
          </p:spPr>
          <p:txBody>
            <a:bodyPr wrap="square" lIns="0" tIns="0" rIns="0" bIns="0">
              <a:spAutoFit/>
            </a:bodyPr>
            <a:lstStyle>
              <a:defPPr>
                <a:defRPr lang="en-GB"/>
              </a:defPPr>
              <a:lvl1pPr algn="l" rtl="0" fontAlgn="base">
                <a:spcBef>
                  <a:spcPct val="0"/>
                </a:spcBef>
                <a:spcAft>
                  <a:spcPct val="0"/>
                </a:spcAft>
                <a:defRPr sz="2400" b="1" kern="1200">
                  <a:solidFill>
                    <a:schemeClr val="tx1"/>
                  </a:solidFill>
                  <a:latin typeface="Verdana" pitchFamily="34" charset="0"/>
                  <a:ea typeface="+mn-ea"/>
                  <a:cs typeface="Arial" charset="0"/>
                </a:defRPr>
              </a:lvl1pPr>
              <a:lvl2pPr marL="457200" algn="l" rtl="0" fontAlgn="base">
                <a:spcBef>
                  <a:spcPct val="0"/>
                </a:spcBef>
                <a:spcAft>
                  <a:spcPct val="0"/>
                </a:spcAft>
                <a:defRPr sz="2400" b="1" kern="1200">
                  <a:solidFill>
                    <a:schemeClr val="tx1"/>
                  </a:solidFill>
                  <a:latin typeface="Verdana" pitchFamily="34" charset="0"/>
                  <a:ea typeface="+mn-ea"/>
                  <a:cs typeface="Arial" charset="0"/>
                </a:defRPr>
              </a:lvl2pPr>
              <a:lvl3pPr marL="914400" algn="l" rtl="0" fontAlgn="base">
                <a:spcBef>
                  <a:spcPct val="0"/>
                </a:spcBef>
                <a:spcAft>
                  <a:spcPct val="0"/>
                </a:spcAft>
                <a:defRPr sz="2400" b="1" kern="1200">
                  <a:solidFill>
                    <a:schemeClr val="tx1"/>
                  </a:solidFill>
                  <a:latin typeface="Verdana" pitchFamily="34" charset="0"/>
                  <a:ea typeface="+mn-ea"/>
                  <a:cs typeface="Arial" charset="0"/>
                </a:defRPr>
              </a:lvl3pPr>
              <a:lvl4pPr marL="1371600" algn="l" rtl="0" fontAlgn="base">
                <a:spcBef>
                  <a:spcPct val="0"/>
                </a:spcBef>
                <a:spcAft>
                  <a:spcPct val="0"/>
                </a:spcAft>
                <a:defRPr sz="2400" b="1" kern="1200">
                  <a:solidFill>
                    <a:schemeClr val="tx1"/>
                  </a:solidFill>
                  <a:latin typeface="Verdana" pitchFamily="34" charset="0"/>
                  <a:ea typeface="+mn-ea"/>
                  <a:cs typeface="Arial" charset="0"/>
                </a:defRPr>
              </a:lvl4pPr>
              <a:lvl5pPr marL="1828800" algn="l" rtl="0" fontAlgn="base">
                <a:spcBef>
                  <a:spcPct val="0"/>
                </a:spcBef>
                <a:spcAft>
                  <a:spcPct val="0"/>
                </a:spcAft>
                <a:defRPr sz="2400" b="1" kern="1200">
                  <a:solidFill>
                    <a:schemeClr val="tx1"/>
                  </a:solidFill>
                  <a:latin typeface="Verdana" pitchFamily="34" charset="0"/>
                  <a:ea typeface="+mn-ea"/>
                  <a:cs typeface="Arial" charset="0"/>
                </a:defRPr>
              </a:lvl5pPr>
              <a:lvl6pPr marL="2286000" algn="l" defTabSz="914400" rtl="0" eaLnBrk="1" latinLnBrk="0" hangingPunct="1">
                <a:defRPr sz="2400" b="1" kern="1200">
                  <a:solidFill>
                    <a:schemeClr val="tx1"/>
                  </a:solidFill>
                  <a:latin typeface="Verdana" pitchFamily="34" charset="0"/>
                  <a:ea typeface="+mn-ea"/>
                  <a:cs typeface="Arial" charset="0"/>
                </a:defRPr>
              </a:lvl6pPr>
              <a:lvl7pPr marL="2743200" algn="l" defTabSz="914400" rtl="0" eaLnBrk="1" latinLnBrk="0" hangingPunct="1">
                <a:defRPr sz="2400" b="1" kern="1200">
                  <a:solidFill>
                    <a:schemeClr val="tx1"/>
                  </a:solidFill>
                  <a:latin typeface="Verdana" pitchFamily="34" charset="0"/>
                  <a:ea typeface="+mn-ea"/>
                  <a:cs typeface="Arial" charset="0"/>
                </a:defRPr>
              </a:lvl7pPr>
              <a:lvl8pPr marL="3200400" algn="l" defTabSz="914400" rtl="0" eaLnBrk="1" latinLnBrk="0" hangingPunct="1">
                <a:defRPr sz="2400" b="1" kern="1200">
                  <a:solidFill>
                    <a:schemeClr val="tx1"/>
                  </a:solidFill>
                  <a:latin typeface="Verdana" pitchFamily="34" charset="0"/>
                  <a:ea typeface="+mn-ea"/>
                  <a:cs typeface="Arial" charset="0"/>
                </a:defRPr>
              </a:lvl8pPr>
              <a:lvl9pPr marL="3657600" algn="l" defTabSz="914400" rtl="0" eaLnBrk="1" latinLnBrk="0" hangingPunct="1">
                <a:defRPr sz="2400" b="1" kern="1200">
                  <a:solidFill>
                    <a:schemeClr val="tx1"/>
                  </a:solidFill>
                  <a:latin typeface="Verdana" pitchFamily="34" charset="0"/>
                  <a:ea typeface="+mn-ea"/>
                  <a:cs typeface="Arial" charset="0"/>
                </a:defRPr>
              </a:lvl9pPr>
            </a:lstStyle>
            <a:p>
              <a:pPr>
                <a:spcBef>
                  <a:spcPct val="50000"/>
                </a:spcBef>
              </a:pPr>
              <a:r>
                <a:rPr lang="en-GB" sz="1000" dirty="0" smtClean="0">
                  <a:solidFill>
                    <a:schemeClr val="bg2"/>
                  </a:solidFill>
                  <a:latin typeface="Arial" charset="0"/>
                </a:rPr>
                <a:t>1.5%</a:t>
              </a:r>
              <a:endParaRPr lang="en-GB" sz="1000" dirty="0">
                <a:solidFill>
                  <a:schemeClr val="bg2"/>
                </a:solidFill>
                <a:latin typeface="Arial" charset="0"/>
              </a:endParaRPr>
            </a:p>
          </p:txBody>
        </p:sp>
        <p:pic>
          <p:nvPicPr>
            <p:cNvPr id="21" name="Picture 20" descr="Packing Feature"/>
            <p:cNvPicPr>
              <a:picLocks noChangeAspect="1" noChangeArrowheads="1"/>
            </p:cNvPicPr>
            <p:nvPr/>
          </p:nvPicPr>
          <p:blipFill rotWithShape="1">
            <a:blip r:embed="rId11" cstate="print"/>
            <a:srcRect l="24486" r="17029"/>
            <a:stretch/>
          </p:blipFill>
          <p:spPr bwMode="auto">
            <a:xfrm>
              <a:off x="8252937" y="2883211"/>
              <a:ext cx="821267" cy="936601"/>
            </a:xfrm>
            <a:prstGeom prst="rect">
              <a:avLst/>
            </a:prstGeom>
            <a:noFill/>
            <a:ln w="12700">
              <a:solidFill>
                <a:srgbClr val="000000"/>
              </a:solidFill>
              <a:miter lim="800000"/>
              <a:headEnd/>
              <a:tailEnd/>
            </a:ln>
          </p:spPr>
        </p:pic>
        <p:sp>
          <p:nvSpPr>
            <p:cNvPr id="22" name="TextBox 21"/>
            <p:cNvSpPr txBox="1"/>
            <p:nvPr/>
          </p:nvSpPr>
          <p:spPr>
            <a:xfrm>
              <a:off x="6409908" y="2187844"/>
              <a:ext cx="2432076" cy="584775"/>
            </a:xfrm>
            <a:prstGeom prst="rect">
              <a:avLst/>
            </a:prstGeom>
            <a:noFill/>
          </p:spPr>
          <p:txBody>
            <a:bodyPr wrap="none" rtlCol="0">
              <a:spAutoFit/>
            </a:bodyPr>
            <a:lstStyle/>
            <a:p>
              <a:r>
                <a:rPr lang="en-GB" sz="1600" dirty="0" smtClean="0">
                  <a:solidFill>
                    <a:schemeClr val="bg2"/>
                  </a:solidFill>
                </a:rPr>
                <a:t>Motif &amp; Packing Feature </a:t>
              </a:r>
            </a:p>
            <a:p>
              <a:pPr algn="ctr"/>
              <a:r>
                <a:rPr lang="en-GB" sz="1600" dirty="0" smtClean="0">
                  <a:solidFill>
                    <a:schemeClr val="bg2"/>
                  </a:solidFill>
                </a:rPr>
                <a:t>Frequency</a:t>
              </a:r>
            </a:p>
          </p:txBody>
        </p:sp>
        <p:sp>
          <p:nvSpPr>
            <p:cNvPr id="23" name="Rounded Rectangle 22"/>
            <p:cNvSpPr/>
            <p:nvPr/>
          </p:nvSpPr>
          <p:spPr bwMode="auto">
            <a:xfrm>
              <a:off x="6193884" y="2187844"/>
              <a:ext cx="2986628" cy="1817220"/>
            </a:xfrm>
            <a:prstGeom prst="roundRect">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bg2"/>
                </a:solidFill>
                <a:effectLst/>
                <a:latin typeface="Arial" charset="0"/>
              </a:endParaRPr>
            </a:p>
          </p:txBody>
        </p:sp>
      </p:grpSp>
      <p:grpSp>
        <p:nvGrpSpPr>
          <p:cNvPr id="47" name="Group 46"/>
          <p:cNvGrpSpPr/>
          <p:nvPr/>
        </p:nvGrpSpPr>
        <p:grpSpPr>
          <a:xfrm>
            <a:off x="3453863" y="3861048"/>
            <a:ext cx="2405813" cy="2088232"/>
            <a:chOff x="3534338" y="3429000"/>
            <a:chExt cx="2405813" cy="2088232"/>
          </a:xfrm>
        </p:grpSpPr>
        <p:pic>
          <p:nvPicPr>
            <p:cNvPr id="24" name="Content Placeholder 5" descr="GEHXEX-1.png"/>
            <p:cNvPicPr>
              <a:picLocks noChangeAspect="1"/>
            </p:cNvPicPr>
            <p:nvPr/>
          </p:nvPicPr>
          <p:blipFill>
            <a:blip r:embed="rId12" cstate="print"/>
            <a:srcRect l="4225" t="2817" r="12910" b="7050"/>
            <a:stretch>
              <a:fillRect/>
            </a:stretch>
          </p:blipFill>
          <p:spPr bwMode="auto">
            <a:xfrm>
              <a:off x="3707904" y="3894916"/>
              <a:ext cx="1971820" cy="1608591"/>
            </a:xfrm>
            <a:prstGeom prst="rect">
              <a:avLst/>
            </a:prstGeom>
            <a:noFill/>
            <a:ln w="9525">
              <a:noFill/>
              <a:miter lim="800000"/>
              <a:headEnd/>
              <a:tailEnd/>
            </a:ln>
          </p:spPr>
        </p:pic>
        <p:sp>
          <p:nvSpPr>
            <p:cNvPr id="25" name="TextBox 24"/>
            <p:cNvSpPr txBox="1"/>
            <p:nvPr/>
          </p:nvSpPr>
          <p:spPr>
            <a:xfrm>
              <a:off x="3618271" y="3429000"/>
              <a:ext cx="2089033" cy="338554"/>
            </a:xfrm>
            <a:prstGeom prst="rect">
              <a:avLst/>
            </a:prstGeom>
            <a:noFill/>
          </p:spPr>
          <p:txBody>
            <a:bodyPr wrap="none" rtlCol="0">
              <a:spAutoFit/>
            </a:bodyPr>
            <a:lstStyle/>
            <a:p>
              <a:pPr algn="ctr"/>
              <a:r>
                <a:rPr lang="en-GB" sz="1600" dirty="0" smtClean="0">
                  <a:solidFill>
                    <a:schemeClr val="bg2"/>
                  </a:solidFill>
                </a:rPr>
                <a:t>Full Interaction Maps</a:t>
              </a:r>
            </a:p>
          </p:txBody>
        </p:sp>
        <p:sp>
          <p:nvSpPr>
            <p:cNvPr id="29" name="Rounded Rectangle 28"/>
            <p:cNvSpPr/>
            <p:nvPr/>
          </p:nvSpPr>
          <p:spPr bwMode="auto">
            <a:xfrm>
              <a:off x="3534338" y="3429000"/>
              <a:ext cx="2405813" cy="2088232"/>
            </a:xfrm>
            <a:prstGeom prst="roundRect">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bg2"/>
                </a:solidFill>
                <a:effectLst/>
                <a:latin typeface="Arial" charset="0"/>
              </a:endParaRPr>
            </a:p>
          </p:txBody>
        </p:sp>
      </p:grpSp>
      <p:sp>
        <p:nvSpPr>
          <p:cNvPr id="37" name="Down Arrow 36"/>
          <p:cNvSpPr/>
          <p:nvPr/>
        </p:nvSpPr>
        <p:spPr bwMode="auto">
          <a:xfrm>
            <a:off x="4482768" y="3434754"/>
            <a:ext cx="360040" cy="426294"/>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bg2"/>
              </a:solidFill>
              <a:effectLst/>
              <a:latin typeface="Arial" charset="0"/>
            </a:endParaRPr>
          </a:p>
        </p:txBody>
      </p:sp>
      <p:sp>
        <p:nvSpPr>
          <p:cNvPr id="39" name="Down Arrow 38"/>
          <p:cNvSpPr/>
          <p:nvPr/>
        </p:nvSpPr>
        <p:spPr bwMode="auto">
          <a:xfrm rot="16200000">
            <a:off x="5612959" y="2775122"/>
            <a:ext cx="360040" cy="713766"/>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bg2"/>
              </a:solidFill>
              <a:effectLst/>
              <a:latin typeface="Arial" charset="0"/>
            </a:endParaRPr>
          </a:p>
        </p:txBody>
      </p:sp>
      <p:sp>
        <p:nvSpPr>
          <p:cNvPr id="45" name="Rounded Rectangle 44"/>
          <p:cNvSpPr/>
          <p:nvPr/>
        </p:nvSpPr>
        <p:spPr bwMode="auto">
          <a:xfrm>
            <a:off x="1721556" y="1206240"/>
            <a:ext cx="6200769" cy="1286656"/>
          </a:xfrm>
          <a:prstGeom prst="roundRect">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bg2"/>
              </a:solidFill>
              <a:effectLst/>
              <a:latin typeface="Arial" charset="0"/>
            </a:endParaRPr>
          </a:p>
        </p:txBody>
      </p:sp>
      <p:sp>
        <p:nvSpPr>
          <p:cNvPr id="36" name="Down Arrow 35"/>
          <p:cNvSpPr/>
          <p:nvPr/>
        </p:nvSpPr>
        <p:spPr bwMode="auto">
          <a:xfrm rot="10800000">
            <a:off x="4482768" y="2348880"/>
            <a:ext cx="360040" cy="426294"/>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bg2"/>
              </a:solidFill>
              <a:effectLst/>
              <a:latin typeface="Arial" charset="0"/>
            </a:endParaRPr>
          </a:p>
        </p:txBody>
      </p:sp>
      <p:sp>
        <p:nvSpPr>
          <p:cNvPr id="46" name="Down Arrow 45"/>
          <p:cNvSpPr/>
          <p:nvPr/>
        </p:nvSpPr>
        <p:spPr bwMode="auto">
          <a:xfrm rot="5400000">
            <a:off x="3308703" y="2748081"/>
            <a:ext cx="360040" cy="713766"/>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bg2"/>
              </a:solidFill>
              <a:effectLst/>
              <a:latin typeface="Arial" charset="0"/>
            </a:endParaRPr>
          </a:p>
        </p:txBody>
      </p:sp>
    </p:spTree>
    <p:extLst>
      <p:ext uri="{BB962C8B-B14F-4D97-AF65-F5344CB8AC3E}">
        <p14:creationId xmlns:p14="http://schemas.microsoft.com/office/powerpoint/2010/main" val="622195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Using the CSD knowledge base to predict: </a:t>
            </a:r>
            <a:br>
              <a:rPr lang="en-GB" sz="2800" dirty="0" smtClean="0"/>
            </a:br>
            <a:r>
              <a:rPr lang="en-GB" sz="2800" dirty="0" smtClean="0"/>
              <a:t>Hydrogen Bond Propensity</a:t>
            </a:r>
            <a:endParaRPr lang="en-GB" sz="2800" dirty="0"/>
          </a:p>
        </p:txBody>
      </p:sp>
      <p:pic>
        <p:nvPicPr>
          <p:cNvPr id="1026" name="Picture 2"/>
          <p:cNvPicPr>
            <a:picLocks noChangeAspect="1" noChangeArrowheads="1"/>
          </p:cNvPicPr>
          <p:nvPr/>
        </p:nvPicPr>
        <p:blipFill>
          <a:blip r:embed="rId3" cstate="email"/>
          <a:srcRect/>
          <a:stretch>
            <a:fillRect/>
          </a:stretch>
        </p:blipFill>
        <p:spPr bwMode="auto">
          <a:xfrm>
            <a:off x="423081" y="1628800"/>
            <a:ext cx="4144544" cy="1562904"/>
          </a:xfrm>
          <a:prstGeom prst="rect">
            <a:avLst/>
          </a:prstGeom>
          <a:noFill/>
          <a:ln w="9525">
            <a:noFill/>
            <a:miter lim="800000"/>
            <a:headEnd/>
            <a:tailEnd/>
          </a:ln>
        </p:spPr>
      </p:pic>
      <p:sp>
        <p:nvSpPr>
          <p:cNvPr id="9" name="TextBox 8"/>
          <p:cNvSpPr txBox="1"/>
          <p:nvPr/>
        </p:nvSpPr>
        <p:spPr>
          <a:xfrm>
            <a:off x="3642954" y="6400251"/>
            <a:ext cx="4457438" cy="338554"/>
          </a:xfrm>
          <a:prstGeom prst="rect">
            <a:avLst/>
          </a:prstGeom>
          <a:noFill/>
        </p:spPr>
        <p:txBody>
          <a:bodyPr wrap="none" rtlCol="0">
            <a:spAutoFit/>
          </a:bodyPr>
          <a:lstStyle/>
          <a:p>
            <a:pPr algn="r"/>
            <a:r>
              <a:rPr lang="nb-NO" sz="1600" b="0" dirty="0" smtClean="0">
                <a:latin typeface="Calibri" pitchFamily="34" charset="0"/>
              </a:rPr>
              <a:t>Galek et al</a:t>
            </a:r>
            <a:r>
              <a:rPr lang="nb-NO" sz="1600" b="0" i="1" dirty="0" smtClean="0">
                <a:latin typeface="Calibri" pitchFamily="34" charset="0"/>
              </a:rPr>
              <a:t>, CrystEngComm</a:t>
            </a:r>
            <a:r>
              <a:rPr lang="nb-NO" sz="1600" b="0" dirty="0" smtClean="0">
                <a:latin typeface="Calibri" pitchFamily="34" charset="0"/>
              </a:rPr>
              <a:t>, (2009), </a:t>
            </a:r>
            <a:r>
              <a:rPr lang="nb-NO" sz="1600" dirty="0" smtClean="0">
                <a:latin typeface="Calibri" pitchFamily="34" charset="0"/>
              </a:rPr>
              <a:t>11</a:t>
            </a:r>
            <a:r>
              <a:rPr lang="nb-NO" sz="1600" b="0" dirty="0" smtClean="0">
                <a:latin typeface="Calibri" pitchFamily="34" charset="0"/>
              </a:rPr>
              <a:t>, 2634 - 2639</a:t>
            </a:r>
            <a:endParaRPr lang="en-GB" sz="1600" b="0" dirty="0">
              <a:latin typeface="Calibri" pitchFamily="34" charset="0"/>
            </a:endParaRPr>
          </a:p>
        </p:txBody>
      </p:sp>
      <p:grpSp>
        <p:nvGrpSpPr>
          <p:cNvPr id="3" name="Group 2"/>
          <p:cNvGrpSpPr/>
          <p:nvPr/>
        </p:nvGrpSpPr>
        <p:grpSpPr>
          <a:xfrm>
            <a:off x="1689326" y="3856383"/>
            <a:ext cx="3273199" cy="2252299"/>
            <a:chOff x="1689326" y="3856383"/>
            <a:chExt cx="3273199" cy="2252299"/>
          </a:xfrm>
        </p:grpSpPr>
        <p:pic>
          <p:nvPicPr>
            <p:cNvPr id="49" name="Picture 22"/>
            <p:cNvPicPr>
              <a:picLocks noChangeAspect="1" noChangeArrowheads="1"/>
            </p:cNvPicPr>
            <p:nvPr/>
          </p:nvPicPr>
          <p:blipFill rotWithShape="1">
            <a:blip r:embed="rId4" cstate="print"/>
            <a:srcRect t="1910" r="44577" b="6416"/>
            <a:stretch/>
          </p:blipFill>
          <p:spPr bwMode="auto">
            <a:xfrm>
              <a:off x="1755900" y="3861048"/>
              <a:ext cx="2606550" cy="2242425"/>
            </a:xfrm>
            <a:prstGeom prst="rect">
              <a:avLst/>
            </a:prstGeom>
            <a:noFill/>
            <a:ln w="9525">
              <a:noFill/>
              <a:miter lim="800000"/>
              <a:headEnd/>
              <a:tailEnd/>
            </a:ln>
          </p:spPr>
        </p:pic>
        <p:pic>
          <p:nvPicPr>
            <p:cNvPr id="53" name="Picture 22"/>
            <p:cNvPicPr>
              <a:picLocks noChangeAspect="1" noChangeArrowheads="1"/>
            </p:cNvPicPr>
            <p:nvPr/>
          </p:nvPicPr>
          <p:blipFill rotWithShape="1">
            <a:blip r:embed="rId4" cstate="print"/>
            <a:srcRect l="71063" t="1910" r="16177" b="6416"/>
            <a:stretch/>
          </p:blipFill>
          <p:spPr bwMode="auto">
            <a:xfrm>
              <a:off x="4362450" y="3856383"/>
              <a:ext cx="600075" cy="2252299"/>
            </a:xfrm>
            <a:prstGeom prst="rect">
              <a:avLst/>
            </a:prstGeom>
            <a:noFill/>
            <a:ln w="9525">
              <a:noFill/>
              <a:miter lim="800000"/>
              <a:headEnd/>
              <a:tailEnd/>
            </a:ln>
          </p:spPr>
        </p:pic>
        <p:sp>
          <p:nvSpPr>
            <p:cNvPr id="50" name="Rectangle 20"/>
            <p:cNvSpPr>
              <a:spLocks noChangeArrowheads="1"/>
            </p:cNvSpPr>
            <p:nvPr/>
          </p:nvSpPr>
          <p:spPr bwMode="auto">
            <a:xfrm>
              <a:off x="1689326" y="5673296"/>
              <a:ext cx="3273199" cy="400903"/>
            </a:xfrm>
            <a:prstGeom prst="rect">
              <a:avLst/>
            </a:prstGeom>
            <a:solidFill>
              <a:srgbClr val="990000">
                <a:alpha val="30196"/>
              </a:srgbClr>
            </a:solidFill>
            <a:ln w="9525">
              <a:solidFill>
                <a:schemeClr val="tx1"/>
              </a:solidFill>
              <a:miter lim="800000"/>
              <a:headEnd/>
              <a:tailEnd/>
            </a:ln>
          </p:spPr>
          <p:txBody>
            <a:bodyPr wrap="none" anchor="ctr"/>
            <a:lstStyle/>
            <a:p>
              <a:endParaRPr lang="en-US" dirty="0"/>
            </a:p>
          </p:txBody>
        </p:sp>
      </p:grpSp>
      <p:pic>
        <p:nvPicPr>
          <p:cNvPr id="10" name="Picture 22"/>
          <p:cNvPicPr>
            <a:picLocks noChangeAspect="1" noChangeArrowheads="1"/>
          </p:cNvPicPr>
          <p:nvPr/>
        </p:nvPicPr>
        <p:blipFill rotWithShape="1">
          <a:blip r:embed="rId4" cstate="print"/>
          <a:srcRect l="85100" t="1910" b="6416"/>
          <a:stretch/>
        </p:blipFill>
        <p:spPr bwMode="auto">
          <a:xfrm>
            <a:off x="4982455" y="3860497"/>
            <a:ext cx="700740" cy="2242425"/>
          </a:xfrm>
          <a:prstGeom prst="rect">
            <a:avLst/>
          </a:prstGeom>
          <a:noFill/>
          <a:ln w="9525">
            <a:noFill/>
            <a:miter lim="800000"/>
            <a:headEnd/>
            <a:tailEnd/>
          </a:ln>
        </p:spPr>
      </p:pic>
      <p:grpSp>
        <p:nvGrpSpPr>
          <p:cNvPr id="5" name="Group 4"/>
          <p:cNvGrpSpPr/>
          <p:nvPr/>
        </p:nvGrpSpPr>
        <p:grpSpPr>
          <a:xfrm>
            <a:off x="5915971" y="1429974"/>
            <a:ext cx="2904501" cy="1864302"/>
            <a:chOff x="5915971" y="1429974"/>
            <a:chExt cx="2904501" cy="1864302"/>
          </a:xfrm>
        </p:grpSpPr>
        <p:pic>
          <p:nvPicPr>
            <p:cNvPr id="51" name="Picture 7" descr="ritonovir_form1b_a_edit"/>
            <p:cNvPicPr>
              <a:picLocks noChangeAspect="1" noChangeArrowheads="1"/>
            </p:cNvPicPr>
            <p:nvPr/>
          </p:nvPicPr>
          <p:blipFill rotWithShape="1">
            <a:blip r:embed="rId5" cstate="print"/>
            <a:srcRect t="33102"/>
            <a:stretch/>
          </p:blipFill>
          <p:spPr bwMode="auto">
            <a:xfrm>
              <a:off x="5915971" y="1429974"/>
              <a:ext cx="2436472" cy="1638986"/>
            </a:xfrm>
            <a:prstGeom prst="rect">
              <a:avLst/>
            </a:prstGeom>
            <a:noFill/>
            <a:ln w="9525">
              <a:noFill/>
              <a:miter lim="800000"/>
              <a:headEnd/>
              <a:tailEnd/>
            </a:ln>
          </p:spPr>
        </p:pic>
        <p:sp>
          <p:nvSpPr>
            <p:cNvPr id="4" name="TextBox 3"/>
            <p:cNvSpPr txBox="1"/>
            <p:nvPr/>
          </p:nvSpPr>
          <p:spPr>
            <a:xfrm>
              <a:off x="7956376" y="2924944"/>
              <a:ext cx="864096" cy="369332"/>
            </a:xfrm>
            <a:prstGeom prst="rect">
              <a:avLst/>
            </a:prstGeom>
            <a:noFill/>
          </p:spPr>
          <p:txBody>
            <a:bodyPr wrap="square" rtlCol="0">
              <a:spAutoFit/>
            </a:bodyPr>
            <a:lstStyle/>
            <a:p>
              <a:r>
                <a:rPr lang="en-GB" dirty="0" smtClean="0">
                  <a:solidFill>
                    <a:schemeClr val="bg2"/>
                  </a:solidFill>
                </a:rPr>
                <a:t>Form I</a:t>
              </a:r>
            </a:p>
          </p:txBody>
        </p:sp>
      </p:grpSp>
      <p:grpSp>
        <p:nvGrpSpPr>
          <p:cNvPr id="6" name="Group 5"/>
          <p:cNvGrpSpPr/>
          <p:nvPr/>
        </p:nvGrpSpPr>
        <p:grpSpPr>
          <a:xfrm>
            <a:off x="6372201" y="3540991"/>
            <a:ext cx="2572207" cy="2592956"/>
            <a:chOff x="6372201" y="3540991"/>
            <a:chExt cx="2572207" cy="2592956"/>
          </a:xfrm>
        </p:grpSpPr>
        <p:pic>
          <p:nvPicPr>
            <p:cNvPr id="11" name="Picture 9" descr="ritonovir_form2b_edit"/>
            <p:cNvPicPr>
              <a:picLocks noChangeAspect="1" noChangeArrowheads="1"/>
            </p:cNvPicPr>
            <p:nvPr/>
          </p:nvPicPr>
          <p:blipFill>
            <a:blip r:embed="rId6" cstate="print"/>
            <a:srcRect/>
            <a:stretch>
              <a:fillRect/>
            </a:stretch>
          </p:blipFill>
          <p:spPr bwMode="auto">
            <a:xfrm>
              <a:off x="6372201" y="3540991"/>
              <a:ext cx="1872208" cy="2408290"/>
            </a:xfrm>
            <a:prstGeom prst="rect">
              <a:avLst/>
            </a:prstGeom>
            <a:noFill/>
            <a:ln w="9525">
              <a:noFill/>
              <a:miter lim="800000"/>
              <a:headEnd/>
              <a:tailEnd/>
            </a:ln>
          </p:spPr>
        </p:pic>
        <p:sp>
          <p:nvSpPr>
            <p:cNvPr id="14" name="TextBox 13"/>
            <p:cNvSpPr txBox="1"/>
            <p:nvPr/>
          </p:nvSpPr>
          <p:spPr>
            <a:xfrm>
              <a:off x="7884368" y="5764615"/>
              <a:ext cx="1060040" cy="369332"/>
            </a:xfrm>
            <a:prstGeom prst="rect">
              <a:avLst/>
            </a:prstGeom>
            <a:noFill/>
          </p:spPr>
          <p:txBody>
            <a:bodyPr wrap="square" rtlCol="0">
              <a:spAutoFit/>
            </a:bodyPr>
            <a:lstStyle/>
            <a:p>
              <a:r>
                <a:rPr lang="en-GB" dirty="0" smtClean="0">
                  <a:solidFill>
                    <a:schemeClr val="bg2"/>
                  </a:solidFill>
                </a:rPr>
                <a:t>Form II</a:t>
              </a:r>
            </a:p>
          </p:txBody>
        </p:sp>
      </p:grpSp>
    </p:spTree>
    <p:extLst>
      <p:ext uri="{BB962C8B-B14F-4D97-AF65-F5344CB8AC3E}">
        <p14:creationId xmlns:p14="http://schemas.microsoft.com/office/powerpoint/2010/main" val="286022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0" descr="BIYSEH04.png"/>
          <p:cNvPicPr>
            <a:picLocks noChangeAspect="1"/>
          </p:cNvPicPr>
          <p:nvPr/>
        </p:nvPicPr>
        <p:blipFill rotWithShape="1">
          <a:blip r:embed="rId3" cstate="print"/>
          <a:srcRect l="11268" r="13658"/>
          <a:stretch/>
        </p:blipFill>
        <p:spPr bwMode="auto">
          <a:xfrm>
            <a:off x="611560" y="3891260"/>
            <a:ext cx="2592288" cy="2346052"/>
          </a:xfrm>
          <a:prstGeom prst="rect">
            <a:avLst/>
          </a:prstGeom>
          <a:noFill/>
          <a:ln w="9525">
            <a:noFill/>
            <a:miter lim="800000"/>
            <a:headEnd/>
            <a:tailEnd/>
          </a:ln>
        </p:spPr>
      </p:pic>
      <p:sp>
        <p:nvSpPr>
          <p:cNvPr id="4" name="Title 1"/>
          <p:cNvSpPr txBox="1">
            <a:spLocks/>
          </p:cNvSpPr>
          <p:nvPr/>
        </p:nvSpPr>
        <p:spPr bwMode="auto">
          <a:xfrm>
            <a:off x="107504" y="44624"/>
            <a:ext cx="8210550" cy="1463675"/>
          </a:xfrm>
          <a:prstGeom prst="rect">
            <a:avLst/>
          </a:prstGeom>
          <a:noFill/>
          <a:ln w="9525">
            <a:noFill/>
            <a:miter lim="800000"/>
            <a:headEnd/>
            <a:tailEnd/>
          </a:ln>
        </p:spPr>
        <p:txBody>
          <a:bodyPr lIns="92075" tIns="46038" rIns="92075" bIns="46038" anchor="ctr"/>
          <a:lstStyle/>
          <a:p>
            <a:pPr eaLnBrk="0" hangingPunct="0">
              <a:defRPr/>
            </a:pPr>
            <a:r>
              <a:rPr lang="en-GB" sz="2800" b="1" kern="0" dirty="0" smtClean="0">
                <a:solidFill>
                  <a:srgbClr val="C00000"/>
                </a:solidFill>
                <a:latin typeface="Calibri" pitchFamily="34" charset="0"/>
                <a:ea typeface="+mj-ea"/>
                <a:cs typeface="Calibri" pitchFamily="34" charset="0"/>
              </a:rPr>
              <a:t>Hydrogen bond Propensity: piroxicam</a:t>
            </a:r>
            <a:endParaRPr lang="en-GB" sz="2800" b="1" kern="0" dirty="0">
              <a:solidFill>
                <a:srgbClr val="C00000"/>
              </a:solidFill>
              <a:latin typeface="Calibri" pitchFamily="34" charset="0"/>
              <a:ea typeface="+mj-ea"/>
              <a:cs typeface="Calibri" pitchFamily="34" charset="0"/>
            </a:endParaRPr>
          </a:p>
        </p:txBody>
      </p:sp>
      <p:pic>
        <p:nvPicPr>
          <p:cNvPr id="25604" name="Picture 2"/>
          <p:cNvPicPr>
            <a:picLocks noChangeAspect="1" noChangeArrowheads="1"/>
          </p:cNvPicPr>
          <p:nvPr/>
        </p:nvPicPr>
        <p:blipFill>
          <a:blip r:embed="rId4" cstate="print"/>
          <a:srcRect/>
          <a:stretch>
            <a:fillRect/>
          </a:stretch>
        </p:blipFill>
        <p:spPr bwMode="auto">
          <a:xfrm>
            <a:off x="827088" y="1728788"/>
            <a:ext cx="1873250" cy="1123950"/>
          </a:xfrm>
          <a:prstGeom prst="rect">
            <a:avLst/>
          </a:prstGeom>
          <a:noFill/>
          <a:ln w="9525">
            <a:noFill/>
            <a:miter lim="800000"/>
            <a:headEnd/>
            <a:tailEnd/>
          </a:ln>
        </p:spPr>
      </p:pic>
      <p:pic>
        <p:nvPicPr>
          <p:cNvPr id="8" name="Picture 7"/>
          <p:cNvPicPr/>
          <p:nvPr/>
        </p:nvPicPr>
        <p:blipFill rotWithShape="1">
          <a:blip r:embed="rId5" cstate="print"/>
          <a:srcRect l="6657" b="4881"/>
          <a:stretch/>
        </p:blipFill>
        <p:spPr bwMode="auto">
          <a:xfrm>
            <a:off x="5076056" y="1313758"/>
            <a:ext cx="3384376" cy="2229641"/>
          </a:xfrm>
          <a:prstGeom prst="rect">
            <a:avLst/>
          </a:prstGeom>
          <a:noFill/>
          <a:ln w="9525">
            <a:noFill/>
            <a:miter lim="800000"/>
            <a:headEnd/>
            <a:tailEnd/>
          </a:ln>
          <a:effectLst/>
        </p:spPr>
      </p:pic>
      <p:pic>
        <p:nvPicPr>
          <p:cNvPr id="12" name="Content Placeholder 11" descr="BIYSEH06.png"/>
          <p:cNvPicPr>
            <a:picLocks noGrp="1" noChangeAspect="1"/>
          </p:cNvPicPr>
          <p:nvPr>
            <p:ph idx="1"/>
          </p:nvPr>
        </p:nvPicPr>
        <p:blipFill>
          <a:blip r:embed="rId6" cstate="print"/>
          <a:srcRect r="17139"/>
          <a:stretch>
            <a:fillRect/>
          </a:stretch>
        </p:blipFill>
        <p:spPr>
          <a:xfrm>
            <a:off x="755576" y="1196752"/>
            <a:ext cx="2592288" cy="2126868"/>
          </a:xfrm>
        </p:spPr>
      </p:pic>
      <p:sp>
        <p:nvSpPr>
          <p:cNvPr id="11" name="TextBox 10"/>
          <p:cNvSpPr txBox="1"/>
          <p:nvPr/>
        </p:nvSpPr>
        <p:spPr>
          <a:xfrm>
            <a:off x="2555197" y="3338989"/>
            <a:ext cx="2448851" cy="954107"/>
          </a:xfrm>
          <a:prstGeom prst="rect">
            <a:avLst/>
          </a:prstGeom>
          <a:noFill/>
          <a:ln w="12700">
            <a:solidFill>
              <a:schemeClr val="bg2"/>
            </a:solidFill>
          </a:ln>
        </p:spPr>
        <p:txBody>
          <a:bodyPr wrap="square" rtlCol="0">
            <a:spAutoFit/>
          </a:bodyPr>
          <a:lstStyle/>
          <a:p>
            <a:pPr algn="ctr"/>
            <a:r>
              <a:rPr lang="en-US" sz="1400" b="1" dirty="0" smtClean="0">
                <a:solidFill>
                  <a:srgbClr val="FF0000"/>
                </a:solidFill>
                <a:latin typeface="Calibri" pitchFamily="34" charset="0"/>
              </a:rPr>
              <a:t>Likelihood of hydrogen bonding against the  likelihood of coordination for each functional group</a:t>
            </a:r>
            <a:endParaRPr lang="en-GB" sz="1400" b="1" dirty="0" err="1" smtClean="0">
              <a:solidFill>
                <a:srgbClr val="FF0000"/>
              </a:solidFill>
              <a:latin typeface="Calibri" pitchFamily="34" charset="0"/>
            </a:endParaRPr>
          </a:p>
        </p:txBody>
      </p:sp>
      <p:sp>
        <p:nvSpPr>
          <p:cNvPr id="13" name="TextBox 12"/>
          <p:cNvSpPr txBox="1"/>
          <p:nvPr/>
        </p:nvSpPr>
        <p:spPr>
          <a:xfrm>
            <a:off x="5915483" y="6093105"/>
            <a:ext cx="2137570" cy="215444"/>
          </a:xfrm>
          <a:prstGeom prst="rect">
            <a:avLst/>
          </a:prstGeom>
          <a:noFill/>
        </p:spPr>
        <p:txBody>
          <a:bodyPr wrap="square" rtlCol="0">
            <a:spAutoFit/>
          </a:bodyPr>
          <a:lstStyle/>
          <a:p>
            <a:r>
              <a:rPr lang="en-US" sz="800" b="1" dirty="0" smtClean="0">
                <a:solidFill>
                  <a:schemeClr val="bg2"/>
                </a:solidFill>
                <a:latin typeface="Calibri" pitchFamily="34" charset="0"/>
              </a:rPr>
              <a:t>Cumulative H-Bond propensities</a:t>
            </a:r>
            <a:endParaRPr lang="en-GB" sz="800" b="1" dirty="0" err="1" smtClean="0">
              <a:solidFill>
                <a:schemeClr val="bg2"/>
              </a:solidFill>
              <a:latin typeface="Calibri" pitchFamily="34" charset="0"/>
            </a:endParaRPr>
          </a:p>
        </p:txBody>
      </p:sp>
      <p:pic>
        <p:nvPicPr>
          <p:cNvPr id="10" name="Picture 9"/>
          <p:cNvPicPr/>
          <p:nvPr/>
        </p:nvPicPr>
        <p:blipFill rotWithShape="1">
          <a:blip r:embed="rId7" cstate="print"/>
          <a:srcRect l="5222" b="4262"/>
          <a:stretch/>
        </p:blipFill>
        <p:spPr bwMode="auto">
          <a:xfrm>
            <a:off x="5156095" y="4005064"/>
            <a:ext cx="3304337" cy="2129929"/>
          </a:xfrm>
          <a:prstGeom prst="rect">
            <a:avLst/>
          </a:prstGeom>
          <a:noFill/>
          <a:ln w="9525">
            <a:noFill/>
            <a:miter lim="800000"/>
            <a:headEnd/>
            <a:tailEnd/>
          </a:ln>
          <a:effectLst/>
        </p:spPr>
      </p:pic>
      <p:sp>
        <p:nvSpPr>
          <p:cNvPr id="2" name="TextBox 1"/>
          <p:cNvSpPr txBox="1"/>
          <p:nvPr/>
        </p:nvSpPr>
        <p:spPr>
          <a:xfrm>
            <a:off x="6156176" y="3435677"/>
            <a:ext cx="1656184" cy="215444"/>
          </a:xfrm>
          <a:prstGeom prst="rect">
            <a:avLst/>
          </a:prstGeom>
          <a:noFill/>
        </p:spPr>
        <p:txBody>
          <a:bodyPr wrap="square" rtlCol="0">
            <a:spAutoFit/>
          </a:bodyPr>
          <a:lstStyle/>
          <a:p>
            <a:r>
              <a:rPr lang="en-GB" sz="800" b="1" dirty="0" smtClean="0">
                <a:solidFill>
                  <a:schemeClr val="bg2"/>
                </a:solidFill>
              </a:rPr>
              <a:t>Hydrogen Bond Pairing Score</a:t>
            </a:r>
          </a:p>
        </p:txBody>
      </p:sp>
      <p:sp>
        <p:nvSpPr>
          <p:cNvPr id="14" name="TextBox 13"/>
          <p:cNvSpPr txBox="1"/>
          <p:nvPr/>
        </p:nvSpPr>
        <p:spPr>
          <a:xfrm rot="16200000">
            <a:off x="3942630" y="2258751"/>
            <a:ext cx="2051409" cy="215444"/>
          </a:xfrm>
          <a:prstGeom prst="rect">
            <a:avLst/>
          </a:prstGeom>
          <a:noFill/>
        </p:spPr>
        <p:txBody>
          <a:bodyPr wrap="square" rtlCol="0">
            <a:spAutoFit/>
          </a:bodyPr>
          <a:lstStyle/>
          <a:p>
            <a:r>
              <a:rPr lang="en-GB" sz="800" b="1" dirty="0" smtClean="0">
                <a:solidFill>
                  <a:schemeClr val="bg2"/>
                </a:solidFill>
              </a:rPr>
              <a:t>Hydrogen Bond Co-ordination Score</a:t>
            </a:r>
          </a:p>
        </p:txBody>
      </p:sp>
    </p:spTree>
    <p:extLst>
      <p:ext uri="{BB962C8B-B14F-4D97-AF65-F5344CB8AC3E}">
        <p14:creationId xmlns:p14="http://schemas.microsoft.com/office/powerpoint/2010/main" val="2559430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conventional hydrogen-bonding</a:t>
            </a:r>
          </a:p>
          <a:p>
            <a:r>
              <a:rPr lang="en-GB" dirty="0" smtClean="0"/>
              <a:t>halogen bonding</a:t>
            </a:r>
          </a:p>
          <a:p>
            <a:r>
              <a:rPr lang="el-GR" dirty="0" smtClean="0"/>
              <a:t>π</a:t>
            </a:r>
            <a:r>
              <a:rPr lang="en-GB" dirty="0" smtClean="0"/>
              <a:t>-</a:t>
            </a:r>
            <a:r>
              <a:rPr lang="el-GR" dirty="0" smtClean="0"/>
              <a:t>π</a:t>
            </a:r>
            <a:r>
              <a:rPr lang="en-GB" dirty="0" smtClean="0"/>
              <a:t> stacking</a:t>
            </a:r>
          </a:p>
          <a:p>
            <a:r>
              <a:rPr lang="en-GB" dirty="0" smtClean="0"/>
              <a:t>dipole-dipole stacking</a:t>
            </a:r>
          </a:p>
          <a:p>
            <a:r>
              <a:rPr lang="en-GB" dirty="0" smtClean="0"/>
              <a:t>hydrophobic contacts</a:t>
            </a:r>
            <a:endParaRPr lang="en-GB" dirty="0"/>
          </a:p>
          <a:p>
            <a:pPr marL="0" indent="0">
              <a:buNone/>
            </a:pPr>
            <a:r>
              <a:rPr lang="en-GB" dirty="0" smtClean="0"/>
              <a:t/>
            </a:r>
            <a:br>
              <a:rPr lang="en-GB" dirty="0" smtClean="0"/>
            </a:br>
            <a:endParaRPr lang="en-GB" dirty="0" smtClean="0"/>
          </a:p>
        </p:txBody>
      </p:sp>
      <p:pic>
        <p:nvPicPr>
          <p:cNvPr id="4" name="Picture 2"/>
          <p:cNvPicPr>
            <a:picLocks noChangeAspect="1" noChangeArrowheads="1"/>
          </p:cNvPicPr>
          <p:nvPr/>
        </p:nvPicPr>
        <p:blipFill>
          <a:blip r:embed="rId3" cstate="print"/>
          <a:srcRect l="31205" t="15620" r="3234" b="7844"/>
          <a:stretch>
            <a:fillRect/>
          </a:stretch>
        </p:blipFill>
        <p:spPr bwMode="auto">
          <a:xfrm>
            <a:off x="5078162" y="2060848"/>
            <a:ext cx="3526286" cy="3103493"/>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a:t>Interaction likelihoods from existing structures</a:t>
            </a:r>
          </a:p>
        </p:txBody>
      </p:sp>
    </p:spTree>
    <p:extLst>
      <p:ext uri="{BB962C8B-B14F-4D97-AF65-F5344CB8AC3E}">
        <p14:creationId xmlns:p14="http://schemas.microsoft.com/office/powerpoint/2010/main" val="1480231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15" b="53233"/>
          <a:stretch/>
        </p:blipFill>
        <p:spPr bwMode="auto">
          <a:xfrm>
            <a:off x="395536" y="3645024"/>
            <a:ext cx="4104456" cy="276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Beyond Hydrogen </a:t>
            </a:r>
            <a:r>
              <a:rPr lang="en-GB" dirty="0" smtClean="0"/>
              <a:t>Bonding</a:t>
            </a:r>
            <a:endParaRPr lang="en-GB"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91" r="1915" b="2566"/>
          <a:stretch/>
        </p:blipFill>
        <p:spPr bwMode="auto">
          <a:xfrm>
            <a:off x="835702" y="1148389"/>
            <a:ext cx="3664290" cy="249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40152" y="3460358"/>
            <a:ext cx="2808312" cy="369332"/>
          </a:xfrm>
          <a:prstGeom prst="rect">
            <a:avLst/>
          </a:prstGeom>
          <a:noFill/>
        </p:spPr>
        <p:txBody>
          <a:bodyPr wrap="square" rtlCol="0">
            <a:spAutoFit/>
          </a:bodyPr>
          <a:lstStyle/>
          <a:p>
            <a:r>
              <a:rPr lang="en-GB" dirty="0" smtClean="0">
                <a:solidFill>
                  <a:srgbClr val="00B050"/>
                </a:solidFill>
              </a:rPr>
              <a:t>Sulfathiazole Polymorphs</a:t>
            </a:r>
          </a:p>
        </p:txBody>
      </p:sp>
      <p:sp>
        <p:nvSpPr>
          <p:cNvPr id="5" name="TextBox 4"/>
          <p:cNvSpPr txBox="1"/>
          <p:nvPr/>
        </p:nvSpPr>
        <p:spPr>
          <a:xfrm>
            <a:off x="4416795" y="4564613"/>
            <a:ext cx="3355082" cy="923330"/>
          </a:xfrm>
          <a:prstGeom prst="rect">
            <a:avLst/>
          </a:prstGeom>
          <a:noFill/>
        </p:spPr>
        <p:txBody>
          <a:bodyPr wrap="square" rtlCol="0">
            <a:spAutoFit/>
          </a:bodyPr>
          <a:lstStyle/>
          <a:p>
            <a:pPr marL="285750" indent="-285750">
              <a:buFont typeface="Arial" pitchFamily="34" charset="0"/>
              <a:buChar char="•"/>
            </a:pPr>
            <a:r>
              <a:rPr lang="en-GB" dirty="0" smtClean="0">
                <a:solidFill>
                  <a:schemeClr val="bg2"/>
                </a:solidFill>
              </a:rPr>
              <a:t>Packing shell satisfies the Full Interaction Map</a:t>
            </a:r>
          </a:p>
          <a:p>
            <a:pPr marL="285750" indent="-285750">
              <a:buFont typeface="Arial" pitchFamily="34" charset="0"/>
              <a:buChar char="•"/>
            </a:pPr>
            <a:r>
              <a:rPr lang="en-GB" dirty="0" smtClean="0">
                <a:solidFill>
                  <a:schemeClr val="bg2"/>
                </a:solidFill>
              </a:rPr>
              <a:t>Stable Form</a:t>
            </a:r>
          </a:p>
        </p:txBody>
      </p:sp>
      <p:sp>
        <p:nvSpPr>
          <p:cNvPr id="35" name="TextBox 34"/>
          <p:cNvSpPr txBox="1"/>
          <p:nvPr/>
        </p:nvSpPr>
        <p:spPr>
          <a:xfrm>
            <a:off x="4401379" y="2148677"/>
            <a:ext cx="3829050" cy="923330"/>
          </a:xfrm>
          <a:prstGeom prst="rect">
            <a:avLst/>
          </a:prstGeom>
          <a:noFill/>
        </p:spPr>
        <p:txBody>
          <a:bodyPr wrap="square" rtlCol="0">
            <a:spAutoFit/>
          </a:bodyPr>
          <a:lstStyle/>
          <a:p>
            <a:pPr marL="285750" indent="-285750">
              <a:buFont typeface="Arial" pitchFamily="34" charset="0"/>
              <a:buChar char="•"/>
            </a:pPr>
            <a:r>
              <a:rPr lang="en-GB" dirty="0" smtClean="0">
                <a:solidFill>
                  <a:schemeClr val="bg2"/>
                </a:solidFill>
              </a:rPr>
              <a:t>Packing shell does not satisfy the Full Interaction Map</a:t>
            </a:r>
          </a:p>
          <a:p>
            <a:pPr marL="285750" indent="-285750">
              <a:buFont typeface="Arial" pitchFamily="34" charset="0"/>
              <a:buChar char="•"/>
            </a:pPr>
            <a:r>
              <a:rPr lang="en-GB" dirty="0" smtClean="0">
                <a:solidFill>
                  <a:schemeClr val="bg2"/>
                </a:solidFill>
              </a:rPr>
              <a:t>Metastable Form</a:t>
            </a:r>
          </a:p>
        </p:txBody>
      </p:sp>
      <p:sp>
        <p:nvSpPr>
          <p:cNvPr id="9" name="TextBox 8"/>
          <p:cNvSpPr txBox="1"/>
          <p:nvPr/>
        </p:nvSpPr>
        <p:spPr>
          <a:xfrm>
            <a:off x="6619488" y="980728"/>
            <a:ext cx="2326278" cy="923330"/>
          </a:xfrm>
          <a:prstGeom prst="rect">
            <a:avLst/>
          </a:prstGeom>
          <a:noFill/>
          <a:ln>
            <a:solidFill>
              <a:schemeClr val="bg2"/>
            </a:solidFill>
          </a:ln>
        </p:spPr>
        <p:txBody>
          <a:bodyPr wrap="none" rtlCol="0">
            <a:spAutoFit/>
          </a:bodyPr>
          <a:lstStyle/>
          <a:p>
            <a:r>
              <a:rPr lang="en-GB" b="1" dirty="0" smtClean="0">
                <a:solidFill>
                  <a:schemeClr val="bg1"/>
                </a:solidFill>
              </a:rPr>
              <a:t>Donor probe</a:t>
            </a:r>
          </a:p>
          <a:p>
            <a:r>
              <a:rPr lang="en-GB" b="1" dirty="0" smtClean="0">
                <a:solidFill>
                  <a:srgbClr val="FF0000"/>
                </a:solidFill>
              </a:rPr>
              <a:t>Acceptor Probe</a:t>
            </a:r>
          </a:p>
          <a:p>
            <a:r>
              <a:rPr lang="en-GB" b="1" dirty="0" smtClean="0">
                <a:solidFill>
                  <a:srgbClr val="FFC000"/>
                </a:solidFill>
              </a:rPr>
              <a:t>Hydrophobic Probe</a:t>
            </a:r>
            <a:endParaRPr lang="en-GB" b="1" dirty="0">
              <a:solidFill>
                <a:srgbClr val="FFC000"/>
              </a:solidFill>
            </a:endParaRPr>
          </a:p>
        </p:txBody>
      </p:sp>
    </p:spTree>
    <p:extLst>
      <p:ext uri="{BB962C8B-B14F-4D97-AF65-F5344CB8AC3E}">
        <p14:creationId xmlns:p14="http://schemas.microsoft.com/office/powerpoint/2010/main" val="110758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92696"/>
          </a:xfrm>
          <a:prstGeom prst="rect">
            <a:avLst/>
          </a:prstGeom>
          <a:solidFill>
            <a:schemeClr val="bg2"/>
          </a:solidFill>
          <a:ln w="12700" cap="flat" cmpd="sng" algn="ctr">
            <a:solidFill>
              <a:schemeClr val="bg2"/>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bg2"/>
              </a:solidFill>
              <a:effectLst/>
              <a:latin typeface="Arial" pitchFamily="34" charset="0"/>
            </a:endParaRPr>
          </a:p>
        </p:txBody>
      </p:sp>
      <p:sp>
        <p:nvSpPr>
          <p:cNvPr id="8" name="Rectangle 7"/>
          <p:cNvSpPr/>
          <p:nvPr/>
        </p:nvSpPr>
        <p:spPr bwMode="auto">
          <a:xfrm>
            <a:off x="0" y="682237"/>
            <a:ext cx="9144000" cy="6175763"/>
          </a:xfrm>
          <a:prstGeom prst="rect">
            <a:avLst/>
          </a:prstGeom>
          <a:solidFill>
            <a:schemeClr val="bg2"/>
          </a:solidFill>
          <a:ln w="12700" cap="flat" cmpd="sng" algn="ctr">
            <a:solidFill>
              <a:schemeClr val="bg2"/>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bg2"/>
              </a:solidFill>
              <a:effectLst/>
              <a:latin typeface="Arial"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116632"/>
            <a:ext cx="1421160" cy="331736"/>
          </a:xfrm>
          <a:prstGeom prst="rect">
            <a:avLst/>
          </a:prstGeom>
          <a:noFill/>
          <a:ln w="9525">
            <a:noFill/>
            <a:miter lim="800000"/>
            <a:headEnd/>
            <a:tailEnd/>
          </a:ln>
          <a:effectLst/>
        </p:spPr>
      </p:pic>
      <p:sp>
        <p:nvSpPr>
          <p:cNvPr id="2" name="Title 1"/>
          <p:cNvSpPr>
            <a:spLocks noGrp="1"/>
          </p:cNvSpPr>
          <p:nvPr>
            <p:ph type="title"/>
          </p:nvPr>
        </p:nvSpPr>
        <p:spPr>
          <a:xfrm>
            <a:off x="35496" y="44624"/>
            <a:ext cx="8496300" cy="1176338"/>
          </a:xfrm>
        </p:spPr>
        <p:txBody>
          <a:bodyPr/>
          <a:lstStyle/>
          <a:p>
            <a:r>
              <a:rPr lang="en-GB" dirty="0" smtClean="0">
                <a:solidFill>
                  <a:srgbClr val="FFC000"/>
                </a:solidFill>
              </a:rPr>
              <a:t>Knowledge based prediction</a:t>
            </a:r>
            <a:endParaRPr lang="en-GB" dirty="0">
              <a:solidFill>
                <a:srgbClr val="FFC000"/>
              </a:solidFill>
            </a:endParaRPr>
          </a:p>
        </p:txBody>
      </p:sp>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2465" t="12149" r="24039" b="10175"/>
          <a:stretch/>
        </p:blipFill>
        <p:spPr>
          <a:xfrm>
            <a:off x="2987824" y="1772816"/>
            <a:ext cx="2918483" cy="3390069"/>
          </a:xfrm>
        </p:spPr>
      </p:pic>
      <p:pic>
        <p:nvPicPr>
          <p:cNvPr id="10"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26020" t="6126" r="26093" b="8666"/>
          <a:stretch/>
        </p:blipFill>
        <p:spPr bwMode="auto">
          <a:xfrm>
            <a:off x="827584" y="847380"/>
            <a:ext cx="2160240" cy="3075008"/>
          </a:xfrm>
          <a:prstGeom prst="rect">
            <a:avLst/>
          </a:prstGeom>
          <a:noFill/>
          <a:ln w="9525">
            <a:noFill/>
            <a:miter lim="800000"/>
            <a:headEnd/>
            <a:tailEnd/>
          </a:ln>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28076" t="7083" r="25615" b="9167"/>
          <a:stretch/>
        </p:blipFill>
        <p:spPr>
          <a:xfrm>
            <a:off x="6084168" y="3697104"/>
            <a:ext cx="2222748" cy="2917074"/>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27333" t="7361" r="25836" b="10139"/>
          <a:stretch/>
        </p:blipFill>
        <p:spPr>
          <a:xfrm>
            <a:off x="6052227" y="621536"/>
            <a:ext cx="2254689" cy="3177592"/>
          </a:xfrm>
          <a:prstGeom prst="rect">
            <a:avLst/>
          </a:prstGeom>
        </p:spPr>
      </p:pic>
      <p:cxnSp>
        <p:nvCxnSpPr>
          <p:cNvPr id="5" name="Straight Arrow Connector 4"/>
          <p:cNvCxnSpPr/>
          <p:nvPr/>
        </p:nvCxnSpPr>
        <p:spPr bwMode="auto">
          <a:xfrm flipH="1">
            <a:off x="5436096" y="2780928"/>
            <a:ext cx="792088" cy="360040"/>
          </a:xfrm>
          <a:prstGeom prst="straightConnector1">
            <a:avLst/>
          </a:prstGeom>
          <a:solidFill>
            <a:schemeClr val="accent1"/>
          </a:solidFill>
          <a:ln w="12700" cap="flat" cmpd="sng" algn="ctr">
            <a:solidFill>
              <a:schemeClr val="tx2">
                <a:lumMod val="60000"/>
                <a:lumOff val="40000"/>
              </a:schemeClr>
            </a:solidFill>
            <a:prstDash val="solid"/>
            <a:round/>
            <a:headEnd type="none" w="sm" len="sm"/>
            <a:tailEnd type="arrow"/>
          </a:ln>
          <a:effectLst/>
        </p:spPr>
      </p:cxnSp>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73153" y="3802370"/>
            <a:ext cx="2269101" cy="2805747"/>
          </a:xfrm>
          <a:prstGeom prst="rect">
            <a:avLst/>
          </a:prstGeom>
        </p:spPr>
      </p:pic>
      <p:cxnSp>
        <p:nvCxnSpPr>
          <p:cNvPr id="14" name="Straight Arrow Connector 13"/>
          <p:cNvCxnSpPr/>
          <p:nvPr/>
        </p:nvCxnSpPr>
        <p:spPr bwMode="auto">
          <a:xfrm>
            <a:off x="2654999" y="2447213"/>
            <a:ext cx="774510" cy="360040"/>
          </a:xfrm>
          <a:prstGeom prst="straightConnector1">
            <a:avLst/>
          </a:prstGeom>
          <a:solidFill>
            <a:schemeClr val="accent1"/>
          </a:solidFill>
          <a:ln w="12700" cap="flat" cmpd="sng" algn="ctr">
            <a:solidFill>
              <a:schemeClr val="tx2">
                <a:lumMod val="60000"/>
                <a:lumOff val="40000"/>
              </a:schemeClr>
            </a:solidFill>
            <a:prstDash val="solid"/>
            <a:round/>
            <a:headEnd type="none" w="sm" len="sm"/>
            <a:tailEnd type="arrow"/>
          </a:ln>
          <a:effectLst/>
        </p:spPr>
      </p:cxnSp>
      <p:cxnSp>
        <p:nvCxnSpPr>
          <p:cNvPr id="15" name="Straight Arrow Connector 14"/>
          <p:cNvCxnSpPr/>
          <p:nvPr/>
        </p:nvCxnSpPr>
        <p:spPr bwMode="auto">
          <a:xfrm flipV="1">
            <a:off x="2654999" y="4651585"/>
            <a:ext cx="946856" cy="504056"/>
          </a:xfrm>
          <a:prstGeom prst="straightConnector1">
            <a:avLst/>
          </a:prstGeom>
          <a:solidFill>
            <a:schemeClr val="accent1"/>
          </a:solidFill>
          <a:ln w="12700" cap="flat" cmpd="sng" algn="ctr">
            <a:solidFill>
              <a:schemeClr val="tx2">
                <a:lumMod val="60000"/>
                <a:lumOff val="40000"/>
              </a:schemeClr>
            </a:solidFill>
            <a:prstDash val="solid"/>
            <a:round/>
            <a:headEnd type="none" w="sm" len="sm"/>
            <a:tailEnd type="arrow"/>
          </a:ln>
          <a:effectLst/>
        </p:spPr>
      </p:cxnSp>
      <p:cxnSp>
        <p:nvCxnSpPr>
          <p:cNvPr id="18" name="Straight Arrow Connector 17"/>
          <p:cNvCxnSpPr/>
          <p:nvPr/>
        </p:nvCxnSpPr>
        <p:spPr bwMode="auto">
          <a:xfrm flipH="1" flipV="1">
            <a:off x="5229083" y="4250781"/>
            <a:ext cx="823144" cy="762395"/>
          </a:xfrm>
          <a:prstGeom prst="straightConnector1">
            <a:avLst/>
          </a:prstGeom>
          <a:solidFill>
            <a:schemeClr val="accent1"/>
          </a:solidFill>
          <a:ln w="12700" cap="flat" cmpd="sng" algn="ctr">
            <a:solidFill>
              <a:schemeClr val="tx2">
                <a:lumMod val="60000"/>
                <a:lumOff val="40000"/>
              </a:schemeClr>
            </a:solidFill>
            <a:prstDash val="solid"/>
            <a:round/>
            <a:headEnd type="none" w="sm" len="sm"/>
            <a:tailEnd type="arrow"/>
          </a:ln>
          <a:effectLst/>
        </p:spPr>
      </p:cxnSp>
    </p:spTree>
    <p:extLst>
      <p:ext uri="{BB962C8B-B14F-4D97-AF65-F5344CB8AC3E}">
        <p14:creationId xmlns:p14="http://schemas.microsoft.com/office/powerpoint/2010/main" val="1210274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92696"/>
          </a:xfrm>
          <a:prstGeom prst="rect">
            <a:avLst/>
          </a:prstGeom>
          <a:solidFill>
            <a:schemeClr val="bg2"/>
          </a:solidFill>
          <a:ln w="12700" cap="flat" cmpd="sng" algn="ctr">
            <a:solidFill>
              <a:schemeClr val="bg2"/>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bg2"/>
              </a:solidFill>
              <a:effectLst/>
              <a:latin typeface="Arial" pitchFamily="34" charset="0"/>
            </a:endParaRPr>
          </a:p>
        </p:txBody>
      </p:sp>
      <p:sp>
        <p:nvSpPr>
          <p:cNvPr id="9" name="Rectangle 8"/>
          <p:cNvSpPr/>
          <p:nvPr/>
        </p:nvSpPr>
        <p:spPr bwMode="auto">
          <a:xfrm>
            <a:off x="0" y="674770"/>
            <a:ext cx="9144000" cy="6175763"/>
          </a:xfrm>
          <a:prstGeom prst="rect">
            <a:avLst/>
          </a:prstGeom>
          <a:solidFill>
            <a:schemeClr val="bg2"/>
          </a:solidFill>
          <a:ln w="12700" cap="flat" cmpd="sng" algn="ctr">
            <a:solidFill>
              <a:schemeClr val="bg2"/>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bg2"/>
              </a:solidFill>
              <a:effectLst/>
              <a:latin typeface="Arial" pitchFamily="34" charset="0"/>
            </a:endParaRPr>
          </a:p>
        </p:txBody>
      </p:sp>
      <p:pic>
        <p:nvPicPr>
          <p:cNvPr id="7" name="csp_rezdor.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23827" t="17463" r="18939" b="16169"/>
          <a:stretch/>
        </p:blipFill>
        <p:spPr bwMode="auto">
          <a:xfrm>
            <a:off x="1331640" y="1061245"/>
            <a:ext cx="6696744" cy="5824139"/>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116632"/>
            <a:ext cx="1421160" cy="331736"/>
          </a:xfrm>
          <a:prstGeom prst="rect">
            <a:avLst/>
          </a:prstGeom>
          <a:noFill/>
          <a:ln w="9525">
            <a:noFill/>
            <a:miter lim="800000"/>
            <a:headEnd/>
            <a:tailEnd/>
          </a:ln>
          <a:effectLst/>
        </p:spPr>
      </p:pic>
      <p:sp>
        <p:nvSpPr>
          <p:cNvPr id="11" name="Title 1"/>
          <p:cNvSpPr>
            <a:spLocks noGrp="1"/>
          </p:cNvSpPr>
          <p:nvPr>
            <p:ph type="title"/>
          </p:nvPr>
        </p:nvSpPr>
        <p:spPr>
          <a:xfrm>
            <a:off x="323850" y="381000"/>
            <a:ext cx="8496300" cy="1176338"/>
          </a:xfrm>
        </p:spPr>
        <p:txBody>
          <a:bodyPr/>
          <a:lstStyle/>
          <a:p>
            <a:r>
              <a:rPr lang="en-GB" dirty="0">
                <a:solidFill>
                  <a:srgbClr val="FFC000"/>
                </a:solidFill>
              </a:rPr>
              <a:t>Knowledge based prediction</a:t>
            </a:r>
            <a:endParaRPr lang="en-US" i="1" dirty="0">
              <a:solidFill>
                <a:srgbClr val="FFC000"/>
              </a:solidFill>
            </a:endParaRPr>
          </a:p>
        </p:txBody>
      </p:sp>
    </p:spTree>
    <p:extLst>
      <p:ext uri="{BB962C8B-B14F-4D97-AF65-F5344CB8AC3E}">
        <p14:creationId xmlns:p14="http://schemas.microsoft.com/office/powerpoint/2010/main" val="41735674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sz="2400" dirty="0" smtClean="0"/>
              <a:t>Structural informatics </a:t>
            </a:r>
          </a:p>
          <a:p>
            <a:pPr lvl="1"/>
            <a:r>
              <a:rPr lang="en-GB" dirty="0" smtClean="0"/>
              <a:t>Using the 700,000 crystal structures the community has generated</a:t>
            </a:r>
          </a:p>
          <a:p>
            <a:pPr lvl="1"/>
            <a:r>
              <a:rPr lang="en-GB" dirty="0" smtClean="0"/>
              <a:t>Helps understand and predict interactions in the solid state</a:t>
            </a:r>
          </a:p>
          <a:p>
            <a:pPr lvl="2"/>
            <a:r>
              <a:rPr lang="en-GB" dirty="0" smtClean="0"/>
              <a:t> complements and guides experimental screening</a:t>
            </a:r>
          </a:p>
          <a:p>
            <a:r>
              <a:rPr lang="en-GB" sz="2400" dirty="0" smtClean="0"/>
              <a:t>These tools allow the scientist to validate </a:t>
            </a:r>
            <a:r>
              <a:rPr lang="en-GB" sz="2400" dirty="0"/>
              <a:t>&amp; compare observed crystal forms</a:t>
            </a:r>
          </a:p>
          <a:p>
            <a:r>
              <a:rPr lang="en-GB" sz="2400" dirty="0" smtClean="0"/>
              <a:t>Allows us to understand and control solid form behaviour</a:t>
            </a:r>
          </a:p>
          <a:p>
            <a:r>
              <a:rPr lang="en-GB" sz="2400" dirty="0" smtClean="0"/>
              <a:t>Allows us to begin to think about knowledge based crystal structure prediction</a:t>
            </a:r>
            <a:endParaRPr lang="en-GB" sz="2400" dirty="0"/>
          </a:p>
          <a:p>
            <a:endParaRPr lang="en-GB" dirty="0"/>
          </a:p>
        </p:txBody>
      </p:sp>
    </p:spTree>
    <p:extLst>
      <p:ext uri="{BB962C8B-B14F-4D97-AF65-F5344CB8AC3E}">
        <p14:creationId xmlns:p14="http://schemas.microsoft.com/office/powerpoint/2010/main" val="3382526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204864"/>
            <a:ext cx="3816424" cy="1176338"/>
          </a:xfrm>
        </p:spPr>
        <p:txBody>
          <a:bodyPr/>
          <a:lstStyle/>
          <a:p>
            <a:r>
              <a:rPr lang="en-GB" dirty="0" smtClean="0"/>
              <a:t>Thank you for listening</a:t>
            </a:r>
            <a:endParaRPr lang="en-GB" dirty="0"/>
          </a:p>
        </p:txBody>
      </p:sp>
    </p:spTree>
    <p:extLst>
      <p:ext uri="{BB962C8B-B14F-4D97-AF65-F5344CB8AC3E}">
        <p14:creationId xmlns:p14="http://schemas.microsoft.com/office/powerpoint/2010/main" val="1902968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txBox="1">
            <a:spLocks/>
          </p:cNvSpPr>
          <p:nvPr/>
        </p:nvSpPr>
        <p:spPr>
          <a:xfrm>
            <a:off x="251520" y="1340768"/>
            <a:ext cx="8280400" cy="4248150"/>
          </a:xfrm>
          <a:prstGeom prst="rect">
            <a:avLst/>
          </a:prstGeom>
        </p:spPr>
        <p:txBody>
          <a:bodyPr>
            <a:normAutofit/>
          </a:bodyPr>
          <a:lstStyle>
            <a:lvl1pPr marL="342900" indent="-342900" algn="l" rtl="0" eaLnBrk="1" fontAlgn="base" hangingPunct="1">
              <a:spcBef>
                <a:spcPct val="20000"/>
              </a:spcBef>
              <a:spcAft>
                <a:spcPct val="20000"/>
              </a:spcAft>
              <a:buClr>
                <a:srgbClr val="C00000"/>
              </a:buClr>
              <a:buChar char="•"/>
              <a:defRPr sz="2400" b="0">
                <a:solidFill>
                  <a:schemeClr val="bg2"/>
                </a:solidFill>
                <a:latin typeface="Calibri" pitchFamily="34" charset="0"/>
                <a:ea typeface="Malgun Gothic" pitchFamily="34" charset="-127"/>
                <a:cs typeface="Calibri" pitchFamily="34" charset="0"/>
              </a:defRPr>
            </a:lvl1pPr>
            <a:lvl2pPr marL="742950" indent="-285750" algn="l" rtl="0" eaLnBrk="1" fontAlgn="base" hangingPunct="1">
              <a:spcBef>
                <a:spcPct val="20000"/>
              </a:spcBef>
              <a:spcAft>
                <a:spcPct val="20000"/>
              </a:spcAft>
              <a:buClrTx/>
              <a:buChar char="–"/>
              <a:defRPr sz="1800">
                <a:solidFill>
                  <a:schemeClr val="bg2"/>
                </a:solidFill>
                <a:latin typeface="Calibri" pitchFamily="34" charset="0"/>
                <a:ea typeface="Malgun Gothic" pitchFamily="34" charset="-127"/>
                <a:cs typeface="Calibri" pitchFamily="34" charset="0"/>
              </a:defRPr>
            </a:lvl2pPr>
            <a:lvl3pPr marL="1143000" indent="-228600" algn="l" rtl="0" eaLnBrk="1" fontAlgn="base" hangingPunct="1">
              <a:spcBef>
                <a:spcPct val="20000"/>
              </a:spcBef>
              <a:spcAft>
                <a:spcPct val="20000"/>
              </a:spcAft>
              <a:buClr>
                <a:schemeClr val="bg2"/>
              </a:buClr>
              <a:buChar char="•"/>
              <a:defRPr sz="1600">
                <a:solidFill>
                  <a:schemeClr val="bg2"/>
                </a:solidFill>
                <a:latin typeface="Calibri" pitchFamily="34" charset="0"/>
                <a:cs typeface="Calibri" pitchFamily="34" charset="0"/>
              </a:defRPr>
            </a:lvl3pPr>
            <a:lvl4pPr marL="1600200" indent="-228600" algn="l" rtl="0" eaLnBrk="1" fontAlgn="base" hangingPunct="1">
              <a:spcBef>
                <a:spcPct val="20000"/>
              </a:spcBef>
              <a:spcAft>
                <a:spcPct val="20000"/>
              </a:spcAft>
              <a:buClr>
                <a:schemeClr val="bg2"/>
              </a:buClr>
              <a:buChar char="–"/>
              <a:defRPr sz="1600">
                <a:solidFill>
                  <a:schemeClr val="bg2"/>
                </a:solidFill>
                <a:latin typeface="+mn-lt"/>
              </a:defRPr>
            </a:lvl4pPr>
            <a:lvl5pPr marL="2057400" indent="-228600" algn="l" rtl="0" eaLnBrk="1" fontAlgn="base" hangingPunct="1">
              <a:spcBef>
                <a:spcPct val="20000"/>
              </a:spcBef>
              <a:spcAft>
                <a:spcPct val="20000"/>
              </a:spcAft>
              <a:buClr>
                <a:schemeClr val="bg2"/>
              </a:buClr>
              <a:buChar char="•"/>
              <a:defRPr sz="1200">
                <a:solidFill>
                  <a:schemeClr val="bg2"/>
                </a:solidFill>
                <a:latin typeface="+mn-lt"/>
              </a:defRPr>
            </a:lvl5pPr>
            <a:lvl6pPr marL="2514600" indent="-228600" algn="l" rtl="0" eaLnBrk="1" fontAlgn="base" hangingPunct="1">
              <a:spcBef>
                <a:spcPct val="20000"/>
              </a:spcBef>
              <a:spcAft>
                <a:spcPct val="20000"/>
              </a:spcAft>
              <a:buClr>
                <a:schemeClr val="bg2"/>
              </a:buClr>
              <a:buChar char="•"/>
              <a:defRPr sz="1200">
                <a:solidFill>
                  <a:schemeClr val="bg2"/>
                </a:solidFill>
                <a:latin typeface="+mn-lt"/>
              </a:defRPr>
            </a:lvl6pPr>
            <a:lvl7pPr marL="2971800" indent="-228600" algn="l" rtl="0" eaLnBrk="1" fontAlgn="base" hangingPunct="1">
              <a:spcBef>
                <a:spcPct val="20000"/>
              </a:spcBef>
              <a:spcAft>
                <a:spcPct val="20000"/>
              </a:spcAft>
              <a:buClr>
                <a:schemeClr val="bg2"/>
              </a:buClr>
              <a:buChar char="•"/>
              <a:defRPr sz="1200">
                <a:solidFill>
                  <a:schemeClr val="bg2"/>
                </a:solidFill>
                <a:latin typeface="+mn-lt"/>
              </a:defRPr>
            </a:lvl7pPr>
            <a:lvl8pPr marL="3429000" indent="-228600" algn="l" rtl="0" eaLnBrk="1" fontAlgn="base" hangingPunct="1">
              <a:spcBef>
                <a:spcPct val="20000"/>
              </a:spcBef>
              <a:spcAft>
                <a:spcPct val="20000"/>
              </a:spcAft>
              <a:buClr>
                <a:schemeClr val="bg2"/>
              </a:buClr>
              <a:buChar char="•"/>
              <a:defRPr sz="1200">
                <a:solidFill>
                  <a:schemeClr val="bg2"/>
                </a:solidFill>
                <a:latin typeface="+mn-lt"/>
              </a:defRPr>
            </a:lvl8pPr>
            <a:lvl9pPr marL="3886200" indent="-228600" algn="l" rtl="0" eaLnBrk="1" fontAlgn="base" hangingPunct="1">
              <a:spcBef>
                <a:spcPct val="20000"/>
              </a:spcBef>
              <a:spcAft>
                <a:spcPct val="20000"/>
              </a:spcAft>
              <a:buClr>
                <a:schemeClr val="bg2"/>
              </a:buClr>
              <a:buChar char="•"/>
              <a:defRPr sz="1200">
                <a:solidFill>
                  <a:schemeClr val="bg2"/>
                </a:solidFill>
                <a:latin typeface="+mn-lt"/>
              </a:defRPr>
            </a:lvl9pPr>
          </a:lstStyle>
          <a:p>
            <a:r>
              <a:rPr lang="en-US" sz="2000" kern="0" dirty="0" smtClean="0"/>
              <a:t>The Cambridge Crystallographic Data Centre</a:t>
            </a:r>
          </a:p>
          <a:p>
            <a:r>
              <a:rPr lang="en-US" sz="2000" kern="0" dirty="0" smtClean="0"/>
              <a:t>Structural informatics tools to guide solid form selection</a:t>
            </a:r>
          </a:p>
          <a:p>
            <a:r>
              <a:rPr lang="en-US" sz="2000" kern="0" dirty="0" smtClean="0"/>
              <a:t>Beyond hydrogen </a:t>
            </a:r>
            <a:r>
              <a:rPr lang="en-US" sz="2000" kern="0" dirty="0"/>
              <a:t>b</a:t>
            </a:r>
            <a:r>
              <a:rPr lang="en-US" sz="2000" kern="0" dirty="0" smtClean="0"/>
              <a:t>onding</a:t>
            </a:r>
          </a:p>
          <a:p>
            <a:r>
              <a:rPr lang="en-US" sz="2000" kern="0" dirty="0" smtClean="0"/>
              <a:t>Conclusions</a:t>
            </a:r>
          </a:p>
        </p:txBody>
      </p:sp>
    </p:spTree>
    <p:extLst>
      <p:ext uri="{BB962C8B-B14F-4D97-AF65-F5344CB8AC3E}">
        <p14:creationId xmlns:p14="http://schemas.microsoft.com/office/powerpoint/2010/main" val="144394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5496" y="188640"/>
            <a:ext cx="8496300" cy="1176337"/>
          </a:xfrm>
        </p:spPr>
        <p:txBody>
          <a:bodyPr/>
          <a:lstStyle/>
          <a:p>
            <a:r>
              <a:rPr lang="en-GB" dirty="0" smtClean="0">
                <a:solidFill>
                  <a:srgbClr val="C00000"/>
                </a:solidFill>
              </a:rPr>
              <a:t>The Cambridge Crystallographic Data Centre</a:t>
            </a:r>
          </a:p>
        </p:txBody>
      </p:sp>
      <p:sp>
        <p:nvSpPr>
          <p:cNvPr id="4" name="Content Placeholder 2"/>
          <p:cNvSpPr txBox="1">
            <a:spLocks/>
          </p:cNvSpPr>
          <p:nvPr/>
        </p:nvSpPr>
        <p:spPr>
          <a:xfrm>
            <a:off x="251520" y="1340768"/>
            <a:ext cx="8280400" cy="4248150"/>
          </a:xfrm>
          <a:prstGeom prst="rect">
            <a:avLst/>
          </a:prstGeom>
        </p:spPr>
        <p:txBody>
          <a:bodyPr>
            <a:normAutofit/>
          </a:bodyPr>
          <a:lstStyle>
            <a:lvl1pPr marL="342900" indent="-342900" algn="l" rtl="0" eaLnBrk="1" fontAlgn="base" hangingPunct="1">
              <a:spcBef>
                <a:spcPct val="20000"/>
              </a:spcBef>
              <a:spcAft>
                <a:spcPct val="20000"/>
              </a:spcAft>
              <a:buClr>
                <a:srgbClr val="C00000"/>
              </a:buClr>
              <a:buChar char="•"/>
              <a:defRPr sz="2400" b="0">
                <a:solidFill>
                  <a:schemeClr val="bg2"/>
                </a:solidFill>
                <a:latin typeface="Calibri" pitchFamily="34" charset="0"/>
                <a:ea typeface="Malgun Gothic" pitchFamily="34" charset="-127"/>
                <a:cs typeface="Calibri" pitchFamily="34" charset="0"/>
              </a:defRPr>
            </a:lvl1pPr>
            <a:lvl2pPr marL="742950" indent="-285750" algn="l" rtl="0" eaLnBrk="1" fontAlgn="base" hangingPunct="1">
              <a:spcBef>
                <a:spcPct val="20000"/>
              </a:spcBef>
              <a:spcAft>
                <a:spcPct val="20000"/>
              </a:spcAft>
              <a:buClrTx/>
              <a:buChar char="–"/>
              <a:defRPr sz="1800">
                <a:solidFill>
                  <a:schemeClr val="bg2"/>
                </a:solidFill>
                <a:latin typeface="Calibri" pitchFamily="34" charset="0"/>
                <a:ea typeface="Malgun Gothic" pitchFamily="34" charset="-127"/>
                <a:cs typeface="Calibri" pitchFamily="34" charset="0"/>
              </a:defRPr>
            </a:lvl2pPr>
            <a:lvl3pPr marL="1143000" indent="-228600" algn="l" rtl="0" eaLnBrk="1" fontAlgn="base" hangingPunct="1">
              <a:spcBef>
                <a:spcPct val="20000"/>
              </a:spcBef>
              <a:spcAft>
                <a:spcPct val="20000"/>
              </a:spcAft>
              <a:buClr>
                <a:schemeClr val="bg2"/>
              </a:buClr>
              <a:buChar char="•"/>
              <a:defRPr sz="1600">
                <a:solidFill>
                  <a:schemeClr val="bg2"/>
                </a:solidFill>
                <a:latin typeface="Calibri" pitchFamily="34" charset="0"/>
                <a:cs typeface="Calibri" pitchFamily="34" charset="0"/>
              </a:defRPr>
            </a:lvl3pPr>
            <a:lvl4pPr marL="1600200" indent="-228600" algn="l" rtl="0" eaLnBrk="1" fontAlgn="base" hangingPunct="1">
              <a:spcBef>
                <a:spcPct val="20000"/>
              </a:spcBef>
              <a:spcAft>
                <a:spcPct val="20000"/>
              </a:spcAft>
              <a:buClr>
                <a:schemeClr val="bg2"/>
              </a:buClr>
              <a:buChar char="–"/>
              <a:defRPr sz="1600">
                <a:solidFill>
                  <a:schemeClr val="bg2"/>
                </a:solidFill>
                <a:latin typeface="+mn-lt"/>
              </a:defRPr>
            </a:lvl4pPr>
            <a:lvl5pPr marL="2057400" indent="-228600" algn="l" rtl="0" eaLnBrk="1" fontAlgn="base" hangingPunct="1">
              <a:spcBef>
                <a:spcPct val="20000"/>
              </a:spcBef>
              <a:spcAft>
                <a:spcPct val="20000"/>
              </a:spcAft>
              <a:buClr>
                <a:schemeClr val="bg2"/>
              </a:buClr>
              <a:buChar char="•"/>
              <a:defRPr sz="1200">
                <a:solidFill>
                  <a:schemeClr val="bg2"/>
                </a:solidFill>
                <a:latin typeface="+mn-lt"/>
              </a:defRPr>
            </a:lvl5pPr>
            <a:lvl6pPr marL="2514600" indent="-228600" algn="l" rtl="0" eaLnBrk="1" fontAlgn="base" hangingPunct="1">
              <a:spcBef>
                <a:spcPct val="20000"/>
              </a:spcBef>
              <a:spcAft>
                <a:spcPct val="20000"/>
              </a:spcAft>
              <a:buClr>
                <a:schemeClr val="bg2"/>
              </a:buClr>
              <a:buChar char="•"/>
              <a:defRPr sz="1200">
                <a:solidFill>
                  <a:schemeClr val="bg2"/>
                </a:solidFill>
                <a:latin typeface="+mn-lt"/>
              </a:defRPr>
            </a:lvl6pPr>
            <a:lvl7pPr marL="2971800" indent="-228600" algn="l" rtl="0" eaLnBrk="1" fontAlgn="base" hangingPunct="1">
              <a:spcBef>
                <a:spcPct val="20000"/>
              </a:spcBef>
              <a:spcAft>
                <a:spcPct val="20000"/>
              </a:spcAft>
              <a:buClr>
                <a:schemeClr val="bg2"/>
              </a:buClr>
              <a:buChar char="•"/>
              <a:defRPr sz="1200">
                <a:solidFill>
                  <a:schemeClr val="bg2"/>
                </a:solidFill>
                <a:latin typeface="+mn-lt"/>
              </a:defRPr>
            </a:lvl7pPr>
            <a:lvl8pPr marL="3429000" indent="-228600" algn="l" rtl="0" eaLnBrk="1" fontAlgn="base" hangingPunct="1">
              <a:spcBef>
                <a:spcPct val="20000"/>
              </a:spcBef>
              <a:spcAft>
                <a:spcPct val="20000"/>
              </a:spcAft>
              <a:buClr>
                <a:schemeClr val="bg2"/>
              </a:buClr>
              <a:buChar char="•"/>
              <a:defRPr sz="1200">
                <a:solidFill>
                  <a:schemeClr val="bg2"/>
                </a:solidFill>
                <a:latin typeface="+mn-lt"/>
              </a:defRPr>
            </a:lvl8pPr>
            <a:lvl9pPr marL="3886200" indent="-228600" algn="l" rtl="0" eaLnBrk="1" fontAlgn="base" hangingPunct="1">
              <a:spcBef>
                <a:spcPct val="20000"/>
              </a:spcBef>
              <a:spcAft>
                <a:spcPct val="20000"/>
              </a:spcAft>
              <a:buClr>
                <a:schemeClr val="bg2"/>
              </a:buClr>
              <a:buChar char="•"/>
              <a:defRPr sz="1200">
                <a:solidFill>
                  <a:schemeClr val="bg2"/>
                </a:solidFill>
                <a:latin typeface="+mn-lt"/>
              </a:defRPr>
            </a:lvl9pPr>
          </a:lstStyle>
          <a:p>
            <a:r>
              <a:rPr lang="en-US" sz="2000" kern="0" dirty="0" smtClean="0"/>
              <a:t>A not-for-profit, charitable institution, established 1965</a:t>
            </a:r>
          </a:p>
          <a:p>
            <a:r>
              <a:rPr lang="en-GB" sz="2000" kern="0" dirty="0" smtClean="0"/>
              <a:t>Community funded and governed</a:t>
            </a:r>
          </a:p>
          <a:p>
            <a:r>
              <a:rPr lang="en-GB" sz="2000" kern="0" dirty="0" smtClean="0"/>
              <a:t>Around 60 members of staff</a:t>
            </a:r>
          </a:p>
          <a:p>
            <a:pPr lvl="1"/>
            <a:r>
              <a:rPr lang="en-GB" kern="0" dirty="0" smtClean="0"/>
              <a:t>In Cambridge, UK and at Rutgers University, US</a:t>
            </a:r>
          </a:p>
          <a:p>
            <a:r>
              <a:rPr lang="en-US" sz="2000" kern="0" dirty="0" smtClean="0"/>
              <a:t>Create and distribute the Cambridge Structural Database System. The CSD contains every published small organic molecule and many more.</a:t>
            </a:r>
            <a:endParaRPr lang="en-US" kern="0" dirty="0" smtClean="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196752"/>
            <a:ext cx="2328922" cy="174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751" y="3658235"/>
            <a:ext cx="1428721" cy="229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4847" b="5189"/>
          <a:stretch/>
        </p:blipFill>
        <p:spPr bwMode="auto">
          <a:xfrm>
            <a:off x="2915816" y="3789040"/>
            <a:ext cx="3503612" cy="230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699792" y="6201218"/>
            <a:ext cx="843470" cy="276999"/>
          </a:xfrm>
          <a:prstGeom prst="rect">
            <a:avLst/>
          </a:prstGeom>
          <a:noFill/>
        </p:spPr>
        <p:txBody>
          <a:bodyPr wrap="square" rtlCol="0">
            <a:spAutoFit/>
          </a:bodyPr>
          <a:lstStyle/>
          <a:p>
            <a:r>
              <a:rPr lang="en-GB" sz="1200" dirty="0" smtClean="0">
                <a:solidFill>
                  <a:schemeClr val="bg2"/>
                </a:solidFill>
              </a:rPr>
              <a:t>1972</a:t>
            </a:r>
          </a:p>
        </p:txBody>
      </p:sp>
      <p:sp>
        <p:nvSpPr>
          <p:cNvPr id="9" name="TextBox 8"/>
          <p:cNvSpPr txBox="1"/>
          <p:nvPr/>
        </p:nvSpPr>
        <p:spPr>
          <a:xfrm>
            <a:off x="6104794" y="6201218"/>
            <a:ext cx="843470" cy="276999"/>
          </a:xfrm>
          <a:prstGeom prst="rect">
            <a:avLst/>
          </a:prstGeom>
          <a:noFill/>
        </p:spPr>
        <p:txBody>
          <a:bodyPr wrap="square" rtlCol="0">
            <a:spAutoFit/>
          </a:bodyPr>
          <a:lstStyle/>
          <a:p>
            <a:r>
              <a:rPr lang="en-GB" sz="1200" dirty="0" smtClean="0">
                <a:solidFill>
                  <a:schemeClr val="bg2"/>
                </a:solidFill>
              </a:rPr>
              <a:t>2014</a:t>
            </a:r>
          </a:p>
        </p:txBody>
      </p:sp>
      <p:sp>
        <p:nvSpPr>
          <p:cNvPr id="10" name="TextBox 9"/>
          <p:cNvSpPr txBox="1"/>
          <p:nvPr/>
        </p:nvSpPr>
        <p:spPr>
          <a:xfrm>
            <a:off x="2339752" y="4149080"/>
            <a:ext cx="843470" cy="261610"/>
          </a:xfrm>
          <a:prstGeom prst="rect">
            <a:avLst/>
          </a:prstGeom>
          <a:noFill/>
        </p:spPr>
        <p:txBody>
          <a:bodyPr wrap="square" rtlCol="0">
            <a:spAutoFit/>
          </a:bodyPr>
          <a:lstStyle/>
          <a:p>
            <a:r>
              <a:rPr lang="en-GB" sz="1050" dirty="0">
                <a:solidFill>
                  <a:schemeClr val="bg2"/>
                </a:solidFill>
              </a:rPr>
              <a:t>7</a:t>
            </a:r>
            <a:r>
              <a:rPr lang="en-GB" sz="1050" dirty="0" smtClean="0">
                <a:solidFill>
                  <a:schemeClr val="bg2"/>
                </a:solidFill>
              </a:rPr>
              <a:t>00,000</a:t>
            </a:r>
          </a:p>
        </p:txBody>
      </p:sp>
      <p:sp>
        <p:nvSpPr>
          <p:cNvPr id="11" name="TextBox 10"/>
          <p:cNvSpPr txBox="1"/>
          <p:nvPr/>
        </p:nvSpPr>
        <p:spPr>
          <a:xfrm>
            <a:off x="2339752" y="4420101"/>
            <a:ext cx="843470" cy="261610"/>
          </a:xfrm>
          <a:prstGeom prst="rect">
            <a:avLst/>
          </a:prstGeom>
          <a:noFill/>
        </p:spPr>
        <p:txBody>
          <a:bodyPr wrap="square" rtlCol="0">
            <a:spAutoFit/>
          </a:bodyPr>
          <a:lstStyle/>
          <a:p>
            <a:r>
              <a:rPr lang="en-GB" sz="1050" dirty="0" smtClean="0">
                <a:solidFill>
                  <a:schemeClr val="bg2"/>
                </a:solidFill>
              </a:rPr>
              <a:t>600,000</a:t>
            </a:r>
          </a:p>
        </p:txBody>
      </p:sp>
      <p:sp>
        <p:nvSpPr>
          <p:cNvPr id="12" name="TextBox 11"/>
          <p:cNvSpPr txBox="1"/>
          <p:nvPr/>
        </p:nvSpPr>
        <p:spPr>
          <a:xfrm>
            <a:off x="2339752" y="4700761"/>
            <a:ext cx="843470" cy="261610"/>
          </a:xfrm>
          <a:prstGeom prst="rect">
            <a:avLst/>
          </a:prstGeom>
          <a:noFill/>
        </p:spPr>
        <p:txBody>
          <a:bodyPr wrap="square" rtlCol="0">
            <a:spAutoFit/>
          </a:bodyPr>
          <a:lstStyle/>
          <a:p>
            <a:r>
              <a:rPr lang="en-GB" sz="1050" dirty="0">
                <a:solidFill>
                  <a:schemeClr val="bg2"/>
                </a:solidFill>
              </a:rPr>
              <a:t>5</a:t>
            </a:r>
            <a:r>
              <a:rPr lang="en-GB" sz="1050" dirty="0" smtClean="0">
                <a:solidFill>
                  <a:schemeClr val="bg2"/>
                </a:solidFill>
              </a:rPr>
              <a:t>00,000</a:t>
            </a:r>
          </a:p>
        </p:txBody>
      </p:sp>
      <p:sp>
        <p:nvSpPr>
          <p:cNvPr id="13" name="TextBox 12"/>
          <p:cNvSpPr txBox="1"/>
          <p:nvPr/>
        </p:nvSpPr>
        <p:spPr>
          <a:xfrm>
            <a:off x="2339752" y="4967590"/>
            <a:ext cx="843470" cy="261610"/>
          </a:xfrm>
          <a:prstGeom prst="rect">
            <a:avLst/>
          </a:prstGeom>
          <a:noFill/>
        </p:spPr>
        <p:txBody>
          <a:bodyPr wrap="square" rtlCol="0">
            <a:spAutoFit/>
          </a:bodyPr>
          <a:lstStyle/>
          <a:p>
            <a:r>
              <a:rPr lang="en-GB" sz="1050" dirty="0">
                <a:solidFill>
                  <a:schemeClr val="bg2"/>
                </a:solidFill>
              </a:rPr>
              <a:t>4</a:t>
            </a:r>
            <a:r>
              <a:rPr lang="en-GB" sz="1050" dirty="0" smtClean="0">
                <a:solidFill>
                  <a:schemeClr val="bg2"/>
                </a:solidFill>
              </a:rPr>
              <a:t>00,000</a:t>
            </a:r>
          </a:p>
        </p:txBody>
      </p:sp>
      <p:sp>
        <p:nvSpPr>
          <p:cNvPr id="14" name="TextBox 13"/>
          <p:cNvSpPr txBox="1"/>
          <p:nvPr/>
        </p:nvSpPr>
        <p:spPr>
          <a:xfrm>
            <a:off x="2339752" y="5255622"/>
            <a:ext cx="843470" cy="261610"/>
          </a:xfrm>
          <a:prstGeom prst="rect">
            <a:avLst/>
          </a:prstGeom>
          <a:noFill/>
        </p:spPr>
        <p:txBody>
          <a:bodyPr wrap="square" rtlCol="0">
            <a:spAutoFit/>
          </a:bodyPr>
          <a:lstStyle/>
          <a:p>
            <a:r>
              <a:rPr lang="en-GB" sz="1050" dirty="0">
                <a:solidFill>
                  <a:schemeClr val="bg2"/>
                </a:solidFill>
              </a:rPr>
              <a:t>3</a:t>
            </a:r>
            <a:r>
              <a:rPr lang="en-GB" sz="1050" dirty="0" smtClean="0">
                <a:solidFill>
                  <a:schemeClr val="bg2"/>
                </a:solidFill>
              </a:rPr>
              <a:t>00,000</a:t>
            </a:r>
          </a:p>
        </p:txBody>
      </p:sp>
      <p:sp>
        <p:nvSpPr>
          <p:cNvPr id="15" name="TextBox 14"/>
          <p:cNvSpPr txBox="1"/>
          <p:nvPr/>
        </p:nvSpPr>
        <p:spPr>
          <a:xfrm>
            <a:off x="2339752" y="5517232"/>
            <a:ext cx="843470" cy="261610"/>
          </a:xfrm>
          <a:prstGeom prst="rect">
            <a:avLst/>
          </a:prstGeom>
          <a:noFill/>
        </p:spPr>
        <p:txBody>
          <a:bodyPr wrap="square" rtlCol="0">
            <a:spAutoFit/>
          </a:bodyPr>
          <a:lstStyle/>
          <a:p>
            <a:r>
              <a:rPr lang="en-GB" sz="1050" dirty="0">
                <a:solidFill>
                  <a:schemeClr val="bg2"/>
                </a:solidFill>
              </a:rPr>
              <a:t>2</a:t>
            </a:r>
            <a:r>
              <a:rPr lang="en-GB" sz="1050" dirty="0" smtClean="0">
                <a:solidFill>
                  <a:schemeClr val="bg2"/>
                </a:solidFill>
              </a:rPr>
              <a:t>00,000</a:t>
            </a:r>
          </a:p>
        </p:txBody>
      </p:sp>
      <p:sp>
        <p:nvSpPr>
          <p:cNvPr id="16" name="TextBox 15"/>
          <p:cNvSpPr txBox="1"/>
          <p:nvPr/>
        </p:nvSpPr>
        <p:spPr>
          <a:xfrm>
            <a:off x="2339752" y="5805264"/>
            <a:ext cx="843470" cy="261610"/>
          </a:xfrm>
          <a:prstGeom prst="rect">
            <a:avLst/>
          </a:prstGeom>
          <a:noFill/>
        </p:spPr>
        <p:txBody>
          <a:bodyPr wrap="square" rtlCol="0">
            <a:spAutoFit/>
          </a:bodyPr>
          <a:lstStyle/>
          <a:p>
            <a:r>
              <a:rPr lang="en-GB" sz="1050" dirty="0">
                <a:solidFill>
                  <a:schemeClr val="bg2"/>
                </a:solidFill>
              </a:rPr>
              <a:t>1</a:t>
            </a:r>
            <a:r>
              <a:rPr lang="en-GB" sz="1050" dirty="0" smtClean="0">
                <a:solidFill>
                  <a:schemeClr val="bg2"/>
                </a:solidFill>
              </a:rPr>
              <a:t>00,000</a:t>
            </a:r>
          </a:p>
        </p:txBody>
      </p:sp>
      <p:sp>
        <p:nvSpPr>
          <p:cNvPr id="17" name="Rectangle 16"/>
          <p:cNvSpPr/>
          <p:nvPr/>
        </p:nvSpPr>
        <p:spPr bwMode="auto">
          <a:xfrm>
            <a:off x="2699792" y="3789040"/>
            <a:ext cx="3960440" cy="360040"/>
          </a:xfrm>
          <a:prstGeom prst="rect">
            <a:avLst/>
          </a:prstGeom>
          <a:solidFill>
            <a:schemeClr val="tx1"/>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err="1" smtClean="0">
              <a:ln>
                <a:noFill/>
              </a:ln>
              <a:solidFill>
                <a:schemeClr val="bg2"/>
              </a:solidFill>
              <a:effectLst/>
              <a:latin typeface="Calibri" pitchFamily="34" charset="0"/>
            </a:endParaRPr>
          </a:p>
        </p:txBody>
      </p:sp>
    </p:spTree>
    <p:extLst>
      <p:ext uri="{BB962C8B-B14F-4D97-AF65-F5344CB8AC3E}">
        <p14:creationId xmlns:p14="http://schemas.microsoft.com/office/powerpoint/2010/main" val="2353264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Structural Chemistry in Asia</a:t>
            </a:r>
            <a:endParaRPr lang="en-GB" dirty="0"/>
          </a:p>
        </p:txBody>
      </p:sp>
      <p:grpSp>
        <p:nvGrpSpPr>
          <p:cNvPr id="14" name="Group 13"/>
          <p:cNvGrpSpPr/>
          <p:nvPr/>
        </p:nvGrpSpPr>
        <p:grpSpPr>
          <a:xfrm>
            <a:off x="4067944" y="2142562"/>
            <a:ext cx="4629598" cy="2510574"/>
            <a:chOff x="4067944" y="2291872"/>
            <a:chExt cx="4629598" cy="2510574"/>
          </a:xfrm>
        </p:grpSpPr>
        <p:grpSp>
          <p:nvGrpSpPr>
            <p:cNvPr id="13" name="Group 12"/>
            <p:cNvGrpSpPr/>
            <p:nvPr/>
          </p:nvGrpSpPr>
          <p:grpSpPr>
            <a:xfrm>
              <a:off x="5220072" y="2382156"/>
              <a:ext cx="3477470" cy="2420290"/>
              <a:chOff x="5220072" y="2382156"/>
              <a:chExt cx="3477470" cy="242029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11" t="26039" r="21609" b="3905"/>
              <a:stretch/>
            </p:blipFill>
            <p:spPr bwMode="auto">
              <a:xfrm>
                <a:off x="5220072" y="2522630"/>
                <a:ext cx="3469559" cy="22798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89430" y="2382156"/>
                <a:ext cx="1008112" cy="338554"/>
              </a:xfrm>
              <a:prstGeom prst="rect">
                <a:avLst/>
              </a:prstGeom>
              <a:noFill/>
            </p:spPr>
            <p:txBody>
              <a:bodyPr wrap="square" rtlCol="0">
                <a:spAutoFit/>
              </a:bodyPr>
              <a:lstStyle/>
              <a:p>
                <a:r>
                  <a:rPr lang="en-GB" sz="1600" dirty="0">
                    <a:solidFill>
                      <a:schemeClr val="bg2"/>
                    </a:solidFill>
                  </a:rPr>
                  <a:t>C</a:t>
                </a:r>
                <a:r>
                  <a:rPr lang="en-GB" sz="1600" dirty="0" smtClean="0">
                    <a:solidFill>
                      <a:schemeClr val="bg2"/>
                    </a:solidFill>
                  </a:rPr>
                  <a:t>hina</a:t>
                </a:r>
              </a:p>
            </p:txBody>
          </p:sp>
        </p:grpSp>
        <p:grpSp>
          <p:nvGrpSpPr>
            <p:cNvPr id="11" name="Group 10"/>
            <p:cNvGrpSpPr/>
            <p:nvPr/>
          </p:nvGrpSpPr>
          <p:grpSpPr>
            <a:xfrm>
              <a:off x="4067944" y="2291872"/>
              <a:ext cx="2808312" cy="2505280"/>
              <a:chOff x="4067944" y="2291872"/>
              <a:chExt cx="2808312" cy="2505280"/>
            </a:xfrm>
          </p:grpSpPr>
          <p:sp>
            <p:nvSpPr>
              <p:cNvPr id="6" name="TextBox 5"/>
              <p:cNvSpPr txBox="1"/>
              <p:nvPr/>
            </p:nvSpPr>
            <p:spPr>
              <a:xfrm>
                <a:off x="4788024" y="2453822"/>
                <a:ext cx="1152128" cy="338554"/>
              </a:xfrm>
              <a:prstGeom prst="rect">
                <a:avLst/>
              </a:prstGeom>
              <a:noFill/>
            </p:spPr>
            <p:txBody>
              <a:bodyPr wrap="square" rtlCol="0">
                <a:spAutoFit/>
              </a:bodyPr>
              <a:lstStyle/>
              <a:p>
                <a:r>
                  <a:rPr lang="en-GB" sz="1600" dirty="0">
                    <a:solidFill>
                      <a:schemeClr val="bg2"/>
                    </a:solidFill>
                  </a:rPr>
                  <a:t>P</a:t>
                </a:r>
                <a:r>
                  <a:rPr lang="en-GB" sz="1600" dirty="0" smtClean="0">
                    <a:solidFill>
                      <a:schemeClr val="bg2"/>
                    </a:solidFill>
                  </a:rPr>
                  <a:t>akistan</a:t>
                </a:r>
              </a:p>
            </p:txBody>
          </p:sp>
          <p:sp>
            <p:nvSpPr>
              <p:cNvPr id="8" name="TextBox 7"/>
              <p:cNvSpPr txBox="1"/>
              <p:nvPr/>
            </p:nvSpPr>
            <p:spPr>
              <a:xfrm>
                <a:off x="5868144" y="4458598"/>
                <a:ext cx="1008112" cy="338554"/>
              </a:xfrm>
              <a:prstGeom prst="rect">
                <a:avLst/>
              </a:prstGeom>
              <a:noFill/>
            </p:spPr>
            <p:txBody>
              <a:bodyPr wrap="square" rtlCol="0">
                <a:spAutoFit/>
              </a:bodyPr>
              <a:lstStyle/>
              <a:p>
                <a:r>
                  <a:rPr lang="en-GB" sz="1600" dirty="0" smtClean="0">
                    <a:solidFill>
                      <a:schemeClr val="bg2"/>
                    </a:solidFill>
                  </a:rPr>
                  <a:t>India</a:t>
                </a:r>
              </a:p>
            </p:txBody>
          </p:sp>
          <p:sp>
            <p:nvSpPr>
              <p:cNvPr id="9" name="TextBox 8"/>
              <p:cNvSpPr txBox="1"/>
              <p:nvPr/>
            </p:nvSpPr>
            <p:spPr>
              <a:xfrm>
                <a:off x="5848469" y="2291872"/>
                <a:ext cx="720080" cy="338554"/>
              </a:xfrm>
              <a:prstGeom prst="rect">
                <a:avLst/>
              </a:prstGeom>
              <a:noFill/>
            </p:spPr>
            <p:txBody>
              <a:bodyPr wrap="square" rtlCol="0">
                <a:spAutoFit/>
              </a:bodyPr>
              <a:lstStyle/>
              <a:p>
                <a:r>
                  <a:rPr lang="en-GB" sz="1600" dirty="0" smtClean="0">
                    <a:solidFill>
                      <a:schemeClr val="bg2"/>
                    </a:solidFill>
                  </a:rPr>
                  <a:t>Iran</a:t>
                </a:r>
              </a:p>
            </p:txBody>
          </p:sp>
          <p:sp>
            <p:nvSpPr>
              <p:cNvPr id="10" name="TextBox 9"/>
              <p:cNvSpPr txBox="1"/>
              <p:nvPr/>
            </p:nvSpPr>
            <p:spPr>
              <a:xfrm>
                <a:off x="4067944" y="2955847"/>
                <a:ext cx="1584176" cy="338554"/>
              </a:xfrm>
              <a:prstGeom prst="rect">
                <a:avLst/>
              </a:prstGeom>
              <a:noFill/>
            </p:spPr>
            <p:txBody>
              <a:bodyPr wrap="square" rtlCol="0">
                <a:spAutoFit/>
              </a:bodyPr>
              <a:lstStyle/>
              <a:p>
                <a:r>
                  <a:rPr lang="en-GB" sz="1600" dirty="0" smtClean="0">
                    <a:solidFill>
                      <a:schemeClr val="bg2"/>
                    </a:solidFill>
                  </a:rPr>
                  <a:t>South Korea</a:t>
                </a:r>
              </a:p>
            </p:txBody>
          </p:sp>
        </p:grpSp>
      </p:grpSp>
      <p:grpSp>
        <p:nvGrpSpPr>
          <p:cNvPr id="12" name="Group 11"/>
          <p:cNvGrpSpPr/>
          <p:nvPr/>
        </p:nvGrpSpPr>
        <p:grpSpPr>
          <a:xfrm>
            <a:off x="395536" y="1545812"/>
            <a:ext cx="4464496" cy="4272579"/>
            <a:chOff x="395536" y="1545812"/>
            <a:chExt cx="4464496" cy="4272579"/>
          </a:xfrm>
        </p:grpSpPr>
        <p:pic>
          <p:nvPicPr>
            <p:cNvPr id="1026" name="Picture 1" descr="image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87" y="4005064"/>
              <a:ext cx="4442145" cy="181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31" t="18065" r="51565" b="22961"/>
            <a:stretch/>
          </p:blipFill>
          <p:spPr bwMode="auto">
            <a:xfrm>
              <a:off x="395536" y="1545812"/>
              <a:ext cx="3424762" cy="1748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Box 3"/>
          <p:cNvSpPr txBox="1"/>
          <p:nvPr/>
        </p:nvSpPr>
        <p:spPr>
          <a:xfrm>
            <a:off x="5220072" y="5301208"/>
            <a:ext cx="3693494" cy="707886"/>
          </a:xfrm>
          <a:prstGeom prst="rect">
            <a:avLst/>
          </a:prstGeom>
          <a:noFill/>
        </p:spPr>
        <p:txBody>
          <a:bodyPr wrap="square" rtlCol="0">
            <a:spAutoFit/>
          </a:bodyPr>
          <a:lstStyle/>
          <a:p>
            <a:pPr algn="just"/>
            <a:r>
              <a:rPr lang="en-GB" sz="2000" b="1" dirty="0" smtClean="0">
                <a:solidFill>
                  <a:schemeClr val="bg2"/>
                </a:solidFill>
                <a:latin typeface="Calibri" pitchFamily="34" charset="0"/>
              </a:rPr>
              <a:t>Representation of tools and services from the CCDC website</a:t>
            </a:r>
          </a:p>
        </p:txBody>
      </p:sp>
    </p:spTree>
    <p:extLst>
      <p:ext uri="{BB962C8B-B14F-4D97-AF65-F5344CB8AC3E}">
        <p14:creationId xmlns:p14="http://schemas.microsoft.com/office/powerpoint/2010/main" val="526031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401" t="3174" r="2895" b="3430"/>
          <a:stretch/>
        </p:blipFill>
        <p:spPr>
          <a:xfrm>
            <a:off x="1255542" y="1353104"/>
            <a:ext cx="6486148" cy="5028224"/>
          </a:xfrm>
          <a:solidFill>
            <a:srgbClr val="00FF00">
              <a:alpha val="20000"/>
            </a:srgbClr>
          </a:solidFill>
          <a:ln>
            <a:noFill/>
          </a:ln>
        </p:spPr>
      </p:pic>
      <p:grpSp>
        <p:nvGrpSpPr>
          <p:cNvPr id="76" name="Group 75"/>
          <p:cNvGrpSpPr/>
          <p:nvPr/>
        </p:nvGrpSpPr>
        <p:grpSpPr>
          <a:xfrm>
            <a:off x="1148683" y="1844824"/>
            <a:ext cx="6679258" cy="4542120"/>
            <a:chOff x="0" y="639771"/>
            <a:chExt cx="9144000" cy="6218229"/>
          </a:xfrm>
        </p:grpSpPr>
        <p:sp>
          <p:nvSpPr>
            <p:cNvPr id="2" name="Rectangle 1"/>
            <p:cNvSpPr/>
            <p:nvPr/>
          </p:nvSpPr>
          <p:spPr bwMode="auto">
            <a:xfrm>
              <a:off x="0" y="6165304"/>
              <a:ext cx="9144000" cy="692696"/>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Verdana" pitchFamily="34" charset="0"/>
              </a:endParaRPr>
            </a:p>
          </p:txBody>
        </p:sp>
        <p:sp>
          <p:nvSpPr>
            <p:cNvPr id="182" name="Rectangle 181"/>
            <p:cNvSpPr/>
            <p:nvPr/>
          </p:nvSpPr>
          <p:spPr>
            <a:xfrm>
              <a:off x="7653806" y="6165044"/>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44361" y="645315"/>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079623" y="645331"/>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394428" y="645347"/>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837310" y="64536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097439" y="645315"/>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02401" y="1254915"/>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960399" y="1259677"/>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515731" y="1871658"/>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278800" y="1871658"/>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09541" y="2486020"/>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082338" y="2488401"/>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42934" y="3105140"/>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396173" y="3098001"/>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283562" y="3095620"/>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09541" y="4324339"/>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64363" y="4324339"/>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095375" y="4326720"/>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07160" y="4943463"/>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526352" y="4941082"/>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840345" y="4943466"/>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083435" y="5553063"/>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276419" y="5550682"/>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95233" y="6172187"/>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400935" y="6167685"/>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153537" y="6167685"/>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591692" y="5553310"/>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903762" y="5555704"/>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4149566" y="4941331"/>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589308" y="4941331"/>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335412" y="4941082"/>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7219803" y="4943463"/>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7225359" y="5553063"/>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6784834" y="6169803"/>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7673038" y="5555444"/>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7656371" y="3714733"/>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8548453" y="3714744"/>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7215835" y="3098001"/>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7222978" y="2488401"/>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5465607" y="2488401"/>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8096012" y="1874039"/>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5465606" y="1254915"/>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5901380" y="1259677"/>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5908524" y="645363"/>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6341916" y="650077"/>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7222976" y="650077"/>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5029055" y="3712840"/>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5031267" y="2488401"/>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4147186" y="2486015"/>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5024121" y="1870700"/>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4585179" y="1260619"/>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4148768" y="1258282"/>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4136703" y="653917"/>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579620" y="645315"/>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5022537" y="645315"/>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8538929" y="645315"/>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5898999" y="4946104"/>
              <a:ext cx="442917" cy="609600"/>
            </a:xfrm>
            <a:prstGeom prst="rect">
              <a:avLst/>
            </a:prstGeom>
            <a:solidFill>
              <a:srgbClr val="5F5F5F">
                <a:alpha val="2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1084103" y="1249371"/>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5467038" y="639771"/>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6344297" y="1252546"/>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3709026" y="653917"/>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1522540" y="645331"/>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7651903" y="645315"/>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641186" y="1249371"/>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2394428" y="1257324"/>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3272122" y="125413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3709025" y="125399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6778329" y="1254264"/>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8539880" y="1255737"/>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8094344" y="1255737"/>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2833967" y="1867882"/>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3709024" y="1870865"/>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4151941" y="1870865"/>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6344297" y="1866114"/>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5902031" y="1871057"/>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5461989" y="1871057"/>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a:off x="6780059" y="1870876"/>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641186" y="2487616"/>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3277167" y="2483475"/>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5899650" y="247986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6341916" y="248030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8096723" y="2488401"/>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p:cNvSpPr/>
            <p:nvPr/>
          </p:nvSpPr>
          <p:spPr>
            <a:xfrm>
              <a:off x="8537261" y="248602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1079622" y="3097216"/>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1954812" y="3097216"/>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p:nvPr/>
          </p:nvSpPr>
          <p:spPr>
            <a:xfrm>
              <a:off x="2835883" y="3098001"/>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3715039" y="3098001"/>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a:off x="4588350" y="309945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a:off x="5031266" y="309945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a:off x="5467037" y="309945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5899650" y="309945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8094343" y="3098987"/>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8539640" y="309562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a:off x="1079621" y="370442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nvSpPr>
          <p:spPr>
            <a:xfrm>
              <a:off x="1511895" y="3706816"/>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p:cNvSpPr/>
            <p:nvPr/>
          </p:nvSpPr>
          <p:spPr>
            <a:xfrm>
              <a:off x="2838553" y="370442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p:nvPr/>
          </p:nvSpPr>
          <p:spPr>
            <a:xfrm>
              <a:off x="3715038" y="371473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8096723" y="371143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a:off x="1521223" y="4322762"/>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p:cNvSpPr/>
            <p:nvPr/>
          </p:nvSpPr>
          <p:spPr>
            <a:xfrm>
              <a:off x="2393358" y="432103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p:cNvSpPr/>
            <p:nvPr/>
          </p:nvSpPr>
          <p:spPr>
            <a:xfrm>
              <a:off x="3717991" y="432103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p:cNvSpPr/>
            <p:nvPr/>
          </p:nvSpPr>
          <p:spPr>
            <a:xfrm>
              <a:off x="4584381" y="4318658"/>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p:cNvSpPr/>
            <p:nvPr/>
          </p:nvSpPr>
          <p:spPr>
            <a:xfrm>
              <a:off x="8537260" y="432433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p:cNvSpPr/>
            <p:nvPr/>
          </p:nvSpPr>
          <p:spPr>
            <a:xfrm>
              <a:off x="3273252" y="494253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p:cNvSpPr/>
            <p:nvPr/>
          </p:nvSpPr>
          <p:spPr>
            <a:xfrm>
              <a:off x="4145913" y="5550682"/>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p:cNvSpPr/>
            <p:nvPr/>
          </p:nvSpPr>
          <p:spPr>
            <a:xfrm>
              <a:off x="5024282" y="555306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p:cNvSpPr/>
            <p:nvPr/>
          </p:nvSpPr>
          <p:spPr>
            <a:xfrm>
              <a:off x="5467199" y="555306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p:cNvSpPr/>
            <p:nvPr/>
          </p:nvSpPr>
          <p:spPr>
            <a:xfrm>
              <a:off x="8534732" y="5555444"/>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p:cNvSpPr/>
            <p:nvPr/>
          </p:nvSpPr>
          <p:spPr>
            <a:xfrm>
              <a:off x="2838128" y="6167422"/>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p:cNvSpPr/>
            <p:nvPr/>
          </p:nvSpPr>
          <p:spPr>
            <a:xfrm>
              <a:off x="6341769" y="616980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p:cNvSpPr/>
            <p:nvPr/>
          </p:nvSpPr>
          <p:spPr>
            <a:xfrm>
              <a:off x="5024121" y="1254264"/>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p:cNvSpPr/>
            <p:nvPr/>
          </p:nvSpPr>
          <p:spPr>
            <a:xfrm>
              <a:off x="7654522" y="125809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p:cNvSpPr/>
            <p:nvPr/>
          </p:nvSpPr>
          <p:spPr>
            <a:xfrm>
              <a:off x="1957364" y="1871658"/>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p:cNvSpPr/>
            <p:nvPr/>
          </p:nvSpPr>
          <p:spPr>
            <a:xfrm>
              <a:off x="2391050" y="187026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p:cNvSpPr/>
            <p:nvPr/>
          </p:nvSpPr>
          <p:spPr>
            <a:xfrm>
              <a:off x="7218873" y="186373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p:cNvSpPr/>
            <p:nvPr/>
          </p:nvSpPr>
          <p:spPr>
            <a:xfrm>
              <a:off x="1517482" y="248363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p:cNvSpPr/>
            <p:nvPr/>
          </p:nvSpPr>
          <p:spPr>
            <a:xfrm>
              <a:off x="1955442" y="2481258"/>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p:cNvSpPr/>
            <p:nvPr/>
          </p:nvSpPr>
          <p:spPr>
            <a:xfrm>
              <a:off x="2831688" y="2477482"/>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p:cNvSpPr/>
            <p:nvPr/>
          </p:nvSpPr>
          <p:spPr>
            <a:xfrm>
              <a:off x="3712764" y="248602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p:cNvSpPr/>
            <p:nvPr/>
          </p:nvSpPr>
          <p:spPr>
            <a:xfrm>
              <a:off x="6780059" y="248030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200625" y="3097216"/>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p:cNvSpPr/>
            <p:nvPr/>
          </p:nvSpPr>
          <p:spPr>
            <a:xfrm>
              <a:off x="6337142" y="309323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p:cNvSpPr/>
            <p:nvPr/>
          </p:nvSpPr>
          <p:spPr>
            <a:xfrm>
              <a:off x="6780058" y="3090858"/>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p:cNvSpPr/>
            <p:nvPr/>
          </p:nvSpPr>
          <p:spPr>
            <a:xfrm>
              <a:off x="7651427" y="310324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p:cNvSpPr/>
            <p:nvPr/>
          </p:nvSpPr>
          <p:spPr>
            <a:xfrm>
              <a:off x="1954811" y="370283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p:cNvSpPr/>
            <p:nvPr/>
          </p:nvSpPr>
          <p:spPr>
            <a:xfrm>
              <a:off x="2392966" y="3707601"/>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p:cNvSpPr/>
            <p:nvPr/>
          </p:nvSpPr>
          <p:spPr>
            <a:xfrm>
              <a:off x="3274145" y="370918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p:cNvSpPr/>
            <p:nvPr/>
          </p:nvSpPr>
          <p:spPr>
            <a:xfrm>
              <a:off x="4151943" y="370905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p:cNvSpPr/>
            <p:nvPr/>
          </p:nvSpPr>
          <p:spPr>
            <a:xfrm>
              <a:off x="4588349" y="3701257"/>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p:cNvSpPr/>
            <p:nvPr/>
          </p:nvSpPr>
          <p:spPr>
            <a:xfrm>
              <a:off x="5467037" y="371143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p:cNvSpPr/>
            <p:nvPr/>
          </p:nvSpPr>
          <p:spPr>
            <a:xfrm>
              <a:off x="5904906" y="3713166"/>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p:cNvSpPr/>
            <p:nvPr/>
          </p:nvSpPr>
          <p:spPr>
            <a:xfrm>
              <a:off x="6341326" y="371077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p:cNvSpPr/>
            <p:nvPr/>
          </p:nvSpPr>
          <p:spPr>
            <a:xfrm>
              <a:off x="6781862" y="3713951"/>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p:cNvSpPr/>
            <p:nvPr/>
          </p:nvSpPr>
          <p:spPr>
            <a:xfrm>
              <a:off x="7218283" y="3710776"/>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p:cNvSpPr/>
            <p:nvPr/>
          </p:nvSpPr>
          <p:spPr>
            <a:xfrm>
              <a:off x="1954591" y="4316416"/>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p:cNvSpPr/>
            <p:nvPr/>
          </p:nvSpPr>
          <p:spPr>
            <a:xfrm>
              <a:off x="2833966" y="431402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p:cNvSpPr/>
            <p:nvPr/>
          </p:nvSpPr>
          <p:spPr>
            <a:xfrm>
              <a:off x="3273252" y="432500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p:cNvSpPr/>
            <p:nvPr/>
          </p:nvSpPr>
          <p:spPr>
            <a:xfrm>
              <a:off x="4154011" y="431865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p:cNvSpPr/>
            <p:nvPr/>
          </p:nvSpPr>
          <p:spPr>
            <a:xfrm>
              <a:off x="5465454" y="432433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p:cNvSpPr/>
            <p:nvPr/>
          </p:nvSpPr>
          <p:spPr>
            <a:xfrm>
              <a:off x="5905396" y="4325008"/>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p:cNvSpPr/>
            <p:nvPr/>
          </p:nvSpPr>
          <p:spPr>
            <a:xfrm>
              <a:off x="6345832" y="432579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p:cNvSpPr/>
            <p:nvPr/>
          </p:nvSpPr>
          <p:spPr>
            <a:xfrm>
              <a:off x="6784243" y="4329107"/>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p:cNvSpPr/>
            <p:nvPr/>
          </p:nvSpPr>
          <p:spPr>
            <a:xfrm>
              <a:off x="7222464" y="432672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p:cNvSpPr/>
            <p:nvPr/>
          </p:nvSpPr>
          <p:spPr>
            <a:xfrm>
              <a:off x="7655613" y="432672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p:cNvSpPr/>
            <p:nvPr/>
          </p:nvSpPr>
          <p:spPr>
            <a:xfrm>
              <a:off x="8098530" y="432183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p:cNvSpPr/>
            <p:nvPr/>
          </p:nvSpPr>
          <p:spPr>
            <a:xfrm>
              <a:off x="642933" y="494371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p:cNvSpPr/>
            <p:nvPr/>
          </p:nvSpPr>
          <p:spPr>
            <a:xfrm>
              <a:off x="1082337" y="4941082"/>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p:cNvSpPr/>
            <p:nvPr/>
          </p:nvSpPr>
          <p:spPr>
            <a:xfrm>
              <a:off x="1956065" y="493632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2404379" y="493632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a:off x="7653806" y="4941082"/>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p:cNvSpPr/>
            <p:nvPr/>
          </p:nvSpPr>
          <p:spPr>
            <a:xfrm>
              <a:off x="8096722" y="4937114"/>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p:cNvSpPr/>
            <p:nvPr/>
          </p:nvSpPr>
          <p:spPr>
            <a:xfrm>
              <a:off x="8537259" y="493632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p:cNvSpPr/>
            <p:nvPr/>
          </p:nvSpPr>
          <p:spPr>
            <a:xfrm>
              <a:off x="200017" y="5562822"/>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p:cNvSpPr/>
            <p:nvPr/>
          </p:nvSpPr>
          <p:spPr>
            <a:xfrm>
              <a:off x="1517478" y="5545920"/>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p:cNvSpPr/>
            <p:nvPr/>
          </p:nvSpPr>
          <p:spPr>
            <a:xfrm>
              <a:off x="1958018" y="5548301"/>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p:cNvSpPr/>
            <p:nvPr/>
          </p:nvSpPr>
          <p:spPr>
            <a:xfrm>
              <a:off x="2403316" y="5550682"/>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p:cNvSpPr/>
            <p:nvPr/>
          </p:nvSpPr>
          <p:spPr>
            <a:xfrm>
              <a:off x="3710620" y="5555444"/>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p:cNvSpPr/>
            <p:nvPr/>
          </p:nvSpPr>
          <p:spPr>
            <a:xfrm>
              <a:off x="6341769" y="5543539"/>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p:cNvSpPr/>
            <p:nvPr/>
          </p:nvSpPr>
          <p:spPr>
            <a:xfrm>
              <a:off x="1079620" y="6167422"/>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p:cNvSpPr/>
            <p:nvPr/>
          </p:nvSpPr>
          <p:spPr>
            <a:xfrm>
              <a:off x="1517746" y="6172187"/>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p:cNvSpPr/>
            <p:nvPr/>
          </p:nvSpPr>
          <p:spPr>
            <a:xfrm>
              <a:off x="1958258" y="6165044"/>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p:cNvSpPr/>
            <p:nvPr/>
          </p:nvSpPr>
          <p:spPr>
            <a:xfrm>
              <a:off x="3278799" y="616266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p:cNvSpPr/>
            <p:nvPr/>
          </p:nvSpPr>
          <p:spPr>
            <a:xfrm>
              <a:off x="3709026" y="6157901"/>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p:cNvSpPr/>
            <p:nvPr/>
          </p:nvSpPr>
          <p:spPr>
            <a:xfrm>
              <a:off x="4591691" y="6167422"/>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p:cNvSpPr/>
            <p:nvPr/>
          </p:nvSpPr>
          <p:spPr>
            <a:xfrm>
              <a:off x="5024927" y="6165044"/>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p:cNvSpPr/>
            <p:nvPr/>
          </p:nvSpPr>
          <p:spPr>
            <a:xfrm>
              <a:off x="5467844" y="6165044"/>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5908371" y="616266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p:cNvSpPr/>
            <p:nvPr/>
          </p:nvSpPr>
          <p:spPr>
            <a:xfrm>
              <a:off x="7218282" y="6162663"/>
              <a:ext cx="442917" cy="609600"/>
            </a:xfrm>
            <a:prstGeom prst="rect">
              <a:avLst/>
            </a:prstGeom>
            <a:solidFill>
              <a:srgbClr val="00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4" name="Title 1"/>
          <p:cNvSpPr>
            <a:spLocks noGrp="1"/>
          </p:cNvSpPr>
          <p:nvPr>
            <p:ph type="title"/>
          </p:nvPr>
        </p:nvSpPr>
        <p:spPr>
          <a:xfrm>
            <a:off x="719191" y="404664"/>
            <a:ext cx="8496300" cy="1176337"/>
          </a:xfrm>
        </p:spPr>
        <p:txBody>
          <a:bodyPr/>
          <a:lstStyle/>
          <a:p>
            <a:r>
              <a:rPr lang="en-GB" dirty="0" smtClean="0">
                <a:solidFill>
                  <a:srgbClr val="C00000"/>
                </a:solidFill>
              </a:rPr>
              <a:t>The CSD System and Drugs</a:t>
            </a:r>
          </a:p>
        </p:txBody>
      </p:sp>
      <p:sp>
        <p:nvSpPr>
          <p:cNvPr id="78" name="Rectangle 77"/>
          <p:cNvSpPr/>
          <p:nvPr/>
        </p:nvSpPr>
        <p:spPr bwMode="auto">
          <a:xfrm>
            <a:off x="971600" y="5979902"/>
            <a:ext cx="7560840" cy="473434"/>
          </a:xfrm>
          <a:prstGeom prst="rect">
            <a:avLst/>
          </a:prstGeom>
          <a:solidFill>
            <a:schemeClr val="tx1"/>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0000"/>
                </a:solidFill>
                <a:effectLst/>
                <a:latin typeface="Calibri" pitchFamily="34" charset="0"/>
              </a:rPr>
              <a:t>Key communities</a:t>
            </a:r>
            <a:r>
              <a:rPr kumimoji="0" lang="en-GB" sz="1800" b="1" i="0" u="none" strike="noStrike" cap="none" normalizeH="0" dirty="0" smtClean="0">
                <a:ln>
                  <a:noFill/>
                </a:ln>
                <a:solidFill>
                  <a:srgbClr val="FF0000"/>
                </a:solidFill>
                <a:effectLst/>
                <a:latin typeface="Calibri" pitchFamily="34" charset="0"/>
              </a:rPr>
              <a:t> which benefit from the CSD is the pharmaceutical industry</a:t>
            </a:r>
            <a:endParaRPr kumimoji="0" lang="en-GB" sz="1800" b="1" i="0" u="none" strike="noStrike" cap="none" normalizeH="0" baseline="0" dirty="0" smtClean="0">
              <a:ln>
                <a:noFill/>
              </a:ln>
              <a:solidFill>
                <a:srgbClr val="FF0000"/>
              </a:solidFill>
              <a:effectLst/>
              <a:latin typeface="Calibri" pitchFamily="34" charset="0"/>
            </a:endParaRPr>
          </a:p>
        </p:txBody>
      </p:sp>
    </p:spTree>
    <p:extLst>
      <p:ext uri="{BB962C8B-B14F-4D97-AF65-F5344CB8AC3E}">
        <p14:creationId xmlns:p14="http://schemas.microsoft.com/office/powerpoint/2010/main" val="122843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Arial" charset="0"/>
              </a:rPr>
              <a:t>Drug discovery and development by </a:t>
            </a:r>
            <a:r>
              <a:rPr lang="en-GB" dirty="0" smtClean="0">
                <a:cs typeface="Arial" charset="0"/>
              </a:rPr>
              <a:t>design </a:t>
            </a:r>
            <a:endParaRPr lang="en-GB" dirty="0"/>
          </a:p>
        </p:txBody>
      </p:sp>
      <p:sp>
        <p:nvSpPr>
          <p:cNvPr id="3" name="Text Placeholder 2"/>
          <p:cNvSpPr txBox="1">
            <a:spLocks/>
          </p:cNvSpPr>
          <p:nvPr/>
        </p:nvSpPr>
        <p:spPr bwMode="auto">
          <a:xfrm>
            <a:off x="323850" y="1556792"/>
            <a:ext cx="8496300" cy="4104605"/>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rmAutofit/>
          </a:bodyPr>
          <a:lstStyle>
            <a:lvl1pPr marL="342900" indent="-342900" algn="l" rtl="0" eaLnBrk="1" fontAlgn="base" hangingPunct="1">
              <a:spcBef>
                <a:spcPct val="20000"/>
              </a:spcBef>
              <a:spcAft>
                <a:spcPct val="20000"/>
              </a:spcAft>
              <a:buClr>
                <a:srgbClr val="C00000"/>
              </a:buClr>
              <a:buChar char="•"/>
              <a:defRPr sz="2200" b="0">
                <a:solidFill>
                  <a:schemeClr val="bg2"/>
                </a:solidFill>
                <a:latin typeface="Calibri" pitchFamily="34" charset="0"/>
                <a:ea typeface="Malgun Gothic" pitchFamily="34" charset="-127"/>
                <a:cs typeface="Calibri" pitchFamily="34" charset="0"/>
              </a:defRPr>
            </a:lvl1pPr>
            <a:lvl2pPr marL="742950" indent="-285750" algn="l" rtl="0" eaLnBrk="1" fontAlgn="base" hangingPunct="1">
              <a:spcBef>
                <a:spcPct val="20000"/>
              </a:spcBef>
              <a:spcAft>
                <a:spcPct val="20000"/>
              </a:spcAft>
              <a:buClrTx/>
              <a:buChar char="–"/>
              <a:defRPr sz="2000">
                <a:solidFill>
                  <a:schemeClr val="bg2"/>
                </a:solidFill>
                <a:latin typeface="Calibri" pitchFamily="34" charset="0"/>
                <a:ea typeface="Malgun Gothic" pitchFamily="34" charset="-127"/>
                <a:cs typeface="Calibri" pitchFamily="34" charset="0"/>
              </a:defRPr>
            </a:lvl2pPr>
            <a:lvl3pPr marL="1143000" indent="-228600" algn="l" rtl="0" eaLnBrk="1" fontAlgn="base" hangingPunct="1">
              <a:spcBef>
                <a:spcPct val="20000"/>
              </a:spcBef>
              <a:spcAft>
                <a:spcPct val="20000"/>
              </a:spcAft>
              <a:buClr>
                <a:schemeClr val="bg2"/>
              </a:buClr>
              <a:buChar char="•"/>
              <a:defRPr sz="1800">
                <a:solidFill>
                  <a:schemeClr val="bg2"/>
                </a:solidFill>
                <a:latin typeface="Calibri" pitchFamily="34" charset="0"/>
                <a:cs typeface="Calibri" pitchFamily="34" charset="0"/>
              </a:defRPr>
            </a:lvl3pPr>
            <a:lvl4pPr marL="1600200" indent="-228600" algn="l" rtl="0" eaLnBrk="1" fontAlgn="base" hangingPunct="1">
              <a:spcBef>
                <a:spcPct val="20000"/>
              </a:spcBef>
              <a:spcAft>
                <a:spcPct val="20000"/>
              </a:spcAft>
              <a:buClrTx/>
              <a:buChar char="–"/>
              <a:defRPr sz="1600">
                <a:solidFill>
                  <a:schemeClr val="bg2"/>
                </a:solidFill>
                <a:latin typeface="Calibri" pitchFamily="34" charset="0"/>
                <a:cs typeface="Calibri" pitchFamily="34" charset="0"/>
              </a:defRPr>
            </a:lvl4pPr>
            <a:lvl5pPr marL="2057400" indent="-228600" algn="l" rtl="0" eaLnBrk="1" fontAlgn="base" hangingPunct="1">
              <a:spcBef>
                <a:spcPct val="20000"/>
              </a:spcBef>
              <a:spcAft>
                <a:spcPct val="20000"/>
              </a:spcAft>
              <a:buClr>
                <a:schemeClr val="bg2"/>
              </a:buClr>
              <a:buChar char="•"/>
              <a:defRPr sz="1400">
                <a:solidFill>
                  <a:schemeClr val="bg2"/>
                </a:solidFill>
                <a:latin typeface="Calibri" pitchFamily="34" charset="0"/>
                <a:cs typeface="Calibri" pitchFamily="34" charset="0"/>
              </a:defRPr>
            </a:lvl5pPr>
            <a:lvl6pPr marL="2514600" indent="-228600" algn="l" rtl="0" eaLnBrk="1" fontAlgn="base" hangingPunct="1">
              <a:spcBef>
                <a:spcPct val="20000"/>
              </a:spcBef>
              <a:spcAft>
                <a:spcPct val="20000"/>
              </a:spcAft>
              <a:buClr>
                <a:schemeClr val="bg2"/>
              </a:buClr>
              <a:buChar char="•"/>
              <a:defRPr sz="1200">
                <a:solidFill>
                  <a:schemeClr val="bg2"/>
                </a:solidFill>
                <a:latin typeface="+mn-lt"/>
              </a:defRPr>
            </a:lvl6pPr>
            <a:lvl7pPr marL="2971800" indent="-228600" algn="l" rtl="0" eaLnBrk="1" fontAlgn="base" hangingPunct="1">
              <a:spcBef>
                <a:spcPct val="20000"/>
              </a:spcBef>
              <a:spcAft>
                <a:spcPct val="20000"/>
              </a:spcAft>
              <a:buClr>
                <a:schemeClr val="bg2"/>
              </a:buClr>
              <a:buChar char="•"/>
              <a:defRPr sz="1200">
                <a:solidFill>
                  <a:schemeClr val="bg2"/>
                </a:solidFill>
                <a:latin typeface="+mn-lt"/>
              </a:defRPr>
            </a:lvl7pPr>
            <a:lvl8pPr marL="3429000" indent="-228600" algn="l" rtl="0" eaLnBrk="1" fontAlgn="base" hangingPunct="1">
              <a:spcBef>
                <a:spcPct val="20000"/>
              </a:spcBef>
              <a:spcAft>
                <a:spcPct val="20000"/>
              </a:spcAft>
              <a:buClr>
                <a:schemeClr val="bg2"/>
              </a:buClr>
              <a:buChar char="•"/>
              <a:defRPr sz="1200">
                <a:solidFill>
                  <a:schemeClr val="bg2"/>
                </a:solidFill>
                <a:latin typeface="+mn-lt"/>
              </a:defRPr>
            </a:lvl8pPr>
            <a:lvl9pPr marL="3886200" indent="-228600" algn="l" rtl="0" eaLnBrk="1" fontAlgn="base" hangingPunct="1">
              <a:spcBef>
                <a:spcPct val="20000"/>
              </a:spcBef>
              <a:spcAft>
                <a:spcPct val="20000"/>
              </a:spcAft>
              <a:buClr>
                <a:schemeClr val="bg2"/>
              </a:buClr>
              <a:buChar char="•"/>
              <a:defRPr sz="1200">
                <a:solidFill>
                  <a:schemeClr val="bg2"/>
                </a:solidFill>
                <a:latin typeface="+mn-lt"/>
              </a:defRPr>
            </a:lvl9pPr>
          </a:lstStyle>
          <a:p>
            <a:r>
              <a:rPr lang="en-US" sz="2800" dirty="0" smtClean="0"/>
              <a:t>“Drug discovery” – Identifying an API</a:t>
            </a:r>
          </a:p>
          <a:p>
            <a:pPr lvl="1"/>
            <a:r>
              <a:rPr lang="en-US" sz="2600" dirty="0" smtClean="0"/>
              <a:t>Conformations</a:t>
            </a:r>
          </a:p>
          <a:p>
            <a:pPr lvl="1"/>
            <a:r>
              <a:rPr lang="en-US" sz="2600" dirty="0" smtClean="0"/>
              <a:t>Interactions</a:t>
            </a:r>
          </a:p>
          <a:p>
            <a:r>
              <a:rPr lang="en-US" sz="2800" dirty="0" smtClean="0"/>
              <a:t>“Drug development” – API to drug substance</a:t>
            </a:r>
          </a:p>
          <a:p>
            <a:pPr lvl="1"/>
            <a:r>
              <a:rPr lang="en-US" sz="2600" dirty="0" smtClean="0"/>
              <a:t>Conformations</a:t>
            </a:r>
            <a:endParaRPr lang="en-US" sz="2600" dirty="0"/>
          </a:p>
          <a:p>
            <a:pPr lvl="1"/>
            <a:r>
              <a:rPr lang="en-US" sz="2600" dirty="0"/>
              <a:t>Interactions</a:t>
            </a:r>
          </a:p>
          <a:p>
            <a:endParaRPr lang="en-US" sz="2800" dirty="0" smtClean="0"/>
          </a:p>
          <a:p>
            <a:pPr lvl="1"/>
            <a:endParaRPr lang="en-US" dirty="0" smtClean="0"/>
          </a:p>
          <a:p>
            <a:endParaRPr lang="en-GB" dirty="0"/>
          </a:p>
        </p:txBody>
      </p:sp>
      <p:sp>
        <p:nvSpPr>
          <p:cNvPr id="4" name="Rectangle 3"/>
          <p:cNvSpPr/>
          <p:nvPr/>
        </p:nvSpPr>
        <p:spPr>
          <a:xfrm>
            <a:off x="335345" y="5025370"/>
            <a:ext cx="8536230" cy="707886"/>
          </a:xfrm>
          <a:prstGeom prst="rect">
            <a:avLst/>
          </a:prstGeom>
        </p:spPr>
        <p:txBody>
          <a:bodyPr wrap="square">
            <a:spAutoFit/>
          </a:bodyPr>
          <a:lstStyle/>
          <a:p>
            <a:pPr algn="ctr"/>
            <a:r>
              <a:rPr lang="en-US" sz="2000" b="1" dirty="0" smtClean="0">
                <a:solidFill>
                  <a:srgbClr val="FF0000"/>
                </a:solidFill>
                <a:latin typeface="Calibri" pitchFamily="34" charset="0"/>
              </a:rPr>
              <a:t>Crystal structures extremely useful for crystal </a:t>
            </a:r>
            <a:r>
              <a:rPr lang="en-US" sz="2000" b="1" dirty="0" smtClean="0">
                <a:solidFill>
                  <a:srgbClr val="FF0000"/>
                </a:solidFill>
                <a:latin typeface="Calibri" pitchFamily="34" charset="0"/>
              </a:rPr>
              <a:t>engineering, drug discovery and drug development</a:t>
            </a:r>
            <a:endParaRPr lang="en-US" sz="2000" b="1" dirty="0">
              <a:solidFill>
                <a:srgbClr val="FF0000"/>
              </a:solidFill>
              <a:latin typeface="Calibri" pitchFamily="34" charset="0"/>
            </a:endParaRPr>
          </a:p>
        </p:txBody>
      </p:sp>
    </p:spTree>
    <p:extLst>
      <p:ext uri="{BB962C8B-B14F-4D97-AF65-F5344CB8AC3E}">
        <p14:creationId xmlns:p14="http://schemas.microsoft.com/office/powerpoint/2010/main" val="409771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56" y="164430"/>
            <a:ext cx="8496300" cy="1176338"/>
          </a:xfrm>
        </p:spPr>
        <p:txBody>
          <a:bodyPr/>
          <a:lstStyle/>
          <a:p>
            <a:r>
              <a:rPr lang="en-GB" dirty="0" smtClean="0"/>
              <a:t>Structural Perspective of the Solid Form Landscape</a:t>
            </a:r>
            <a:endParaRPr lang="en-GB"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123" r="32357"/>
          <a:stretch/>
        </p:blipFill>
        <p:spPr bwMode="auto">
          <a:xfrm>
            <a:off x="2218725" y="920532"/>
            <a:ext cx="1446335" cy="243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12" t="12214" b="10758"/>
          <a:stretch/>
        </p:blipFill>
        <p:spPr bwMode="auto">
          <a:xfrm>
            <a:off x="4555658" y="1205021"/>
            <a:ext cx="3090243" cy="203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4071" y="4147020"/>
            <a:ext cx="1859519" cy="224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799" t="14957" r="11985" b="15494"/>
          <a:stretch/>
        </p:blipFill>
        <p:spPr bwMode="auto">
          <a:xfrm>
            <a:off x="6588224" y="2916480"/>
            <a:ext cx="1874346" cy="140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07" t="10470" b="5523"/>
          <a:stretch/>
        </p:blipFill>
        <p:spPr bwMode="auto">
          <a:xfrm>
            <a:off x="4561388" y="4728315"/>
            <a:ext cx="2417594" cy="17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23590" y="1176977"/>
            <a:ext cx="1402948" cy="369332"/>
          </a:xfrm>
          <a:prstGeom prst="rect">
            <a:avLst/>
          </a:prstGeom>
          <a:noFill/>
          <a:ln w="38100">
            <a:solidFill>
              <a:schemeClr val="bg2"/>
            </a:solidFill>
          </a:ln>
        </p:spPr>
        <p:txBody>
          <a:bodyPr wrap="none" rtlCol="0">
            <a:spAutoFit/>
          </a:bodyPr>
          <a:lstStyle/>
          <a:p>
            <a:r>
              <a:rPr lang="en-GB" dirty="0" smtClean="0">
                <a:solidFill>
                  <a:schemeClr val="bg2"/>
                </a:solidFill>
              </a:rPr>
              <a:t>Polymorphs</a:t>
            </a:r>
          </a:p>
        </p:txBody>
      </p:sp>
      <p:sp>
        <p:nvSpPr>
          <p:cNvPr id="10" name="TextBox 9"/>
          <p:cNvSpPr txBox="1"/>
          <p:nvPr/>
        </p:nvSpPr>
        <p:spPr>
          <a:xfrm>
            <a:off x="7884368" y="4258696"/>
            <a:ext cx="1069524" cy="369332"/>
          </a:xfrm>
          <a:prstGeom prst="rect">
            <a:avLst/>
          </a:prstGeom>
          <a:noFill/>
          <a:ln w="38100">
            <a:solidFill>
              <a:schemeClr val="bg2"/>
            </a:solidFill>
          </a:ln>
        </p:spPr>
        <p:txBody>
          <a:bodyPr wrap="none" rtlCol="0">
            <a:spAutoFit/>
          </a:bodyPr>
          <a:lstStyle/>
          <a:p>
            <a:r>
              <a:rPr lang="en-GB" dirty="0" smtClean="0">
                <a:solidFill>
                  <a:schemeClr val="bg2"/>
                </a:solidFill>
              </a:rPr>
              <a:t>Solvates</a:t>
            </a:r>
          </a:p>
        </p:txBody>
      </p:sp>
      <p:sp>
        <p:nvSpPr>
          <p:cNvPr id="11" name="TextBox 10"/>
          <p:cNvSpPr txBox="1"/>
          <p:nvPr/>
        </p:nvSpPr>
        <p:spPr>
          <a:xfrm>
            <a:off x="395536" y="5098530"/>
            <a:ext cx="1107996" cy="369332"/>
          </a:xfrm>
          <a:prstGeom prst="rect">
            <a:avLst/>
          </a:prstGeom>
          <a:noFill/>
          <a:ln w="38100">
            <a:solidFill>
              <a:schemeClr val="bg2"/>
            </a:solidFill>
          </a:ln>
        </p:spPr>
        <p:txBody>
          <a:bodyPr wrap="none" rtlCol="0">
            <a:spAutoFit/>
          </a:bodyPr>
          <a:lstStyle/>
          <a:p>
            <a:r>
              <a:rPr lang="en-GB" dirty="0" smtClean="0">
                <a:solidFill>
                  <a:schemeClr val="bg2"/>
                </a:solidFill>
              </a:rPr>
              <a:t>Hydrates</a:t>
            </a:r>
          </a:p>
        </p:txBody>
      </p:sp>
      <p:sp>
        <p:nvSpPr>
          <p:cNvPr id="12" name="TextBox 11"/>
          <p:cNvSpPr txBox="1"/>
          <p:nvPr/>
        </p:nvSpPr>
        <p:spPr>
          <a:xfrm>
            <a:off x="6671575" y="5745374"/>
            <a:ext cx="697627" cy="369332"/>
          </a:xfrm>
          <a:prstGeom prst="rect">
            <a:avLst/>
          </a:prstGeom>
          <a:noFill/>
          <a:ln w="38100">
            <a:solidFill>
              <a:schemeClr val="bg2"/>
            </a:solidFill>
          </a:ln>
        </p:spPr>
        <p:txBody>
          <a:bodyPr wrap="none" rtlCol="0">
            <a:spAutoFit/>
          </a:bodyPr>
          <a:lstStyle/>
          <a:p>
            <a:r>
              <a:rPr lang="en-GB" dirty="0" smtClean="0">
                <a:solidFill>
                  <a:schemeClr val="bg2"/>
                </a:solidFill>
              </a:rPr>
              <a:t>Salts</a:t>
            </a:r>
          </a:p>
        </p:txBody>
      </p:sp>
      <p:sp>
        <p:nvSpPr>
          <p:cNvPr id="13" name="TextBox 12"/>
          <p:cNvSpPr txBox="1"/>
          <p:nvPr/>
        </p:nvSpPr>
        <p:spPr>
          <a:xfrm>
            <a:off x="3131840" y="5729742"/>
            <a:ext cx="1338828" cy="369332"/>
          </a:xfrm>
          <a:prstGeom prst="rect">
            <a:avLst/>
          </a:prstGeom>
          <a:noFill/>
          <a:ln w="38100">
            <a:solidFill>
              <a:schemeClr val="bg2"/>
            </a:solidFill>
          </a:ln>
        </p:spPr>
        <p:txBody>
          <a:bodyPr wrap="none" rtlCol="0">
            <a:spAutoFit/>
          </a:bodyPr>
          <a:lstStyle/>
          <a:p>
            <a:r>
              <a:rPr lang="en-GB" dirty="0" smtClean="0">
                <a:solidFill>
                  <a:schemeClr val="bg2"/>
                </a:solidFill>
              </a:rPr>
              <a:t>Co-crystals</a:t>
            </a:r>
          </a:p>
        </p:txBody>
      </p:sp>
      <p:pic>
        <p:nvPicPr>
          <p:cNvPr id="512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757" t="6248" r="10787"/>
          <a:stretch/>
        </p:blipFill>
        <p:spPr bwMode="auto">
          <a:xfrm>
            <a:off x="395536" y="3140968"/>
            <a:ext cx="1688111" cy="174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4812" y="3009182"/>
            <a:ext cx="2258836" cy="187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469067" y="3671580"/>
            <a:ext cx="958917" cy="276999"/>
          </a:xfrm>
          <a:prstGeom prst="rect">
            <a:avLst/>
          </a:prstGeom>
          <a:noFill/>
        </p:spPr>
        <p:txBody>
          <a:bodyPr wrap="none" rtlCol="0">
            <a:spAutoFit/>
          </a:bodyPr>
          <a:lstStyle/>
          <a:p>
            <a:r>
              <a:rPr lang="en-GB" sz="1200" dirty="0" smtClean="0">
                <a:solidFill>
                  <a:schemeClr val="bg2"/>
                </a:solidFill>
              </a:rPr>
              <a:t>fluconazole</a:t>
            </a:r>
          </a:p>
        </p:txBody>
      </p:sp>
    </p:spTree>
    <p:extLst>
      <p:ext uri="{BB962C8B-B14F-4D97-AF65-F5344CB8AC3E}">
        <p14:creationId xmlns:p14="http://schemas.microsoft.com/office/powerpoint/2010/main" val="1807302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blip>
          <a:srcRect l="17307" r="18656"/>
          <a:stretch>
            <a:fillRect/>
          </a:stretch>
        </p:blipFill>
        <p:spPr bwMode="auto">
          <a:xfrm>
            <a:off x="375453" y="1344823"/>
            <a:ext cx="2664296" cy="180000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clrChange>
              <a:clrFrom>
                <a:srgbClr val="FFFFFF"/>
              </a:clrFrom>
              <a:clrTo>
                <a:srgbClr val="FFFFFF">
                  <a:alpha val="0"/>
                </a:srgbClr>
              </a:clrTo>
            </a:clrChange>
          </a:blip>
          <a:srcRect l="38076" t="2589" r="23848" b="6813"/>
          <a:stretch>
            <a:fillRect/>
          </a:stretch>
        </p:blipFill>
        <p:spPr bwMode="auto">
          <a:xfrm>
            <a:off x="3275856" y="2564904"/>
            <a:ext cx="2448272" cy="2520280"/>
          </a:xfrm>
          <a:prstGeom prst="rect">
            <a:avLst/>
          </a:prstGeom>
          <a:noFill/>
          <a:ln w="9525">
            <a:noFill/>
            <a:miter lim="800000"/>
            <a:headEnd/>
            <a:tailEnd/>
          </a:ln>
        </p:spPr>
      </p:pic>
      <p:sp>
        <p:nvSpPr>
          <p:cNvPr id="6" name="Title 1"/>
          <p:cNvSpPr>
            <a:spLocks noGrp="1"/>
          </p:cNvSpPr>
          <p:nvPr>
            <p:ph type="title"/>
          </p:nvPr>
        </p:nvSpPr>
        <p:spPr/>
        <p:txBody>
          <a:bodyPr/>
          <a:lstStyle/>
          <a:p>
            <a:r>
              <a:rPr lang="en-GB" dirty="0" smtClean="0"/>
              <a:t>Pharmaceutical Solid Form Selection</a:t>
            </a:r>
            <a:endParaRPr lang="en-GB" dirty="0"/>
          </a:p>
        </p:txBody>
      </p:sp>
      <p:sp>
        <p:nvSpPr>
          <p:cNvPr id="8" name="TextBox 7"/>
          <p:cNvSpPr txBox="1"/>
          <p:nvPr/>
        </p:nvSpPr>
        <p:spPr>
          <a:xfrm>
            <a:off x="1599590" y="3425224"/>
            <a:ext cx="1440159" cy="369332"/>
          </a:xfrm>
          <a:prstGeom prst="rect">
            <a:avLst/>
          </a:prstGeom>
          <a:noFill/>
        </p:spPr>
        <p:txBody>
          <a:bodyPr wrap="square" rtlCol="0">
            <a:spAutoFit/>
          </a:bodyPr>
          <a:lstStyle/>
          <a:p>
            <a:r>
              <a:rPr lang="en-GB" dirty="0" smtClean="0">
                <a:solidFill>
                  <a:schemeClr val="bg2"/>
                </a:solidFill>
              </a:rPr>
              <a:t>Solubility</a:t>
            </a:r>
            <a:endParaRPr lang="en-GB" dirty="0">
              <a:solidFill>
                <a:schemeClr val="bg2"/>
              </a:solidFill>
            </a:endParaRPr>
          </a:p>
        </p:txBody>
      </p:sp>
      <p:sp>
        <p:nvSpPr>
          <p:cNvPr id="9" name="TextBox 8"/>
          <p:cNvSpPr txBox="1"/>
          <p:nvPr/>
        </p:nvSpPr>
        <p:spPr>
          <a:xfrm>
            <a:off x="2853056" y="1628800"/>
            <a:ext cx="3519144" cy="646331"/>
          </a:xfrm>
          <a:prstGeom prst="rect">
            <a:avLst/>
          </a:prstGeom>
          <a:noFill/>
        </p:spPr>
        <p:txBody>
          <a:bodyPr wrap="square" rtlCol="0">
            <a:spAutoFit/>
          </a:bodyPr>
          <a:lstStyle/>
          <a:p>
            <a:pPr algn="ctr"/>
            <a:r>
              <a:rPr lang="en-GB" dirty="0" smtClean="0">
                <a:solidFill>
                  <a:schemeClr val="bg2"/>
                </a:solidFill>
              </a:rPr>
              <a:t>Chemical &amp; Physical</a:t>
            </a:r>
          </a:p>
          <a:p>
            <a:pPr algn="ctr"/>
            <a:r>
              <a:rPr lang="en-GB" dirty="0" smtClean="0">
                <a:solidFill>
                  <a:schemeClr val="bg2"/>
                </a:solidFill>
              </a:rPr>
              <a:t>Stability</a:t>
            </a:r>
            <a:endParaRPr lang="en-GB" dirty="0">
              <a:solidFill>
                <a:schemeClr val="bg2"/>
              </a:solidFill>
            </a:endParaRPr>
          </a:p>
        </p:txBody>
      </p:sp>
      <p:sp>
        <p:nvSpPr>
          <p:cNvPr id="10" name="TextBox 9"/>
          <p:cNvSpPr txBox="1"/>
          <p:nvPr/>
        </p:nvSpPr>
        <p:spPr>
          <a:xfrm>
            <a:off x="1527581" y="4616099"/>
            <a:ext cx="1584175" cy="369332"/>
          </a:xfrm>
          <a:prstGeom prst="rect">
            <a:avLst/>
          </a:prstGeom>
          <a:noFill/>
        </p:spPr>
        <p:txBody>
          <a:bodyPr wrap="square" rtlCol="0">
            <a:spAutoFit/>
          </a:bodyPr>
          <a:lstStyle/>
          <a:p>
            <a:r>
              <a:rPr lang="en-GB" dirty="0" smtClean="0">
                <a:solidFill>
                  <a:schemeClr val="bg2"/>
                </a:solidFill>
              </a:rPr>
              <a:t>Purification</a:t>
            </a:r>
            <a:endParaRPr lang="en-GB" dirty="0">
              <a:solidFill>
                <a:schemeClr val="bg2"/>
              </a:solidFill>
            </a:endParaRPr>
          </a:p>
        </p:txBody>
      </p:sp>
      <p:sp>
        <p:nvSpPr>
          <p:cNvPr id="11" name="TextBox 10"/>
          <p:cNvSpPr txBox="1"/>
          <p:nvPr/>
        </p:nvSpPr>
        <p:spPr>
          <a:xfrm>
            <a:off x="3635896" y="5157192"/>
            <a:ext cx="2088232" cy="646331"/>
          </a:xfrm>
          <a:prstGeom prst="rect">
            <a:avLst/>
          </a:prstGeom>
          <a:noFill/>
        </p:spPr>
        <p:txBody>
          <a:bodyPr wrap="square" rtlCol="0">
            <a:spAutoFit/>
          </a:bodyPr>
          <a:lstStyle/>
          <a:p>
            <a:pPr algn="ctr"/>
            <a:r>
              <a:rPr lang="en-GB" dirty="0" smtClean="0">
                <a:solidFill>
                  <a:schemeClr val="bg2"/>
                </a:solidFill>
              </a:rPr>
              <a:t>Product Process</a:t>
            </a:r>
          </a:p>
          <a:p>
            <a:pPr algn="ctr"/>
            <a:r>
              <a:rPr lang="en-GB" dirty="0" smtClean="0">
                <a:solidFill>
                  <a:schemeClr val="bg2"/>
                </a:solidFill>
              </a:rPr>
              <a:t>Control</a:t>
            </a:r>
            <a:endParaRPr lang="en-GB" dirty="0">
              <a:solidFill>
                <a:schemeClr val="bg2"/>
              </a:solidFill>
            </a:endParaRPr>
          </a:p>
        </p:txBody>
      </p:sp>
      <p:sp>
        <p:nvSpPr>
          <p:cNvPr id="13" name="TextBox 12"/>
          <p:cNvSpPr txBox="1"/>
          <p:nvPr/>
        </p:nvSpPr>
        <p:spPr>
          <a:xfrm>
            <a:off x="5868144" y="4365104"/>
            <a:ext cx="1656184" cy="923330"/>
          </a:xfrm>
          <a:prstGeom prst="rect">
            <a:avLst/>
          </a:prstGeom>
          <a:noFill/>
        </p:spPr>
        <p:txBody>
          <a:bodyPr wrap="square" rtlCol="0">
            <a:spAutoFit/>
          </a:bodyPr>
          <a:lstStyle/>
          <a:p>
            <a:r>
              <a:rPr lang="en-GB" dirty="0" smtClean="0">
                <a:solidFill>
                  <a:schemeClr val="bg2"/>
                </a:solidFill>
              </a:rPr>
              <a:t>Particle</a:t>
            </a:r>
          </a:p>
          <a:p>
            <a:r>
              <a:rPr lang="en-GB" dirty="0" smtClean="0">
                <a:solidFill>
                  <a:schemeClr val="bg2"/>
                </a:solidFill>
              </a:rPr>
              <a:t>Control</a:t>
            </a:r>
          </a:p>
          <a:p>
            <a:endParaRPr lang="en-GB" dirty="0">
              <a:solidFill>
                <a:schemeClr val="bg2"/>
              </a:solidFill>
            </a:endParaRPr>
          </a:p>
        </p:txBody>
      </p:sp>
      <p:pic>
        <p:nvPicPr>
          <p:cNvPr id="14" name="Picture 13" descr="imagesCA7BAK40.jpg"/>
          <p:cNvPicPr>
            <a:picLocks noChangeAspect="1"/>
          </p:cNvPicPr>
          <p:nvPr/>
        </p:nvPicPr>
        <p:blipFill>
          <a:blip r:embed="rId5" cstate="print">
            <a:clrChange>
              <a:clrFrom>
                <a:srgbClr val="F2F3EE"/>
              </a:clrFrom>
              <a:clrTo>
                <a:srgbClr val="F2F3EE">
                  <a:alpha val="0"/>
                </a:srgbClr>
              </a:clrTo>
            </a:clrChange>
          </a:blip>
          <a:stretch>
            <a:fillRect/>
          </a:stretch>
        </p:blipFill>
        <p:spPr>
          <a:xfrm>
            <a:off x="6516216" y="1556792"/>
            <a:ext cx="2476500" cy="1847850"/>
          </a:xfrm>
          <a:prstGeom prst="rect">
            <a:avLst/>
          </a:prstGeom>
        </p:spPr>
      </p:pic>
      <p:sp>
        <p:nvSpPr>
          <p:cNvPr id="12" name="TextBox 11"/>
          <p:cNvSpPr txBox="1"/>
          <p:nvPr/>
        </p:nvSpPr>
        <p:spPr>
          <a:xfrm>
            <a:off x="6300192" y="3212976"/>
            <a:ext cx="1440160" cy="646331"/>
          </a:xfrm>
          <a:prstGeom prst="rect">
            <a:avLst/>
          </a:prstGeom>
          <a:noFill/>
        </p:spPr>
        <p:txBody>
          <a:bodyPr wrap="square" rtlCol="0">
            <a:spAutoFit/>
          </a:bodyPr>
          <a:lstStyle/>
          <a:p>
            <a:r>
              <a:rPr lang="en-GB" dirty="0" smtClean="0">
                <a:solidFill>
                  <a:schemeClr val="bg2"/>
                </a:solidFill>
              </a:rPr>
              <a:t>Mechanical</a:t>
            </a:r>
          </a:p>
          <a:p>
            <a:r>
              <a:rPr lang="en-GB" dirty="0" smtClean="0">
                <a:solidFill>
                  <a:schemeClr val="bg2"/>
                </a:solidFill>
              </a:rPr>
              <a:t>Properties</a:t>
            </a:r>
            <a:endParaRPr lang="en-GB" dirty="0">
              <a:solidFill>
                <a:schemeClr val="bg2"/>
              </a:solidFill>
            </a:endParaRPr>
          </a:p>
        </p:txBody>
      </p:sp>
      <p:sp>
        <p:nvSpPr>
          <p:cNvPr id="15" name="TextBox 14"/>
          <p:cNvSpPr txBox="1"/>
          <p:nvPr/>
        </p:nvSpPr>
        <p:spPr>
          <a:xfrm>
            <a:off x="1492085" y="5877272"/>
            <a:ext cx="7616419" cy="646331"/>
          </a:xfrm>
          <a:prstGeom prst="rect">
            <a:avLst/>
          </a:prstGeom>
          <a:noFill/>
        </p:spPr>
        <p:txBody>
          <a:bodyPr wrap="square" rtlCol="0">
            <a:spAutoFit/>
          </a:bodyPr>
          <a:lstStyle/>
          <a:p>
            <a:pPr>
              <a:buFont typeface="Arial" pitchFamily="34" charset="0"/>
              <a:buChar char="•"/>
            </a:pPr>
            <a:r>
              <a:rPr lang="en-GB" b="1" dirty="0" smtClean="0">
                <a:solidFill>
                  <a:srgbClr val="FF0000"/>
                </a:solidFill>
                <a:latin typeface="Calibri" pitchFamily="34" charset="0"/>
              </a:rPr>
              <a:t> 90% of small molecule drugs delivered in a crystalline state</a:t>
            </a:r>
          </a:p>
          <a:p>
            <a:endParaRPr lang="en-GB" b="0" dirty="0">
              <a:solidFill>
                <a:schemeClr val="bg2"/>
              </a:solidFill>
            </a:endParaRPr>
          </a:p>
        </p:txBody>
      </p:sp>
    </p:spTree>
    <p:extLst>
      <p:ext uri="{BB962C8B-B14F-4D97-AF65-F5344CB8AC3E}">
        <p14:creationId xmlns:p14="http://schemas.microsoft.com/office/powerpoint/2010/main" val="274704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2" y="331898"/>
            <a:ext cx="7452320" cy="1196752"/>
          </a:xfrm>
        </p:spPr>
        <p:txBody>
          <a:bodyPr/>
          <a:lstStyle/>
          <a:p>
            <a:r>
              <a:rPr lang="en-GB" dirty="0" smtClean="0"/>
              <a:t>Understanding Polymorph Risk</a:t>
            </a:r>
            <a:endParaRPr lang="en-GB" b="0" dirty="0"/>
          </a:p>
        </p:txBody>
      </p:sp>
      <p:pic>
        <p:nvPicPr>
          <p:cNvPr id="6" name="Picture 9" descr="ritonovir_form2b_edit"/>
          <p:cNvPicPr>
            <a:picLocks noChangeAspect="1" noChangeArrowheads="1"/>
          </p:cNvPicPr>
          <p:nvPr/>
        </p:nvPicPr>
        <p:blipFill>
          <a:blip r:embed="rId3" cstate="print"/>
          <a:srcRect/>
          <a:stretch>
            <a:fillRect/>
          </a:stretch>
        </p:blipFill>
        <p:spPr bwMode="auto">
          <a:xfrm>
            <a:off x="2992319" y="2676828"/>
            <a:ext cx="1719920" cy="2216992"/>
          </a:xfrm>
          <a:prstGeom prst="rect">
            <a:avLst/>
          </a:prstGeom>
          <a:noFill/>
          <a:ln w="9525">
            <a:noFill/>
            <a:miter lim="800000"/>
            <a:headEnd/>
            <a:tailEnd/>
          </a:ln>
        </p:spPr>
      </p:pic>
      <p:pic>
        <p:nvPicPr>
          <p:cNvPr id="9" name="Picture 7" descr="ritonovir_form1b_a_edit"/>
          <p:cNvPicPr>
            <a:picLocks noChangeAspect="1" noChangeArrowheads="1"/>
          </p:cNvPicPr>
          <p:nvPr/>
        </p:nvPicPr>
        <p:blipFill>
          <a:blip r:embed="rId4" cstate="print"/>
          <a:srcRect/>
          <a:stretch>
            <a:fillRect/>
          </a:stretch>
        </p:blipFill>
        <p:spPr bwMode="auto">
          <a:xfrm>
            <a:off x="568195" y="2609788"/>
            <a:ext cx="2199828" cy="2212024"/>
          </a:xfrm>
          <a:prstGeom prst="rect">
            <a:avLst/>
          </a:prstGeom>
          <a:noFill/>
          <a:ln w="9525">
            <a:noFill/>
            <a:miter lim="800000"/>
            <a:headEnd/>
            <a:tailEnd/>
          </a:ln>
        </p:spPr>
      </p:pic>
      <p:sp>
        <p:nvSpPr>
          <p:cNvPr id="3" name="TextBox 2"/>
          <p:cNvSpPr txBox="1"/>
          <p:nvPr/>
        </p:nvSpPr>
        <p:spPr>
          <a:xfrm>
            <a:off x="1268436" y="4759666"/>
            <a:ext cx="851515" cy="446892"/>
          </a:xfrm>
          <a:prstGeom prst="rect">
            <a:avLst/>
          </a:prstGeom>
          <a:noFill/>
        </p:spPr>
        <p:txBody>
          <a:bodyPr wrap="none" rtlCol="0">
            <a:spAutoFit/>
          </a:bodyPr>
          <a:lstStyle/>
          <a:p>
            <a:r>
              <a:rPr lang="en-GB" dirty="0" smtClean="0">
                <a:solidFill>
                  <a:schemeClr val="bg2"/>
                </a:solidFill>
              </a:rPr>
              <a:t>Form I</a:t>
            </a:r>
          </a:p>
        </p:txBody>
      </p:sp>
      <p:sp>
        <p:nvSpPr>
          <p:cNvPr id="5" name="TextBox 4"/>
          <p:cNvSpPr txBox="1"/>
          <p:nvPr/>
        </p:nvSpPr>
        <p:spPr>
          <a:xfrm>
            <a:off x="3508572" y="4759666"/>
            <a:ext cx="915635" cy="369332"/>
          </a:xfrm>
          <a:prstGeom prst="rect">
            <a:avLst/>
          </a:prstGeom>
          <a:noFill/>
        </p:spPr>
        <p:txBody>
          <a:bodyPr wrap="none" rtlCol="0">
            <a:spAutoFit/>
          </a:bodyPr>
          <a:lstStyle/>
          <a:p>
            <a:r>
              <a:rPr lang="en-GB" dirty="0" smtClean="0">
                <a:solidFill>
                  <a:schemeClr val="bg2"/>
                </a:solidFill>
              </a:rPr>
              <a:t>Form II</a:t>
            </a:r>
          </a:p>
        </p:txBody>
      </p:sp>
      <p:sp>
        <p:nvSpPr>
          <p:cNvPr id="12" name="Right Arrow 11"/>
          <p:cNvSpPr/>
          <p:nvPr/>
        </p:nvSpPr>
        <p:spPr bwMode="auto">
          <a:xfrm>
            <a:off x="743527" y="2190969"/>
            <a:ext cx="3528392" cy="418819"/>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bg2"/>
              </a:solidFill>
              <a:effectLst/>
              <a:latin typeface="Arial" charset="0"/>
            </a:endParaRPr>
          </a:p>
        </p:txBody>
      </p:sp>
      <p:sp>
        <p:nvSpPr>
          <p:cNvPr id="10" name="TextBox 9"/>
          <p:cNvSpPr txBox="1"/>
          <p:nvPr/>
        </p:nvSpPr>
        <p:spPr>
          <a:xfrm>
            <a:off x="978344" y="1906644"/>
            <a:ext cx="3102131" cy="369332"/>
          </a:xfrm>
          <a:prstGeom prst="rect">
            <a:avLst/>
          </a:prstGeom>
          <a:noFill/>
        </p:spPr>
        <p:txBody>
          <a:bodyPr wrap="none" rtlCol="0">
            <a:spAutoFit/>
          </a:bodyPr>
          <a:lstStyle/>
          <a:p>
            <a:r>
              <a:rPr lang="en-GB" dirty="0" smtClean="0">
                <a:solidFill>
                  <a:schemeClr val="bg2"/>
                </a:solidFill>
              </a:rPr>
              <a:t>~5-fold decrease in solubility</a:t>
            </a:r>
          </a:p>
        </p:txBody>
      </p:sp>
      <p:pic>
        <p:nvPicPr>
          <p:cNvPr id="15" name="Picture 3" descr="&#10;Ritonavir.JPG                                                  0003FA6AMacintosh HD                   AF6092DB:"/>
          <p:cNvPicPr>
            <a:picLocks noChangeAspect="1" noChangeArrowheads="1"/>
          </p:cNvPicPr>
          <p:nvPr/>
        </p:nvPicPr>
        <p:blipFill>
          <a:blip r:embed="rId5" cstate="print"/>
          <a:srcRect b="28960"/>
          <a:stretch>
            <a:fillRect/>
          </a:stretch>
        </p:blipFill>
        <p:spPr bwMode="auto">
          <a:xfrm>
            <a:off x="5508104" y="1932664"/>
            <a:ext cx="2952328" cy="2113729"/>
          </a:xfrm>
          <a:prstGeom prst="rect">
            <a:avLst/>
          </a:prstGeom>
          <a:noFill/>
        </p:spPr>
      </p:pic>
      <p:pic>
        <p:nvPicPr>
          <p:cNvPr id="16" name="Picture 15" descr="ritonavir_thick"/>
          <p:cNvPicPr>
            <a:picLocks noChangeAspect="1" noChangeArrowheads="1"/>
          </p:cNvPicPr>
          <p:nvPr/>
        </p:nvPicPr>
        <p:blipFill>
          <a:blip r:embed="rId6" cstate="screen">
            <a:grayscl/>
            <a:biLevel thresh="50000"/>
          </a:blip>
          <a:srcRect/>
          <a:stretch>
            <a:fillRect/>
          </a:stretch>
        </p:blipFill>
        <p:spPr>
          <a:xfrm>
            <a:off x="5508104" y="4079929"/>
            <a:ext cx="2952328" cy="1106385"/>
          </a:xfrm>
          <a:prstGeom prst="rect">
            <a:avLst/>
          </a:prstGeom>
          <a:solidFill>
            <a:schemeClr val="tx1"/>
          </a:solidFill>
          <a:ln>
            <a:solidFill>
              <a:schemeClr val="bg2"/>
            </a:solidFill>
          </a:ln>
        </p:spPr>
      </p:pic>
    </p:spTree>
    <p:extLst>
      <p:ext uri="{BB962C8B-B14F-4D97-AF65-F5344CB8AC3E}">
        <p14:creationId xmlns:p14="http://schemas.microsoft.com/office/powerpoint/2010/main" val="613587837"/>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blank">
  <a:themeElements>
    <a:clrScheme name="Custom 1">
      <a:dk1>
        <a:srgbClr val="000000"/>
      </a:dk1>
      <a:lt1>
        <a:srgbClr val="FFFFFF"/>
      </a:lt1>
      <a:dk2>
        <a:srgbClr val="0066CC"/>
      </a:dk2>
      <a:lt2>
        <a:srgbClr val="FFFF00"/>
      </a:lt2>
      <a:accent1>
        <a:srgbClr val="FF9900"/>
      </a:accent1>
      <a:accent2>
        <a:srgbClr val="00FFFF"/>
      </a:accent2>
      <a:accent3>
        <a:srgbClr val="AAB8E2"/>
      </a:accent3>
      <a:accent4>
        <a:srgbClr val="DADADA"/>
      </a:accent4>
      <a:accent5>
        <a:srgbClr val="FFCAAA"/>
      </a:accent5>
      <a:accent6>
        <a:srgbClr val="00E7E7"/>
      </a:accent6>
      <a:hlink>
        <a:srgbClr val="324A93"/>
      </a:hlink>
      <a:folHlink>
        <a:srgbClr val="324A93"/>
      </a:folHlink>
    </a:clrScheme>
    <a:fontScheme name="1_ccd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bg2"/>
            </a:solidFill>
            <a:effectLst/>
            <a:latin typeface="Arial" charset="0"/>
          </a:defRPr>
        </a:defPPr>
      </a:lstStyle>
    </a:spDef>
    <a:lnDef>
      <a:spPr bwMode="auto">
        <a:solidFill>
          <a:schemeClr val="accent1"/>
        </a:solidFill>
        <a:ln w="12700" cap="flat" cmpd="sng" algn="ctr">
          <a:solidFill>
            <a:schemeClr val="bg2">
              <a:lumMod val="85000"/>
              <a:lumOff val="15000"/>
            </a:schemeClr>
          </a:solidFill>
          <a:prstDash val="solid"/>
          <a:round/>
          <a:headEnd type="none" w="sm" len="sm"/>
          <a:tailEnd type="none" w="sm" len="sm"/>
        </a:ln>
        <a:effectLst/>
      </a:spPr>
      <a:bodyPr/>
      <a:lstStyle/>
    </a:lnDef>
    <a:txDef>
      <a:spPr>
        <a:noFill/>
      </a:spPr>
      <a:bodyPr wrap="none" rtlCol="0">
        <a:spAutoFit/>
      </a:bodyPr>
      <a:lstStyle>
        <a:defPPr>
          <a:defRPr dirty="0" err="1" smtClean="0">
            <a:solidFill>
              <a:schemeClr val="bg2"/>
            </a:solidFill>
          </a:defRPr>
        </a:defPPr>
      </a:lstStyle>
    </a:txDef>
  </a:objectDefaults>
  <a:extraClrSchemeLst>
    <a:extraClrScheme>
      <a:clrScheme name="1_ccd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cd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ccd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cd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cd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cd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ccd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2936</TotalTime>
  <Words>1140</Words>
  <Application>Microsoft Office PowerPoint</Application>
  <PresentationFormat>On-screen Show (4:3)</PresentationFormat>
  <Paragraphs>169</Paragraphs>
  <Slides>18</Slides>
  <Notes>16</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vt:lpstr>
      <vt:lpstr>PowerPoint Presentation</vt:lpstr>
      <vt:lpstr>Outline</vt:lpstr>
      <vt:lpstr>The Cambridge Crystallographic Data Centre</vt:lpstr>
      <vt:lpstr>Structural Chemistry in Asia</vt:lpstr>
      <vt:lpstr>The CSD System and Drugs</vt:lpstr>
      <vt:lpstr>Drug discovery and development by design </vt:lpstr>
      <vt:lpstr>Structural Perspective of the Solid Form Landscape</vt:lpstr>
      <vt:lpstr>Pharmaceutical Solid Form Selection</vt:lpstr>
      <vt:lpstr>Understanding Polymorph Risk</vt:lpstr>
      <vt:lpstr>Structural Informatics tools to guide Solid Form Selection</vt:lpstr>
      <vt:lpstr>Using the CSD knowledge base to predict:  Hydrogen Bond Propensity</vt:lpstr>
      <vt:lpstr>PowerPoint Presentation</vt:lpstr>
      <vt:lpstr>Interaction likelihoods from existing structures</vt:lpstr>
      <vt:lpstr>Beyond Hydrogen Bonding</vt:lpstr>
      <vt:lpstr>Knowledge based prediction</vt:lpstr>
      <vt:lpstr>Knowledge based prediction</vt:lpstr>
      <vt:lpstr>Conclusions</vt:lpstr>
      <vt:lpstr>Thank you for listening</vt:lpstr>
    </vt:vector>
  </TitlesOfParts>
  <Company>Cambridge Crystallographic Data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sadiq</dc:creator>
  <cp:lastModifiedBy>sadiq</cp:lastModifiedBy>
  <cp:revision>50</cp:revision>
  <cp:lastPrinted>2014-04-25T14:36:40Z</cp:lastPrinted>
  <dcterms:created xsi:type="dcterms:W3CDTF">2014-04-04T08:11:43Z</dcterms:created>
  <dcterms:modified xsi:type="dcterms:W3CDTF">2014-04-28T06:54:41Z</dcterms:modified>
</cp:coreProperties>
</file>