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5"/>
  </p:notesMasterIdLst>
  <p:sldIdLst>
    <p:sldId id="258" r:id="rId2"/>
    <p:sldId id="298" r:id="rId3"/>
    <p:sldId id="297" r:id="rId4"/>
    <p:sldId id="299" r:id="rId5"/>
    <p:sldId id="404" r:id="rId6"/>
    <p:sldId id="405" r:id="rId7"/>
    <p:sldId id="300" r:id="rId8"/>
    <p:sldId id="301" r:id="rId9"/>
    <p:sldId id="303" r:id="rId10"/>
    <p:sldId id="280" r:id="rId11"/>
    <p:sldId id="304" r:id="rId12"/>
    <p:sldId id="370" r:id="rId13"/>
    <p:sldId id="406" r:id="rId14"/>
    <p:sldId id="371" r:id="rId15"/>
    <p:sldId id="375" r:id="rId16"/>
    <p:sldId id="376" r:id="rId17"/>
    <p:sldId id="377" r:id="rId18"/>
    <p:sldId id="378" r:id="rId19"/>
    <p:sldId id="379" r:id="rId20"/>
    <p:sldId id="380" r:id="rId21"/>
    <p:sldId id="381" r:id="rId22"/>
    <p:sldId id="407" r:id="rId23"/>
    <p:sldId id="373" r:id="rId24"/>
    <p:sldId id="326" r:id="rId25"/>
    <p:sldId id="408" r:id="rId26"/>
    <p:sldId id="409" r:id="rId27"/>
    <p:sldId id="383" r:id="rId28"/>
    <p:sldId id="328" r:id="rId29"/>
    <p:sldId id="330" r:id="rId30"/>
    <p:sldId id="332" r:id="rId31"/>
    <p:sldId id="331" r:id="rId32"/>
    <p:sldId id="384" r:id="rId33"/>
    <p:sldId id="385" r:id="rId34"/>
    <p:sldId id="386" r:id="rId35"/>
    <p:sldId id="401" r:id="rId36"/>
    <p:sldId id="402" r:id="rId37"/>
    <p:sldId id="387" r:id="rId38"/>
    <p:sldId id="410" r:id="rId39"/>
    <p:sldId id="411" r:id="rId40"/>
    <p:sldId id="412" r:id="rId41"/>
    <p:sldId id="413" r:id="rId42"/>
    <p:sldId id="414" r:id="rId43"/>
    <p:sldId id="415" r:id="rId44"/>
    <p:sldId id="416" r:id="rId45"/>
    <p:sldId id="417" r:id="rId46"/>
    <p:sldId id="418" r:id="rId47"/>
    <p:sldId id="420" r:id="rId48"/>
    <p:sldId id="419" r:id="rId49"/>
    <p:sldId id="393" r:id="rId50"/>
    <p:sldId id="394" r:id="rId51"/>
    <p:sldId id="400" r:id="rId52"/>
    <p:sldId id="368" r:id="rId53"/>
    <p:sldId id="369"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6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ausumi\schemati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chemeClr val="tx1"/>
              </a:solidFill>
            </a:ln>
          </c:spPr>
          <c:marker>
            <c:symbol val="none"/>
          </c:marker>
          <c:xVal>
            <c:numRef>
              <c:f>Sheet1!$C$1:$C$37</c:f>
              <c:numCache>
                <c:formatCode>General</c:formatCode>
                <c:ptCount val="37"/>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numCache>
            </c:numRef>
          </c:xVal>
          <c:yVal>
            <c:numRef>
              <c:f>Sheet1!$D$1:$D$37</c:f>
              <c:numCache>
                <c:formatCode>General</c:formatCode>
                <c:ptCount val="37"/>
                <c:pt idx="0">
                  <c:v>1</c:v>
                </c:pt>
                <c:pt idx="1">
                  <c:v>0.98480775301220758</c:v>
                </c:pt>
                <c:pt idx="2">
                  <c:v>0.93969262078590843</c:v>
                </c:pt>
                <c:pt idx="3">
                  <c:v>0.86602540378444615</c:v>
                </c:pt>
                <c:pt idx="4">
                  <c:v>0.76604444311899111</c:v>
                </c:pt>
                <c:pt idx="5">
                  <c:v>0.64278760968654702</c:v>
                </c:pt>
                <c:pt idx="6">
                  <c:v>0.50000000000000011</c:v>
                </c:pt>
                <c:pt idx="7">
                  <c:v>0.34202014332567515</c:v>
                </c:pt>
                <c:pt idx="8">
                  <c:v>0.17364817766693041</c:v>
                </c:pt>
                <c:pt idx="9">
                  <c:v>6.1257422745434082E-17</c:v>
                </c:pt>
                <c:pt idx="10">
                  <c:v>-0.17364817766693041</c:v>
                </c:pt>
                <c:pt idx="11">
                  <c:v>-0.34202014332567515</c:v>
                </c:pt>
                <c:pt idx="12">
                  <c:v>-0.5</c:v>
                </c:pt>
                <c:pt idx="13">
                  <c:v>-0.64278760968654702</c:v>
                </c:pt>
                <c:pt idx="14">
                  <c:v>-0.76604444311899111</c:v>
                </c:pt>
                <c:pt idx="15">
                  <c:v>-0.86602540378444615</c:v>
                </c:pt>
                <c:pt idx="16">
                  <c:v>-0.93969262078590832</c:v>
                </c:pt>
                <c:pt idx="17">
                  <c:v>-0.98480775301220758</c:v>
                </c:pt>
                <c:pt idx="18">
                  <c:v>-1</c:v>
                </c:pt>
                <c:pt idx="19">
                  <c:v>-0.98480775301220758</c:v>
                </c:pt>
                <c:pt idx="20">
                  <c:v>-0.93969262078590843</c:v>
                </c:pt>
                <c:pt idx="21">
                  <c:v>-0.86602540378444604</c:v>
                </c:pt>
                <c:pt idx="22">
                  <c:v>-0.76604444311899111</c:v>
                </c:pt>
                <c:pt idx="23">
                  <c:v>-0.64278760968654702</c:v>
                </c:pt>
                <c:pt idx="24">
                  <c:v>-0.50000000000000044</c:v>
                </c:pt>
                <c:pt idx="25">
                  <c:v>-0.34202014332567565</c:v>
                </c:pt>
                <c:pt idx="26">
                  <c:v>-0.17364817766693041</c:v>
                </c:pt>
                <c:pt idx="27">
                  <c:v>-1.8377226823629963E-16</c:v>
                </c:pt>
                <c:pt idx="28">
                  <c:v>0.17364817766693041</c:v>
                </c:pt>
                <c:pt idx="29">
                  <c:v>0.34202014332567465</c:v>
                </c:pt>
                <c:pt idx="30">
                  <c:v>0.50000000000000011</c:v>
                </c:pt>
                <c:pt idx="31">
                  <c:v>0.64278760968654691</c:v>
                </c:pt>
                <c:pt idx="32">
                  <c:v>0.76604444311899089</c:v>
                </c:pt>
                <c:pt idx="33">
                  <c:v>0.86602540378444592</c:v>
                </c:pt>
                <c:pt idx="34">
                  <c:v>0.93969262078590843</c:v>
                </c:pt>
                <c:pt idx="35">
                  <c:v>0.98480775301220758</c:v>
                </c:pt>
                <c:pt idx="36">
                  <c:v>1</c:v>
                </c:pt>
              </c:numCache>
            </c:numRef>
          </c:yVal>
          <c:smooth val="1"/>
        </c:ser>
        <c:dLbls>
          <c:showLegendKey val="0"/>
          <c:showVal val="0"/>
          <c:showCatName val="0"/>
          <c:showSerName val="0"/>
          <c:showPercent val="0"/>
          <c:showBubbleSize val="0"/>
        </c:dLbls>
        <c:axId val="49915392"/>
        <c:axId val="49917312"/>
      </c:scatterChart>
      <c:valAx>
        <c:axId val="49915392"/>
        <c:scaling>
          <c:orientation val="minMax"/>
          <c:max val="360"/>
        </c:scaling>
        <c:delete val="0"/>
        <c:axPos val="b"/>
        <c:title>
          <c:tx>
            <c:rich>
              <a:bodyPr/>
              <a:lstStyle/>
              <a:p>
                <a:pPr>
                  <a:defRPr sz="1600"/>
                </a:pPr>
                <a:r>
                  <a:rPr lang="el-GR" sz="1600" dirty="0" smtClean="0"/>
                  <a:t>θ</a:t>
                </a:r>
                <a:r>
                  <a:rPr lang="en-US" sz="1600" dirty="0" smtClean="0"/>
                  <a:t> in degree</a:t>
                </a:r>
                <a:endParaRPr lang="en-IN" sz="1600" dirty="0"/>
              </a:p>
            </c:rich>
          </c:tx>
          <c:layout>
            <c:manualLayout>
              <c:xMode val="edge"/>
              <c:yMode val="edge"/>
              <c:x val="0.41736111111111118"/>
              <c:y val="0.85553222513852434"/>
            </c:manualLayout>
          </c:layout>
          <c:overlay val="0"/>
        </c:title>
        <c:numFmt formatCode="General" sourceLinked="1"/>
        <c:majorTickMark val="out"/>
        <c:minorTickMark val="none"/>
        <c:tickLblPos val="nextTo"/>
        <c:txPr>
          <a:bodyPr/>
          <a:lstStyle/>
          <a:p>
            <a:pPr>
              <a:defRPr sz="1200" b="1"/>
            </a:pPr>
            <a:endParaRPr lang="en-US"/>
          </a:p>
        </c:txPr>
        <c:crossAx val="49917312"/>
        <c:crossesAt val="-1.5"/>
        <c:crossBetween val="midCat"/>
        <c:majorUnit val="90"/>
      </c:valAx>
      <c:valAx>
        <c:axId val="49917312"/>
        <c:scaling>
          <c:orientation val="minMax"/>
        </c:scaling>
        <c:delete val="1"/>
        <c:axPos val="l"/>
        <c:title>
          <c:tx>
            <c:rich>
              <a:bodyPr rot="-5400000" vert="horz"/>
              <a:lstStyle/>
              <a:p>
                <a:pPr>
                  <a:defRPr sz="1200"/>
                </a:pPr>
                <a:r>
                  <a:rPr lang="en-US" sz="1200" dirty="0" smtClean="0"/>
                  <a:t>Energy  </a:t>
                </a:r>
                <a:endParaRPr lang="en-US" sz="1200" dirty="0"/>
              </a:p>
            </c:rich>
          </c:tx>
          <c:layout>
            <c:manualLayout>
              <c:xMode val="edge"/>
              <c:yMode val="edge"/>
              <c:x val="1.6666666666666843E-2"/>
              <c:y val="0.36268482064742308"/>
            </c:manualLayout>
          </c:layout>
          <c:overlay val="0"/>
        </c:title>
        <c:numFmt formatCode="General" sourceLinked="1"/>
        <c:majorTickMark val="out"/>
        <c:minorTickMark val="none"/>
        <c:tickLblPos val="none"/>
        <c:crossAx val="49915392"/>
        <c:crossesAt val="0"/>
        <c:crossBetween val="midCat"/>
      </c:valAx>
    </c:plotArea>
    <c:plotVisOnly val="1"/>
    <c:dispBlanksAs val="gap"/>
    <c:showDLblsOverMax val="0"/>
  </c:chart>
  <c:spPr>
    <a:noFill/>
    <a:ln>
      <a:no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0.65625</cdr:x>
      <cdr:y>0.91146</cdr:y>
    </cdr:from>
    <cdr:to>
      <cdr:x>0.81251</cdr:x>
      <cdr:y>0.91204</cdr:y>
    </cdr:to>
    <cdr:sp macro="" textlink="">
      <cdr:nvSpPr>
        <cdr:cNvPr id="8" name="Straight Arrow Connector 7"/>
        <cdr:cNvSpPr/>
      </cdr:nvSpPr>
      <cdr:spPr>
        <a:xfrm xmlns:a="http://schemas.openxmlformats.org/drawingml/2006/main">
          <a:off x="3000396" y="2500330"/>
          <a:ext cx="714380" cy="1588"/>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0.04688</cdr:x>
      <cdr:y>0.15625</cdr:y>
    </cdr:from>
    <cdr:to>
      <cdr:x>0.04722</cdr:x>
      <cdr:y>0.33854</cdr:y>
    </cdr:to>
    <cdr:sp macro="" textlink="">
      <cdr:nvSpPr>
        <cdr:cNvPr id="10" name="Straight Arrow Connector 9"/>
        <cdr:cNvSpPr/>
      </cdr:nvSpPr>
      <cdr:spPr>
        <a:xfrm xmlns:a="http://schemas.openxmlformats.org/drawingml/2006/main" rot="5400000" flipH="1" flipV="1">
          <a:off x="-34925" y="677867"/>
          <a:ext cx="500066" cy="1588"/>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DAA46E-CD8D-4E57-B924-46ACF27C5416}" type="slidenum">
              <a:rPr lang="en-US"/>
              <a:pPr/>
              <a:t>‹#›</a:t>
            </a:fld>
            <a:endParaRPr lang="en-US"/>
          </a:p>
        </p:txBody>
      </p:sp>
    </p:spTree>
    <p:extLst>
      <p:ext uri="{BB962C8B-B14F-4D97-AF65-F5344CB8AC3E}">
        <p14:creationId xmlns:p14="http://schemas.microsoft.com/office/powerpoint/2010/main" val="995701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AA46E-CD8D-4E57-B924-46ACF27C541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8DAA46E-CD8D-4E57-B924-46ACF27C541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8DAA46E-CD8D-4E57-B924-46ACF27C5416}"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D6E674F-DE46-4AB5-AB79-FA0F5D259EC2}" type="slidenum">
              <a:rPr lang="en-US" smtClean="0"/>
              <a:pPr/>
              <a:t>15</a:t>
            </a:fld>
            <a:endParaRPr lang="en-US" smtClean="0"/>
          </a:p>
        </p:txBody>
      </p:sp>
      <p:sp>
        <p:nvSpPr>
          <p:cNvPr id="62467" name="Slide Image Placeholder 1"/>
          <p:cNvSpPr>
            <a:spLocks noGrp="1" noRot="1" noChangeAspect="1" noTextEdit="1"/>
          </p:cNvSpPr>
          <p:nvPr>
            <p:ph type="sldImg"/>
          </p:nvPr>
        </p:nvSpPr>
        <p:spPr>
          <a:ln/>
        </p:spPr>
      </p:sp>
      <p:sp>
        <p:nvSpPr>
          <p:cNvPr id="62468" name="Notes Placeholder 2"/>
          <p:cNvSpPr>
            <a:spLocks noGrp="1"/>
          </p:cNvSpPr>
          <p:nvPr>
            <p:ph type="body" idx="1"/>
          </p:nvPr>
        </p:nvSpPr>
        <p:spPr>
          <a:noFill/>
          <a:ln/>
        </p:spPr>
        <p:txBody>
          <a:bodyPr/>
          <a:lstStyle/>
          <a:p>
            <a:pPr eaLnBrk="1" hangingPunct="1"/>
            <a:endParaRPr lang="en-IN" smtClean="0"/>
          </a:p>
        </p:txBody>
      </p:sp>
      <p:sp>
        <p:nvSpPr>
          <p:cNvPr id="6246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80D7B39-2C01-4A7C-9AA5-FA6112D432BB}" type="slidenum">
              <a:rPr lang="en-IN" sz="1200"/>
              <a:pPr algn="r" eaLnBrk="0" hangingPunct="0"/>
              <a:t>15</a:t>
            </a:fld>
            <a:endParaRPr lang="en-I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6564" name="Slide Number Placeholder 3"/>
          <p:cNvSpPr>
            <a:spLocks noGrp="1"/>
          </p:cNvSpPr>
          <p:nvPr>
            <p:ph type="sldNum" sz="quarter" idx="5"/>
          </p:nvPr>
        </p:nvSpPr>
        <p:spPr/>
        <p:txBody>
          <a:bodyPr/>
          <a:lstStyle/>
          <a:p>
            <a:pPr>
              <a:defRPr/>
            </a:pPr>
            <a:fld id="{8CDBF93E-5C52-4FE0-8FB7-C97B66FDE823}" type="slidenum">
              <a:rPr lang="en-US" smtClean="0">
                <a:latin typeface="Arial" pitchFamily="34" charset="0"/>
              </a:rPr>
              <a:pPr>
                <a:defRPr/>
              </a:pPr>
              <a:t>27</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325900-79F5-4CCB-9698-E8FCAE2832E8}"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a:xfrm>
            <a:off x="0" y="6381750"/>
            <a:ext cx="2057400" cy="476250"/>
          </a:xfrm>
        </p:spPr>
        <p:txBody>
          <a:bodyPr/>
          <a:lstStyle>
            <a:lvl1pPr>
              <a:defRPr/>
            </a:lvl1pPr>
          </a:lstStyle>
          <a:p>
            <a:r>
              <a:rPr lang="en-IN" smtClean="0"/>
              <a:t>IYCr Summit Meeting Karachi 2014</a:t>
            </a:r>
            <a:endParaRPr lang="en-US" dirty="0"/>
          </a:p>
        </p:txBody>
      </p:sp>
      <p:sp>
        <p:nvSpPr>
          <p:cNvPr id="6" name="Slide Number Placeholder 5"/>
          <p:cNvSpPr>
            <a:spLocks noGrp="1"/>
          </p:cNvSpPr>
          <p:nvPr>
            <p:ph type="sldNum" sz="quarter" idx="12"/>
          </p:nvPr>
        </p:nvSpPr>
        <p:spPr>
          <a:xfrm>
            <a:off x="4876800" y="6172200"/>
            <a:ext cx="2133600" cy="476250"/>
          </a:xfrm>
        </p:spPr>
        <p:txBody>
          <a:bodyPr/>
          <a:lstStyle>
            <a:lvl1pPr>
              <a:defRPr/>
            </a:lvl1pPr>
          </a:lstStyle>
          <a:p>
            <a:fld id="{63863D3B-D54B-442D-B2D1-5B9E4F93B92D}"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IN" smtClean="0"/>
              <a:t>IYCr Summit Meeting Karachi 2014</a:t>
            </a:r>
            <a:endParaRPr lang="en-US"/>
          </a:p>
        </p:txBody>
      </p:sp>
      <p:sp>
        <p:nvSpPr>
          <p:cNvPr id="6" name="Slide Number Placeholder 5"/>
          <p:cNvSpPr>
            <a:spLocks noGrp="1"/>
          </p:cNvSpPr>
          <p:nvPr>
            <p:ph type="sldNum" sz="quarter" idx="12"/>
          </p:nvPr>
        </p:nvSpPr>
        <p:spPr/>
        <p:txBody>
          <a:bodyPr/>
          <a:lstStyle>
            <a:lvl1pPr>
              <a:defRPr/>
            </a:lvl1pPr>
          </a:lstStyle>
          <a:p>
            <a:fld id="{DCA1BFF8-5074-4875-A54A-61A14A04A6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70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70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IN" smtClean="0"/>
              <a:t>IYCr Summit Meeting Karachi 2014</a:t>
            </a:r>
            <a:endParaRPr lang="en-US"/>
          </a:p>
        </p:txBody>
      </p:sp>
      <p:sp>
        <p:nvSpPr>
          <p:cNvPr id="6" name="Slide Number Placeholder 5"/>
          <p:cNvSpPr>
            <a:spLocks noGrp="1"/>
          </p:cNvSpPr>
          <p:nvPr>
            <p:ph type="sldNum" sz="quarter" idx="12"/>
          </p:nvPr>
        </p:nvSpPr>
        <p:spPr/>
        <p:txBody>
          <a:bodyPr/>
          <a:lstStyle>
            <a:lvl1pPr>
              <a:defRPr/>
            </a:lvl1pPr>
          </a:lstStyle>
          <a:p>
            <a:fld id="{03DDA2C5-26B1-4E2E-800B-7DD560E6EFC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a:xfrm>
            <a:off x="0" y="6381750"/>
            <a:ext cx="2743200" cy="476250"/>
          </a:xfrm>
        </p:spPr>
        <p:txBody>
          <a:bodyPr/>
          <a:lstStyle>
            <a:lvl1pPr>
              <a:defRPr/>
            </a:lvl1pPr>
          </a:lstStyle>
          <a:p>
            <a:r>
              <a:rPr lang="en-IN" smtClean="0"/>
              <a:t>IYCr Summit Meeting Karachi 2014</a:t>
            </a:r>
            <a:endParaRPr lang="en-US" dirty="0"/>
          </a:p>
        </p:txBody>
      </p:sp>
      <p:sp>
        <p:nvSpPr>
          <p:cNvPr id="6" name="Slide Number Placeholder 5"/>
          <p:cNvSpPr>
            <a:spLocks noGrp="1"/>
          </p:cNvSpPr>
          <p:nvPr>
            <p:ph type="sldNum" sz="quarter" idx="12"/>
          </p:nvPr>
        </p:nvSpPr>
        <p:spPr/>
        <p:txBody>
          <a:bodyPr/>
          <a:lstStyle>
            <a:lvl1pPr>
              <a:defRPr/>
            </a:lvl1pPr>
          </a:lstStyle>
          <a:p>
            <a:fld id="{9452955E-DD1C-41BD-A241-BA93D311137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IN" smtClean="0"/>
              <a:t>IYCr Summit Meeting Karachi 2014</a:t>
            </a:r>
            <a:endParaRPr lang="en-US"/>
          </a:p>
        </p:txBody>
      </p:sp>
      <p:sp>
        <p:nvSpPr>
          <p:cNvPr id="6" name="Slide Number Placeholder 5"/>
          <p:cNvSpPr>
            <a:spLocks noGrp="1"/>
          </p:cNvSpPr>
          <p:nvPr>
            <p:ph type="sldNum" sz="quarter" idx="12"/>
          </p:nvPr>
        </p:nvSpPr>
        <p:spPr/>
        <p:txBody>
          <a:bodyPr/>
          <a:lstStyle>
            <a:lvl1pPr>
              <a:defRPr/>
            </a:lvl1pPr>
          </a:lstStyle>
          <a:p>
            <a:fld id="{B9FE1AC4-DECD-439E-BAA1-184FB01B3CD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114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66800"/>
            <a:ext cx="4114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IN" smtClean="0"/>
              <a:t>IYCr Summit Meeting Karachi 2014</a:t>
            </a:r>
            <a:endParaRPr lang="en-US"/>
          </a:p>
        </p:txBody>
      </p:sp>
      <p:sp>
        <p:nvSpPr>
          <p:cNvPr id="7" name="Slide Number Placeholder 6"/>
          <p:cNvSpPr>
            <a:spLocks noGrp="1"/>
          </p:cNvSpPr>
          <p:nvPr>
            <p:ph type="sldNum" sz="quarter" idx="12"/>
          </p:nvPr>
        </p:nvSpPr>
        <p:spPr/>
        <p:txBody>
          <a:bodyPr/>
          <a:lstStyle>
            <a:lvl1pPr>
              <a:defRPr/>
            </a:lvl1pPr>
          </a:lstStyle>
          <a:p>
            <a:fld id="{7E8684D0-12BD-4329-B5CA-1C31FCAC001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IN" smtClean="0"/>
              <a:t>IYCr Summit Meeting Karachi 2014</a:t>
            </a:r>
            <a:endParaRPr lang="en-US"/>
          </a:p>
        </p:txBody>
      </p:sp>
      <p:sp>
        <p:nvSpPr>
          <p:cNvPr id="9" name="Slide Number Placeholder 8"/>
          <p:cNvSpPr>
            <a:spLocks noGrp="1"/>
          </p:cNvSpPr>
          <p:nvPr>
            <p:ph type="sldNum" sz="quarter" idx="12"/>
          </p:nvPr>
        </p:nvSpPr>
        <p:spPr/>
        <p:txBody>
          <a:bodyPr/>
          <a:lstStyle>
            <a:lvl1pPr>
              <a:defRPr/>
            </a:lvl1pPr>
          </a:lstStyle>
          <a:p>
            <a:fld id="{3AD8DCAC-3B96-4C7B-B973-19B31D77150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a:xfrm>
            <a:off x="0" y="6381750"/>
            <a:ext cx="2895600" cy="476250"/>
          </a:xfrm>
        </p:spPr>
        <p:txBody>
          <a:bodyPr/>
          <a:lstStyle>
            <a:lvl1pPr>
              <a:defRPr/>
            </a:lvl1pPr>
          </a:lstStyle>
          <a:p>
            <a:r>
              <a:rPr lang="en-IN" smtClean="0"/>
              <a:t>IYCr Summit Meeting Karachi 2014</a:t>
            </a:r>
            <a:endParaRPr lang="en-US"/>
          </a:p>
        </p:txBody>
      </p:sp>
      <p:sp>
        <p:nvSpPr>
          <p:cNvPr id="5" name="Slide Number Placeholder 4"/>
          <p:cNvSpPr>
            <a:spLocks noGrp="1"/>
          </p:cNvSpPr>
          <p:nvPr>
            <p:ph type="sldNum" sz="quarter" idx="12"/>
          </p:nvPr>
        </p:nvSpPr>
        <p:spPr/>
        <p:txBody>
          <a:bodyPr/>
          <a:lstStyle>
            <a:lvl1pPr>
              <a:defRPr/>
            </a:lvl1pPr>
          </a:lstStyle>
          <a:p>
            <a:fld id="{2AA3BB21-7C90-44F8-AFA7-C81DD5E3D8F0}"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IN" smtClean="0"/>
              <a:t>IYCr Summit Meeting Karachi 2014</a:t>
            </a:r>
            <a:endParaRPr lang="en-US"/>
          </a:p>
        </p:txBody>
      </p:sp>
      <p:sp>
        <p:nvSpPr>
          <p:cNvPr id="4" name="Slide Number Placeholder 3"/>
          <p:cNvSpPr>
            <a:spLocks noGrp="1"/>
          </p:cNvSpPr>
          <p:nvPr>
            <p:ph type="sldNum" sz="quarter" idx="12"/>
          </p:nvPr>
        </p:nvSpPr>
        <p:spPr/>
        <p:txBody>
          <a:bodyPr/>
          <a:lstStyle>
            <a:lvl1pPr>
              <a:defRPr/>
            </a:lvl1pPr>
          </a:lstStyle>
          <a:p>
            <a:fld id="{6641EABA-7034-4DD5-9E47-A3519162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IN" smtClean="0"/>
              <a:t>IYCr Summit Meeting Karachi 2014</a:t>
            </a:r>
            <a:endParaRPr lang="en-US"/>
          </a:p>
        </p:txBody>
      </p:sp>
      <p:sp>
        <p:nvSpPr>
          <p:cNvPr id="7" name="Slide Number Placeholder 6"/>
          <p:cNvSpPr>
            <a:spLocks noGrp="1"/>
          </p:cNvSpPr>
          <p:nvPr>
            <p:ph type="sldNum" sz="quarter" idx="12"/>
          </p:nvPr>
        </p:nvSpPr>
        <p:spPr/>
        <p:txBody>
          <a:bodyPr/>
          <a:lstStyle>
            <a:lvl1pPr>
              <a:defRPr/>
            </a:lvl1pPr>
          </a:lstStyle>
          <a:p>
            <a:fld id="{DB8A4457-2F7C-4266-9C27-C865DEB30FD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IN" smtClean="0"/>
              <a:t>IYCr Summit Meeting Karachi 2014</a:t>
            </a:r>
            <a:endParaRPr lang="en-US"/>
          </a:p>
        </p:txBody>
      </p:sp>
      <p:sp>
        <p:nvSpPr>
          <p:cNvPr id="7" name="Slide Number Placeholder 6"/>
          <p:cNvSpPr>
            <a:spLocks noGrp="1"/>
          </p:cNvSpPr>
          <p:nvPr>
            <p:ph type="sldNum" sz="quarter" idx="12"/>
          </p:nvPr>
        </p:nvSpPr>
        <p:spPr/>
        <p:txBody>
          <a:bodyPr/>
          <a:lstStyle>
            <a:lvl1pPr>
              <a:defRPr/>
            </a:lvl1pPr>
          </a:lstStyle>
          <a:p>
            <a:fld id="{981CB50F-5A96-4518-8A41-630F4CEB9FD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066800"/>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04800" y="1066800"/>
            <a:ext cx="8382000" cy="563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0" y="6381750"/>
            <a:ext cx="746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1">
                <a:solidFill>
                  <a:srgbClr val="CC3300"/>
                </a:solidFill>
              </a:defRPr>
            </a:lvl1pPr>
          </a:lstStyle>
          <a:p>
            <a:r>
              <a:rPr lang="en-IN" smtClean="0"/>
              <a:t>IYCr Summit Meeting Karachi 2014</a:t>
            </a: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B13B218-BF7E-4BF3-ABD9-29C75762E19A}" type="slidenum">
              <a:rPr lang="en-US"/>
              <a:pPr/>
              <a:t>‹#›</a:t>
            </a:fld>
            <a:endParaRPr lang="en-US"/>
          </a:p>
        </p:txBody>
      </p:sp>
      <p:pic>
        <p:nvPicPr>
          <p:cNvPr id="4103" name="Picture 7"/>
          <p:cNvPicPr>
            <a:picLocks noChangeAspect="1" noChangeArrowheads="1"/>
          </p:cNvPicPr>
          <p:nvPr userDrawn="1"/>
        </p:nvPicPr>
        <p:blipFill>
          <a:blip r:embed="rId13" cstate="print"/>
          <a:srcRect/>
          <a:stretch>
            <a:fillRect/>
          </a:stretch>
        </p:blipFill>
        <p:spPr bwMode="auto">
          <a:xfrm>
            <a:off x="7939088" y="5562600"/>
            <a:ext cx="1204912" cy="1295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defRPr>
      </a:lvl2pPr>
      <a:lvl3pPr algn="ctr" rtl="0" fontAlgn="base">
        <a:spcBef>
          <a:spcPct val="0"/>
        </a:spcBef>
        <a:spcAft>
          <a:spcPct val="0"/>
        </a:spcAft>
        <a:defRPr sz="4400">
          <a:solidFill>
            <a:srgbClr val="FFFF00"/>
          </a:solidFill>
          <a:latin typeface="Arial" charset="0"/>
        </a:defRPr>
      </a:lvl3pPr>
      <a:lvl4pPr algn="ctr" rtl="0" fontAlgn="base">
        <a:spcBef>
          <a:spcPct val="0"/>
        </a:spcBef>
        <a:spcAft>
          <a:spcPct val="0"/>
        </a:spcAft>
        <a:defRPr sz="4400">
          <a:solidFill>
            <a:srgbClr val="FFFF00"/>
          </a:solidFill>
          <a:latin typeface="Arial" charset="0"/>
        </a:defRPr>
      </a:lvl4pPr>
      <a:lvl5pPr algn="ctr" rtl="0" fontAlgn="base">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oleObject" Target="../embeddings/oleObject4.bin"/><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2.png"/><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pubs.acs.org/doi/full/10.1021/jp202704c"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tiff"/><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0" y="304800"/>
            <a:ext cx="9144000" cy="2209800"/>
          </a:xfrm>
        </p:spPr>
        <p:txBody>
          <a:bodyPr/>
          <a:lstStyle/>
          <a:p>
            <a:r>
              <a:rPr lang="en-US" sz="3600" dirty="0" smtClean="0"/>
              <a:t>STRUCTURE AND BONDING OF MOLECULAR COMPLEXES IN THE GAS PHASE: ARE THEY RELEVANT TO </a:t>
            </a:r>
            <a:r>
              <a:rPr lang="en-US" sz="3600" dirty="0" smtClean="0"/>
              <a:t>CONDENSED </a:t>
            </a:r>
            <a:r>
              <a:rPr lang="en-US" sz="3600" dirty="0" smtClean="0"/>
              <a:t>PHASE?</a:t>
            </a:r>
            <a:endParaRPr lang="en-US" sz="3600" dirty="0"/>
          </a:p>
        </p:txBody>
      </p:sp>
      <p:sp>
        <p:nvSpPr>
          <p:cNvPr id="6149" name="Rectangle 5"/>
          <p:cNvSpPr>
            <a:spLocks noGrp="1" noChangeArrowheads="1"/>
          </p:cNvSpPr>
          <p:nvPr>
            <p:ph type="subTitle" idx="1"/>
          </p:nvPr>
        </p:nvSpPr>
        <p:spPr>
          <a:xfrm>
            <a:off x="0" y="2819400"/>
            <a:ext cx="9144000" cy="1752600"/>
          </a:xfrm>
        </p:spPr>
        <p:txBody>
          <a:bodyPr/>
          <a:lstStyle/>
          <a:p>
            <a:pPr>
              <a:lnSpc>
                <a:spcPct val="80000"/>
              </a:lnSpc>
            </a:pPr>
            <a:r>
              <a:rPr lang="en-US" sz="2800" dirty="0">
                <a:solidFill>
                  <a:schemeClr val="accent2"/>
                </a:solidFill>
              </a:rPr>
              <a:t>E. </a:t>
            </a:r>
            <a:r>
              <a:rPr lang="en-US" sz="2800" dirty="0" err="1">
                <a:solidFill>
                  <a:schemeClr val="accent2"/>
                </a:solidFill>
              </a:rPr>
              <a:t>Arunan</a:t>
            </a:r>
            <a:endParaRPr lang="en-US" sz="2800" dirty="0">
              <a:solidFill>
                <a:schemeClr val="accent2"/>
              </a:solidFill>
            </a:endParaRPr>
          </a:p>
          <a:p>
            <a:pPr>
              <a:lnSpc>
                <a:spcPct val="80000"/>
              </a:lnSpc>
            </a:pPr>
            <a:r>
              <a:rPr lang="en-US" sz="2800" dirty="0">
                <a:solidFill>
                  <a:schemeClr val="accent2"/>
                </a:solidFill>
              </a:rPr>
              <a:t>Department of Inorganic and Physical Chemistry</a:t>
            </a:r>
          </a:p>
          <a:p>
            <a:pPr>
              <a:lnSpc>
                <a:spcPct val="80000"/>
              </a:lnSpc>
            </a:pPr>
            <a:r>
              <a:rPr lang="en-US" sz="2800" dirty="0">
                <a:solidFill>
                  <a:schemeClr val="accent2"/>
                </a:solidFill>
              </a:rPr>
              <a:t>Indian Institute of Science</a:t>
            </a:r>
          </a:p>
          <a:p>
            <a:pPr>
              <a:lnSpc>
                <a:spcPct val="80000"/>
              </a:lnSpc>
            </a:pPr>
            <a:r>
              <a:rPr lang="en-US" sz="2800" dirty="0">
                <a:solidFill>
                  <a:schemeClr val="accent2"/>
                </a:solidFill>
              </a:rPr>
              <a:t>Bangalore. 560012</a:t>
            </a:r>
            <a:endParaRPr lang="en-US" sz="2800" dirty="0"/>
          </a:p>
        </p:txBody>
      </p:sp>
      <p:sp>
        <p:nvSpPr>
          <p:cNvPr id="6" name="TextBox 5"/>
          <p:cNvSpPr txBox="1"/>
          <p:nvPr/>
        </p:nvSpPr>
        <p:spPr>
          <a:xfrm>
            <a:off x="0" y="6211669"/>
            <a:ext cx="5006499" cy="646331"/>
          </a:xfrm>
          <a:prstGeom prst="rect">
            <a:avLst/>
          </a:prstGeom>
          <a:noFill/>
        </p:spPr>
        <p:txBody>
          <a:bodyPr wrap="none" rtlCol="0">
            <a:spAutoFit/>
          </a:bodyPr>
          <a:lstStyle/>
          <a:p>
            <a:r>
              <a:rPr lang="en-US" b="1" dirty="0" err="1" smtClean="0">
                <a:solidFill>
                  <a:srgbClr val="C00000"/>
                </a:solidFill>
              </a:rPr>
              <a:t>IYCr</a:t>
            </a:r>
            <a:r>
              <a:rPr lang="en-US" b="1" dirty="0" smtClean="0">
                <a:solidFill>
                  <a:srgbClr val="C00000"/>
                </a:solidFill>
              </a:rPr>
              <a:t> Summit Meeting, University of Karachi,</a:t>
            </a:r>
          </a:p>
          <a:p>
            <a:r>
              <a:rPr lang="en-US" b="1" dirty="0" smtClean="0">
                <a:solidFill>
                  <a:srgbClr val="C00000"/>
                </a:solidFill>
              </a:rPr>
              <a:t>April 28-May 1, 2014</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304800" y="228600"/>
          <a:ext cx="5429250" cy="5429250"/>
        </p:xfrm>
        <a:graphic>
          <a:graphicData uri="http://schemas.openxmlformats.org/presentationml/2006/ole">
            <mc:AlternateContent xmlns:mc="http://schemas.openxmlformats.org/markup-compatibility/2006">
              <mc:Choice xmlns:v="urn:schemas-microsoft-com:vml" Requires="v">
                <p:oleObj spid="_x0000_s33795" name="Bitmap Image" r:id="rId3" imgW="4761905" imgH="4761905" progId="PBrush">
                  <p:embed/>
                </p:oleObj>
              </mc:Choice>
              <mc:Fallback>
                <p:oleObj name="Bitmap Image" r:id="rId3" imgW="4761905" imgH="4761905"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542925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5" name="Text Box 3"/>
          <p:cNvSpPr txBox="1">
            <a:spLocks noChangeArrowheads="1"/>
          </p:cNvSpPr>
          <p:nvPr/>
        </p:nvSpPr>
        <p:spPr bwMode="auto">
          <a:xfrm>
            <a:off x="5867400" y="1295400"/>
            <a:ext cx="2971800" cy="3416320"/>
          </a:xfrm>
          <a:prstGeom prst="rect">
            <a:avLst/>
          </a:prstGeom>
          <a:noFill/>
          <a:ln w="9525">
            <a:noFill/>
            <a:miter lim="800000"/>
            <a:headEnd/>
            <a:tailEnd/>
          </a:ln>
          <a:effectLst/>
        </p:spPr>
        <p:txBody>
          <a:bodyPr>
            <a:spAutoFit/>
          </a:bodyPr>
          <a:lstStyle/>
          <a:p>
            <a:pPr eaLnBrk="0" hangingPunct="0"/>
            <a:r>
              <a:rPr lang="en-US" sz="2400" dirty="0">
                <a:latin typeface="Tahoma" charset="0"/>
              </a:rPr>
              <a:t>Benzene </a:t>
            </a:r>
            <a:r>
              <a:rPr lang="en-US" sz="2400" dirty="0" err="1">
                <a:latin typeface="Tahoma" charset="0"/>
              </a:rPr>
              <a:t>dimer</a:t>
            </a:r>
            <a:r>
              <a:rPr lang="en-US" sz="2400" dirty="0">
                <a:latin typeface="Tahoma" charset="0"/>
              </a:rPr>
              <a:t>, </a:t>
            </a:r>
            <a:r>
              <a:rPr lang="en-US" sz="2400" dirty="0" err="1">
                <a:latin typeface="Tahoma" charset="0"/>
              </a:rPr>
              <a:t>c.m-c.m</a:t>
            </a:r>
            <a:r>
              <a:rPr lang="en-US" sz="2400" dirty="0">
                <a:latin typeface="Tahoma" charset="0"/>
              </a:rPr>
              <a:t> distance 4.96Å </a:t>
            </a:r>
          </a:p>
          <a:p>
            <a:pPr eaLnBrk="0" hangingPunct="0"/>
            <a:r>
              <a:rPr lang="en-US" sz="2400" dirty="0">
                <a:latin typeface="Tahoma" charset="0"/>
              </a:rPr>
              <a:t>Distance very close to what is found in crystal</a:t>
            </a:r>
            <a:r>
              <a:rPr lang="en-US" sz="2400" dirty="0" smtClean="0">
                <a:latin typeface="Tahoma" charset="0"/>
              </a:rPr>
              <a:t>!</a:t>
            </a:r>
          </a:p>
          <a:p>
            <a:pPr eaLnBrk="0" hangingPunct="0"/>
            <a:r>
              <a:rPr lang="en-US" sz="2400" dirty="0" smtClean="0">
                <a:latin typeface="Tahoma" charset="0"/>
              </a:rPr>
              <a:t>The geometry in the gas phase and solid are nearly the same!</a:t>
            </a:r>
            <a:endParaRPr lang="en-US" sz="2400" dirty="0">
              <a:latin typeface="Tahoma" charset="0"/>
            </a:endParaRPr>
          </a:p>
          <a:p>
            <a:pPr eaLnBrk="0" hangingPunct="0"/>
            <a:endParaRPr lang="en-US" sz="2400" dirty="0">
              <a:latin typeface="Tahoma" charset="0"/>
            </a:endParaRPr>
          </a:p>
        </p:txBody>
      </p:sp>
      <p:sp>
        <p:nvSpPr>
          <p:cNvPr id="33796" name="Text Box 4"/>
          <p:cNvSpPr txBox="1">
            <a:spLocks noChangeArrowheads="1"/>
          </p:cNvSpPr>
          <p:nvPr/>
        </p:nvSpPr>
        <p:spPr bwMode="auto">
          <a:xfrm>
            <a:off x="381000" y="5715000"/>
            <a:ext cx="7467600" cy="641350"/>
          </a:xfrm>
          <a:prstGeom prst="rect">
            <a:avLst/>
          </a:prstGeom>
          <a:noFill/>
          <a:ln w="9525">
            <a:noFill/>
            <a:miter lim="800000"/>
            <a:headEnd/>
            <a:tailEnd/>
          </a:ln>
          <a:effectLst/>
        </p:spPr>
        <p:txBody>
          <a:bodyPr>
            <a:spAutoFit/>
          </a:bodyPr>
          <a:lstStyle/>
          <a:p>
            <a:r>
              <a:rPr lang="en-US"/>
              <a:t>Arunan and Gutowsky </a:t>
            </a:r>
            <a:r>
              <a:rPr lang="en-US" i="1"/>
              <a:t>J. Chem. Phys</a:t>
            </a:r>
            <a:r>
              <a:rPr lang="en-US"/>
              <a:t>.  </a:t>
            </a:r>
            <a:r>
              <a:rPr lang="en-US" b="1"/>
              <a:t>98</a:t>
            </a:r>
            <a:r>
              <a:rPr lang="en-US"/>
              <a:t>, 4294 (1993) </a:t>
            </a:r>
            <a:r>
              <a:rPr lang="en-US" b="1"/>
              <a:t>The rotational spectrum, structure and dynamics of a benzene dimer. </a:t>
            </a:r>
          </a:p>
        </p:txBody>
      </p:sp>
      <p:sp>
        <p:nvSpPr>
          <p:cNvPr id="7" name="Footer Placeholder 6"/>
          <p:cNvSpPr>
            <a:spLocks noGrp="1"/>
          </p:cNvSpPr>
          <p:nvPr>
            <p:ph type="ftr" sz="quarter" idx="11"/>
          </p:nvPr>
        </p:nvSpPr>
        <p:spPr>
          <a:xfrm>
            <a:off x="0" y="6381750"/>
            <a:ext cx="45720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Naphthalene </a:t>
            </a:r>
            <a:r>
              <a:rPr lang="en-US" dirty="0" err="1" smtClean="0"/>
              <a:t>dimer</a:t>
            </a:r>
            <a:endParaRPr lang="en-US" dirty="0"/>
          </a:p>
        </p:txBody>
      </p:sp>
      <p:sp>
        <p:nvSpPr>
          <p:cNvPr id="4" name="Content Placeholder 3"/>
          <p:cNvSpPr>
            <a:spLocks noGrp="1"/>
          </p:cNvSpPr>
          <p:nvPr>
            <p:ph idx="1"/>
          </p:nvPr>
        </p:nvSpPr>
        <p:spPr>
          <a:xfrm>
            <a:off x="304800" y="1066800"/>
            <a:ext cx="6934200" cy="5105400"/>
          </a:xfrm>
        </p:spPr>
        <p:txBody>
          <a:bodyPr/>
          <a:lstStyle/>
          <a:p>
            <a:r>
              <a:rPr lang="en-US" sz="2400" dirty="0" smtClean="0"/>
              <a:t>Resonance enhanced multi-photon ionization, time-of-flight mass spectroscopy reveals the structure to be T-shaped again! (K. </a:t>
            </a:r>
            <a:r>
              <a:rPr lang="en-US" sz="2400" dirty="0" err="1" smtClean="0"/>
              <a:t>Naata</a:t>
            </a:r>
            <a:r>
              <a:rPr lang="en-US" sz="2400" dirty="0" smtClean="0"/>
              <a:t> and coworkers, </a:t>
            </a:r>
            <a:r>
              <a:rPr lang="en-US" sz="2400" i="1" dirty="0" smtClean="0"/>
              <a:t>J. Phys. Chem. A</a:t>
            </a:r>
            <a:r>
              <a:rPr lang="en-US" sz="2400" dirty="0" smtClean="0"/>
              <a:t>, 2007, 111 (20), pp 4211–4214).</a:t>
            </a:r>
          </a:p>
          <a:p>
            <a:r>
              <a:rPr lang="en-US" sz="2400" dirty="0" smtClean="0"/>
              <a:t>From the IUPAC report 2011: The crystal packing of a non-hydrogen bonded solid (say naphthalene) is often determined by the principle of close-packing, and each molecule is surrounded by a maximum number of other molecules.</a:t>
            </a:r>
          </a:p>
          <a:p>
            <a:r>
              <a:rPr lang="en-US" sz="2400" dirty="0" smtClean="0"/>
              <a:t>Gas phase and solid are completely different!</a:t>
            </a:r>
          </a:p>
          <a:p>
            <a:endParaRPr lang="en-US" dirty="0" smtClean="0"/>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291449" y="1066800"/>
            <a:ext cx="1852551" cy="1981200"/>
          </a:xfrm>
          <a:prstGeom prst="rect">
            <a:avLst/>
          </a:prstGeom>
          <a:noFill/>
          <a:ln w="9525">
            <a:noFill/>
            <a:miter lim="800000"/>
            <a:headEnd/>
            <a:tailEnd/>
          </a:ln>
          <a:effectLst/>
        </p:spPr>
      </p:pic>
      <p:sp>
        <p:nvSpPr>
          <p:cNvPr id="6" name="Footer Placeholder 5"/>
          <p:cNvSpPr>
            <a:spLocks noGrp="1"/>
          </p:cNvSpPr>
          <p:nvPr>
            <p:ph type="ftr" sz="quarter" idx="11"/>
          </p:nvPr>
        </p:nvSpPr>
        <p:spPr>
          <a:xfrm>
            <a:off x="0" y="6381750"/>
            <a:ext cx="40386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4000" cy="808038"/>
          </a:xfrm>
        </p:spPr>
        <p:txBody>
          <a:bodyPr/>
          <a:lstStyle/>
          <a:p>
            <a:pPr eaLnBrk="1" hangingPunct="1"/>
            <a:r>
              <a:rPr lang="en-US" smtClean="0"/>
              <a:t>C</a:t>
            </a:r>
            <a:r>
              <a:rPr lang="en-US" baseline="-25000" smtClean="0"/>
              <a:t>2</a:t>
            </a:r>
            <a:r>
              <a:rPr lang="en-US" smtClean="0"/>
              <a:t>H</a:t>
            </a:r>
            <a:r>
              <a:rPr lang="en-US" baseline="-25000" smtClean="0"/>
              <a:t>4</a:t>
            </a:r>
            <a:r>
              <a:rPr lang="en-US" smtClean="0"/>
              <a:t>-H</a:t>
            </a:r>
            <a:r>
              <a:rPr lang="en-US" baseline="-25000" smtClean="0"/>
              <a:t>2</a:t>
            </a:r>
            <a:r>
              <a:rPr lang="en-US" smtClean="0"/>
              <a:t>S dimer</a:t>
            </a:r>
          </a:p>
        </p:txBody>
      </p:sp>
      <p:pic>
        <p:nvPicPr>
          <p:cNvPr id="10244" name="Picture 3"/>
          <p:cNvPicPr>
            <a:picLocks noGrp="1" noChangeAspect="1" noChangeArrowheads="1"/>
          </p:cNvPicPr>
          <p:nvPr>
            <p:ph idx="1"/>
          </p:nvPr>
        </p:nvPicPr>
        <p:blipFill>
          <a:blip r:embed="rId2" cstate="print"/>
          <a:srcRect/>
          <a:stretch>
            <a:fillRect/>
          </a:stretch>
        </p:blipFill>
        <p:spPr>
          <a:xfrm>
            <a:off x="228600" y="838200"/>
            <a:ext cx="4038600" cy="4191000"/>
          </a:xfrm>
          <a:noFill/>
        </p:spPr>
      </p:pic>
      <p:sp>
        <p:nvSpPr>
          <p:cNvPr id="10245" name="Text Box 4"/>
          <p:cNvSpPr txBox="1">
            <a:spLocks noChangeArrowheads="1"/>
          </p:cNvSpPr>
          <p:nvPr/>
        </p:nvSpPr>
        <p:spPr bwMode="auto">
          <a:xfrm>
            <a:off x="3886200" y="1143000"/>
            <a:ext cx="4683125" cy="2282825"/>
          </a:xfrm>
          <a:prstGeom prst="rect">
            <a:avLst/>
          </a:prstGeom>
          <a:noFill/>
          <a:ln w="9525">
            <a:noFill/>
            <a:miter lim="800000"/>
            <a:headEnd/>
            <a:tailEnd/>
          </a:ln>
        </p:spPr>
        <p:txBody>
          <a:bodyPr wrap="none">
            <a:spAutoFit/>
          </a:bodyPr>
          <a:lstStyle/>
          <a:p>
            <a:pPr eaLnBrk="0" hangingPunct="0"/>
            <a:r>
              <a:rPr lang="en-US" sz="2400">
                <a:latin typeface="Verdana" pitchFamily="34" charset="0"/>
              </a:rPr>
              <a:t>Structurally very similar</a:t>
            </a:r>
          </a:p>
          <a:p>
            <a:pPr eaLnBrk="0" hangingPunct="0"/>
            <a:r>
              <a:rPr lang="en-US" sz="2400">
                <a:latin typeface="Verdana" pitchFamily="34" charset="0"/>
              </a:rPr>
              <a:t>to C</a:t>
            </a:r>
            <a:r>
              <a:rPr lang="en-US" sz="2400" baseline="-25000">
                <a:latin typeface="Verdana" pitchFamily="34" charset="0"/>
              </a:rPr>
              <a:t>2</a:t>
            </a:r>
            <a:r>
              <a:rPr lang="en-US" sz="2400">
                <a:latin typeface="Verdana" pitchFamily="34" charset="0"/>
              </a:rPr>
              <a:t>H</a:t>
            </a:r>
            <a:r>
              <a:rPr lang="en-US" sz="2400" baseline="-25000">
                <a:latin typeface="Verdana" pitchFamily="34" charset="0"/>
              </a:rPr>
              <a:t>4</a:t>
            </a:r>
            <a:r>
              <a:rPr lang="en-US" sz="2400">
                <a:latin typeface="Verdana" pitchFamily="34" charset="0"/>
              </a:rPr>
              <a:t>-H</a:t>
            </a:r>
            <a:r>
              <a:rPr lang="en-US" sz="2400" baseline="-25000">
                <a:latin typeface="Verdana" pitchFamily="34" charset="0"/>
              </a:rPr>
              <a:t>2</a:t>
            </a:r>
            <a:r>
              <a:rPr lang="en-US" sz="2400">
                <a:latin typeface="Verdana" pitchFamily="34" charset="0"/>
              </a:rPr>
              <a:t>O</a:t>
            </a:r>
          </a:p>
          <a:p>
            <a:pPr eaLnBrk="0" hangingPunct="0"/>
            <a:r>
              <a:rPr lang="en-US" sz="2400">
                <a:latin typeface="Verdana" pitchFamily="34" charset="0"/>
              </a:rPr>
              <a:t>Binding energy is less</a:t>
            </a:r>
          </a:p>
          <a:p>
            <a:pPr eaLnBrk="0" hangingPunct="0"/>
            <a:r>
              <a:rPr lang="en-US" sz="2400">
                <a:latin typeface="Verdana" pitchFamily="34" charset="0"/>
              </a:rPr>
              <a:t>Rotational spectrum reveals</a:t>
            </a:r>
          </a:p>
          <a:p>
            <a:pPr eaLnBrk="0" hangingPunct="0"/>
            <a:r>
              <a:rPr lang="en-US" sz="2400">
                <a:latin typeface="Verdana" pitchFamily="34" charset="0"/>
              </a:rPr>
              <a:t>evidence for large amplitude </a:t>
            </a:r>
          </a:p>
          <a:p>
            <a:pPr eaLnBrk="0" hangingPunct="0"/>
            <a:r>
              <a:rPr lang="en-US" sz="2400">
                <a:latin typeface="Verdana" pitchFamily="34" charset="0"/>
              </a:rPr>
              <a:t>motions.</a:t>
            </a:r>
          </a:p>
        </p:txBody>
      </p:sp>
      <p:sp>
        <p:nvSpPr>
          <p:cNvPr id="10246" name="Text Box 5"/>
          <p:cNvSpPr txBox="1">
            <a:spLocks noChangeArrowheads="1"/>
          </p:cNvSpPr>
          <p:nvPr/>
        </p:nvSpPr>
        <p:spPr bwMode="auto">
          <a:xfrm>
            <a:off x="0" y="5715000"/>
            <a:ext cx="6873875" cy="641350"/>
          </a:xfrm>
          <a:prstGeom prst="rect">
            <a:avLst/>
          </a:prstGeom>
          <a:noFill/>
          <a:ln w="9525">
            <a:noFill/>
            <a:miter lim="800000"/>
            <a:headEnd/>
            <a:tailEnd/>
          </a:ln>
        </p:spPr>
        <p:txBody>
          <a:bodyPr wrap="none">
            <a:spAutoFit/>
          </a:bodyPr>
          <a:lstStyle/>
          <a:p>
            <a:pPr eaLnBrk="0" hangingPunct="0"/>
            <a:r>
              <a:rPr lang="en-US">
                <a:latin typeface="Verdana" pitchFamily="34" charset="0"/>
              </a:rPr>
              <a:t>M. Goswami, P. K. Mandal, D. J. Ramdass, and E. Arunan,</a:t>
            </a:r>
          </a:p>
          <a:p>
            <a:pPr eaLnBrk="0" hangingPunct="0"/>
            <a:r>
              <a:rPr lang="en-US">
                <a:latin typeface="Verdana" pitchFamily="34" charset="0"/>
              </a:rPr>
              <a:t> </a:t>
            </a:r>
            <a:r>
              <a:rPr lang="en-US" i="1">
                <a:latin typeface="Verdana" pitchFamily="34" charset="0"/>
              </a:rPr>
              <a:t>Chem. Phys. Lett. </a:t>
            </a:r>
            <a:r>
              <a:rPr lang="en-US" b="1">
                <a:latin typeface="Verdana" pitchFamily="34" charset="0"/>
              </a:rPr>
              <a:t>393</a:t>
            </a:r>
            <a:r>
              <a:rPr lang="en-US">
                <a:latin typeface="Verdana" pitchFamily="34" charset="0"/>
              </a:rPr>
              <a:t>, 22 , (2004)</a:t>
            </a:r>
            <a:endParaRPr lang="en-US" b="1">
              <a:latin typeface="Verdana" pitchFamily="34" charset="0"/>
            </a:endParaRPr>
          </a:p>
        </p:txBody>
      </p:sp>
      <p:sp>
        <p:nvSpPr>
          <p:cNvPr id="10247" name="Text Box 6"/>
          <p:cNvSpPr txBox="1">
            <a:spLocks noChangeArrowheads="1"/>
          </p:cNvSpPr>
          <p:nvPr/>
        </p:nvSpPr>
        <p:spPr bwMode="auto">
          <a:xfrm>
            <a:off x="3478213" y="3429000"/>
            <a:ext cx="5665787" cy="2654300"/>
          </a:xfrm>
          <a:prstGeom prst="rect">
            <a:avLst/>
          </a:prstGeom>
          <a:noFill/>
          <a:ln w="9525">
            <a:noFill/>
            <a:miter lim="800000"/>
            <a:headEnd/>
            <a:tailEnd/>
          </a:ln>
        </p:spPr>
        <p:txBody>
          <a:bodyPr>
            <a:spAutoFit/>
          </a:bodyPr>
          <a:lstStyle/>
          <a:p>
            <a:pPr eaLnBrk="0" hangingPunct="0"/>
            <a:r>
              <a:rPr lang="en-US" sz="2800">
                <a:latin typeface="Verdana" pitchFamily="34" charset="0"/>
              </a:rPr>
              <a:t>Referee: Please do not call it a</a:t>
            </a:r>
          </a:p>
          <a:p>
            <a:pPr eaLnBrk="0" hangingPunct="0"/>
            <a:r>
              <a:rPr lang="en-US" sz="2800">
                <a:latin typeface="Verdana" pitchFamily="34" charset="0"/>
              </a:rPr>
              <a:t>Hydrogen bond!</a:t>
            </a:r>
          </a:p>
          <a:p>
            <a:pPr eaLnBrk="0" hangingPunct="0"/>
            <a:r>
              <a:rPr lang="en-US" sz="2800">
                <a:latin typeface="Verdana" pitchFamily="34" charset="0"/>
              </a:rPr>
              <a:t>Bridging hydrogen bonding</a:t>
            </a:r>
          </a:p>
          <a:p>
            <a:pPr eaLnBrk="0" hangingPunct="0"/>
            <a:r>
              <a:rPr lang="en-US" sz="2800">
                <a:latin typeface="Verdana" pitchFamily="34" charset="0"/>
              </a:rPr>
              <a:t>van der Waals (dispersion?)</a:t>
            </a:r>
          </a:p>
          <a:p>
            <a:pPr eaLnBrk="0" hangingPunct="0"/>
            <a:r>
              <a:rPr lang="en-US" sz="2800">
                <a:latin typeface="Verdana" pitchFamily="34" charset="0"/>
              </a:rPr>
              <a:t>interactions</a:t>
            </a:r>
          </a:p>
          <a:p>
            <a:pPr eaLnBrk="0" hangingPunct="0"/>
            <a:endParaRPr lang="en-US" sz="2800">
              <a:latin typeface="Verdana" pitchFamily="34" charset="0"/>
            </a:endParaRPr>
          </a:p>
        </p:txBody>
      </p:sp>
      <p:sp>
        <p:nvSpPr>
          <p:cNvPr id="8" name="Footer Placeholder 7"/>
          <p:cNvSpPr>
            <a:spLocks noGrp="1"/>
          </p:cNvSpPr>
          <p:nvPr>
            <p:ph type="ftr" sz="quarter" idx="11"/>
          </p:nvPr>
        </p:nvSpPr>
        <p:spPr>
          <a:xfrm>
            <a:off x="228600" y="6381750"/>
            <a:ext cx="44196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0"/>
            <a:ext cx="9144000" cy="1371600"/>
          </a:xfrm>
        </p:spPr>
        <p:txBody>
          <a:bodyPr/>
          <a:lstStyle/>
          <a:p>
            <a:pPr eaLnBrk="1" hangingPunct="1"/>
            <a:r>
              <a:rPr lang="en-US" smtClean="0"/>
              <a:t>Water and hydrogen sulphide</a:t>
            </a:r>
            <a:br>
              <a:rPr lang="en-US" smtClean="0"/>
            </a:br>
            <a:r>
              <a:rPr lang="en-US" smtClean="0"/>
              <a:t>in condensed phase</a:t>
            </a:r>
          </a:p>
        </p:txBody>
      </p:sp>
      <p:pic>
        <p:nvPicPr>
          <p:cNvPr id="1028" name="Picture 3"/>
          <p:cNvPicPr>
            <a:picLocks noChangeAspect="1" noChangeArrowheads="1"/>
          </p:cNvPicPr>
          <p:nvPr/>
        </p:nvPicPr>
        <p:blipFill>
          <a:blip r:embed="rId3" cstate="print"/>
          <a:srcRect/>
          <a:stretch>
            <a:fillRect/>
          </a:stretch>
        </p:blipFill>
        <p:spPr bwMode="auto">
          <a:xfrm>
            <a:off x="4648200" y="1371600"/>
            <a:ext cx="3562350" cy="3384550"/>
          </a:xfrm>
          <a:prstGeom prst="rect">
            <a:avLst/>
          </a:prstGeom>
          <a:noFill/>
          <a:ln w="9525">
            <a:noFill/>
            <a:miter lim="800000"/>
            <a:headEnd/>
            <a:tailEnd/>
          </a:ln>
        </p:spPr>
      </p:pic>
      <p:sp>
        <p:nvSpPr>
          <p:cNvPr id="1029" name="Text Box 4"/>
          <p:cNvSpPr txBox="1">
            <a:spLocks noChangeArrowheads="1"/>
          </p:cNvSpPr>
          <p:nvPr/>
        </p:nvSpPr>
        <p:spPr bwMode="auto">
          <a:xfrm>
            <a:off x="4419600" y="4876800"/>
            <a:ext cx="4724400" cy="461665"/>
          </a:xfrm>
          <a:prstGeom prst="rect">
            <a:avLst/>
          </a:prstGeom>
          <a:noFill/>
          <a:ln w="9525">
            <a:noFill/>
            <a:miter lim="800000"/>
            <a:headEnd/>
            <a:tailEnd/>
          </a:ln>
        </p:spPr>
        <p:txBody>
          <a:bodyPr wrap="square">
            <a:spAutoFit/>
          </a:bodyPr>
          <a:lstStyle/>
          <a:p>
            <a:pPr eaLnBrk="0" hangingPunct="0"/>
            <a:r>
              <a:rPr lang="en-US" sz="2400" b="1" dirty="0">
                <a:solidFill>
                  <a:srgbClr val="CC3300"/>
                </a:solidFill>
              </a:rPr>
              <a:t>H</a:t>
            </a:r>
            <a:r>
              <a:rPr lang="en-US" sz="2400" b="1" baseline="-25000" dirty="0">
                <a:solidFill>
                  <a:srgbClr val="CC3300"/>
                </a:solidFill>
              </a:rPr>
              <a:t>2</a:t>
            </a:r>
            <a:r>
              <a:rPr lang="en-US" sz="2400" b="1" dirty="0">
                <a:solidFill>
                  <a:srgbClr val="CC3300"/>
                </a:solidFill>
              </a:rPr>
              <a:t>S at – 60 </a:t>
            </a:r>
            <a:r>
              <a:rPr lang="en-US" sz="2400" b="1" dirty="0">
                <a:solidFill>
                  <a:srgbClr val="CC3300"/>
                </a:solidFill>
                <a:cs typeface="Arial" pitchFamily="34" charset="0"/>
              </a:rPr>
              <a:t>°</a:t>
            </a:r>
            <a:r>
              <a:rPr lang="en-US" sz="2400" b="1" dirty="0" smtClean="0">
                <a:solidFill>
                  <a:srgbClr val="CC3300"/>
                </a:solidFill>
                <a:cs typeface="Arial" pitchFamily="34" charset="0"/>
              </a:rPr>
              <a:t>C 12 </a:t>
            </a:r>
            <a:r>
              <a:rPr lang="en-US" sz="2400" b="1" dirty="0" err="1">
                <a:solidFill>
                  <a:srgbClr val="CC3300"/>
                </a:solidFill>
                <a:cs typeface="Arial" pitchFamily="34" charset="0"/>
              </a:rPr>
              <a:t>neighbours</a:t>
            </a:r>
            <a:endParaRPr lang="en-US" sz="2400" b="1" dirty="0">
              <a:solidFill>
                <a:srgbClr val="CC3300"/>
              </a:solidFill>
              <a:cs typeface="Arial" pitchFamily="34" charset="0"/>
            </a:endParaRPr>
          </a:p>
        </p:txBody>
      </p:sp>
      <p:sp>
        <p:nvSpPr>
          <p:cNvPr id="1030" name="Rectangle 5"/>
          <p:cNvSpPr>
            <a:spLocks noChangeArrowheads="1"/>
          </p:cNvSpPr>
          <p:nvPr/>
        </p:nvSpPr>
        <p:spPr bwMode="auto">
          <a:xfrm>
            <a:off x="0" y="2166938"/>
            <a:ext cx="9144000" cy="0"/>
          </a:xfrm>
          <a:prstGeom prst="rect">
            <a:avLst/>
          </a:prstGeom>
          <a:noFill/>
          <a:ln w="9525">
            <a:noFill/>
            <a:miter lim="800000"/>
            <a:headEnd/>
            <a:tailEnd/>
          </a:ln>
        </p:spPr>
        <p:txBody>
          <a:bodyPr wrap="none" anchor="ctr">
            <a:spAutoFit/>
          </a:bodyPr>
          <a:lstStyle/>
          <a:p>
            <a:endParaRPr lang="en-IN"/>
          </a:p>
        </p:txBody>
      </p:sp>
      <p:graphicFrame>
        <p:nvGraphicFramePr>
          <p:cNvPr id="1026" name="Object 6"/>
          <p:cNvGraphicFramePr>
            <a:graphicFrameLocks noChangeAspect="1"/>
          </p:cNvGraphicFramePr>
          <p:nvPr/>
        </p:nvGraphicFramePr>
        <p:xfrm>
          <a:off x="533400" y="1524000"/>
          <a:ext cx="3429000" cy="3028950"/>
        </p:xfrm>
        <a:graphic>
          <a:graphicData uri="http://schemas.openxmlformats.org/presentationml/2006/ole">
            <mc:AlternateContent xmlns:mc="http://schemas.openxmlformats.org/markup-compatibility/2006">
              <mc:Choice xmlns:v="urn:schemas-microsoft-com:vml" Requires="v">
                <p:oleObj spid="_x0000_s186371" name="Photo Editor Photo" r:id="rId4" imgW="2857899" imgH="2523810" progId="">
                  <p:embed/>
                </p:oleObj>
              </mc:Choice>
              <mc:Fallback>
                <p:oleObj name="Photo Editor Photo" r:id="rId4" imgW="2857899" imgH="252381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3429000" cy="302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Text Box 7"/>
          <p:cNvSpPr txBox="1">
            <a:spLocks noChangeArrowheads="1"/>
          </p:cNvSpPr>
          <p:nvPr/>
        </p:nvSpPr>
        <p:spPr bwMode="auto">
          <a:xfrm>
            <a:off x="152400" y="4800600"/>
            <a:ext cx="4191000" cy="461665"/>
          </a:xfrm>
          <a:prstGeom prst="rect">
            <a:avLst/>
          </a:prstGeom>
          <a:noFill/>
          <a:ln w="9525">
            <a:noFill/>
            <a:miter lim="800000"/>
            <a:headEnd/>
            <a:tailEnd/>
          </a:ln>
        </p:spPr>
        <p:txBody>
          <a:bodyPr wrap="square">
            <a:spAutoFit/>
          </a:bodyPr>
          <a:lstStyle/>
          <a:p>
            <a:pPr eaLnBrk="0" hangingPunct="0"/>
            <a:r>
              <a:rPr lang="en-US" sz="2400" b="1" dirty="0">
                <a:solidFill>
                  <a:srgbClr val="CC3300"/>
                </a:solidFill>
              </a:rPr>
              <a:t>H</a:t>
            </a:r>
            <a:r>
              <a:rPr lang="en-US" sz="2400" b="1" baseline="-25000" dirty="0">
                <a:solidFill>
                  <a:srgbClr val="CC3300"/>
                </a:solidFill>
              </a:rPr>
              <a:t>2</a:t>
            </a:r>
            <a:r>
              <a:rPr lang="en-US" sz="2400" b="1" dirty="0">
                <a:solidFill>
                  <a:srgbClr val="CC3300"/>
                </a:solidFill>
              </a:rPr>
              <a:t>O at 0 </a:t>
            </a:r>
            <a:r>
              <a:rPr lang="en-US" sz="2400" b="1" dirty="0">
                <a:solidFill>
                  <a:srgbClr val="CC3300"/>
                </a:solidFill>
                <a:cs typeface="Arial" pitchFamily="34" charset="0"/>
              </a:rPr>
              <a:t>°</a:t>
            </a:r>
            <a:r>
              <a:rPr lang="en-US" sz="2400" b="1" dirty="0" smtClean="0">
                <a:solidFill>
                  <a:srgbClr val="CC3300"/>
                </a:solidFill>
                <a:cs typeface="Arial" pitchFamily="34" charset="0"/>
              </a:rPr>
              <a:t>C 4 </a:t>
            </a:r>
            <a:r>
              <a:rPr lang="en-US" sz="2400" b="1" dirty="0" err="1">
                <a:solidFill>
                  <a:srgbClr val="CC3300"/>
                </a:solidFill>
                <a:cs typeface="Arial" pitchFamily="34" charset="0"/>
              </a:rPr>
              <a:t>neighbours</a:t>
            </a:r>
            <a:endParaRPr lang="en-US" sz="2400" b="1" dirty="0">
              <a:solidFill>
                <a:srgbClr val="CC3300"/>
              </a:solidFill>
              <a:cs typeface="Arial" pitchFamily="34" charset="0"/>
            </a:endParaRPr>
          </a:p>
        </p:txBody>
      </p:sp>
      <p:sp>
        <p:nvSpPr>
          <p:cNvPr id="1032" name="Text Box 8"/>
          <p:cNvSpPr txBox="1">
            <a:spLocks noChangeArrowheads="1"/>
          </p:cNvSpPr>
          <p:nvPr/>
        </p:nvSpPr>
        <p:spPr bwMode="auto">
          <a:xfrm>
            <a:off x="4419600" y="5334000"/>
            <a:ext cx="3702050" cy="366713"/>
          </a:xfrm>
          <a:prstGeom prst="rect">
            <a:avLst/>
          </a:prstGeom>
          <a:noFill/>
          <a:ln w="9525">
            <a:noFill/>
            <a:miter lim="800000"/>
            <a:headEnd/>
            <a:tailEnd/>
          </a:ln>
        </p:spPr>
        <p:txBody>
          <a:bodyPr wrap="none">
            <a:spAutoFit/>
          </a:bodyPr>
          <a:lstStyle/>
          <a:p>
            <a:pPr eaLnBrk="0" hangingPunct="0"/>
            <a:r>
              <a:rPr lang="en-US" dirty="0"/>
              <a:t>Packing of spheres from Wikipedia</a:t>
            </a:r>
          </a:p>
        </p:txBody>
      </p:sp>
      <p:sp>
        <p:nvSpPr>
          <p:cNvPr id="1033" name="Rectangle 9"/>
          <p:cNvSpPr>
            <a:spLocks noChangeArrowheads="1"/>
          </p:cNvSpPr>
          <p:nvPr/>
        </p:nvSpPr>
        <p:spPr bwMode="auto">
          <a:xfrm>
            <a:off x="0" y="5334000"/>
            <a:ext cx="4222750" cy="366713"/>
          </a:xfrm>
          <a:prstGeom prst="rect">
            <a:avLst/>
          </a:prstGeom>
          <a:noFill/>
          <a:ln w="9525">
            <a:noFill/>
            <a:miter lim="800000"/>
            <a:headEnd/>
            <a:tailEnd/>
          </a:ln>
        </p:spPr>
        <p:txBody>
          <a:bodyPr wrap="none" anchor="ctr">
            <a:spAutoFit/>
          </a:bodyPr>
          <a:lstStyle/>
          <a:p>
            <a:r>
              <a:rPr lang="en-US" dirty="0"/>
              <a:t>http://www.lsbu.ac.uk/water/hbond.html </a:t>
            </a:r>
          </a:p>
        </p:txBody>
      </p:sp>
      <p:sp>
        <p:nvSpPr>
          <p:cNvPr id="1034" name="Text Box 10"/>
          <p:cNvSpPr txBox="1">
            <a:spLocks noChangeArrowheads="1"/>
          </p:cNvSpPr>
          <p:nvPr/>
        </p:nvSpPr>
        <p:spPr bwMode="auto">
          <a:xfrm>
            <a:off x="381000" y="5715000"/>
            <a:ext cx="7625229" cy="461665"/>
          </a:xfrm>
          <a:prstGeom prst="rect">
            <a:avLst/>
          </a:prstGeom>
          <a:noFill/>
          <a:ln w="9525">
            <a:noFill/>
            <a:miter lim="800000"/>
            <a:headEnd/>
            <a:tailEnd/>
          </a:ln>
        </p:spPr>
        <p:txBody>
          <a:bodyPr wrap="none">
            <a:spAutoFit/>
          </a:bodyPr>
          <a:lstStyle/>
          <a:p>
            <a:r>
              <a:rPr lang="en-US" sz="2400" dirty="0" smtClean="0">
                <a:solidFill>
                  <a:schemeClr val="accent2"/>
                </a:solidFill>
              </a:rPr>
              <a:t>Hydrogen bonding		   Van </a:t>
            </a:r>
            <a:r>
              <a:rPr lang="en-US" sz="2400" dirty="0" err="1" smtClean="0">
                <a:solidFill>
                  <a:schemeClr val="accent2"/>
                </a:solidFill>
              </a:rPr>
              <a:t>der</a:t>
            </a:r>
            <a:r>
              <a:rPr lang="en-US" sz="2400" dirty="0" smtClean="0">
                <a:solidFill>
                  <a:schemeClr val="accent2"/>
                </a:solidFill>
              </a:rPr>
              <a:t> Waals interaction</a:t>
            </a:r>
            <a:endParaRPr lang="en-US" sz="2400" dirty="0">
              <a:solidFill>
                <a:schemeClr val="accent2"/>
              </a:solidFill>
            </a:endParaRPr>
          </a:p>
        </p:txBody>
      </p:sp>
      <p:sp>
        <p:nvSpPr>
          <p:cNvPr id="11" name="Footer Placeholder 10"/>
          <p:cNvSpPr>
            <a:spLocks noGrp="1"/>
          </p:cNvSpPr>
          <p:nvPr>
            <p:ph type="ftr" sz="quarter" idx="11"/>
          </p:nvPr>
        </p:nvSpPr>
        <p:spPr>
          <a:xfrm>
            <a:off x="0" y="6477000"/>
            <a:ext cx="6781800" cy="381000"/>
          </a:xfrm>
        </p:spPr>
        <p:txBody>
          <a:bodyPr/>
          <a:lstStyle/>
          <a:p>
            <a:r>
              <a:rPr lang="en-IN" smtClean="0"/>
              <a:t>IYCr Summit Meeting Karachi 2014</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Gas phase: (H</a:t>
            </a:r>
            <a:r>
              <a:rPr lang="en-US" b="1" baseline="-25000" dirty="0" smtClean="0"/>
              <a:t>2</a:t>
            </a:r>
            <a:r>
              <a:rPr lang="en-US" b="1" dirty="0" smtClean="0"/>
              <a:t>O)</a:t>
            </a:r>
            <a:r>
              <a:rPr lang="en-US" b="1" baseline="-25000" dirty="0" smtClean="0"/>
              <a:t>2</a:t>
            </a:r>
            <a:r>
              <a:rPr lang="en-US" b="1" dirty="0" smtClean="0"/>
              <a:t> and (H</a:t>
            </a:r>
            <a:r>
              <a:rPr lang="en-US" b="1" baseline="-25000" dirty="0" smtClean="0"/>
              <a:t>2</a:t>
            </a:r>
            <a:r>
              <a:rPr lang="en-US" b="1" dirty="0" smtClean="0"/>
              <a:t>S)</a:t>
            </a:r>
            <a:r>
              <a:rPr lang="en-US" b="1" baseline="-25000" dirty="0" smtClean="0"/>
              <a:t>2</a:t>
            </a:r>
            <a:endParaRPr lang="en-US" dirty="0"/>
          </a:p>
        </p:txBody>
      </p:sp>
      <p:pic>
        <p:nvPicPr>
          <p:cNvPr id="5" name="Content Placeholder 4"/>
          <p:cNvPicPr>
            <a:picLocks noGrp="1" noChangeAspect="1" noChangeArrowheads="1"/>
          </p:cNvPicPr>
          <p:nvPr>
            <p:ph idx="1"/>
          </p:nvPr>
        </p:nvPicPr>
        <p:blipFill>
          <a:blip r:embed="rId3" cstate="print"/>
          <a:srcRect/>
          <a:stretch>
            <a:fillRect/>
          </a:stretch>
        </p:blipFill>
        <p:spPr>
          <a:xfrm>
            <a:off x="1371599" y="2133600"/>
            <a:ext cx="1664301" cy="1143000"/>
          </a:xfrm>
          <a:noFill/>
        </p:spPr>
      </p:pic>
      <p:graphicFrame>
        <p:nvGraphicFramePr>
          <p:cNvPr id="6" name="Group 26"/>
          <p:cNvGraphicFramePr>
            <a:graphicFrameLocks noGrp="1"/>
          </p:cNvGraphicFramePr>
          <p:nvPr/>
        </p:nvGraphicFramePr>
        <p:xfrm>
          <a:off x="0" y="3657600"/>
          <a:ext cx="3352800" cy="2489200"/>
        </p:xfrm>
        <a:graphic>
          <a:graphicData uri="http://schemas.openxmlformats.org/drawingml/2006/table">
            <a:tbl>
              <a:tblPr/>
              <a:tblGrid>
                <a:gridCol w="1117600"/>
                <a:gridCol w="1117600"/>
                <a:gridCol w="1117600"/>
              </a:tblGrid>
              <a:tr h="828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R (</a:t>
                      </a:r>
                      <a:r>
                        <a:rPr kumimoji="0" lang="en-US" sz="2800" b="0" i="0" u="none" strike="noStrike" cap="none" normalizeH="0" baseline="0" smtClean="0">
                          <a:ln>
                            <a:noFill/>
                          </a:ln>
                          <a:solidFill>
                            <a:schemeClr val="tx1"/>
                          </a:solidFill>
                          <a:effectLst/>
                          <a:latin typeface="Arial" pitchFamily="34" charset="0"/>
                          <a:cs typeface="Arial" pitchFamily="34" charset="0"/>
                        </a:rPr>
                        <a:t>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sym typeface="Symbol" pitchFamily="18" charset="2"/>
                        </a:rPr>
                        <a:t></a:t>
                      </a:r>
                      <a:r>
                        <a:rPr kumimoji="0" lang="en-US" sz="2800" b="0" i="0" u="none" strike="noStrike" cap="none" normalizeH="0" baseline="0" smtClean="0">
                          <a:ln>
                            <a:noFill/>
                          </a:ln>
                          <a:solidFill>
                            <a:schemeClr val="tx1"/>
                          </a:solidFill>
                          <a:effectLst/>
                          <a:latin typeface="Arial" pitchFamily="34" charset="0"/>
                          <a:cs typeface="Arial" pitchFamily="34" charset="0"/>
                          <a:sym typeface="Symbol" pitchFamily="18"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H</a:t>
                      </a:r>
                      <a:r>
                        <a:rPr kumimoji="0" lang="en-US" sz="2800" b="0" i="0" u="none" strike="noStrike" cap="none" normalizeH="0" baseline="-25000" smtClean="0">
                          <a:ln>
                            <a:noFill/>
                          </a:ln>
                          <a:solidFill>
                            <a:schemeClr val="tx1"/>
                          </a:solidFill>
                          <a:effectLst/>
                          <a:latin typeface="Arial" pitchFamily="34" charset="0"/>
                        </a:rPr>
                        <a:t>2</a:t>
                      </a:r>
                      <a:r>
                        <a:rPr kumimoji="0" lang="en-US" sz="2800" b="0" i="0" u="none" strike="noStrike" cap="none" normalizeH="0" baseline="0" smtClean="0">
                          <a:ln>
                            <a:noFill/>
                          </a:ln>
                          <a:solidFill>
                            <a:schemeClr val="tx1"/>
                          </a:solidFill>
                          <a:effectLst/>
                          <a:latin typeface="Arial" pitchFamily="34"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104.5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H</a:t>
                      </a:r>
                      <a:r>
                        <a:rPr kumimoji="0" lang="en-US" sz="2800" b="0" i="0" u="none" strike="noStrike" cap="none" normalizeH="0" baseline="-25000" dirty="0" smtClean="0">
                          <a:ln>
                            <a:noFill/>
                          </a:ln>
                          <a:solidFill>
                            <a:schemeClr val="tx1"/>
                          </a:solidFill>
                          <a:effectLst/>
                          <a:latin typeface="Arial" pitchFamily="34" charset="0"/>
                        </a:rPr>
                        <a:t>2</a:t>
                      </a:r>
                      <a:r>
                        <a:rPr kumimoji="0" lang="en-US" sz="2800" b="0" i="0" u="none" strike="noStrike" cap="none" normalizeH="0" baseline="0" dirty="0" smtClean="0">
                          <a:ln>
                            <a:noFill/>
                          </a:ln>
                          <a:solidFill>
                            <a:schemeClr val="tx1"/>
                          </a:solidFill>
                          <a:effectLst/>
                          <a:latin typeface="Arial"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1.34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44"/>
          <p:cNvPicPr>
            <a:picLocks noChangeAspect="1" noChangeArrowheads="1"/>
          </p:cNvPicPr>
          <p:nvPr/>
        </p:nvPicPr>
        <p:blipFill>
          <a:blip r:embed="rId4" cstate="print"/>
          <a:srcRect/>
          <a:stretch>
            <a:fillRect/>
          </a:stretch>
        </p:blipFill>
        <p:spPr bwMode="auto">
          <a:xfrm>
            <a:off x="4191000" y="1371600"/>
            <a:ext cx="2971800" cy="2216150"/>
          </a:xfrm>
          <a:prstGeom prst="rect">
            <a:avLst/>
          </a:prstGeom>
          <a:noFill/>
          <a:ln w="9525">
            <a:noFill/>
            <a:miter lim="800000"/>
            <a:headEnd/>
            <a:tailEnd/>
          </a:ln>
        </p:spPr>
      </p:pic>
      <p:grpSp>
        <p:nvGrpSpPr>
          <p:cNvPr id="3" name="Group 43"/>
          <p:cNvGrpSpPr>
            <a:grpSpLocks/>
          </p:cNvGrpSpPr>
          <p:nvPr/>
        </p:nvGrpSpPr>
        <p:grpSpPr bwMode="auto">
          <a:xfrm>
            <a:off x="4038600" y="3962400"/>
            <a:ext cx="3886200" cy="2154238"/>
            <a:chOff x="2928" y="2616"/>
            <a:chExt cx="2448" cy="1357"/>
          </a:xfrm>
        </p:grpSpPr>
        <p:graphicFrame>
          <p:nvGraphicFramePr>
            <p:cNvPr id="9" name="Object 28"/>
            <p:cNvGraphicFramePr>
              <a:graphicFrameLocks noChangeAspect="1"/>
            </p:cNvGraphicFramePr>
            <p:nvPr/>
          </p:nvGraphicFramePr>
          <p:xfrm>
            <a:off x="2928" y="2616"/>
            <a:ext cx="2448" cy="1357"/>
          </p:xfrm>
          <a:graphic>
            <a:graphicData uri="http://schemas.openxmlformats.org/presentationml/2006/ole">
              <mc:AlternateContent xmlns:mc="http://schemas.openxmlformats.org/markup-compatibility/2006">
                <mc:Choice xmlns:v="urn:schemas-microsoft-com:vml" Requires="v">
                  <p:oleObj spid="_x0000_s158723" name="Bitmap Image" r:id="rId5" imgW="5133333" imgH="3019048" progId="PBrush">
                    <p:embed/>
                  </p:oleObj>
                </mc:Choice>
                <mc:Fallback>
                  <p:oleObj name="Bitmap Image" r:id="rId5" imgW="5133333" imgH="3019048" progId="PBrush">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2616"/>
                          <a:ext cx="2448" cy="1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Line 31"/>
            <p:cNvSpPr>
              <a:spLocks noChangeShapeType="1"/>
            </p:cNvSpPr>
            <p:nvPr/>
          </p:nvSpPr>
          <p:spPr bwMode="auto">
            <a:xfrm>
              <a:off x="3552" y="3336"/>
              <a:ext cx="861" cy="0"/>
            </a:xfrm>
            <a:prstGeom prst="line">
              <a:avLst/>
            </a:prstGeom>
            <a:noFill/>
            <a:ln w="19050">
              <a:solidFill>
                <a:srgbClr val="000000"/>
              </a:solidFill>
              <a:prstDash val="sysDot"/>
              <a:round/>
              <a:headEnd/>
              <a:tailEnd/>
            </a:ln>
          </p:spPr>
          <p:txBody>
            <a:bodyPr/>
            <a:lstStyle/>
            <a:p>
              <a:endParaRPr lang="en-US"/>
            </a:p>
          </p:txBody>
        </p:sp>
      </p:grpSp>
      <p:sp>
        <p:nvSpPr>
          <p:cNvPr id="11" name="Text Box 47"/>
          <p:cNvSpPr txBox="1">
            <a:spLocks noChangeArrowheads="1"/>
          </p:cNvSpPr>
          <p:nvPr/>
        </p:nvSpPr>
        <p:spPr bwMode="auto">
          <a:xfrm>
            <a:off x="2743200" y="6172200"/>
            <a:ext cx="5238750" cy="366713"/>
          </a:xfrm>
          <a:prstGeom prst="rect">
            <a:avLst/>
          </a:prstGeom>
          <a:noFill/>
          <a:ln w="9525">
            <a:noFill/>
            <a:miter lim="800000"/>
            <a:headEnd/>
            <a:tailEnd/>
          </a:ln>
        </p:spPr>
        <p:txBody>
          <a:bodyPr wrap="none">
            <a:spAutoFit/>
          </a:bodyPr>
          <a:lstStyle/>
          <a:p>
            <a:pPr eaLnBrk="0" hangingPunct="0"/>
            <a:r>
              <a:rPr lang="en-US" dirty="0"/>
              <a:t>P. K. </a:t>
            </a:r>
            <a:r>
              <a:rPr lang="en-US" dirty="0" err="1"/>
              <a:t>Mandal</a:t>
            </a:r>
            <a:r>
              <a:rPr lang="en-US" dirty="0"/>
              <a:t>, F. J. </a:t>
            </a:r>
            <a:r>
              <a:rPr lang="en-US" dirty="0" err="1"/>
              <a:t>Lovas</a:t>
            </a:r>
            <a:r>
              <a:rPr lang="en-US" dirty="0"/>
              <a:t>, E. </a:t>
            </a:r>
            <a:r>
              <a:rPr lang="en-US" dirty="0" err="1"/>
              <a:t>Arunan</a:t>
            </a:r>
            <a:r>
              <a:rPr lang="en-US" dirty="0"/>
              <a:t>, unpublished</a:t>
            </a:r>
          </a:p>
        </p:txBody>
      </p:sp>
      <p:sp>
        <p:nvSpPr>
          <p:cNvPr id="12" name="Footer Placeholder 11"/>
          <p:cNvSpPr>
            <a:spLocks noGrp="1"/>
          </p:cNvSpPr>
          <p:nvPr>
            <p:ph type="ftr" sz="quarter" idx="11"/>
          </p:nvPr>
        </p:nvSpPr>
        <p:spPr>
          <a:xfrm>
            <a:off x="0" y="6381750"/>
            <a:ext cx="42672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idx="4294967295"/>
          </p:nvPr>
        </p:nvSpPr>
        <p:spPr>
          <a:xfrm>
            <a:off x="0" y="0"/>
            <a:ext cx="9144000" cy="1676400"/>
          </a:xfrm>
        </p:spPr>
        <p:txBody>
          <a:bodyPr anchor="b"/>
          <a:lstStyle/>
          <a:p>
            <a:pPr eaLnBrk="1" hangingPunct="1"/>
            <a:r>
              <a:rPr lang="en-IN" smtClean="0"/>
              <a:t/>
            </a:r>
            <a:br>
              <a:rPr lang="en-IN" smtClean="0"/>
            </a:br>
            <a:r>
              <a:rPr lang="en-US" smtClean="0"/>
              <a:t>When does a complex or molecule reveal the effect of Hydrogen bond?</a:t>
            </a:r>
            <a:endParaRPr lang="en-IN" smtClean="0"/>
          </a:p>
        </p:txBody>
      </p:sp>
      <p:sp>
        <p:nvSpPr>
          <p:cNvPr id="37891" name="Content Placeholder 3"/>
          <p:cNvSpPr>
            <a:spLocks noGrp="1"/>
          </p:cNvSpPr>
          <p:nvPr>
            <p:ph idx="4294967295"/>
          </p:nvPr>
        </p:nvSpPr>
        <p:spPr>
          <a:xfrm>
            <a:off x="0" y="1828800"/>
            <a:ext cx="8382000" cy="5638800"/>
          </a:xfrm>
        </p:spPr>
        <p:txBody>
          <a:bodyPr/>
          <a:lstStyle/>
          <a:p>
            <a:pPr eaLnBrk="1" hangingPunct="1"/>
            <a:r>
              <a:rPr lang="en-US" dirty="0" smtClean="0"/>
              <a:t>For a ‘hydrogen bonded complex’, the zero point energy along any large amplitude </a:t>
            </a:r>
            <a:r>
              <a:rPr lang="en-US" dirty="0" err="1" smtClean="0"/>
              <a:t>vibrational</a:t>
            </a:r>
            <a:r>
              <a:rPr lang="en-US" dirty="0" smtClean="0"/>
              <a:t> coordinate that destroys the </a:t>
            </a:r>
            <a:r>
              <a:rPr lang="en-US" dirty="0" err="1" smtClean="0"/>
              <a:t>orientational</a:t>
            </a:r>
            <a:r>
              <a:rPr lang="en-US" dirty="0" smtClean="0"/>
              <a:t> preference for the hydrogen bond should be significantly below the barrier along that coordinate so that there is </a:t>
            </a:r>
            <a:r>
              <a:rPr lang="en-US" dirty="0" err="1" smtClean="0"/>
              <a:t>atleast</a:t>
            </a:r>
            <a:r>
              <a:rPr lang="en-US" dirty="0" smtClean="0"/>
              <a:t> one bound level.</a:t>
            </a:r>
          </a:p>
          <a:p>
            <a:pPr lvl="1" eaLnBrk="1" hangingPunct="1"/>
            <a:r>
              <a:rPr lang="en-US" dirty="0" err="1" smtClean="0"/>
              <a:t>Goswami</a:t>
            </a:r>
            <a:r>
              <a:rPr lang="en-US" dirty="0" smtClean="0"/>
              <a:t> and Arunan PCCP </a:t>
            </a:r>
            <a:r>
              <a:rPr lang="en-US" b="1" dirty="0" smtClean="0"/>
              <a:t>11</a:t>
            </a:r>
            <a:r>
              <a:rPr lang="en-US" dirty="0" smtClean="0"/>
              <a:t>, 8974 (2009) perspective article</a:t>
            </a:r>
            <a:endParaRPr lang="en-IN" dirty="0" smtClean="0"/>
          </a:p>
        </p:txBody>
      </p:sp>
      <p:sp>
        <p:nvSpPr>
          <p:cNvPr id="4" name="Footer Placeholder 3"/>
          <p:cNvSpPr>
            <a:spLocks noGrp="1"/>
          </p:cNvSpPr>
          <p:nvPr>
            <p:ph type="ftr" sz="quarter" idx="11"/>
          </p:nvPr>
        </p:nvSpPr>
        <p:spPr>
          <a:xfrm>
            <a:off x="0" y="6381750"/>
            <a:ext cx="48768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Object 14"/>
          <p:cNvPicPr>
            <a:picLocks noChangeArrowheads="1"/>
          </p:cNvPicPr>
          <p:nvPr/>
        </p:nvPicPr>
        <p:blipFill>
          <a:blip r:embed="rId2" cstate="print"/>
          <a:srcRect t="-2859" r="-43" b="-352"/>
          <a:stretch>
            <a:fillRect/>
          </a:stretch>
        </p:blipFill>
        <p:spPr bwMode="auto">
          <a:xfrm>
            <a:off x="714375" y="1143000"/>
            <a:ext cx="2786063" cy="3081338"/>
          </a:xfrm>
          <a:prstGeom prst="rect">
            <a:avLst/>
          </a:prstGeom>
          <a:noFill/>
          <a:ln w="9525">
            <a:noFill/>
            <a:miter lim="800000"/>
            <a:headEnd/>
            <a:tailEnd/>
          </a:ln>
        </p:spPr>
      </p:pic>
      <p:pic>
        <p:nvPicPr>
          <p:cNvPr id="38915" name="Object 15"/>
          <p:cNvPicPr>
            <a:picLocks noChangeArrowheads="1"/>
          </p:cNvPicPr>
          <p:nvPr/>
        </p:nvPicPr>
        <p:blipFill>
          <a:blip r:embed="rId3" cstate="print"/>
          <a:srcRect t="-691" b="-200"/>
          <a:stretch>
            <a:fillRect/>
          </a:stretch>
        </p:blipFill>
        <p:spPr bwMode="auto">
          <a:xfrm>
            <a:off x="5643563" y="1143000"/>
            <a:ext cx="1657350" cy="3209925"/>
          </a:xfrm>
          <a:prstGeom prst="rect">
            <a:avLst/>
          </a:prstGeom>
          <a:noFill/>
          <a:ln w="9525">
            <a:noFill/>
            <a:miter lim="800000"/>
            <a:headEnd/>
            <a:tailEnd/>
          </a:ln>
        </p:spPr>
      </p:pic>
      <p:sp>
        <p:nvSpPr>
          <p:cNvPr id="38916" name="TextBox 3"/>
          <p:cNvSpPr txBox="1">
            <a:spLocks noChangeArrowheads="1"/>
          </p:cNvSpPr>
          <p:nvPr/>
        </p:nvSpPr>
        <p:spPr bwMode="auto">
          <a:xfrm>
            <a:off x="0" y="0"/>
            <a:ext cx="9144000" cy="461963"/>
          </a:xfrm>
          <a:prstGeom prst="rect">
            <a:avLst/>
          </a:prstGeom>
          <a:noFill/>
          <a:ln w="9525">
            <a:noFill/>
            <a:miter lim="800000"/>
            <a:headEnd/>
            <a:tailEnd/>
          </a:ln>
        </p:spPr>
        <p:txBody>
          <a:bodyPr>
            <a:spAutoFit/>
          </a:bodyPr>
          <a:lstStyle/>
          <a:p>
            <a:pPr algn="ctr"/>
            <a:r>
              <a:rPr lang="en-US" sz="2400">
                <a:cs typeface="Arial" pitchFamily="34" charset="0"/>
              </a:rPr>
              <a:t>Computational methodolgy</a:t>
            </a:r>
            <a:endParaRPr lang="en-IN" sz="2400">
              <a:cs typeface="Arial" pitchFamily="34" charset="0"/>
            </a:endParaRPr>
          </a:p>
        </p:txBody>
      </p:sp>
      <p:graphicFrame>
        <p:nvGraphicFramePr>
          <p:cNvPr id="5" name="Table 4"/>
          <p:cNvGraphicFramePr>
            <a:graphicFrameLocks noGrp="1"/>
          </p:cNvGraphicFramePr>
          <p:nvPr/>
        </p:nvGraphicFramePr>
        <p:xfrm>
          <a:off x="2143125" y="4572000"/>
          <a:ext cx="4548188" cy="1857375"/>
        </p:xfrm>
        <a:graphic>
          <a:graphicData uri="http://schemas.openxmlformats.org/drawingml/2006/table">
            <a:tbl>
              <a:tblPr/>
              <a:tblGrid>
                <a:gridCol w="2405063"/>
                <a:gridCol w="21431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N"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R (Å)</a:t>
                      </a:r>
                      <a:endParaRPr kumimoji="0" lang="en-IN"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Ar</a:t>
                      </a:r>
                      <a:r>
                        <a:rPr kumimoji="0" lang="en-US" sz="1800" b="0" i="0" u="none" strike="noStrike" cap="none" normalizeH="0" baseline="-25000" smtClean="0">
                          <a:ln>
                            <a:noFill/>
                          </a:ln>
                          <a:solidFill>
                            <a:srgbClr val="000000"/>
                          </a:solidFill>
                          <a:effectLst/>
                          <a:latin typeface="Arial" charset="0"/>
                          <a:cs typeface="Arial" charset="0"/>
                        </a:rPr>
                        <a:t>2</a:t>
                      </a:r>
                      <a:r>
                        <a:rPr kumimoji="0" lang="en-US" sz="1800" b="0" i="0" u="none" strike="noStrike" cap="none" normalizeH="0" baseline="0" smtClean="0">
                          <a:ln>
                            <a:noFill/>
                          </a:ln>
                          <a:solidFill>
                            <a:srgbClr val="000000"/>
                          </a:solidFill>
                          <a:effectLst/>
                          <a:latin typeface="Arial" charset="0"/>
                          <a:cs typeface="Arial" charset="0"/>
                        </a:rPr>
                        <a:t>···H</a:t>
                      </a:r>
                      <a:r>
                        <a:rPr kumimoji="0" lang="en-US" sz="1800" b="0" i="0" u="none" strike="noStrike" cap="none" normalizeH="0" baseline="-25000" smtClean="0">
                          <a:ln>
                            <a:noFill/>
                          </a:ln>
                          <a:solidFill>
                            <a:srgbClr val="000000"/>
                          </a:solidFill>
                          <a:effectLst/>
                          <a:latin typeface="Arial" charset="0"/>
                          <a:cs typeface="Arial" charset="0"/>
                        </a:rPr>
                        <a:t>2</a:t>
                      </a:r>
                      <a:r>
                        <a:rPr kumimoji="0" lang="en-US" sz="1800" b="0" i="0" u="none" strike="noStrike" cap="none" normalizeH="0" baseline="0" smtClean="0">
                          <a:ln>
                            <a:noFill/>
                          </a:ln>
                          <a:solidFill>
                            <a:srgbClr val="000000"/>
                          </a:solidFill>
                          <a:effectLst/>
                          <a:latin typeface="Arial" charset="0"/>
                          <a:cs typeface="Arial" charset="0"/>
                        </a:rPr>
                        <a:t>O</a:t>
                      </a:r>
                      <a:endParaRPr kumimoji="0" lang="en-IN"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3.4</a:t>
                      </a:r>
                      <a:endParaRPr kumimoji="0" lang="en-IN"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Ar</a:t>
                      </a:r>
                      <a:r>
                        <a:rPr kumimoji="0" lang="en-US" sz="1800" b="0" i="0" u="none" strike="noStrike" cap="none" normalizeH="0" baseline="-25000" smtClean="0">
                          <a:ln>
                            <a:noFill/>
                          </a:ln>
                          <a:solidFill>
                            <a:srgbClr val="000000"/>
                          </a:solidFill>
                          <a:effectLst/>
                          <a:latin typeface="Arial" charset="0"/>
                          <a:cs typeface="Arial" charset="0"/>
                        </a:rPr>
                        <a:t>2</a:t>
                      </a:r>
                      <a:r>
                        <a:rPr kumimoji="0" lang="en-US" sz="1800" b="0" i="0" u="none" strike="noStrike" cap="none" normalizeH="0" baseline="0" smtClean="0">
                          <a:ln>
                            <a:noFill/>
                          </a:ln>
                          <a:solidFill>
                            <a:srgbClr val="000000"/>
                          </a:solidFill>
                          <a:effectLst/>
                          <a:latin typeface="Arial" charset="0"/>
                          <a:cs typeface="Arial" charset="0"/>
                        </a:rPr>
                        <a:t>···H</a:t>
                      </a:r>
                      <a:r>
                        <a:rPr kumimoji="0" lang="en-US" sz="1800" b="0" i="0" u="none" strike="noStrike" cap="none" normalizeH="0" baseline="-25000" smtClean="0">
                          <a:ln>
                            <a:noFill/>
                          </a:ln>
                          <a:solidFill>
                            <a:srgbClr val="000000"/>
                          </a:solidFill>
                          <a:effectLst/>
                          <a:latin typeface="Arial" charset="0"/>
                          <a:cs typeface="Arial" charset="0"/>
                        </a:rPr>
                        <a:t>2</a:t>
                      </a:r>
                      <a:r>
                        <a:rPr kumimoji="0" lang="en-US" sz="1800" b="0" i="0" u="none" strike="noStrike" cap="none" normalizeH="0" baseline="0" smtClean="0">
                          <a:ln>
                            <a:noFill/>
                          </a:ln>
                          <a:solidFill>
                            <a:srgbClr val="000000"/>
                          </a:solidFill>
                          <a:effectLst/>
                          <a:latin typeface="Arial" charset="0"/>
                          <a:cs typeface="Arial" charset="0"/>
                        </a:rPr>
                        <a:t>S</a:t>
                      </a:r>
                      <a:endParaRPr kumimoji="0" lang="en-IN"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3.8</a:t>
                      </a:r>
                      <a:endParaRPr kumimoji="0" lang="en-IN"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C</a:t>
                      </a:r>
                      <a:r>
                        <a:rPr kumimoji="0" lang="en-US" sz="1800" b="0" i="0" u="none" strike="noStrike" cap="none" normalizeH="0" baseline="-25000" smtClean="0">
                          <a:ln>
                            <a:noFill/>
                          </a:ln>
                          <a:solidFill>
                            <a:srgbClr val="000000"/>
                          </a:solidFill>
                          <a:effectLst/>
                          <a:latin typeface="Arial" charset="0"/>
                          <a:cs typeface="Arial" charset="0"/>
                        </a:rPr>
                        <a:t>2</a:t>
                      </a:r>
                      <a:r>
                        <a:rPr kumimoji="0" lang="en-US" sz="1800" b="0" i="0" u="none" strike="noStrike" cap="none" normalizeH="0" baseline="0" smtClean="0">
                          <a:ln>
                            <a:noFill/>
                          </a:ln>
                          <a:solidFill>
                            <a:srgbClr val="000000"/>
                          </a:solidFill>
                          <a:effectLst/>
                          <a:latin typeface="Arial" charset="0"/>
                          <a:cs typeface="Arial" charset="0"/>
                        </a:rPr>
                        <a:t>H</a:t>
                      </a:r>
                      <a:r>
                        <a:rPr kumimoji="0" lang="en-US" sz="1800" b="0" i="0" u="none" strike="noStrike" cap="none" normalizeH="0" baseline="-25000" smtClean="0">
                          <a:ln>
                            <a:noFill/>
                          </a:ln>
                          <a:solidFill>
                            <a:srgbClr val="000000"/>
                          </a:solidFill>
                          <a:effectLst/>
                          <a:latin typeface="Arial" charset="0"/>
                          <a:cs typeface="Arial" charset="0"/>
                        </a:rPr>
                        <a:t>4</a:t>
                      </a:r>
                      <a:r>
                        <a:rPr kumimoji="0" lang="en-US" sz="1800" b="0" i="0" u="none" strike="noStrike" cap="none" normalizeH="0" baseline="0" smtClean="0">
                          <a:ln>
                            <a:noFill/>
                          </a:ln>
                          <a:solidFill>
                            <a:srgbClr val="000000"/>
                          </a:solidFill>
                          <a:effectLst/>
                          <a:latin typeface="Arial" charset="0"/>
                          <a:cs typeface="Arial" charset="0"/>
                        </a:rPr>
                        <a:t>···H</a:t>
                      </a:r>
                      <a:r>
                        <a:rPr kumimoji="0" lang="en-US" sz="1800" b="0" i="0" u="none" strike="noStrike" cap="none" normalizeH="0" baseline="-25000" smtClean="0">
                          <a:ln>
                            <a:noFill/>
                          </a:ln>
                          <a:solidFill>
                            <a:srgbClr val="000000"/>
                          </a:solidFill>
                          <a:effectLst/>
                          <a:latin typeface="Arial" charset="0"/>
                          <a:cs typeface="Arial" charset="0"/>
                        </a:rPr>
                        <a:t>2</a:t>
                      </a:r>
                      <a:r>
                        <a:rPr kumimoji="0" lang="en-US" sz="1800" b="0" i="0" u="none" strike="noStrike" cap="none" normalizeH="0" baseline="0" smtClean="0">
                          <a:ln>
                            <a:noFill/>
                          </a:ln>
                          <a:solidFill>
                            <a:srgbClr val="000000"/>
                          </a:solidFill>
                          <a:effectLst/>
                          <a:latin typeface="Arial" charset="0"/>
                          <a:cs typeface="Arial" charset="0"/>
                        </a:rPr>
                        <a:t>O</a:t>
                      </a:r>
                      <a:endParaRPr kumimoji="0" lang="en-IN"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3.4</a:t>
                      </a:r>
                      <a:endParaRPr kumimoji="0" lang="en-IN"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C</a:t>
                      </a:r>
                      <a:r>
                        <a:rPr kumimoji="0" lang="en-US" sz="1800" b="0" i="0" u="none" strike="noStrike" cap="none" normalizeH="0" baseline="-25000" smtClean="0">
                          <a:ln>
                            <a:noFill/>
                          </a:ln>
                          <a:solidFill>
                            <a:srgbClr val="000000"/>
                          </a:solidFill>
                          <a:effectLst/>
                          <a:latin typeface="Arial" charset="0"/>
                          <a:cs typeface="Arial" charset="0"/>
                        </a:rPr>
                        <a:t>2</a:t>
                      </a:r>
                      <a:r>
                        <a:rPr kumimoji="0" lang="en-US" sz="1800" b="0" i="0" u="none" strike="noStrike" cap="none" normalizeH="0" baseline="0" smtClean="0">
                          <a:ln>
                            <a:noFill/>
                          </a:ln>
                          <a:solidFill>
                            <a:srgbClr val="000000"/>
                          </a:solidFill>
                          <a:effectLst/>
                          <a:latin typeface="Arial" charset="0"/>
                          <a:cs typeface="Arial" charset="0"/>
                        </a:rPr>
                        <a:t>H</a:t>
                      </a:r>
                      <a:r>
                        <a:rPr kumimoji="0" lang="en-US" sz="1800" b="0" i="0" u="none" strike="noStrike" cap="none" normalizeH="0" baseline="-25000" smtClean="0">
                          <a:ln>
                            <a:noFill/>
                          </a:ln>
                          <a:solidFill>
                            <a:srgbClr val="000000"/>
                          </a:solidFill>
                          <a:effectLst/>
                          <a:latin typeface="Arial" charset="0"/>
                          <a:cs typeface="Arial" charset="0"/>
                        </a:rPr>
                        <a:t>4</a:t>
                      </a:r>
                      <a:r>
                        <a:rPr kumimoji="0" lang="en-US" sz="1800" b="0" i="0" u="none" strike="noStrike" cap="none" normalizeH="0" baseline="0" smtClean="0">
                          <a:ln>
                            <a:noFill/>
                          </a:ln>
                          <a:solidFill>
                            <a:srgbClr val="000000"/>
                          </a:solidFill>
                          <a:effectLst/>
                          <a:latin typeface="Arial" charset="0"/>
                          <a:cs typeface="Arial" charset="0"/>
                        </a:rPr>
                        <a:t>···H</a:t>
                      </a:r>
                      <a:r>
                        <a:rPr kumimoji="0" lang="en-US" sz="1800" b="0" i="0" u="none" strike="noStrike" cap="none" normalizeH="0" baseline="-25000" smtClean="0">
                          <a:ln>
                            <a:noFill/>
                          </a:ln>
                          <a:solidFill>
                            <a:srgbClr val="000000"/>
                          </a:solidFill>
                          <a:effectLst/>
                          <a:latin typeface="Arial" charset="0"/>
                          <a:cs typeface="Arial" charset="0"/>
                        </a:rPr>
                        <a:t>2</a:t>
                      </a:r>
                      <a:r>
                        <a:rPr kumimoji="0" lang="en-US" sz="1800" b="0" i="0" u="none" strike="noStrike" cap="none" normalizeH="0" baseline="0" smtClean="0">
                          <a:ln>
                            <a:noFill/>
                          </a:ln>
                          <a:solidFill>
                            <a:srgbClr val="000000"/>
                          </a:solidFill>
                          <a:effectLst/>
                          <a:latin typeface="Arial" charset="0"/>
                          <a:cs typeface="Arial" charset="0"/>
                        </a:rPr>
                        <a:t>S</a:t>
                      </a:r>
                      <a:endParaRPr kumimoji="0" lang="en-IN"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4.0</a:t>
                      </a:r>
                      <a:endParaRPr kumimoji="0" lang="en-IN"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8937" name="TextBox 6"/>
          <p:cNvSpPr txBox="1">
            <a:spLocks noChangeArrowheads="1"/>
          </p:cNvSpPr>
          <p:nvPr/>
        </p:nvSpPr>
        <p:spPr bwMode="auto">
          <a:xfrm>
            <a:off x="1612900" y="571500"/>
            <a:ext cx="5918200" cy="369888"/>
          </a:xfrm>
          <a:prstGeom prst="rect">
            <a:avLst/>
          </a:prstGeom>
          <a:noFill/>
          <a:ln w="9525">
            <a:noFill/>
            <a:miter lim="800000"/>
            <a:headEnd/>
            <a:tailEnd/>
          </a:ln>
        </p:spPr>
        <p:txBody>
          <a:bodyPr wrap="none">
            <a:spAutoFit/>
          </a:bodyPr>
          <a:lstStyle/>
          <a:p>
            <a:r>
              <a:rPr lang="en-US">
                <a:cs typeface="Arial" pitchFamily="34" charset="0"/>
              </a:rPr>
              <a:t>All the calculations were done at MP2/aug-cc-pVTZ level</a:t>
            </a:r>
            <a:endParaRPr lang="en-IN">
              <a:cs typeface="Arial" pitchFamily="34" charset="0"/>
            </a:endParaRPr>
          </a:p>
        </p:txBody>
      </p:sp>
      <p:sp>
        <p:nvSpPr>
          <p:cNvPr id="7" name="Date Placeholder 6"/>
          <p:cNvSpPr txBox="1">
            <a:spLocks noGrp="1"/>
          </p:cNvSpPr>
          <p:nvPr/>
        </p:nvSpPr>
        <p:spPr>
          <a:xfrm>
            <a:off x="457200" y="6356350"/>
            <a:ext cx="2133600" cy="365125"/>
          </a:xfrm>
          <a:prstGeom prst="rect">
            <a:avLst/>
          </a:prstGeom>
          <a:noFill/>
        </p:spPr>
        <p:txBody>
          <a:bodyPr anchor="ctr"/>
          <a:lstStyle/>
          <a:p>
            <a:pPr>
              <a:defRPr/>
            </a:pPr>
            <a:fld id="{56A3FB25-DCB6-49C5-8226-DF06A0A55980}" type="datetime1">
              <a:rPr lang="en-US" sz="1200">
                <a:solidFill>
                  <a:schemeClr val="tx1">
                    <a:tint val="75000"/>
                  </a:schemeClr>
                </a:solidFill>
                <a:latin typeface="Arial" charset="0"/>
                <a:cs typeface="Arial" charset="0"/>
              </a:rPr>
              <a:pPr>
                <a:defRPr/>
              </a:pPr>
              <a:t>4/29/2014</a:t>
            </a:fld>
            <a:endParaRPr lang="en-IN" sz="1200">
              <a:solidFill>
                <a:schemeClr val="tx1">
                  <a:tint val="75000"/>
                </a:schemeClr>
              </a:solidFill>
              <a:latin typeface="Arial" charset="0"/>
              <a:cs typeface="Arial" charset="0"/>
            </a:endParaRPr>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a:defRPr/>
            </a:pPr>
            <a:fld id="{9B73D75B-A577-4831-8B0E-04A62384EE6E}" type="slidenum">
              <a:rPr lang="en-IN" sz="1200">
                <a:solidFill>
                  <a:schemeClr val="tx1">
                    <a:tint val="75000"/>
                  </a:schemeClr>
                </a:solidFill>
                <a:latin typeface="Arial" charset="0"/>
                <a:cs typeface="Arial" charset="0"/>
              </a:rPr>
              <a:pPr algn="r">
                <a:defRPr/>
              </a:pPr>
              <a:t>16</a:t>
            </a:fld>
            <a:endParaRPr lang="en-IN" sz="1200">
              <a:solidFill>
                <a:schemeClr val="tx1">
                  <a:tint val="75000"/>
                </a:schemeClr>
              </a:solidFill>
              <a:latin typeface="Arial" charset="0"/>
              <a:cs typeface="Arial" charset="0"/>
            </a:endParaRPr>
          </a:p>
        </p:txBody>
      </p:sp>
      <p:sp>
        <p:nvSpPr>
          <p:cNvPr id="9" name="Footer Placeholder 8"/>
          <p:cNvSpPr>
            <a:spLocks noGrp="1"/>
          </p:cNvSpPr>
          <p:nvPr>
            <p:ph type="ftr" sz="quarter" idx="11"/>
          </p:nvPr>
        </p:nvSpPr>
        <p:spPr>
          <a:xfrm>
            <a:off x="0" y="6381750"/>
            <a:ext cx="42672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txBox="1">
            <a:spLocks noGrp="1"/>
          </p:cNvSpPr>
          <p:nvPr/>
        </p:nvSpPr>
        <p:spPr>
          <a:xfrm>
            <a:off x="457200" y="6356350"/>
            <a:ext cx="2133600" cy="365125"/>
          </a:xfrm>
          <a:prstGeom prst="rect">
            <a:avLst/>
          </a:prstGeom>
          <a:noFill/>
        </p:spPr>
        <p:txBody>
          <a:bodyPr anchor="ctr"/>
          <a:lstStyle/>
          <a:p>
            <a:pPr>
              <a:defRPr/>
            </a:pPr>
            <a:fld id="{9F8356DB-E55E-44DB-BBF1-FD283678302B}" type="datetime1">
              <a:rPr lang="en-US" sz="1200">
                <a:solidFill>
                  <a:schemeClr val="tx1">
                    <a:tint val="75000"/>
                  </a:schemeClr>
                </a:solidFill>
                <a:latin typeface="Arial" charset="0"/>
                <a:cs typeface="Arial" charset="0"/>
              </a:rPr>
              <a:pPr>
                <a:defRPr/>
              </a:pPr>
              <a:t>4/29/2014</a:t>
            </a:fld>
            <a:endParaRPr lang="en-IN" sz="1200">
              <a:solidFill>
                <a:schemeClr val="tx1">
                  <a:tint val="75000"/>
                </a:schemeClr>
              </a:solidFill>
              <a:latin typeface="Arial" charset="0"/>
              <a:cs typeface="Arial" charset="0"/>
            </a:endParaRP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a:defRPr/>
            </a:pPr>
            <a:fld id="{50A2B258-8C28-4803-A9E6-CD5595668237}" type="slidenum">
              <a:rPr lang="en-IN" sz="1200">
                <a:solidFill>
                  <a:schemeClr val="tx1">
                    <a:tint val="75000"/>
                  </a:schemeClr>
                </a:solidFill>
                <a:latin typeface="Arial" charset="0"/>
                <a:cs typeface="Arial" charset="0"/>
              </a:rPr>
              <a:pPr algn="r">
                <a:defRPr/>
              </a:pPr>
              <a:t>17</a:t>
            </a:fld>
            <a:endParaRPr lang="en-IN" sz="1200">
              <a:solidFill>
                <a:schemeClr val="tx1">
                  <a:tint val="75000"/>
                </a:schemeClr>
              </a:solidFill>
              <a:latin typeface="Arial" charset="0"/>
              <a:cs typeface="Arial" charset="0"/>
            </a:endParaRPr>
          </a:p>
        </p:txBody>
      </p:sp>
      <p:sp>
        <p:nvSpPr>
          <p:cNvPr id="39940" name="TextBox 4"/>
          <p:cNvSpPr txBox="1">
            <a:spLocks noChangeArrowheads="1"/>
          </p:cNvSpPr>
          <p:nvPr/>
        </p:nvSpPr>
        <p:spPr bwMode="auto">
          <a:xfrm>
            <a:off x="0" y="500063"/>
            <a:ext cx="9151938" cy="830262"/>
          </a:xfrm>
          <a:prstGeom prst="rect">
            <a:avLst/>
          </a:prstGeom>
          <a:noFill/>
          <a:ln w="9525">
            <a:noFill/>
            <a:miter lim="800000"/>
            <a:headEnd/>
            <a:tailEnd/>
          </a:ln>
        </p:spPr>
        <p:txBody>
          <a:bodyPr>
            <a:spAutoFit/>
          </a:bodyPr>
          <a:lstStyle/>
          <a:p>
            <a:pPr algn="ctr"/>
            <a:r>
              <a:rPr lang="en-US" sz="2400">
                <a:cs typeface="Arial" pitchFamily="34" charset="0"/>
              </a:rPr>
              <a:t>What is the best criterion of calling a system as hydrogen-bonded?</a:t>
            </a:r>
            <a:endParaRPr lang="en-IN" sz="2400">
              <a:cs typeface="Arial" pitchFamily="34" charset="0"/>
            </a:endParaRPr>
          </a:p>
        </p:txBody>
      </p:sp>
      <p:grpSp>
        <p:nvGrpSpPr>
          <p:cNvPr id="2" name="Group 5"/>
          <p:cNvGrpSpPr>
            <a:grpSpLocks/>
          </p:cNvGrpSpPr>
          <p:nvPr/>
        </p:nvGrpSpPr>
        <p:grpSpPr bwMode="auto">
          <a:xfrm>
            <a:off x="958850" y="1714500"/>
            <a:ext cx="7877175" cy="3546475"/>
            <a:chOff x="1000100" y="53790"/>
            <a:chExt cx="7877674" cy="3546642"/>
          </a:xfrm>
        </p:grpSpPr>
        <p:graphicFrame>
          <p:nvGraphicFramePr>
            <p:cNvPr id="7" name="Chart 6"/>
            <p:cNvGraphicFramePr/>
            <p:nvPr/>
          </p:nvGraphicFramePr>
          <p:xfrm>
            <a:off x="2071670" y="857232"/>
            <a:ext cx="4572000" cy="27432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3776814" y="2214480"/>
              <a:ext cx="1285956"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71825" y="214136"/>
              <a:ext cx="3429217"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946" name="TextBox 9"/>
            <p:cNvSpPr txBox="1">
              <a:spLocks noChangeArrowheads="1"/>
            </p:cNvSpPr>
            <p:nvPr/>
          </p:nvSpPr>
          <p:spPr bwMode="auto">
            <a:xfrm>
              <a:off x="5500694" y="2143116"/>
              <a:ext cx="2656496" cy="338554"/>
            </a:xfrm>
            <a:prstGeom prst="rect">
              <a:avLst/>
            </a:prstGeom>
            <a:noFill/>
            <a:ln w="9525">
              <a:noFill/>
              <a:miter lim="800000"/>
              <a:headEnd/>
              <a:tailEnd/>
            </a:ln>
          </p:spPr>
          <p:txBody>
            <a:bodyPr wrap="none">
              <a:spAutoFit/>
            </a:bodyPr>
            <a:lstStyle/>
            <a:p>
              <a:r>
                <a:rPr lang="en-US" sz="1600" b="1">
                  <a:cs typeface="Arial" pitchFamily="34" charset="0"/>
                </a:rPr>
                <a:t>Case I. Hydrogen bonded</a:t>
              </a:r>
              <a:endParaRPr lang="en-IN" sz="1600" b="1">
                <a:cs typeface="Arial" pitchFamily="34" charset="0"/>
              </a:endParaRPr>
            </a:p>
          </p:txBody>
        </p:sp>
        <p:sp>
          <p:nvSpPr>
            <p:cNvPr id="39947" name="TextBox 10"/>
            <p:cNvSpPr txBox="1">
              <a:spLocks noChangeArrowheads="1"/>
            </p:cNvSpPr>
            <p:nvPr/>
          </p:nvSpPr>
          <p:spPr bwMode="auto">
            <a:xfrm>
              <a:off x="3071802" y="2143116"/>
              <a:ext cx="548548" cy="276999"/>
            </a:xfrm>
            <a:prstGeom prst="rect">
              <a:avLst/>
            </a:prstGeom>
            <a:noFill/>
            <a:ln w="9525">
              <a:noFill/>
              <a:miter lim="800000"/>
              <a:headEnd/>
              <a:tailEnd/>
            </a:ln>
          </p:spPr>
          <p:txBody>
            <a:bodyPr wrap="none">
              <a:spAutoFit/>
            </a:bodyPr>
            <a:lstStyle/>
            <a:p>
              <a:r>
                <a:rPr lang="en-US" sz="1200" b="1">
                  <a:cs typeface="Arial" pitchFamily="34" charset="0"/>
                </a:rPr>
                <a:t>V = 0</a:t>
              </a:r>
              <a:endParaRPr lang="en-IN" sz="1200" b="1">
                <a:cs typeface="Arial" pitchFamily="34" charset="0"/>
              </a:endParaRPr>
            </a:p>
          </p:txBody>
        </p:sp>
        <p:sp>
          <p:nvSpPr>
            <p:cNvPr id="39948" name="TextBox 11"/>
            <p:cNvSpPr txBox="1">
              <a:spLocks noChangeArrowheads="1"/>
            </p:cNvSpPr>
            <p:nvPr/>
          </p:nvSpPr>
          <p:spPr bwMode="auto">
            <a:xfrm>
              <a:off x="2000232" y="53790"/>
              <a:ext cx="548548" cy="276999"/>
            </a:xfrm>
            <a:prstGeom prst="rect">
              <a:avLst/>
            </a:prstGeom>
            <a:noFill/>
            <a:ln w="9525">
              <a:noFill/>
              <a:miter lim="800000"/>
              <a:headEnd/>
              <a:tailEnd/>
            </a:ln>
          </p:spPr>
          <p:txBody>
            <a:bodyPr wrap="none">
              <a:spAutoFit/>
            </a:bodyPr>
            <a:lstStyle/>
            <a:p>
              <a:r>
                <a:rPr lang="en-US" sz="1200" b="1">
                  <a:cs typeface="Arial" pitchFamily="34" charset="0"/>
                </a:rPr>
                <a:t>V = 0</a:t>
              </a:r>
              <a:endParaRPr lang="en-IN" sz="1200" b="1">
                <a:cs typeface="Arial" pitchFamily="34" charset="0"/>
              </a:endParaRPr>
            </a:p>
          </p:txBody>
        </p:sp>
        <p:sp>
          <p:nvSpPr>
            <p:cNvPr id="39949" name="TextBox 12"/>
            <p:cNvSpPr txBox="1">
              <a:spLocks noChangeArrowheads="1"/>
            </p:cNvSpPr>
            <p:nvPr/>
          </p:nvSpPr>
          <p:spPr bwMode="auto">
            <a:xfrm>
              <a:off x="6072198" y="142852"/>
              <a:ext cx="2805576" cy="338554"/>
            </a:xfrm>
            <a:prstGeom prst="rect">
              <a:avLst/>
            </a:prstGeom>
            <a:noFill/>
            <a:ln w="9525">
              <a:noFill/>
              <a:miter lim="800000"/>
              <a:headEnd/>
              <a:tailEnd/>
            </a:ln>
          </p:spPr>
          <p:txBody>
            <a:bodyPr wrap="none">
              <a:spAutoFit/>
            </a:bodyPr>
            <a:lstStyle/>
            <a:p>
              <a:r>
                <a:rPr lang="en-US" sz="1600" b="1">
                  <a:cs typeface="Arial" pitchFamily="34" charset="0"/>
                </a:rPr>
                <a:t>Case II. No Hydrogen bond</a:t>
              </a:r>
              <a:endParaRPr lang="en-IN" sz="1600" b="1">
                <a:cs typeface="Arial" pitchFamily="34" charset="0"/>
              </a:endParaRPr>
            </a:p>
          </p:txBody>
        </p:sp>
        <p:sp>
          <p:nvSpPr>
            <p:cNvPr id="39950" name="TextBox 13"/>
            <p:cNvSpPr txBox="1">
              <a:spLocks noChangeArrowheads="1"/>
            </p:cNvSpPr>
            <p:nvPr/>
          </p:nvSpPr>
          <p:spPr bwMode="auto">
            <a:xfrm>
              <a:off x="3899148" y="1696864"/>
              <a:ext cx="1143008" cy="369332"/>
            </a:xfrm>
            <a:prstGeom prst="rect">
              <a:avLst/>
            </a:prstGeom>
            <a:noFill/>
            <a:ln w="9525">
              <a:noFill/>
              <a:miter lim="800000"/>
              <a:headEnd/>
              <a:tailEnd/>
            </a:ln>
          </p:spPr>
          <p:txBody>
            <a:bodyPr>
              <a:spAutoFit/>
            </a:bodyPr>
            <a:lstStyle/>
            <a:p>
              <a:r>
                <a:rPr lang="en-US">
                  <a:cs typeface="Arial" pitchFamily="34" charset="0"/>
                </a:rPr>
                <a:t>X-H---</a:t>
              </a:r>
              <a:r>
                <a:rPr lang="en-US" sz="1600">
                  <a:cs typeface="Arial" pitchFamily="34" charset="0"/>
                </a:rPr>
                <a:t>Y</a:t>
              </a:r>
              <a:endParaRPr lang="en-IN" sz="1600">
                <a:cs typeface="Arial" pitchFamily="34" charset="0"/>
              </a:endParaRPr>
            </a:p>
          </p:txBody>
        </p:sp>
        <p:sp>
          <p:nvSpPr>
            <p:cNvPr id="39951" name="TextBox 14"/>
            <p:cNvSpPr txBox="1">
              <a:spLocks noChangeArrowheads="1"/>
            </p:cNvSpPr>
            <p:nvPr/>
          </p:nvSpPr>
          <p:spPr bwMode="auto">
            <a:xfrm>
              <a:off x="5857884" y="1000108"/>
              <a:ext cx="785817" cy="285751"/>
            </a:xfrm>
            <a:prstGeom prst="rect">
              <a:avLst/>
            </a:prstGeom>
            <a:noFill/>
            <a:ln w="9525">
              <a:noFill/>
              <a:miter lim="800000"/>
              <a:headEnd/>
              <a:tailEnd/>
            </a:ln>
          </p:spPr>
          <p:txBody>
            <a:bodyPr>
              <a:spAutoFit/>
            </a:bodyPr>
            <a:lstStyle/>
            <a:p>
              <a:r>
                <a:rPr lang="en-US" sz="1200">
                  <a:cs typeface="Arial" pitchFamily="34" charset="0"/>
                </a:rPr>
                <a:t>H-X</a:t>
              </a:r>
              <a:r>
                <a:rPr lang="en-US" sz="1200">
                  <a:cs typeface="Arial" pitchFamily="34" charset="0"/>
                  <a:sym typeface="Symbol" pitchFamily="18" charset="2"/>
                </a:rPr>
                <a:t>---</a:t>
              </a:r>
              <a:r>
                <a:rPr lang="en-US" sz="1200">
                  <a:cs typeface="Arial" pitchFamily="34" charset="0"/>
                </a:rPr>
                <a:t>Y</a:t>
              </a:r>
              <a:endParaRPr lang="en-IN" sz="1200">
                <a:cs typeface="Arial" pitchFamily="34" charset="0"/>
              </a:endParaRPr>
            </a:p>
          </p:txBody>
        </p:sp>
        <p:sp>
          <p:nvSpPr>
            <p:cNvPr id="39952" name="TextBox 15"/>
            <p:cNvSpPr txBox="1">
              <a:spLocks noChangeArrowheads="1"/>
            </p:cNvSpPr>
            <p:nvPr/>
          </p:nvSpPr>
          <p:spPr bwMode="auto">
            <a:xfrm>
              <a:off x="2327512" y="839608"/>
              <a:ext cx="1071570" cy="369332"/>
            </a:xfrm>
            <a:prstGeom prst="rect">
              <a:avLst/>
            </a:prstGeom>
            <a:noFill/>
            <a:ln w="9525">
              <a:noFill/>
              <a:miter lim="800000"/>
              <a:headEnd/>
              <a:tailEnd/>
            </a:ln>
          </p:spPr>
          <p:txBody>
            <a:bodyPr>
              <a:spAutoFit/>
            </a:bodyPr>
            <a:lstStyle/>
            <a:p>
              <a:r>
                <a:rPr lang="en-US">
                  <a:cs typeface="Arial" pitchFamily="34" charset="0"/>
                </a:rPr>
                <a:t>H-X</a:t>
              </a:r>
              <a:r>
                <a:rPr lang="en-US">
                  <a:cs typeface="Arial" pitchFamily="34" charset="0"/>
                  <a:sym typeface="Symbol" pitchFamily="18" charset="2"/>
                </a:rPr>
                <a:t>---</a:t>
              </a:r>
              <a:r>
                <a:rPr lang="en-US">
                  <a:cs typeface="Arial" pitchFamily="34" charset="0"/>
                </a:rPr>
                <a:t>Y</a:t>
              </a:r>
              <a:endParaRPr lang="en-IN">
                <a:cs typeface="Arial" pitchFamily="34" charset="0"/>
              </a:endParaRPr>
            </a:p>
          </p:txBody>
        </p:sp>
        <p:grpSp>
          <p:nvGrpSpPr>
            <p:cNvPr id="5" name="Group 19"/>
            <p:cNvGrpSpPr>
              <a:grpSpLocks/>
            </p:cNvGrpSpPr>
            <p:nvPr/>
          </p:nvGrpSpPr>
          <p:grpSpPr bwMode="auto">
            <a:xfrm>
              <a:off x="1000100" y="1214422"/>
              <a:ext cx="714380" cy="1754326"/>
              <a:chOff x="6786578" y="500042"/>
              <a:chExt cx="714380" cy="1754326"/>
            </a:xfrm>
          </p:grpSpPr>
          <p:grpSp>
            <p:nvGrpSpPr>
              <p:cNvPr id="6" name="Group 27"/>
              <p:cNvGrpSpPr>
                <a:grpSpLocks/>
              </p:cNvGrpSpPr>
              <p:nvPr/>
            </p:nvGrpSpPr>
            <p:grpSpPr bwMode="auto">
              <a:xfrm>
                <a:off x="7000892" y="500042"/>
                <a:ext cx="338554" cy="1754326"/>
                <a:chOff x="7072330" y="1857364"/>
                <a:chExt cx="338554" cy="1754326"/>
              </a:xfrm>
            </p:grpSpPr>
            <p:sp>
              <p:nvSpPr>
                <p:cNvPr id="39957" name="TextBox 20"/>
                <p:cNvSpPr txBox="1">
                  <a:spLocks noChangeArrowheads="1"/>
                </p:cNvSpPr>
                <p:nvPr/>
              </p:nvSpPr>
              <p:spPr bwMode="auto">
                <a:xfrm>
                  <a:off x="7072330" y="1857364"/>
                  <a:ext cx="338554" cy="1754326"/>
                </a:xfrm>
                <a:prstGeom prst="rect">
                  <a:avLst/>
                </a:prstGeom>
                <a:noFill/>
                <a:ln w="9525">
                  <a:noFill/>
                  <a:miter lim="800000"/>
                  <a:headEnd/>
                  <a:tailEnd/>
                </a:ln>
              </p:spPr>
              <p:txBody>
                <a:bodyPr>
                  <a:spAutoFit/>
                </a:bodyPr>
                <a:lstStyle/>
                <a:p>
                  <a:r>
                    <a:rPr lang="en-US">
                      <a:cs typeface="Arial" pitchFamily="34" charset="0"/>
                    </a:rPr>
                    <a:t>X</a:t>
                  </a:r>
                </a:p>
                <a:p>
                  <a:endParaRPr lang="en-US">
                    <a:cs typeface="Arial" pitchFamily="34" charset="0"/>
                  </a:endParaRPr>
                </a:p>
                <a:p>
                  <a:r>
                    <a:rPr lang="en-US">
                      <a:cs typeface="Arial" pitchFamily="34" charset="0"/>
                    </a:rPr>
                    <a:t>H</a:t>
                  </a:r>
                </a:p>
                <a:p>
                  <a:r>
                    <a:rPr lang="en-US">
                      <a:cs typeface="Arial" pitchFamily="34" charset="0"/>
                    </a:rPr>
                    <a:t> </a:t>
                  </a:r>
                </a:p>
                <a:p>
                  <a:r>
                    <a:rPr lang="en-US">
                      <a:cs typeface="Arial" pitchFamily="34" charset="0"/>
                    </a:rPr>
                    <a:t>Y</a:t>
                  </a:r>
                </a:p>
                <a:p>
                  <a:r>
                    <a:rPr lang="en-US">
                      <a:cs typeface="Arial" pitchFamily="34" charset="0"/>
                    </a:rPr>
                    <a:t> </a:t>
                  </a:r>
                  <a:endParaRPr lang="en-IN">
                    <a:cs typeface="Arial" pitchFamily="34" charset="0"/>
                  </a:endParaRPr>
                </a:p>
              </p:txBody>
            </p:sp>
            <p:cxnSp>
              <p:nvCxnSpPr>
                <p:cNvPr id="22" name="Straight Connector 21"/>
                <p:cNvCxnSpPr/>
                <p:nvPr/>
              </p:nvCxnSpPr>
              <p:spPr>
                <a:xfrm rot="5400000">
                  <a:off x="7090602" y="2285101"/>
                  <a:ext cx="28576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100128" y="2856628"/>
                  <a:ext cx="285764" cy="15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0" name="Arc 19"/>
              <p:cNvSpPr/>
              <p:nvPr/>
            </p:nvSpPr>
            <p:spPr>
              <a:xfrm>
                <a:off x="6786578" y="928573"/>
                <a:ext cx="714420" cy="642967"/>
              </a:xfrm>
              <a:prstGeom prst="arc">
                <a:avLst>
                  <a:gd name="adj1" fmla="val 16200000"/>
                  <a:gd name="adj2" fmla="val 517392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grpSp>
        <p:sp>
          <p:nvSpPr>
            <p:cNvPr id="39954" name="TextBox 17"/>
            <p:cNvSpPr txBox="1">
              <a:spLocks noChangeArrowheads="1"/>
            </p:cNvSpPr>
            <p:nvPr/>
          </p:nvSpPr>
          <p:spPr bwMode="auto">
            <a:xfrm>
              <a:off x="1643042" y="1714488"/>
              <a:ext cx="214314" cy="276999"/>
            </a:xfrm>
            <a:prstGeom prst="rect">
              <a:avLst/>
            </a:prstGeom>
            <a:noFill/>
            <a:ln w="9525">
              <a:noFill/>
              <a:miter lim="800000"/>
              <a:headEnd/>
              <a:tailEnd/>
            </a:ln>
          </p:spPr>
          <p:txBody>
            <a:bodyPr>
              <a:spAutoFit/>
            </a:bodyPr>
            <a:lstStyle/>
            <a:p>
              <a:r>
                <a:rPr lang="el-GR" sz="1200">
                  <a:cs typeface="Arial" pitchFamily="34" charset="0"/>
                </a:rPr>
                <a:t>θ</a:t>
              </a:r>
              <a:endParaRPr lang="en-IN" sz="1200">
                <a:cs typeface="Arial" pitchFamily="34" charset="0"/>
              </a:endParaRPr>
            </a:p>
          </p:txBody>
        </p:sp>
      </p:grpSp>
      <p:sp>
        <p:nvSpPr>
          <p:cNvPr id="24" name="TextBox 23"/>
          <p:cNvSpPr txBox="1">
            <a:spLocks noChangeArrowheads="1"/>
          </p:cNvSpPr>
          <p:nvPr/>
        </p:nvSpPr>
        <p:spPr bwMode="auto">
          <a:xfrm>
            <a:off x="2000250" y="6000750"/>
            <a:ext cx="5405438" cy="369888"/>
          </a:xfrm>
          <a:prstGeom prst="rect">
            <a:avLst/>
          </a:prstGeom>
          <a:noFill/>
          <a:ln w="9525">
            <a:noFill/>
            <a:miter lim="800000"/>
            <a:headEnd/>
            <a:tailEnd/>
          </a:ln>
        </p:spPr>
        <p:txBody>
          <a:bodyPr wrap="none">
            <a:spAutoFit/>
          </a:bodyPr>
          <a:lstStyle/>
          <a:p>
            <a:r>
              <a:rPr lang="en-US">
                <a:cs typeface="Arial" pitchFamily="34" charset="0"/>
              </a:rPr>
              <a:t>Model system: Ar</a:t>
            </a:r>
            <a:r>
              <a:rPr lang="en-US" baseline="-25000">
                <a:cs typeface="Arial" pitchFamily="34" charset="0"/>
              </a:rPr>
              <a:t>2</a:t>
            </a:r>
            <a:r>
              <a:rPr lang="en-US">
                <a:cs typeface="Arial" pitchFamily="34" charset="0"/>
              </a:rPr>
              <a:t>···H</a:t>
            </a:r>
            <a:r>
              <a:rPr lang="en-US" baseline="-25000">
                <a:cs typeface="Arial" pitchFamily="34" charset="0"/>
              </a:rPr>
              <a:t>2</a:t>
            </a:r>
            <a:r>
              <a:rPr lang="en-US">
                <a:cs typeface="Arial" pitchFamily="34" charset="0"/>
              </a:rPr>
              <a:t>O/H</a:t>
            </a:r>
            <a:r>
              <a:rPr lang="en-US" baseline="-25000">
                <a:cs typeface="Arial" pitchFamily="34" charset="0"/>
              </a:rPr>
              <a:t>2</a:t>
            </a:r>
            <a:r>
              <a:rPr lang="en-US">
                <a:cs typeface="Arial" pitchFamily="34" charset="0"/>
              </a:rPr>
              <a:t>S and C</a:t>
            </a:r>
            <a:r>
              <a:rPr lang="en-US" baseline="-25000">
                <a:cs typeface="Arial" pitchFamily="34" charset="0"/>
              </a:rPr>
              <a:t>2</a:t>
            </a:r>
            <a:r>
              <a:rPr lang="en-US">
                <a:cs typeface="Arial" pitchFamily="34" charset="0"/>
              </a:rPr>
              <a:t>H</a:t>
            </a:r>
            <a:r>
              <a:rPr lang="en-US" baseline="-25000">
                <a:cs typeface="Arial" pitchFamily="34" charset="0"/>
              </a:rPr>
              <a:t>4</a:t>
            </a:r>
            <a:r>
              <a:rPr lang="en-US">
                <a:cs typeface="Arial" pitchFamily="34" charset="0"/>
              </a:rPr>
              <a:t>···H</a:t>
            </a:r>
            <a:r>
              <a:rPr lang="en-US" baseline="-25000">
                <a:cs typeface="Arial" pitchFamily="34" charset="0"/>
              </a:rPr>
              <a:t>2</a:t>
            </a:r>
            <a:r>
              <a:rPr lang="en-US">
                <a:cs typeface="Arial" pitchFamily="34" charset="0"/>
              </a:rPr>
              <a:t>O/H</a:t>
            </a:r>
            <a:r>
              <a:rPr lang="en-US" baseline="-25000">
                <a:cs typeface="Arial" pitchFamily="34" charset="0"/>
              </a:rPr>
              <a:t>2</a:t>
            </a:r>
            <a:r>
              <a:rPr lang="en-US">
                <a:cs typeface="Arial" pitchFamily="34" charset="0"/>
              </a:rPr>
              <a:t>S</a:t>
            </a:r>
            <a:endParaRPr lang="en-IN">
              <a:cs typeface="Arial" pitchFamily="34" charset="0"/>
            </a:endParaRPr>
          </a:p>
        </p:txBody>
      </p:sp>
      <p:sp>
        <p:nvSpPr>
          <p:cNvPr id="25" name="Footer Placeholder 24"/>
          <p:cNvSpPr>
            <a:spLocks noGrp="1"/>
          </p:cNvSpPr>
          <p:nvPr>
            <p:ph type="ftr" sz="quarter" idx="11"/>
          </p:nvPr>
        </p:nvSpPr>
        <p:spPr>
          <a:xfrm>
            <a:off x="0" y="6381750"/>
            <a:ext cx="45720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ARUNAN\mausumi\hbond\coverpage-final.tif"/>
          <p:cNvPicPr>
            <a:picLocks noChangeAspect="1" noChangeArrowheads="1"/>
          </p:cNvPicPr>
          <p:nvPr/>
        </p:nvPicPr>
        <p:blipFill>
          <a:blip r:embed="rId2" cstate="print"/>
          <a:srcRect/>
          <a:stretch>
            <a:fillRect/>
          </a:stretch>
        </p:blipFill>
        <p:spPr bwMode="auto">
          <a:xfrm>
            <a:off x="0" y="0"/>
            <a:ext cx="8305800" cy="5715000"/>
          </a:xfrm>
          <a:prstGeom prst="rect">
            <a:avLst/>
          </a:prstGeom>
          <a:noFill/>
          <a:ln w="9525">
            <a:noFill/>
            <a:miter lim="800000"/>
            <a:headEnd/>
            <a:tailEnd/>
          </a:ln>
        </p:spPr>
      </p:pic>
      <p:sp>
        <p:nvSpPr>
          <p:cNvPr id="40963" name="Rectangle 3"/>
          <p:cNvSpPr>
            <a:spLocks noChangeArrowheads="1"/>
          </p:cNvSpPr>
          <p:nvPr/>
        </p:nvSpPr>
        <p:spPr bwMode="auto">
          <a:xfrm>
            <a:off x="1066800" y="5562600"/>
            <a:ext cx="6292850" cy="366713"/>
          </a:xfrm>
          <a:prstGeom prst="rect">
            <a:avLst/>
          </a:prstGeom>
          <a:noFill/>
          <a:ln w="9525">
            <a:noFill/>
            <a:miter lim="800000"/>
            <a:headEnd/>
            <a:tailEnd/>
          </a:ln>
        </p:spPr>
        <p:txBody>
          <a:bodyPr wrap="none">
            <a:spAutoFit/>
          </a:bodyPr>
          <a:lstStyle/>
          <a:p>
            <a:pPr lvl="1">
              <a:spcBef>
                <a:spcPct val="20000"/>
              </a:spcBef>
              <a:buFontTx/>
              <a:buChar char="–"/>
            </a:pPr>
            <a:r>
              <a:rPr lang="en-US" dirty="0" err="1"/>
              <a:t>Goswami</a:t>
            </a:r>
            <a:r>
              <a:rPr lang="en-US" dirty="0"/>
              <a:t> and Arunan PCCP (2009) perspective article</a:t>
            </a:r>
            <a:endParaRPr lang="en-IN" dirty="0"/>
          </a:p>
        </p:txBody>
      </p:sp>
      <p:sp>
        <p:nvSpPr>
          <p:cNvPr id="4" name="Footer Placeholder 3"/>
          <p:cNvSpPr>
            <a:spLocks noGrp="1"/>
          </p:cNvSpPr>
          <p:nvPr>
            <p:ph type="ftr" sz="quarter" idx="11"/>
          </p:nvPr>
        </p:nvSpPr>
        <p:spPr>
          <a:xfrm>
            <a:off x="0" y="6381750"/>
            <a:ext cx="45720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0" y="0"/>
            <a:ext cx="9144000" cy="1470025"/>
          </a:xfrm>
        </p:spPr>
        <p:txBody>
          <a:bodyPr/>
          <a:lstStyle/>
          <a:p>
            <a:r>
              <a:rPr lang="en-US" dirty="0" smtClean="0"/>
              <a:t>Torsion in ethane, staggered</a:t>
            </a:r>
          </a:p>
        </p:txBody>
      </p:sp>
      <p:pic>
        <p:nvPicPr>
          <p:cNvPr id="41988" name="Picture 2" descr="C:\Documents and Settings\admin\Desktop\Sir\0.gif"/>
          <p:cNvPicPr>
            <a:picLocks noChangeAspect="1" noChangeArrowheads="1" noCrop="1"/>
          </p:cNvPicPr>
          <p:nvPr/>
        </p:nvPicPr>
        <p:blipFill>
          <a:blip r:embed="rId2" cstate="print"/>
          <a:srcRect/>
          <a:stretch>
            <a:fillRect/>
          </a:stretch>
        </p:blipFill>
        <p:spPr bwMode="auto">
          <a:xfrm>
            <a:off x="762000" y="1600200"/>
            <a:ext cx="661797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304800" y="1066800"/>
            <a:ext cx="8610600" cy="5638800"/>
          </a:xfrm>
        </p:spPr>
        <p:txBody>
          <a:bodyPr/>
          <a:lstStyle/>
          <a:p>
            <a:r>
              <a:rPr lang="en-US" sz="2400" dirty="0" smtClean="0"/>
              <a:t>Dr. </a:t>
            </a:r>
            <a:r>
              <a:rPr lang="en-US" sz="2400" dirty="0" err="1" smtClean="0"/>
              <a:t>Pankaj</a:t>
            </a:r>
            <a:r>
              <a:rPr lang="en-US" sz="2400" dirty="0" smtClean="0"/>
              <a:t> K. </a:t>
            </a:r>
            <a:r>
              <a:rPr lang="en-US" sz="2400" dirty="0" err="1" smtClean="0"/>
              <a:t>Mandal</a:t>
            </a:r>
            <a:r>
              <a:rPr lang="en-US" sz="2400" dirty="0" smtClean="0"/>
              <a:t> (IISER, </a:t>
            </a:r>
            <a:r>
              <a:rPr lang="en-US" sz="2400" dirty="0" err="1" smtClean="0"/>
              <a:t>Pune</a:t>
            </a:r>
            <a:r>
              <a:rPr lang="en-US" sz="2400" dirty="0" smtClean="0"/>
              <a:t>)</a:t>
            </a:r>
          </a:p>
          <a:p>
            <a:r>
              <a:rPr lang="en-US" sz="2400" dirty="0" smtClean="0"/>
              <a:t>Dr. B. </a:t>
            </a:r>
            <a:r>
              <a:rPr lang="en-US" sz="2400" dirty="0" err="1" smtClean="0"/>
              <a:t>Raghavendra</a:t>
            </a:r>
            <a:r>
              <a:rPr lang="en-US" sz="2400" dirty="0" smtClean="0"/>
              <a:t> (</a:t>
            </a:r>
            <a:r>
              <a:rPr lang="en-US" sz="2400" dirty="0" err="1" smtClean="0"/>
              <a:t>Tumkur</a:t>
            </a:r>
            <a:r>
              <a:rPr lang="en-US" sz="2400" dirty="0" smtClean="0"/>
              <a:t> college)</a:t>
            </a:r>
          </a:p>
          <a:p>
            <a:r>
              <a:rPr lang="en-US" sz="2400" dirty="0" smtClean="0"/>
              <a:t>Dr. </a:t>
            </a:r>
            <a:r>
              <a:rPr lang="en-US" sz="2400" dirty="0" err="1" smtClean="0"/>
              <a:t>Mausumi</a:t>
            </a:r>
            <a:r>
              <a:rPr lang="en-US" sz="2400" dirty="0" smtClean="0"/>
              <a:t> </a:t>
            </a:r>
            <a:r>
              <a:rPr lang="en-US" sz="2400" dirty="0" err="1" smtClean="0"/>
              <a:t>Goswami</a:t>
            </a:r>
            <a:r>
              <a:rPr lang="en-US" sz="2400" dirty="0" smtClean="0"/>
              <a:t> (</a:t>
            </a:r>
            <a:r>
              <a:rPr lang="en-US" sz="2400" dirty="0" err="1" smtClean="0"/>
              <a:t>Postdoc</a:t>
            </a:r>
            <a:r>
              <a:rPr lang="en-US" sz="2400" dirty="0" smtClean="0"/>
              <a:t> at Virginia)</a:t>
            </a:r>
          </a:p>
          <a:p>
            <a:r>
              <a:rPr lang="en-US" sz="2400" dirty="0" smtClean="0"/>
              <a:t>Dr. P. </a:t>
            </a:r>
            <a:r>
              <a:rPr lang="en-US" sz="2400" dirty="0" err="1" smtClean="0"/>
              <a:t>Aiswaryalakshmi</a:t>
            </a:r>
            <a:r>
              <a:rPr lang="en-US" sz="2400" dirty="0" smtClean="0"/>
              <a:t> (UK)</a:t>
            </a:r>
          </a:p>
          <a:p>
            <a:r>
              <a:rPr lang="en-US" sz="2400" dirty="0" err="1" smtClean="0"/>
              <a:t>Devendra</a:t>
            </a:r>
            <a:r>
              <a:rPr lang="en-US" sz="2400" dirty="0" smtClean="0"/>
              <a:t> </a:t>
            </a:r>
            <a:r>
              <a:rPr lang="en-US" sz="2400" dirty="0" err="1" smtClean="0"/>
              <a:t>Manai</a:t>
            </a:r>
            <a:endParaRPr lang="en-US" sz="2400" dirty="0" smtClean="0"/>
          </a:p>
          <a:p>
            <a:r>
              <a:rPr lang="en-US" sz="2400" dirty="0" err="1" smtClean="0"/>
              <a:t>Abhishek</a:t>
            </a:r>
            <a:r>
              <a:rPr lang="en-US" sz="2400" dirty="0" smtClean="0"/>
              <a:t> </a:t>
            </a:r>
            <a:r>
              <a:rPr lang="en-US" sz="2400" dirty="0" err="1" smtClean="0"/>
              <a:t>Shahi</a:t>
            </a:r>
            <a:endParaRPr lang="en-US" sz="2400" dirty="0" smtClean="0"/>
          </a:p>
          <a:p>
            <a:r>
              <a:rPr lang="en-US" sz="2400" dirty="0" smtClean="0"/>
              <a:t>Project Assistants </a:t>
            </a:r>
            <a:r>
              <a:rPr lang="en-US" sz="2400" dirty="0" err="1" smtClean="0"/>
              <a:t>S.T.Manju</a:t>
            </a:r>
            <a:r>
              <a:rPr lang="en-US" sz="2400" dirty="0" smtClean="0"/>
              <a:t>, R. </a:t>
            </a:r>
            <a:r>
              <a:rPr lang="en-US" sz="2400" dirty="0" err="1" smtClean="0"/>
              <a:t>Lavanya</a:t>
            </a:r>
            <a:endParaRPr lang="en-US" sz="2400" dirty="0" smtClean="0"/>
          </a:p>
          <a:p>
            <a:r>
              <a:rPr lang="en-US" sz="2400" dirty="0" smtClean="0"/>
              <a:t>Prof. P. C. Mathias</a:t>
            </a:r>
          </a:p>
          <a:p>
            <a:r>
              <a:rPr lang="en-US" sz="2400" dirty="0" smtClean="0"/>
              <a:t>Prof. A. G. Samuelson</a:t>
            </a:r>
          </a:p>
          <a:p>
            <a:r>
              <a:rPr lang="en-US" sz="2400" dirty="0" smtClean="0"/>
              <a:t>Prof. S. R. </a:t>
            </a:r>
            <a:r>
              <a:rPr lang="en-US" sz="2400" dirty="0" err="1" smtClean="0"/>
              <a:t>Gadre</a:t>
            </a:r>
            <a:r>
              <a:rPr lang="en-US" sz="2400" dirty="0" smtClean="0"/>
              <a:t> and Dr. R. A. Klein</a:t>
            </a:r>
          </a:p>
          <a:p>
            <a:r>
              <a:rPr lang="en-US" sz="2400" dirty="0" smtClean="0"/>
              <a:t>Prof. T. N. Guru Row and Prof. G. R. </a:t>
            </a:r>
            <a:r>
              <a:rPr lang="en-US" sz="2400" dirty="0" err="1" smtClean="0"/>
              <a:t>Desiraju</a:t>
            </a:r>
            <a:endParaRPr lang="en-US" sz="2400" dirty="0" smtClean="0"/>
          </a:p>
          <a:p>
            <a:r>
              <a:rPr lang="en-US" sz="2800" dirty="0" smtClean="0"/>
              <a:t>DST, CSIR, IFCPAR, IUPAC, </a:t>
            </a:r>
            <a:r>
              <a:rPr lang="en-US" sz="2800" dirty="0" err="1" smtClean="0"/>
              <a:t>IISc</a:t>
            </a:r>
            <a:r>
              <a:rPr lang="en-US" sz="2800" dirty="0" smtClean="0"/>
              <a:t>, </a:t>
            </a:r>
            <a:r>
              <a:rPr lang="en-US" sz="2800" dirty="0" err="1" smtClean="0"/>
              <a:t>IUCr</a:t>
            </a:r>
            <a:r>
              <a:rPr lang="en-US" sz="2800" dirty="0" smtClean="0"/>
              <a:t>.</a:t>
            </a:r>
            <a:endParaRPr lang="en-US" sz="2800" dirty="0"/>
          </a:p>
        </p:txBody>
      </p:sp>
      <p:sp>
        <p:nvSpPr>
          <p:cNvPr id="5" name="TextBox 4"/>
          <p:cNvSpPr txBox="1"/>
          <p:nvPr/>
        </p:nvSpPr>
        <p:spPr>
          <a:xfrm>
            <a:off x="5410200" y="2667000"/>
            <a:ext cx="2659702" cy="923330"/>
          </a:xfrm>
          <a:prstGeom prst="rect">
            <a:avLst/>
          </a:prstGeom>
          <a:noFill/>
        </p:spPr>
        <p:txBody>
          <a:bodyPr wrap="none" rtlCol="0">
            <a:spAutoFit/>
          </a:bodyPr>
          <a:lstStyle/>
          <a:p>
            <a:r>
              <a:rPr lang="en-US" b="1" dirty="0" smtClean="0"/>
              <a:t>Prof. </a:t>
            </a:r>
            <a:r>
              <a:rPr lang="en-US" b="1" dirty="0" err="1" smtClean="0"/>
              <a:t>Iqbal</a:t>
            </a:r>
            <a:r>
              <a:rPr lang="en-US" b="1" dirty="0" smtClean="0"/>
              <a:t> </a:t>
            </a:r>
            <a:r>
              <a:rPr lang="en-US" b="1" dirty="0" err="1" smtClean="0"/>
              <a:t>Chowdhary</a:t>
            </a:r>
            <a:endParaRPr lang="en-US" b="1" dirty="0" smtClean="0"/>
          </a:p>
          <a:p>
            <a:r>
              <a:rPr lang="en-US" b="1" dirty="0" smtClean="0"/>
              <a:t>Local Organizing team</a:t>
            </a:r>
          </a:p>
          <a:p>
            <a:r>
              <a:rPr lang="en-US" b="1" dirty="0" smtClean="0"/>
              <a:t>University of </a:t>
            </a:r>
            <a:r>
              <a:rPr lang="en-US" b="1" dirty="0" err="1" smtClean="0"/>
              <a:t>Karchi</a:t>
            </a:r>
            <a:endParaRPr lang="en-US" b="1" dirty="0"/>
          </a:p>
        </p:txBody>
      </p:sp>
      <p:sp>
        <p:nvSpPr>
          <p:cNvPr id="6" name="Footer Placeholder 5"/>
          <p:cNvSpPr>
            <a:spLocks noGrp="1"/>
          </p:cNvSpPr>
          <p:nvPr>
            <p:ph type="ftr" sz="quarter" idx="11"/>
          </p:nvPr>
        </p:nvSpPr>
        <p:spPr>
          <a:xfrm>
            <a:off x="0" y="6381750"/>
            <a:ext cx="44958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Towards hindered rotation</a:t>
            </a:r>
          </a:p>
        </p:txBody>
      </p:sp>
      <p:pic>
        <p:nvPicPr>
          <p:cNvPr id="43011" name="Picture 2" descr="C:\Documents and Settings\admin\Desktop\Sir\01 2.gif"/>
          <p:cNvPicPr>
            <a:picLocks noGrp="1" noChangeAspect="1" noChangeArrowheads="1" noCrop="1"/>
          </p:cNvPicPr>
          <p:nvPr>
            <p:ph idx="1"/>
          </p:nvPr>
        </p:nvPicPr>
        <p:blipFill>
          <a:blip r:embed="rId2" cstate="print"/>
          <a:srcRect/>
          <a:stretch>
            <a:fillRect/>
          </a:stretch>
        </p:blipFill>
        <p:spPr>
          <a:xfrm>
            <a:off x="1595438" y="1600200"/>
            <a:ext cx="5953125" cy="4525963"/>
          </a:xfrm>
        </p:spPr>
      </p:pic>
      <p:sp>
        <p:nvSpPr>
          <p:cNvPr id="4" name="Footer Placeholder 3"/>
          <p:cNvSpPr>
            <a:spLocks noGrp="1"/>
          </p:cNvSpPr>
          <p:nvPr>
            <p:ph type="ftr" sz="quarter" idx="11"/>
          </p:nvPr>
        </p:nvSpPr>
        <p:spPr>
          <a:xfrm>
            <a:off x="0" y="6381750"/>
            <a:ext cx="44958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1295400"/>
          </a:xfrm>
        </p:spPr>
        <p:txBody>
          <a:bodyPr/>
          <a:lstStyle/>
          <a:p>
            <a:r>
              <a:rPr lang="en-US" smtClean="0"/>
              <a:t>Free rotation, no more eclipsed or</a:t>
            </a:r>
            <a:br>
              <a:rPr lang="en-US" smtClean="0"/>
            </a:br>
            <a:r>
              <a:rPr lang="en-US" smtClean="0"/>
              <a:t>staggered</a:t>
            </a:r>
          </a:p>
        </p:txBody>
      </p:sp>
      <p:pic>
        <p:nvPicPr>
          <p:cNvPr id="44035" name="Picture 2" descr="C:\Documents and Settings\admin\Desktop\Sir\scan5.gif"/>
          <p:cNvPicPr>
            <a:picLocks noGrp="1" noChangeAspect="1" noChangeArrowheads="1" noCrop="1"/>
          </p:cNvPicPr>
          <p:nvPr>
            <p:ph idx="1"/>
          </p:nvPr>
        </p:nvPicPr>
        <p:blipFill>
          <a:blip r:embed="rId2" cstate="print"/>
          <a:srcRect/>
          <a:stretch>
            <a:fillRect/>
          </a:stretch>
        </p:blipFill>
        <p:spPr>
          <a:xfrm>
            <a:off x="1524000" y="1752600"/>
            <a:ext cx="6086475" cy="4486275"/>
          </a:xfrm>
        </p:spPr>
      </p:pic>
      <p:sp>
        <p:nvSpPr>
          <p:cNvPr id="4" name="Footer Placeholder 3"/>
          <p:cNvSpPr>
            <a:spLocks noGrp="1"/>
          </p:cNvSpPr>
          <p:nvPr>
            <p:ph type="ftr" sz="quarter" idx="11"/>
          </p:nvPr>
        </p:nvSpPr>
        <p:spPr>
          <a:xfrm>
            <a:off x="0" y="6381750"/>
            <a:ext cx="41910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2971800"/>
          </a:xfrm>
        </p:spPr>
        <p:txBody>
          <a:bodyPr/>
          <a:lstStyle/>
          <a:p>
            <a:pPr algn="just"/>
            <a:r>
              <a:rPr lang="en-US" dirty="0" smtClean="0"/>
              <a:t>We predicted hydrogen </a:t>
            </a:r>
            <a:r>
              <a:rPr lang="en-US" dirty="0" err="1" smtClean="0"/>
              <a:t>sulphide</a:t>
            </a:r>
            <a:r>
              <a:rPr lang="en-US" dirty="0" smtClean="0"/>
              <a:t> solid to have hydrogen bonding at lower temperature in 2008. Could someone confirm?</a:t>
            </a:r>
            <a:endParaRPr lang="en-US" dirty="0"/>
          </a:p>
        </p:txBody>
      </p:sp>
      <p:sp>
        <p:nvSpPr>
          <p:cNvPr id="4" name="Footer Placeholder 3"/>
          <p:cNvSpPr>
            <a:spLocks noGrp="1"/>
          </p:cNvSpPr>
          <p:nvPr>
            <p:ph type="ftr" sz="quarter" idx="11"/>
          </p:nvPr>
        </p:nvSpPr>
        <p:spPr>
          <a:xfrm>
            <a:off x="0" y="6381750"/>
            <a:ext cx="4191000" cy="476250"/>
          </a:xfrm>
        </p:spPr>
        <p:txBody>
          <a:bodyPr/>
          <a:lstStyle/>
          <a:p>
            <a:r>
              <a:rPr lang="en-IN" smtClean="0"/>
              <a:t>IYCr Summit Meeting Karachi 2014</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Hydrogen </a:t>
            </a:r>
            <a:r>
              <a:rPr lang="en-US" sz="4000" dirty="0" err="1" smtClean="0"/>
              <a:t>sulphide</a:t>
            </a:r>
            <a:r>
              <a:rPr lang="en-US" sz="4000" dirty="0" smtClean="0"/>
              <a:t> at low T and high P</a:t>
            </a:r>
            <a:endParaRPr lang="en-US" sz="4000" dirty="0"/>
          </a:p>
        </p:txBody>
      </p:sp>
      <p:sp>
        <p:nvSpPr>
          <p:cNvPr id="3" name="Content Placeholder 2"/>
          <p:cNvSpPr>
            <a:spLocks noGrp="1"/>
          </p:cNvSpPr>
          <p:nvPr>
            <p:ph idx="1"/>
          </p:nvPr>
        </p:nvSpPr>
        <p:spPr>
          <a:xfrm>
            <a:off x="304800" y="1066800"/>
            <a:ext cx="8382000" cy="5638800"/>
          </a:xfrm>
        </p:spPr>
        <p:txBody>
          <a:bodyPr/>
          <a:lstStyle/>
          <a:p>
            <a:r>
              <a:rPr lang="en-US" dirty="0" smtClean="0"/>
              <a:t>The structure becomes gradually ordered with the signature of hydrogen bond formation.</a:t>
            </a:r>
          </a:p>
          <a:p>
            <a:r>
              <a:rPr lang="en-US" dirty="0" smtClean="0"/>
              <a:t>H</a:t>
            </a:r>
            <a:r>
              <a:rPr lang="en-US" baseline="-25000" dirty="0" smtClean="0"/>
              <a:t>2</a:t>
            </a:r>
            <a:r>
              <a:rPr lang="en-US" dirty="0" smtClean="0"/>
              <a:t>S is a good model system where we can tune the hydrogen bond strength from “absent or very weak to structurally significant”.</a:t>
            </a:r>
          </a:p>
          <a:p>
            <a:pPr lvl="1"/>
            <a:r>
              <a:rPr lang="it-IT" dirty="0" smtClean="0"/>
              <a:t>J. S. Loveday, R. J. Nelmes, S. Klotz, J. M. Besson, and G. Hamel, </a:t>
            </a:r>
            <a:r>
              <a:rPr lang="it-IT" i="1" dirty="0" smtClean="0"/>
              <a:t>Phys. Rev. Lett. </a:t>
            </a:r>
            <a:r>
              <a:rPr lang="it-IT" dirty="0" smtClean="0"/>
              <a:t>2000, </a:t>
            </a:r>
            <a:r>
              <a:rPr lang="it-IT" b="1" dirty="0" smtClean="0"/>
              <a:t>85</a:t>
            </a:r>
            <a:r>
              <a:rPr lang="it-IT" dirty="0" smtClean="0"/>
              <a:t>, 1024.</a:t>
            </a:r>
            <a:endParaRPr lang="en-US" dirty="0"/>
          </a:p>
        </p:txBody>
      </p:sp>
      <p:sp>
        <p:nvSpPr>
          <p:cNvPr id="5" name="Footer Placeholder 4"/>
          <p:cNvSpPr>
            <a:spLocks noGrp="1"/>
          </p:cNvSpPr>
          <p:nvPr>
            <p:ph type="ftr" sz="quarter" idx="11"/>
          </p:nvPr>
        </p:nvSpPr>
        <p:spPr>
          <a:xfrm>
            <a:off x="0" y="6381750"/>
            <a:ext cx="44196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CH</a:t>
            </a:r>
            <a:r>
              <a:rPr lang="en-US" baseline="-25000" smtClean="0"/>
              <a:t>4</a:t>
            </a:r>
            <a:r>
              <a:rPr lang="en-US" smtClean="0"/>
              <a:t>-H</a:t>
            </a:r>
            <a:r>
              <a:rPr lang="en-US" baseline="-25000" smtClean="0"/>
              <a:t>2</a:t>
            </a:r>
            <a:r>
              <a:rPr lang="en-US" smtClean="0"/>
              <a:t>O complex</a:t>
            </a:r>
          </a:p>
        </p:txBody>
      </p:sp>
      <p:sp>
        <p:nvSpPr>
          <p:cNvPr id="36868" name="Text Box 5"/>
          <p:cNvSpPr txBox="1">
            <a:spLocks noChangeArrowheads="1"/>
          </p:cNvSpPr>
          <p:nvPr/>
        </p:nvSpPr>
        <p:spPr bwMode="auto">
          <a:xfrm>
            <a:off x="304800" y="3352800"/>
            <a:ext cx="7772400" cy="3046988"/>
          </a:xfrm>
          <a:prstGeom prst="rect">
            <a:avLst/>
          </a:prstGeom>
          <a:noFill/>
          <a:ln w="9525">
            <a:noFill/>
            <a:miter lim="800000"/>
            <a:headEnd/>
            <a:tailEnd/>
          </a:ln>
        </p:spPr>
        <p:txBody>
          <a:bodyPr wrap="square">
            <a:spAutoFit/>
          </a:bodyPr>
          <a:lstStyle/>
          <a:p>
            <a:pPr eaLnBrk="0" hangingPunct="0">
              <a:buFont typeface="Arial" pitchFamily="34" charset="0"/>
              <a:buChar char="•"/>
            </a:pPr>
            <a:r>
              <a:rPr lang="en-US" sz="2400" dirty="0">
                <a:solidFill>
                  <a:schemeClr val="accent2"/>
                </a:solidFill>
              </a:rPr>
              <a:t>This </a:t>
            </a:r>
            <a:r>
              <a:rPr lang="en-US" sz="2400" dirty="0" smtClean="0">
                <a:solidFill>
                  <a:schemeClr val="accent2"/>
                </a:solidFill>
              </a:rPr>
              <a:t>structure on the left </a:t>
            </a:r>
            <a:r>
              <a:rPr lang="en-US" sz="2400" dirty="0">
                <a:solidFill>
                  <a:schemeClr val="accent2"/>
                </a:solidFill>
              </a:rPr>
              <a:t>is a </a:t>
            </a:r>
            <a:r>
              <a:rPr lang="en-US" sz="2400" dirty="0" smtClean="0">
                <a:solidFill>
                  <a:schemeClr val="accent2"/>
                </a:solidFill>
              </a:rPr>
              <a:t>local minimum </a:t>
            </a:r>
            <a:r>
              <a:rPr lang="en-US" sz="2400" dirty="0">
                <a:solidFill>
                  <a:schemeClr val="accent2"/>
                </a:solidFill>
              </a:rPr>
              <a:t>in the potential </a:t>
            </a:r>
            <a:r>
              <a:rPr lang="en-US" sz="2400" dirty="0" smtClean="0">
                <a:solidFill>
                  <a:schemeClr val="accent2"/>
                </a:solidFill>
              </a:rPr>
              <a:t>surface.</a:t>
            </a:r>
          </a:p>
          <a:p>
            <a:pPr eaLnBrk="0" hangingPunct="0">
              <a:buFont typeface="Arial" pitchFamily="34" charset="0"/>
              <a:buChar char="•"/>
            </a:pPr>
            <a:r>
              <a:rPr lang="en-US" sz="2400" dirty="0" smtClean="0">
                <a:solidFill>
                  <a:schemeClr val="accent2"/>
                </a:solidFill>
              </a:rPr>
              <a:t>Most </a:t>
            </a:r>
            <a:r>
              <a:rPr lang="en-US" sz="2400" dirty="0">
                <a:solidFill>
                  <a:schemeClr val="accent2"/>
                </a:solidFill>
              </a:rPr>
              <a:t>of the theoretical work deal with this C-H•••O H </a:t>
            </a:r>
            <a:r>
              <a:rPr lang="en-US" sz="2400" dirty="0" smtClean="0">
                <a:solidFill>
                  <a:schemeClr val="accent2"/>
                </a:solidFill>
              </a:rPr>
              <a:t>bond.</a:t>
            </a:r>
          </a:p>
          <a:p>
            <a:pPr eaLnBrk="0" hangingPunct="0">
              <a:buFont typeface="Arial" pitchFamily="34" charset="0"/>
              <a:buChar char="•"/>
            </a:pPr>
            <a:r>
              <a:rPr lang="en-US" sz="2400" dirty="0" smtClean="0">
                <a:solidFill>
                  <a:schemeClr val="accent2"/>
                </a:solidFill>
              </a:rPr>
              <a:t> </a:t>
            </a:r>
            <a:r>
              <a:rPr lang="en-US" sz="2400" dirty="0">
                <a:solidFill>
                  <a:schemeClr val="accent2"/>
                </a:solidFill>
              </a:rPr>
              <a:t>However, </a:t>
            </a:r>
            <a:r>
              <a:rPr lang="en-US" sz="2400" dirty="0" smtClean="0">
                <a:solidFill>
                  <a:schemeClr val="accent2"/>
                </a:solidFill>
              </a:rPr>
              <a:t>the structure on the right is the global minimum confirmed by microwave spectroscopy!</a:t>
            </a:r>
          </a:p>
          <a:p>
            <a:pPr eaLnBrk="0" hangingPunct="0">
              <a:buFont typeface="Arial" pitchFamily="34" charset="0"/>
              <a:buChar char="•"/>
            </a:pPr>
            <a:r>
              <a:rPr lang="en-US" sz="2400" dirty="0" smtClean="0">
                <a:solidFill>
                  <a:schemeClr val="accent2"/>
                </a:solidFill>
              </a:rPr>
              <a:t>What kind of interaction does it have? Electron density analysis could help AIM Theory</a:t>
            </a:r>
            <a:endParaRPr lang="en-US" sz="2400" dirty="0">
              <a:solidFill>
                <a:schemeClr val="accent2"/>
              </a:solidFill>
            </a:endParaRPr>
          </a:p>
        </p:txBody>
      </p:sp>
      <p:sp>
        <p:nvSpPr>
          <p:cNvPr id="7" name="Footer Placeholder 6"/>
          <p:cNvSpPr>
            <a:spLocks noGrp="1"/>
          </p:cNvSpPr>
          <p:nvPr>
            <p:ph type="ftr" sz="quarter" idx="11"/>
          </p:nvPr>
        </p:nvSpPr>
        <p:spPr>
          <a:xfrm>
            <a:off x="0" y="6381750"/>
            <a:ext cx="4419600" cy="476250"/>
          </a:xfrm>
        </p:spPr>
        <p:txBody>
          <a:bodyPr/>
          <a:lstStyle/>
          <a:p>
            <a:r>
              <a:rPr lang="en-IN" dirty="0" err="1" smtClean="0"/>
              <a:t>IYCr</a:t>
            </a:r>
            <a:r>
              <a:rPr lang="en-IN" dirty="0" smtClean="0"/>
              <a:t> Summit Meeting Karachi 2014</a:t>
            </a:r>
            <a:endParaRPr lang="en-US" dirty="0"/>
          </a:p>
        </p:txBody>
      </p:sp>
      <p:grpSp>
        <p:nvGrpSpPr>
          <p:cNvPr id="18" name="Group 17"/>
          <p:cNvGrpSpPr/>
          <p:nvPr/>
        </p:nvGrpSpPr>
        <p:grpSpPr>
          <a:xfrm>
            <a:off x="304800" y="1295400"/>
            <a:ext cx="3318587" cy="1837394"/>
            <a:chOff x="186613" y="1532083"/>
            <a:chExt cx="3318587" cy="1837394"/>
          </a:xfrm>
        </p:grpSpPr>
        <p:pic>
          <p:nvPicPr>
            <p:cNvPr id="189444" name="Picture 4"/>
            <p:cNvPicPr>
              <a:picLocks noChangeAspect="1" noChangeArrowheads="1"/>
            </p:cNvPicPr>
            <p:nvPr/>
          </p:nvPicPr>
          <p:blipFill>
            <a:blip r:embed="rId2"/>
            <a:srcRect/>
            <a:stretch>
              <a:fillRect/>
            </a:stretch>
          </p:blipFill>
          <p:spPr bwMode="auto">
            <a:xfrm rot="19091930">
              <a:off x="186613" y="1532083"/>
              <a:ext cx="1549014" cy="1837394"/>
            </a:xfrm>
            <a:prstGeom prst="rect">
              <a:avLst/>
            </a:prstGeom>
            <a:noFill/>
            <a:ln w="9525">
              <a:noFill/>
              <a:miter lim="800000"/>
              <a:headEnd/>
              <a:tailEnd/>
            </a:ln>
            <a:effectLst/>
          </p:spPr>
        </p:pic>
        <p:grpSp>
          <p:nvGrpSpPr>
            <p:cNvPr id="16" name="Group 15"/>
            <p:cNvGrpSpPr/>
            <p:nvPr/>
          </p:nvGrpSpPr>
          <p:grpSpPr>
            <a:xfrm>
              <a:off x="1524000" y="1600200"/>
              <a:ext cx="1981200" cy="1562100"/>
              <a:chOff x="1524000" y="1600200"/>
              <a:chExt cx="1981200" cy="1562100"/>
            </a:xfrm>
          </p:grpSpPr>
          <p:pic>
            <p:nvPicPr>
              <p:cNvPr id="189441" name="Picture 1"/>
              <p:cNvPicPr>
                <a:picLocks noChangeAspect="1" noChangeArrowheads="1"/>
              </p:cNvPicPr>
              <p:nvPr/>
            </p:nvPicPr>
            <p:blipFill>
              <a:blip r:embed="rId3"/>
              <a:srcRect/>
              <a:stretch>
                <a:fillRect/>
              </a:stretch>
            </p:blipFill>
            <p:spPr bwMode="auto">
              <a:xfrm rot="16200000">
                <a:off x="1885950" y="1543050"/>
                <a:ext cx="1562100" cy="1676400"/>
              </a:xfrm>
              <a:prstGeom prst="rect">
                <a:avLst/>
              </a:prstGeom>
              <a:noFill/>
              <a:ln w="9525">
                <a:noFill/>
                <a:miter lim="800000"/>
                <a:headEnd/>
                <a:tailEnd/>
              </a:ln>
              <a:effectLst/>
            </p:spPr>
          </p:pic>
          <p:cxnSp>
            <p:nvCxnSpPr>
              <p:cNvPr id="12" name="Straight Connector 11"/>
              <p:cNvCxnSpPr/>
              <p:nvPr/>
            </p:nvCxnSpPr>
            <p:spPr>
              <a:xfrm>
                <a:off x="1524000" y="2362200"/>
                <a:ext cx="381000" cy="158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7" name="Group 16"/>
          <p:cNvGrpSpPr/>
          <p:nvPr/>
        </p:nvGrpSpPr>
        <p:grpSpPr>
          <a:xfrm>
            <a:off x="5105400" y="1371600"/>
            <a:ext cx="3162300" cy="1714500"/>
            <a:chOff x="5257800" y="1524000"/>
            <a:chExt cx="3162300" cy="1714500"/>
          </a:xfrm>
        </p:grpSpPr>
        <p:pic>
          <p:nvPicPr>
            <p:cNvPr id="189442" name="Picture 2"/>
            <p:cNvPicPr>
              <a:picLocks noChangeAspect="1" noChangeArrowheads="1"/>
            </p:cNvPicPr>
            <p:nvPr/>
          </p:nvPicPr>
          <p:blipFill>
            <a:blip r:embed="rId3"/>
            <a:srcRect/>
            <a:stretch>
              <a:fillRect/>
            </a:stretch>
          </p:blipFill>
          <p:spPr bwMode="auto">
            <a:xfrm rot="16200000">
              <a:off x="5314950" y="1619250"/>
              <a:ext cx="1562100" cy="1676400"/>
            </a:xfrm>
            <a:prstGeom prst="rect">
              <a:avLst/>
            </a:prstGeom>
            <a:noFill/>
            <a:ln w="9525">
              <a:noFill/>
              <a:miter lim="800000"/>
              <a:headEnd/>
              <a:tailEnd/>
            </a:ln>
            <a:effectLst/>
          </p:spPr>
        </p:pic>
        <p:pic>
          <p:nvPicPr>
            <p:cNvPr id="189443" name="Picture 3"/>
            <p:cNvPicPr>
              <a:picLocks noChangeAspect="1" noChangeArrowheads="1"/>
            </p:cNvPicPr>
            <p:nvPr/>
          </p:nvPicPr>
          <p:blipFill>
            <a:blip r:embed="rId2"/>
            <a:srcRect/>
            <a:stretch>
              <a:fillRect/>
            </a:stretch>
          </p:blipFill>
          <p:spPr bwMode="auto">
            <a:xfrm>
              <a:off x="7010400" y="1524000"/>
              <a:ext cx="1409700" cy="1672144"/>
            </a:xfrm>
            <a:prstGeom prst="rect">
              <a:avLst/>
            </a:prstGeom>
            <a:noFill/>
            <a:ln w="9525">
              <a:noFill/>
              <a:miter lim="800000"/>
              <a:headEnd/>
              <a:tailEnd/>
            </a:ln>
            <a:effectLst/>
          </p:spPr>
        </p:pic>
        <p:cxnSp>
          <p:nvCxnSpPr>
            <p:cNvPr id="13" name="Straight Connector 12"/>
            <p:cNvCxnSpPr/>
            <p:nvPr/>
          </p:nvCxnSpPr>
          <p:spPr>
            <a:xfrm>
              <a:off x="6629400" y="2362200"/>
              <a:ext cx="533400" cy="158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additive="base">
                                        <p:cTn id="7" dur="5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8">
                                            <p:txEl>
                                              <p:pRg st="1" end="1"/>
                                            </p:txEl>
                                          </p:spTgt>
                                        </p:tgtEl>
                                        <p:attrNameLst>
                                          <p:attrName>style.visibility</p:attrName>
                                        </p:attrNameLst>
                                      </p:cBhvr>
                                      <p:to>
                                        <p:strVal val="visible"/>
                                      </p:to>
                                    </p:set>
                                    <p:anim calcmode="lin" valueType="num">
                                      <p:cBhvr additive="base">
                                        <p:cTn id="13" dur="500" fill="hold"/>
                                        <p:tgtEl>
                                          <p:spTgt spid="368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8">
                                            <p:txEl>
                                              <p:pRg st="2" end="2"/>
                                            </p:txEl>
                                          </p:spTgt>
                                        </p:tgtEl>
                                        <p:attrNameLst>
                                          <p:attrName>style.visibility</p:attrName>
                                        </p:attrNameLst>
                                      </p:cBhvr>
                                      <p:to>
                                        <p:strVal val="visible"/>
                                      </p:to>
                                    </p:set>
                                    <p:anim calcmode="lin" valueType="num">
                                      <p:cBhvr additive="base">
                                        <p:cTn id="19" dur="500" fill="hold"/>
                                        <p:tgtEl>
                                          <p:spTgt spid="368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8">
                                            <p:txEl>
                                              <p:pRg st="3" end="3"/>
                                            </p:txEl>
                                          </p:spTgt>
                                        </p:tgtEl>
                                        <p:attrNameLst>
                                          <p:attrName>style.visibility</p:attrName>
                                        </p:attrNameLst>
                                      </p:cBhvr>
                                      <p:to>
                                        <p:strVal val="visible"/>
                                      </p:to>
                                    </p:set>
                                    <p:anim calcmode="lin" valueType="num">
                                      <p:cBhvr additive="base">
                                        <p:cTn id="25" dur="500" fill="hold"/>
                                        <p:tgtEl>
                                          <p:spTgt spid="368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p:spPr>
        <p:txBody>
          <a:bodyPr/>
          <a:lstStyle/>
          <a:p>
            <a:r>
              <a:rPr lang="en-US" dirty="0" smtClean="0"/>
              <a:t>Quantum Theory of Atoms in Molecules</a:t>
            </a:r>
            <a:endParaRPr lang="en-US" dirty="0"/>
          </a:p>
        </p:txBody>
      </p:sp>
      <p:sp>
        <p:nvSpPr>
          <p:cNvPr id="4" name="Content Placeholder 3"/>
          <p:cNvSpPr>
            <a:spLocks noGrp="1"/>
          </p:cNvSpPr>
          <p:nvPr>
            <p:ph idx="1"/>
          </p:nvPr>
        </p:nvSpPr>
        <p:spPr>
          <a:xfrm>
            <a:off x="0" y="1143000"/>
            <a:ext cx="8382000" cy="5486400"/>
          </a:xfrm>
        </p:spPr>
        <p:txBody>
          <a:bodyPr/>
          <a:lstStyle/>
          <a:p>
            <a:r>
              <a:rPr lang="en-US" sz="2800" dirty="0" smtClean="0"/>
              <a:t>Explores the total electron density in a molecule which leads to drawing boundaries of atoms within a molecule. The critical points in the electron density help in identifying which of the atoms are directly bonded.</a:t>
            </a:r>
          </a:p>
          <a:p>
            <a:r>
              <a:rPr lang="en-US" sz="2800" dirty="0" smtClean="0"/>
              <a:t>X-ray diffraction provides experimental picture (deformation density is used)</a:t>
            </a:r>
          </a:p>
          <a:p>
            <a:r>
              <a:rPr lang="en-US" sz="2800" dirty="0" smtClean="0"/>
              <a:t>Bader introduced the name, though electron density topology have been used by many earlier, </a:t>
            </a:r>
            <a:r>
              <a:rPr lang="en-US" sz="2800" dirty="0" err="1" smtClean="0"/>
              <a:t>Politzer</a:t>
            </a:r>
            <a:r>
              <a:rPr lang="en-US" sz="2800" dirty="0" smtClean="0"/>
              <a:t>, </a:t>
            </a:r>
            <a:r>
              <a:rPr lang="en-US" sz="2800" dirty="0" err="1" smtClean="0"/>
              <a:t>Gadre</a:t>
            </a:r>
            <a:r>
              <a:rPr lang="en-US" sz="2800" dirty="0" smtClean="0"/>
              <a:t>, Klein…</a:t>
            </a:r>
          </a:p>
          <a:p>
            <a:r>
              <a:rPr lang="en-US" sz="2800" dirty="0" smtClean="0"/>
              <a:t>Has been extensively used, abused and criticized</a:t>
            </a:r>
          </a:p>
        </p:txBody>
      </p:sp>
      <p:sp>
        <p:nvSpPr>
          <p:cNvPr id="2" name="Footer Placeholder 1"/>
          <p:cNvSpPr>
            <a:spLocks noGrp="1"/>
          </p:cNvSpPr>
          <p:nvPr>
            <p:ph type="ftr" sz="quarter" idx="11"/>
          </p:nvPr>
        </p:nvSpPr>
        <p:spPr>
          <a:xfrm>
            <a:off x="0" y="6381750"/>
            <a:ext cx="4343400" cy="476250"/>
          </a:xfrm>
        </p:spPr>
        <p:txBody>
          <a:bodyPr/>
          <a:lstStyle/>
          <a:p>
            <a:r>
              <a:rPr lang="en-IN" dirty="0" err="1" smtClean="0"/>
              <a:t>IYCr</a:t>
            </a:r>
            <a:r>
              <a:rPr lang="en-IN" dirty="0" smtClean="0"/>
              <a:t> Summit Meeting Karachi 2014</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 in Molecules Theory</a:t>
            </a:r>
            <a:endParaRPr lang="en-US" dirty="0"/>
          </a:p>
        </p:txBody>
      </p:sp>
      <p:sp>
        <p:nvSpPr>
          <p:cNvPr id="3" name="Content Placeholder 2"/>
          <p:cNvSpPr>
            <a:spLocks noGrp="1"/>
          </p:cNvSpPr>
          <p:nvPr>
            <p:ph idx="1"/>
          </p:nvPr>
        </p:nvSpPr>
        <p:spPr/>
        <p:txBody>
          <a:bodyPr/>
          <a:lstStyle/>
          <a:p>
            <a:r>
              <a:rPr lang="en-US" sz="2000" dirty="0" smtClean="0"/>
              <a:t>A conversation between three theoretical chemists (</a:t>
            </a:r>
            <a:r>
              <a:rPr lang="en-US" sz="2000" dirty="0" err="1" smtClean="0"/>
              <a:t>Roald</a:t>
            </a:r>
            <a:r>
              <a:rPr lang="en-US" sz="2000" dirty="0" smtClean="0"/>
              <a:t> Hoffman, </a:t>
            </a:r>
            <a:r>
              <a:rPr lang="en-US" sz="2000" dirty="0" err="1" smtClean="0"/>
              <a:t>Sason</a:t>
            </a:r>
            <a:r>
              <a:rPr lang="en-US" sz="2000" dirty="0" smtClean="0"/>
              <a:t> </a:t>
            </a:r>
            <a:r>
              <a:rPr lang="en-US" sz="2000" dirty="0" err="1" smtClean="0"/>
              <a:t>Shaik</a:t>
            </a:r>
            <a:r>
              <a:rPr lang="en-US" sz="2000" dirty="0" smtClean="0"/>
              <a:t> and Henry </a:t>
            </a:r>
            <a:r>
              <a:rPr lang="en-US" sz="2000" dirty="0" err="1" smtClean="0"/>
              <a:t>Rzepa</a:t>
            </a:r>
            <a:r>
              <a:rPr lang="en-US" sz="2000" dirty="0" smtClean="0"/>
              <a:t>, </a:t>
            </a:r>
            <a:r>
              <a:rPr lang="en-US" sz="2000" i="1" dirty="0" err="1" smtClean="0"/>
              <a:t>Angew</a:t>
            </a:r>
            <a:r>
              <a:rPr lang="en-US" sz="2000" i="1" dirty="0" smtClean="0"/>
              <a:t> </a:t>
            </a:r>
            <a:r>
              <a:rPr lang="en-US" sz="2000" i="1" dirty="0" err="1" smtClean="0"/>
              <a:t>Chemie</a:t>
            </a:r>
            <a:r>
              <a:rPr lang="en-US" sz="2000" i="1" dirty="0" smtClean="0"/>
              <a:t>. </a:t>
            </a:r>
            <a:r>
              <a:rPr lang="en-US" sz="2000" i="1" dirty="0" err="1" smtClean="0"/>
              <a:t>Int</a:t>
            </a:r>
            <a:r>
              <a:rPr lang="en-US" sz="2000" i="1" dirty="0" smtClean="0"/>
              <a:t> Ed. </a:t>
            </a:r>
            <a:r>
              <a:rPr lang="en-US" sz="2000" i="1" dirty="0" err="1" smtClean="0"/>
              <a:t>Engl</a:t>
            </a:r>
            <a:r>
              <a:rPr lang="en-US" sz="2000" i="1" dirty="0" smtClean="0"/>
              <a:t> 2013) about bonding in C</a:t>
            </a:r>
            <a:r>
              <a:rPr lang="en-US" sz="2000" i="1" baseline="-25000" dirty="0" smtClean="0"/>
              <a:t>2</a:t>
            </a:r>
            <a:endParaRPr lang="en-US" sz="2000" dirty="0" smtClean="0"/>
          </a:p>
          <a:p>
            <a:r>
              <a:rPr lang="en-US" sz="2000" b="1" dirty="0" err="1" smtClean="0"/>
              <a:t>Roald</a:t>
            </a:r>
            <a:r>
              <a:rPr lang="en-US" sz="2000" b="1" dirty="0" smtClean="0"/>
              <a:t>:…and got widely different results. I like to show these to people who claim there is a good way to define a bond. Of course they’ll tell me that I should do a QTAIM analysis. </a:t>
            </a:r>
          </a:p>
          <a:p>
            <a:r>
              <a:rPr lang="en-US" sz="2000" b="1" dirty="0" err="1" smtClean="0"/>
              <a:t>Sason</a:t>
            </a:r>
            <a:r>
              <a:rPr lang="en-US" sz="2000" b="1" dirty="0" smtClean="0"/>
              <a:t>: Better define that. </a:t>
            </a:r>
          </a:p>
          <a:p>
            <a:r>
              <a:rPr lang="en-US" sz="2000" b="1" dirty="0" smtClean="0"/>
              <a:t>Henry: Quantum Theory of Atoms and Molecules, QTAIM, a method based on the topology of the electron density ρ,[14] has its uses. </a:t>
            </a:r>
          </a:p>
          <a:p>
            <a:r>
              <a:rPr lang="en-US" sz="2000" b="1" dirty="0" err="1" smtClean="0"/>
              <a:t>Roald</a:t>
            </a:r>
            <a:r>
              <a:rPr lang="en-US" sz="2000" b="1" dirty="0" smtClean="0"/>
              <a:t>: I was saying that tongue-in-cheek, Henry. I am no great fan of QTAIM – in the hundreds of QTAIM papers that crowd the literature, I have yet to see one that makes a chemical prediction, or suggests an experiment.</a:t>
            </a:r>
          </a:p>
          <a:p>
            <a:pPr lvl="1"/>
            <a:r>
              <a:rPr lang="en-US" sz="1600" b="1" dirty="0" smtClean="0"/>
              <a:t>(The same issue has an essay ‘Chemistry in India’ written by four of us)</a:t>
            </a:r>
            <a:endParaRPr lang="en-US" sz="1600" dirty="0"/>
          </a:p>
        </p:txBody>
      </p:sp>
      <p:sp>
        <p:nvSpPr>
          <p:cNvPr id="4" name="Footer Placeholder 3"/>
          <p:cNvSpPr>
            <a:spLocks noGrp="1"/>
          </p:cNvSpPr>
          <p:nvPr>
            <p:ph type="ftr" sz="quarter" idx="11"/>
          </p:nvPr>
        </p:nvSpPr>
        <p:spPr>
          <a:xfrm>
            <a:off x="0" y="6477000"/>
            <a:ext cx="5410200" cy="381000"/>
          </a:xfrm>
        </p:spPr>
        <p:txBody>
          <a:bodyPr/>
          <a:lstStyle/>
          <a:p>
            <a:pPr>
              <a:defRPr/>
            </a:pPr>
            <a:r>
              <a:rPr lang="en-IN" smtClean="0"/>
              <a:t>IYCr Summit Meeting Karachi 2014</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0" y="0"/>
            <a:ext cx="9144000" cy="808038"/>
          </a:xfrm>
        </p:spPr>
        <p:txBody>
          <a:bodyPr/>
          <a:lstStyle/>
          <a:p>
            <a:pPr eaLnBrk="1" hangingPunct="1"/>
            <a:r>
              <a:rPr lang="en-US" smtClean="0"/>
              <a:t>CH</a:t>
            </a:r>
            <a:r>
              <a:rPr lang="en-US" baseline="-25000" smtClean="0"/>
              <a:t>4</a:t>
            </a:r>
            <a:r>
              <a:rPr lang="en-US" smtClean="0"/>
              <a:t>-HX global minimum geometry</a:t>
            </a:r>
          </a:p>
        </p:txBody>
      </p:sp>
      <p:sp>
        <p:nvSpPr>
          <p:cNvPr id="1126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IN"/>
          </a:p>
        </p:txBody>
      </p:sp>
      <p:graphicFrame>
        <p:nvGraphicFramePr>
          <p:cNvPr id="11266" name="Object 4"/>
          <p:cNvGraphicFramePr>
            <a:graphicFrameLocks noChangeAspect="1"/>
          </p:cNvGraphicFramePr>
          <p:nvPr/>
        </p:nvGraphicFramePr>
        <p:xfrm>
          <a:off x="0" y="2819400"/>
          <a:ext cx="4572000" cy="2305050"/>
        </p:xfrm>
        <a:graphic>
          <a:graphicData uri="http://schemas.openxmlformats.org/presentationml/2006/ole">
            <mc:AlternateContent xmlns:mc="http://schemas.openxmlformats.org/markup-compatibility/2006">
              <mc:Choice xmlns:v="urn:schemas-microsoft-com:vml" Requires="v">
                <p:oleObj spid="_x0000_s160772" name="Bitmap Image" r:id="rId4" imgW="6542857" imgH="3296110" progId="PBrush">
                  <p:embed/>
                </p:oleObj>
              </mc:Choice>
              <mc:Fallback>
                <p:oleObj name="Bitmap Image" r:id="rId4" imgW="6542857" imgH="3296110"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19400"/>
                        <a:ext cx="4572000" cy="230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Text Box 5"/>
          <p:cNvSpPr txBox="1">
            <a:spLocks noChangeArrowheads="1"/>
          </p:cNvSpPr>
          <p:nvPr/>
        </p:nvSpPr>
        <p:spPr bwMode="auto">
          <a:xfrm>
            <a:off x="0" y="4724400"/>
            <a:ext cx="9062033" cy="1754326"/>
          </a:xfrm>
          <a:prstGeom prst="rect">
            <a:avLst/>
          </a:prstGeom>
          <a:noFill/>
          <a:ln w="9525">
            <a:noFill/>
            <a:miter lim="800000"/>
            <a:headEnd/>
            <a:tailEnd/>
          </a:ln>
        </p:spPr>
        <p:txBody>
          <a:bodyPr wrap="none">
            <a:spAutoFit/>
          </a:bodyPr>
          <a:lstStyle/>
          <a:p>
            <a:pPr eaLnBrk="0" hangingPunct="0"/>
            <a:r>
              <a:rPr lang="en-US" i="1" dirty="0" err="1">
                <a:latin typeface="Verdana" pitchFamily="34" charset="0"/>
              </a:rPr>
              <a:t>Raghavendra</a:t>
            </a:r>
            <a:r>
              <a:rPr lang="en-US" i="1" dirty="0">
                <a:latin typeface="Verdana" pitchFamily="34" charset="0"/>
              </a:rPr>
              <a:t> and </a:t>
            </a:r>
            <a:r>
              <a:rPr lang="en-US" i="1" dirty="0" err="1">
                <a:latin typeface="Verdana" pitchFamily="34" charset="0"/>
              </a:rPr>
              <a:t>Arunan</a:t>
            </a:r>
            <a:r>
              <a:rPr lang="en-US" i="1" dirty="0">
                <a:latin typeface="Verdana" pitchFamily="34" charset="0"/>
              </a:rPr>
              <a:t>, Chem. Phys. </a:t>
            </a:r>
            <a:r>
              <a:rPr lang="en-US" i="1" dirty="0" err="1" smtClean="0">
                <a:latin typeface="Verdana" pitchFamily="34" charset="0"/>
              </a:rPr>
              <a:t>Lett</a:t>
            </a:r>
            <a:r>
              <a:rPr lang="en-US" i="1" dirty="0" smtClean="0">
                <a:latin typeface="Verdana" pitchFamily="34" charset="0"/>
              </a:rPr>
              <a:t> </a:t>
            </a:r>
            <a:r>
              <a:rPr lang="en-US" b="1" dirty="0" smtClean="0">
                <a:latin typeface="Verdana" pitchFamily="34" charset="0"/>
              </a:rPr>
              <a:t>467</a:t>
            </a:r>
            <a:r>
              <a:rPr lang="en-US" dirty="0" smtClean="0">
                <a:latin typeface="Verdana" pitchFamily="34" charset="0"/>
              </a:rPr>
              <a:t>, 37</a:t>
            </a:r>
            <a:r>
              <a:rPr lang="en-US" b="1" dirty="0" smtClean="0">
                <a:latin typeface="Verdana" pitchFamily="34" charset="0"/>
              </a:rPr>
              <a:t> </a:t>
            </a:r>
            <a:r>
              <a:rPr lang="en-US" dirty="0" smtClean="0">
                <a:latin typeface="Verdana" pitchFamily="34" charset="0"/>
              </a:rPr>
              <a:t>(2008)</a:t>
            </a:r>
          </a:p>
          <a:p>
            <a:pPr eaLnBrk="0" hangingPunct="0"/>
            <a:r>
              <a:rPr lang="en-US" dirty="0" smtClean="0">
                <a:latin typeface="Verdana" pitchFamily="34" charset="0"/>
              </a:rPr>
              <a:t>(submitted earlier to </a:t>
            </a:r>
            <a:r>
              <a:rPr lang="en-US" dirty="0" err="1" smtClean="0">
                <a:latin typeface="Verdana" pitchFamily="34" charset="0"/>
              </a:rPr>
              <a:t>Phys.Chem.Chem.Phys</a:t>
            </a:r>
            <a:r>
              <a:rPr lang="en-US" dirty="0" smtClean="0">
                <a:latin typeface="Verdana" pitchFamily="34" charset="0"/>
              </a:rPr>
              <a:t>. One referee was very pleased</a:t>
            </a:r>
          </a:p>
          <a:p>
            <a:pPr eaLnBrk="0" hangingPunct="0"/>
            <a:r>
              <a:rPr lang="en-US" dirty="0" smtClean="0">
                <a:latin typeface="Verdana" pitchFamily="34" charset="0"/>
              </a:rPr>
              <a:t>and another one suggested that it should be rejected ““As this complex has </a:t>
            </a:r>
          </a:p>
          <a:p>
            <a:pPr eaLnBrk="0" hangingPunct="0"/>
            <a:r>
              <a:rPr lang="en-US" dirty="0" smtClean="0">
                <a:latin typeface="Verdana" pitchFamily="34" charset="0"/>
              </a:rPr>
              <a:t>already proven to be bound by dispersive forces”</a:t>
            </a:r>
          </a:p>
          <a:p>
            <a:pPr eaLnBrk="0" hangingPunct="0"/>
            <a:r>
              <a:rPr lang="en-US" dirty="0" smtClean="0">
                <a:latin typeface="Verdana" pitchFamily="34" charset="0"/>
              </a:rPr>
              <a:t>CPL editor David Clary sent a personal note thanking us for </a:t>
            </a:r>
          </a:p>
          <a:p>
            <a:pPr eaLnBrk="0" hangingPunct="0"/>
            <a:r>
              <a:rPr lang="en-US" dirty="0" smtClean="0">
                <a:latin typeface="Verdana" pitchFamily="34" charset="0"/>
              </a:rPr>
              <a:t>submitting it to CPL (has improved the impact factor of CPL </a:t>
            </a:r>
            <a:r>
              <a:rPr lang="en-US" dirty="0" smtClean="0">
                <a:latin typeface="Verdana" pitchFamily="34" charset="0"/>
                <a:sym typeface="Wingdings" pitchFamily="2" charset="2"/>
              </a:rPr>
              <a:t> )</a:t>
            </a:r>
            <a:endParaRPr lang="en-US" dirty="0">
              <a:latin typeface="Verdana" pitchFamily="34" charset="0"/>
            </a:endParaRPr>
          </a:p>
        </p:txBody>
      </p:sp>
      <p:sp>
        <p:nvSpPr>
          <p:cNvPr id="11271" name="Rectangle 6"/>
          <p:cNvSpPr>
            <a:spLocks noChangeArrowheads="1"/>
          </p:cNvSpPr>
          <p:nvPr/>
        </p:nvSpPr>
        <p:spPr bwMode="auto">
          <a:xfrm>
            <a:off x="0" y="2571750"/>
            <a:ext cx="9144000" cy="0"/>
          </a:xfrm>
          <a:prstGeom prst="rect">
            <a:avLst/>
          </a:prstGeom>
          <a:noFill/>
          <a:ln w="9525">
            <a:noFill/>
            <a:miter lim="800000"/>
            <a:headEnd/>
            <a:tailEnd/>
          </a:ln>
        </p:spPr>
        <p:txBody>
          <a:bodyPr wrap="none" anchor="ctr">
            <a:spAutoFit/>
          </a:bodyPr>
          <a:lstStyle/>
          <a:p>
            <a:endParaRPr lang="en-IN"/>
          </a:p>
        </p:txBody>
      </p:sp>
      <p:graphicFrame>
        <p:nvGraphicFramePr>
          <p:cNvPr id="11267" name="Object 7"/>
          <p:cNvGraphicFramePr>
            <a:graphicFrameLocks noChangeAspect="1"/>
          </p:cNvGraphicFramePr>
          <p:nvPr/>
        </p:nvGraphicFramePr>
        <p:xfrm>
          <a:off x="0" y="838200"/>
          <a:ext cx="4495800" cy="2247900"/>
        </p:xfrm>
        <a:graphic>
          <a:graphicData uri="http://schemas.openxmlformats.org/presentationml/2006/ole">
            <mc:AlternateContent xmlns:mc="http://schemas.openxmlformats.org/markup-compatibility/2006">
              <mc:Choice xmlns:v="urn:schemas-microsoft-com:vml" Requires="v">
                <p:oleObj spid="_x0000_s160773" name="Bitmap Image" r:id="rId6" imgW="6876190" imgH="3428571" progId="PBrush">
                  <p:embed/>
                </p:oleObj>
              </mc:Choice>
              <mc:Fallback>
                <p:oleObj name="Bitmap Image" r:id="rId6" imgW="6876190" imgH="3428571" progId="PBrush">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38200"/>
                        <a:ext cx="4495800" cy="224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8" name="Group 8"/>
          <p:cNvGraphicFramePr>
            <a:graphicFrameLocks noGrp="1"/>
          </p:cNvGraphicFramePr>
          <p:nvPr/>
        </p:nvGraphicFramePr>
        <p:xfrm>
          <a:off x="5562600" y="1676400"/>
          <a:ext cx="3276600" cy="1600200"/>
        </p:xfrm>
        <a:graphic>
          <a:graphicData uri="http://schemas.openxmlformats.org/drawingml/2006/table">
            <a:tbl>
              <a:tblPr/>
              <a:tblGrid>
                <a:gridCol w="1384300"/>
                <a:gridCol w="908050"/>
                <a:gridCol w="984250"/>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Systems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r>
                        <a:rPr kumimoji="0" lang="en-US" sz="1200" b="0" i="0" u="none" strike="noStrike" cap="none" normalizeH="0" baseline="30000" smtClean="0">
                          <a:ln>
                            <a:noFill/>
                          </a:ln>
                          <a:solidFill>
                            <a:schemeClr val="tx1"/>
                          </a:solidFill>
                          <a:effectLst/>
                          <a:latin typeface="Arial" pitchFamily="34" charset="0"/>
                          <a:cs typeface="Times New Roman" pitchFamily="18" charset="0"/>
                        </a:rPr>
                        <a:t>2</a:t>
                      </a:r>
                      <a:r>
                        <a:rPr kumimoji="0" lang="en-US" sz="1200" b="0"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H</a:t>
                      </a:r>
                      <a:r>
                        <a:rPr kumimoji="0" lang="en-US" sz="1200" b="0" i="0" u="none" strike="noStrike" cap="none" normalizeH="0" baseline="-30000" smtClean="0">
                          <a:ln>
                            <a:noFill/>
                          </a:ln>
                          <a:solidFill>
                            <a:schemeClr val="tx1"/>
                          </a:solidFill>
                          <a:effectLst/>
                          <a:latin typeface="Arial" pitchFamily="34" charset="0"/>
                          <a:cs typeface="Times New Roman" pitchFamily="18" charset="0"/>
                        </a:rPr>
                        <a:t>4</a:t>
                      </a:r>
                      <a:r>
                        <a:rPr kumimoji="0" lang="en-US" sz="1200" b="0" i="0" u="none" strike="noStrike" cap="none" normalizeH="0" baseline="0" smtClean="0">
                          <a:ln>
                            <a:noFill/>
                          </a:ln>
                          <a:solidFill>
                            <a:schemeClr val="tx1"/>
                          </a:solidFill>
                          <a:effectLst/>
                          <a:latin typeface="Arial" pitchFamily="34" charset="0"/>
                          <a:cs typeface="Times New Roman" pitchFamily="18" charset="0"/>
                        </a:rPr>
                        <a:t>C---HF</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0.0113</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-0.0099</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H</a:t>
                      </a:r>
                      <a:r>
                        <a:rPr kumimoji="0" lang="en-US" sz="1200" b="0" i="0" u="none" strike="noStrike" cap="none" normalizeH="0" baseline="-30000" smtClean="0">
                          <a:ln>
                            <a:noFill/>
                          </a:ln>
                          <a:solidFill>
                            <a:schemeClr val="tx1"/>
                          </a:solidFill>
                          <a:effectLst/>
                          <a:latin typeface="Arial" pitchFamily="34" charset="0"/>
                          <a:cs typeface="Times New Roman" pitchFamily="18" charset="0"/>
                        </a:rPr>
                        <a:t>4</a:t>
                      </a:r>
                      <a:r>
                        <a:rPr kumimoji="0" lang="en-US" sz="1200" b="0" i="0" u="none" strike="noStrike" cap="none" normalizeH="0" baseline="0" smtClean="0">
                          <a:ln>
                            <a:noFill/>
                          </a:ln>
                          <a:solidFill>
                            <a:schemeClr val="tx1"/>
                          </a:solidFill>
                          <a:effectLst/>
                          <a:latin typeface="Arial" pitchFamily="34" charset="0"/>
                          <a:cs typeface="Times New Roman" pitchFamily="18" charset="0"/>
                        </a:rPr>
                        <a:t>C---H­</a:t>
                      </a:r>
                      <a:r>
                        <a:rPr kumimoji="0" lang="en-US" sz="1200" b="0" i="0" u="none" strike="noStrike" cap="none" normalizeH="0" baseline="-30000" smtClean="0">
                          <a:ln>
                            <a:noFill/>
                          </a:ln>
                          <a:solidFill>
                            <a:schemeClr val="tx1"/>
                          </a:solidFill>
                          <a:effectLst/>
                          <a:latin typeface="Arial" pitchFamily="34" charset="0"/>
                          <a:cs typeface="Times New Roman" pitchFamily="18" charset="0"/>
                        </a:rPr>
                        <a:t>2</a:t>
                      </a:r>
                      <a:r>
                        <a:rPr kumimoji="0" lang="en-US" sz="1200" b="0" i="0" u="none" strike="noStrike" cap="none" normalizeH="0" baseline="0" smtClean="0">
                          <a:ln>
                            <a:noFill/>
                          </a:ln>
                          <a:solidFill>
                            <a:schemeClr val="tx1"/>
                          </a:solidFill>
                          <a:effectLst/>
                          <a:latin typeface="Arial" pitchFamily="34" charset="0"/>
                          <a:cs typeface="Times New Roman" pitchFamily="18" charset="0"/>
                        </a:rPr>
                        <a:t>O</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0.0078</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-0.0076</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90" name="Rectangle 26"/>
          <p:cNvSpPr>
            <a:spLocks noChangeArrowheads="1"/>
          </p:cNvSpPr>
          <p:nvPr/>
        </p:nvSpPr>
        <p:spPr bwMode="auto">
          <a:xfrm>
            <a:off x="5410200" y="1143000"/>
            <a:ext cx="3151188" cy="366713"/>
          </a:xfrm>
          <a:prstGeom prst="rect">
            <a:avLst/>
          </a:prstGeom>
          <a:noFill/>
          <a:ln w="9525">
            <a:noFill/>
            <a:miter lim="800000"/>
            <a:headEnd/>
            <a:tailEnd/>
          </a:ln>
        </p:spPr>
        <p:txBody>
          <a:bodyPr wrap="none" anchor="ctr">
            <a:spAutoFit/>
          </a:bodyPr>
          <a:lstStyle/>
          <a:p>
            <a:r>
              <a:rPr lang="en-US">
                <a:latin typeface="Verdana" pitchFamily="34" charset="0"/>
              </a:rPr>
              <a:t>MP2(FULL)/aug-cc-pVTZ.</a:t>
            </a:r>
            <a:r>
              <a:rPr lang="en-US" i="1">
                <a:latin typeface="Verdana" pitchFamily="34" charset="0"/>
              </a:rPr>
              <a:t> </a:t>
            </a:r>
          </a:p>
        </p:txBody>
      </p:sp>
      <p:sp>
        <p:nvSpPr>
          <p:cNvPr id="10" name="Footer Placeholder 9"/>
          <p:cNvSpPr>
            <a:spLocks noGrp="1"/>
          </p:cNvSpPr>
          <p:nvPr>
            <p:ph type="ftr" sz="quarter" idx="11"/>
          </p:nvPr>
        </p:nvSpPr>
        <p:spPr>
          <a:xfrm>
            <a:off x="0" y="6381750"/>
            <a:ext cx="4191000" cy="476250"/>
          </a:xfrm>
        </p:spPr>
        <p:txBody>
          <a:bodyPr/>
          <a:lstStyle/>
          <a:p>
            <a:r>
              <a:rPr lang="en-IN" dirty="0" err="1" smtClean="0"/>
              <a:t>IYCr</a:t>
            </a:r>
            <a:r>
              <a:rPr lang="en-IN" dirty="0" smtClean="0"/>
              <a:t> Summit Meeting Karachi 2014</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Penta-coordinate carbon</a:t>
            </a:r>
          </a:p>
        </p:txBody>
      </p:sp>
      <p:sp>
        <p:nvSpPr>
          <p:cNvPr id="10244" name="Text Box 3"/>
          <p:cNvSpPr>
            <a:spLocks noGrp="1" noChangeArrowheads="1"/>
          </p:cNvSpPr>
          <p:nvPr>
            <p:ph type="body" idx="4294967295"/>
          </p:nvPr>
        </p:nvSpPr>
        <p:spPr>
          <a:xfrm>
            <a:off x="0" y="3352800"/>
            <a:ext cx="8229600" cy="3505200"/>
          </a:xfrm>
          <a:noFill/>
        </p:spPr>
        <p:txBody>
          <a:bodyPr/>
          <a:lstStyle/>
          <a:p>
            <a:pPr eaLnBrk="1" hangingPunct="1"/>
            <a:r>
              <a:rPr lang="en-US" sz="2400" i="1" dirty="0" smtClean="0"/>
              <a:t>Appears like close packing, however, electron rich region is the hydrogen bond acceptor</a:t>
            </a:r>
          </a:p>
          <a:p>
            <a:pPr eaLnBrk="1" hangingPunct="1"/>
            <a:r>
              <a:rPr lang="en-US" sz="2400" i="1" dirty="0" err="1" smtClean="0"/>
              <a:t>Pentacoordinate</a:t>
            </a:r>
            <a:r>
              <a:rPr lang="en-US" sz="2400" i="1" dirty="0" smtClean="0"/>
              <a:t> carbon! CH5+ has been a difficult ion to produce and investigate.</a:t>
            </a:r>
          </a:p>
          <a:p>
            <a:pPr eaLnBrk="1" hangingPunct="1"/>
            <a:r>
              <a:rPr lang="en-US" sz="2400" i="1" dirty="0" smtClean="0"/>
              <a:t>As H+ gets closer, H---H attraction dominates and it becomes a weak complex of H</a:t>
            </a:r>
            <a:r>
              <a:rPr lang="en-US" sz="2400" i="1" baseline="-25000" dirty="0" smtClean="0"/>
              <a:t>2</a:t>
            </a:r>
            <a:r>
              <a:rPr lang="en-US" sz="2400" i="1" dirty="0" smtClean="0"/>
              <a:t> + CH3</a:t>
            </a:r>
            <a:r>
              <a:rPr lang="en-US" sz="2400" i="1" baseline="30000" dirty="0" smtClean="0"/>
              <a:t>+  </a:t>
            </a:r>
            <a:r>
              <a:rPr lang="en-US" sz="2400" i="1" dirty="0" smtClean="0"/>
              <a:t>(Oka, Nesbitt)</a:t>
            </a:r>
            <a:endParaRPr lang="en-US" sz="2400" i="1" baseline="30000" dirty="0" smtClean="0"/>
          </a:p>
          <a:p>
            <a:pPr eaLnBrk="1" hangingPunct="1"/>
            <a:r>
              <a:rPr lang="en-US" sz="2400" i="1" dirty="0" smtClean="0"/>
              <a:t>Interestingly NH</a:t>
            </a:r>
            <a:r>
              <a:rPr lang="en-US" sz="2400" i="1" baseline="-25000" dirty="0" smtClean="0"/>
              <a:t>3</a:t>
            </a:r>
            <a:r>
              <a:rPr lang="en-US" sz="2400" i="1" dirty="0" smtClean="0"/>
              <a:t> and H</a:t>
            </a:r>
            <a:r>
              <a:rPr lang="en-US" sz="2400" i="1" baseline="-25000" dirty="0" smtClean="0"/>
              <a:t>2</a:t>
            </a:r>
            <a:r>
              <a:rPr lang="en-US" sz="2400" i="1" dirty="0" smtClean="0"/>
              <a:t>O can form </a:t>
            </a:r>
            <a:r>
              <a:rPr lang="en-US" sz="2400" i="1" dirty="0" err="1" smtClean="0"/>
              <a:t>protanated</a:t>
            </a:r>
            <a:r>
              <a:rPr lang="en-US" sz="2400" i="1" dirty="0" smtClean="0"/>
              <a:t> ions much easily as H</a:t>
            </a:r>
            <a:r>
              <a:rPr lang="en-US" sz="2400" i="1" baseline="30000" dirty="0" smtClean="0"/>
              <a:t>+</a:t>
            </a:r>
            <a:r>
              <a:rPr lang="en-US" sz="2400" i="1" dirty="0" smtClean="0"/>
              <a:t> comes away from the H atoms</a:t>
            </a:r>
          </a:p>
        </p:txBody>
      </p:sp>
      <p:graphicFrame>
        <p:nvGraphicFramePr>
          <p:cNvPr id="10242" name="Object 4"/>
          <p:cNvGraphicFramePr>
            <a:graphicFrameLocks noChangeAspect="1"/>
          </p:cNvGraphicFramePr>
          <p:nvPr/>
        </p:nvGraphicFramePr>
        <p:xfrm>
          <a:off x="2057400" y="1066800"/>
          <a:ext cx="4495800" cy="2247900"/>
        </p:xfrm>
        <a:graphic>
          <a:graphicData uri="http://schemas.openxmlformats.org/presentationml/2006/ole">
            <mc:AlternateContent xmlns:mc="http://schemas.openxmlformats.org/markup-compatibility/2006">
              <mc:Choice xmlns:v="urn:schemas-microsoft-com:vml" Requires="v">
                <p:oleObj spid="_x0000_s111619" name="Bitmap Image" r:id="rId3" imgW="6876190" imgH="3428571" progId="PBrush">
                  <p:embed/>
                </p:oleObj>
              </mc:Choice>
              <mc:Fallback>
                <p:oleObj name="Bitmap Image" r:id="rId3" imgW="6876190" imgH="3428571"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066800"/>
                        <a:ext cx="4495800" cy="224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a:xfrm>
            <a:off x="0" y="6381750"/>
            <a:ext cx="43434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rgbClr val="FFC000"/>
                </a:solidFill>
              </a:rPr>
              <a:t>O-H •••C in condensed phase? </a:t>
            </a:r>
            <a:r>
              <a:rPr lang="en-US" dirty="0" err="1" smtClean="0">
                <a:solidFill>
                  <a:srgbClr val="FFC000"/>
                </a:solidFill>
              </a:rPr>
              <a:t>Rare</a:t>
            </a:r>
            <a:r>
              <a:rPr lang="en-US" dirty="0" err="1" smtClean="0">
                <a:solidFill>
                  <a:schemeClr val="accent2"/>
                </a:solidFill>
              </a:rPr>
              <a:t>C</a:t>
            </a:r>
            <a:endParaRPr lang="en-US" dirty="0"/>
          </a:p>
        </p:txBody>
      </p:sp>
      <p:pic>
        <p:nvPicPr>
          <p:cNvPr id="112642" name="Picture 1"/>
          <p:cNvPicPr>
            <a:picLocks noChangeAspect="1" noChangeArrowheads="1"/>
          </p:cNvPicPr>
          <p:nvPr/>
        </p:nvPicPr>
        <p:blipFill>
          <a:blip r:embed="rId2" cstate="print"/>
          <a:srcRect/>
          <a:stretch>
            <a:fillRect/>
          </a:stretch>
        </p:blipFill>
        <p:spPr bwMode="auto">
          <a:xfrm>
            <a:off x="685800" y="1219200"/>
            <a:ext cx="6400800" cy="4173898"/>
          </a:xfrm>
          <a:prstGeom prst="rect">
            <a:avLst/>
          </a:prstGeom>
          <a:noFill/>
          <a:ln w="9525">
            <a:noFill/>
            <a:miter lim="800000"/>
            <a:headEnd/>
            <a:tailEnd/>
          </a:ln>
        </p:spPr>
      </p:pic>
      <p:sp>
        <p:nvSpPr>
          <p:cNvPr id="5" name="Rectangle 4"/>
          <p:cNvSpPr/>
          <p:nvPr/>
        </p:nvSpPr>
        <p:spPr>
          <a:xfrm>
            <a:off x="609600" y="5562600"/>
            <a:ext cx="5867400" cy="369332"/>
          </a:xfrm>
          <a:prstGeom prst="rect">
            <a:avLst/>
          </a:prstGeom>
        </p:spPr>
        <p:txBody>
          <a:bodyPr wrap="square">
            <a:spAutoFit/>
          </a:bodyPr>
          <a:lstStyle/>
          <a:p>
            <a:r>
              <a:rPr lang="en-US" dirty="0" smtClean="0"/>
              <a:t>WEWHAI ( Distance = 2.281A˚ and Angle = 167.506).</a:t>
            </a:r>
            <a:endParaRPr lang="en-US" dirty="0"/>
          </a:p>
        </p:txBody>
      </p:sp>
      <p:sp>
        <p:nvSpPr>
          <p:cNvPr id="6" name="Footer Placeholder 5"/>
          <p:cNvSpPr>
            <a:spLocks noGrp="1"/>
          </p:cNvSpPr>
          <p:nvPr>
            <p:ph type="ftr" sz="quarter" idx="11"/>
          </p:nvPr>
        </p:nvSpPr>
        <p:spPr>
          <a:xfrm>
            <a:off x="0" y="6381750"/>
            <a:ext cx="46482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talk</a:t>
            </a:r>
            <a:endParaRPr lang="en-US" dirty="0"/>
          </a:p>
        </p:txBody>
      </p:sp>
      <p:sp>
        <p:nvSpPr>
          <p:cNvPr id="3" name="Content Placeholder 2"/>
          <p:cNvSpPr>
            <a:spLocks noGrp="1"/>
          </p:cNvSpPr>
          <p:nvPr>
            <p:ph idx="1"/>
          </p:nvPr>
        </p:nvSpPr>
        <p:spPr/>
        <p:txBody>
          <a:bodyPr/>
          <a:lstStyle/>
          <a:p>
            <a:r>
              <a:rPr lang="en-US" sz="2000" dirty="0" smtClean="0"/>
              <a:t>INTRODUCTION</a:t>
            </a:r>
          </a:p>
          <a:p>
            <a:r>
              <a:rPr lang="en-US" sz="2000" dirty="0" smtClean="0"/>
              <a:t>MICROWAVE SPECTROSCOPY AND STRUCTURE DETERMINATION IN THE GAS PHASE</a:t>
            </a:r>
          </a:p>
          <a:p>
            <a:r>
              <a:rPr lang="en-US" sz="2000" dirty="0" smtClean="0"/>
              <a:t>PULSED NOZZLE FOURIER TRANSFORM MICROWAVE SPECTROMETER</a:t>
            </a:r>
          </a:p>
          <a:p>
            <a:r>
              <a:rPr lang="en-US" sz="2000" dirty="0" smtClean="0"/>
              <a:t>EXAMPLES OF MOLECULAR COMPLEXES</a:t>
            </a:r>
          </a:p>
          <a:p>
            <a:pPr lvl="1"/>
            <a:r>
              <a:rPr lang="en-US" sz="2000" dirty="0" smtClean="0"/>
              <a:t>BENZENE AND NAPHTHALENE DIMERS</a:t>
            </a:r>
          </a:p>
          <a:p>
            <a:pPr lvl="1"/>
            <a:r>
              <a:rPr lang="en-US" sz="2000" dirty="0" smtClean="0"/>
              <a:t>H</a:t>
            </a:r>
            <a:r>
              <a:rPr lang="en-US" sz="2000" baseline="-25000" dirty="0" smtClean="0"/>
              <a:t>2</a:t>
            </a:r>
            <a:r>
              <a:rPr lang="en-US" sz="2000" dirty="0" smtClean="0"/>
              <a:t>O and H</a:t>
            </a:r>
            <a:r>
              <a:rPr lang="en-US" sz="2000" baseline="-25000" dirty="0" smtClean="0"/>
              <a:t>2</a:t>
            </a:r>
            <a:r>
              <a:rPr lang="en-US" sz="2000" dirty="0" smtClean="0"/>
              <a:t>S DIMERS. </a:t>
            </a:r>
            <a:r>
              <a:rPr lang="en-US" sz="2000" dirty="0" smtClean="0">
                <a:solidFill>
                  <a:srgbClr val="0070C0"/>
                </a:solidFill>
              </a:rPr>
              <a:t>What is a hydrogen bond? </a:t>
            </a:r>
          </a:p>
          <a:p>
            <a:pPr lvl="1"/>
            <a:r>
              <a:rPr lang="en-US" sz="2000" dirty="0" smtClean="0"/>
              <a:t>METHANE WATER DIMER IS IT C-H•••O or O-H•••C</a:t>
            </a:r>
          </a:p>
          <a:p>
            <a:pPr lvl="1"/>
            <a:r>
              <a:rPr lang="en-US" sz="2000" dirty="0" err="1" smtClean="0"/>
              <a:t>FCl</a:t>
            </a:r>
            <a:r>
              <a:rPr lang="en-US" sz="2000" dirty="0" smtClean="0"/>
              <a:t> •••CH</a:t>
            </a:r>
            <a:r>
              <a:rPr lang="en-US" sz="2000" baseline="-25000" dirty="0" smtClean="0"/>
              <a:t>4 </a:t>
            </a:r>
            <a:r>
              <a:rPr lang="en-US" sz="2000" dirty="0" smtClean="0"/>
              <a:t>Halogen bonded complex</a:t>
            </a:r>
          </a:p>
          <a:p>
            <a:pPr lvl="1"/>
            <a:r>
              <a:rPr lang="en-US" sz="2000" dirty="0" smtClean="0"/>
              <a:t>Halogen bonding, </a:t>
            </a:r>
            <a:r>
              <a:rPr lang="en-US" sz="2000" dirty="0" err="1" smtClean="0"/>
              <a:t>chalcogen</a:t>
            </a:r>
            <a:r>
              <a:rPr lang="en-US" sz="2000" dirty="0" smtClean="0"/>
              <a:t> bonding and </a:t>
            </a:r>
            <a:r>
              <a:rPr lang="en-US" sz="2000" dirty="0" err="1" smtClean="0"/>
              <a:t>pnicogen</a:t>
            </a:r>
            <a:r>
              <a:rPr lang="en-US" sz="2000" dirty="0" smtClean="0"/>
              <a:t> bonding.</a:t>
            </a:r>
          </a:p>
          <a:p>
            <a:pPr lvl="1"/>
            <a:r>
              <a:rPr lang="en-US" sz="2000" dirty="0" err="1" smtClean="0"/>
              <a:t>Ar</a:t>
            </a:r>
            <a:r>
              <a:rPr lang="en-US" sz="2000" dirty="0" smtClean="0"/>
              <a:t>-propargyl alcohol complex O-H •••</a:t>
            </a:r>
            <a:r>
              <a:rPr lang="en-US" sz="2000" dirty="0" err="1" smtClean="0"/>
              <a:t>Ar</a:t>
            </a:r>
            <a:r>
              <a:rPr lang="en-US" sz="2000" dirty="0" smtClean="0"/>
              <a:t> and C •••</a:t>
            </a:r>
            <a:r>
              <a:rPr lang="en-US" sz="2000" dirty="0" err="1" smtClean="0"/>
              <a:t>Ar</a:t>
            </a:r>
            <a:r>
              <a:rPr lang="en-US" sz="2000" dirty="0" smtClean="0"/>
              <a:t> interactions</a:t>
            </a:r>
          </a:p>
          <a:p>
            <a:pPr lvl="1"/>
            <a:r>
              <a:rPr lang="en-US" sz="2000" dirty="0" smtClean="0"/>
              <a:t>Hydrophobic interactions and </a:t>
            </a:r>
            <a:r>
              <a:rPr lang="en-US" sz="2000" dirty="0" smtClean="0">
                <a:solidFill>
                  <a:srgbClr val="FF0000"/>
                </a:solidFill>
              </a:rPr>
              <a:t>Carbon bonding</a:t>
            </a:r>
          </a:p>
          <a:p>
            <a:pPr lvl="1"/>
            <a:r>
              <a:rPr lang="en-US" sz="2000" dirty="0" smtClean="0"/>
              <a:t>Beryllium bonding.</a:t>
            </a:r>
          </a:p>
          <a:p>
            <a:r>
              <a:rPr lang="en-US" sz="2400" dirty="0" smtClean="0"/>
              <a:t>CONCLUSIONS</a:t>
            </a:r>
          </a:p>
        </p:txBody>
      </p:sp>
      <p:sp>
        <p:nvSpPr>
          <p:cNvPr id="5" name="Footer Placeholder 4"/>
          <p:cNvSpPr>
            <a:spLocks noGrp="1"/>
          </p:cNvSpPr>
          <p:nvPr>
            <p:ph type="ftr" sz="quarter" idx="11"/>
          </p:nvPr>
        </p:nvSpPr>
        <p:spPr>
          <a:xfrm>
            <a:off x="0" y="6381750"/>
            <a:ext cx="42672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a:t>
            </a:r>
            <a:endParaRPr lang="en-US" dirty="0"/>
          </a:p>
        </p:txBody>
      </p:sp>
      <p:pic>
        <p:nvPicPr>
          <p:cNvPr id="114690" name="Picture 2" descr="F:\lavan\FIXXOA 2.445.bmp"/>
          <p:cNvPicPr>
            <a:picLocks noChangeAspect="1" noChangeArrowheads="1"/>
          </p:cNvPicPr>
          <p:nvPr/>
        </p:nvPicPr>
        <p:blipFill>
          <a:blip r:embed="rId2" cstate="print"/>
          <a:srcRect/>
          <a:stretch>
            <a:fillRect/>
          </a:stretch>
        </p:blipFill>
        <p:spPr bwMode="auto">
          <a:xfrm>
            <a:off x="914400" y="1295400"/>
            <a:ext cx="7010400" cy="4371190"/>
          </a:xfrm>
          <a:prstGeom prst="rect">
            <a:avLst/>
          </a:prstGeom>
          <a:noFill/>
          <a:ln w="9525">
            <a:noFill/>
            <a:miter lim="800000"/>
            <a:headEnd/>
            <a:tailEnd/>
          </a:ln>
        </p:spPr>
      </p:pic>
      <p:sp>
        <p:nvSpPr>
          <p:cNvPr id="5" name="Rectangle 4"/>
          <p:cNvSpPr/>
          <p:nvPr/>
        </p:nvSpPr>
        <p:spPr>
          <a:xfrm>
            <a:off x="1676400" y="5715000"/>
            <a:ext cx="5791200" cy="369332"/>
          </a:xfrm>
          <a:prstGeom prst="rect">
            <a:avLst/>
          </a:prstGeom>
        </p:spPr>
        <p:txBody>
          <a:bodyPr wrap="square">
            <a:spAutoFit/>
          </a:bodyPr>
          <a:lstStyle/>
          <a:p>
            <a:r>
              <a:rPr lang="en-US" dirty="0" smtClean="0"/>
              <a:t>FIXXOA ( Distance = 2.445A˚ and Angle = 165.535˚). </a:t>
            </a:r>
            <a:endParaRPr lang="en-US" dirty="0"/>
          </a:p>
        </p:txBody>
      </p:sp>
      <p:sp>
        <p:nvSpPr>
          <p:cNvPr id="6" name="Footer Placeholder 5"/>
          <p:cNvSpPr>
            <a:spLocks noGrp="1"/>
          </p:cNvSpPr>
          <p:nvPr>
            <p:ph type="ftr" sz="quarter" idx="11"/>
          </p:nvPr>
        </p:nvSpPr>
        <p:spPr>
          <a:xfrm>
            <a:off x="0" y="6381750"/>
            <a:ext cx="41148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on Si-CH</a:t>
            </a:r>
            <a:r>
              <a:rPr lang="en-US" baseline="-25000" dirty="0" smtClean="0"/>
              <a:t>3</a:t>
            </a:r>
            <a:r>
              <a:rPr lang="en-US" dirty="0" smtClean="0"/>
              <a:t> surface</a:t>
            </a:r>
            <a:endParaRPr lang="en-US" dirty="0"/>
          </a:p>
        </p:txBody>
      </p:sp>
      <p:pic>
        <p:nvPicPr>
          <p:cNvPr id="113666" name="Picture 2"/>
          <p:cNvPicPr>
            <a:picLocks noChangeAspect="1" noChangeArrowheads="1"/>
          </p:cNvPicPr>
          <p:nvPr/>
        </p:nvPicPr>
        <p:blipFill>
          <a:blip r:embed="rId2" cstate="print"/>
          <a:srcRect/>
          <a:stretch>
            <a:fillRect/>
          </a:stretch>
        </p:blipFill>
        <p:spPr bwMode="auto">
          <a:xfrm>
            <a:off x="0" y="1315056"/>
            <a:ext cx="6505575" cy="5133975"/>
          </a:xfrm>
          <a:prstGeom prst="rect">
            <a:avLst/>
          </a:prstGeom>
          <a:noFill/>
          <a:ln w="9525">
            <a:noFill/>
            <a:miter lim="800000"/>
            <a:headEnd/>
            <a:tailEnd/>
          </a:ln>
          <a:effectLst/>
        </p:spPr>
      </p:pic>
      <p:sp>
        <p:nvSpPr>
          <p:cNvPr id="5" name="Rectangle 4"/>
          <p:cNvSpPr/>
          <p:nvPr/>
        </p:nvSpPr>
        <p:spPr>
          <a:xfrm>
            <a:off x="4876800" y="3810000"/>
            <a:ext cx="4267200" cy="1200329"/>
          </a:xfrm>
          <a:prstGeom prst="rect">
            <a:avLst/>
          </a:prstGeom>
        </p:spPr>
        <p:txBody>
          <a:bodyPr wrap="square">
            <a:spAutoFit/>
          </a:bodyPr>
          <a:lstStyle/>
          <a:p>
            <a:r>
              <a:rPr lang="en-US" i="1" dirty="0" smtClean="0"/>
              <a:t>J. Phys. Chem. C</a:t>
            </a:r>
            <a:r>
              <a:rPr lang="en-US" dirty="0" smtClean="0"/>
              <a:t>, 2011, 115 (24), pp 12121–12127</a:t>
            </a:r>
          </a:p>
          <a:p>
            <a:r>
              <a:rPr lang="en-US" b="1" dirty="0" smtClean="0"/>
              <a:t>DOI: </a:t>
            </a:r>
            <a:r>
              <a:rPr lang="en-US" dirty="0" smtClean="0"/>
              <a:t>10.1021/jp202704c</a:t>
            </a:r>
          </a:p>
          <a:p>
            <a:r>
              <a:rPr lang="en-US" dirty="0" smtClean="0"/>
              <a:t>Publication Date (Web): May 13, 2011</a:t>
            </a:r>
            <a:endParaRPr lang="en-US" dirty="0"/>
          </a:p>
        </p:txBody>
      </p:sp>
      <p:sp>
        <p:nvSpPr>
          <p:cNvPr id="6" name="Rectangle 5"/>
          <p:cNvSpPr/>
          <p:nvPr/>
        </p:nvSpPr>
        <p:spPr>
          <a:xfrm>
            <a:off x="4876800" y="3124200"/>
            <a:ext cx="4267200" cy="646331"/>
          </a:xfrm>
          <a:prstGeom prst="rect">
            <a:avLst/>
          </a:prstGeom>
        </p:spPr>
        <p:txBody>
          <a:bodyPr wrap="square">
            <a:spAutoFit/>
          </a:bodyPr>
          <a:lstStyle/>
          <a:p>
            <a:r>
              <a:rPr lang="it-IT" dirty="0" smtClean="0"/>
              <a:t>A. Ambrosetti</a:t>
            </a:r>
            <a:r>
              <a:rPr lang="it-IT" dirty="0" smtClean="0">
                <a:hlinkClick r:id="rId3"/>
              </a:rPr>
              <a:t>*</a:t>
            </a:r>
            <a:r>
              <a:rPr lang="it-IT" dirty="0" smtClean="0"/>
              <a:t>, F. Costanzo, and P. L. Silvestrelli </a:t>
            </a:r>
            <a:endParaRPr lang="en-US" dirty="0"/>
          </a:p>
        </p:txBody>
      </p:sp>
      <p:sp>
        <p:nvSpPr>
          <p:cNvPr id="7" name="Footer Placeholder 6"/>
          <p:cNvSpPr>
            <a:spLocks noGrp="1"/>
          </p:cNvSpPr>
          <p:nvPr>
            <p:ph type="ftr" sz="quarter" idx="11"/>
          </p:nvPr>
        </p:nvSpPr>
        <p:spPr>
          <a:xfrm>
            <a:off x="0" y="6381750"/>
            <a:ext cx="40386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Where are the electrons in CH</a:t>
            </a:r>
            <a:r>
              <a:rPr lang="en-US" baseline="-25000" smtClean="0"/>
              <a:t>4</a:t>
            </a:r>
            <a:endParaRPr lang="en-US" smtClean="0"/>
          </a:p>
        </p:txBody>
      </p:sp>
      <p:grpSp>
        <p:nvGrpSpPr>
          <p:cNvPr id="2" name="Group 3"/>
          <p:cNvGrpSpPr>
            <a:grpSpLocks/>
          </p:cNvGrpSpPr>
          <p:nvPr/>
        </p:nvGrpSpPr>
        <p:grpSpPr bwMode="auto">
          <a:xfrm>
            <a:off x="269875" y="1104900"/>
            <a:ext cx="2743200" cy="5372100"/>
            <a:chOff x="1295400" y="1028700"/>
            <a:chExt cx="2743200" cy="5372100"/>
          </a:xfrm>
        </p:grpSpPr>
        <p:pic>
          <p:nvPicPr>
            <p:cNvPr id="66567" name="Picture 4"/>
            <p:cNvPicPr>
              <a:picLocks noChangeAspect="1" noChangeArrowheads="1"/>
            </p:cNvPicPr>
            <p:nvPr/>
          </p:nvPicPr>
          <p:blipFill>
            <a:blip r:embed="rId2" cstate="print"/>
            <a:srcRect/>
            <a:stretch>
              <a:fillRect/>
            </a:stretch>
          </p:blipFill>
          <p:spPr bwMode="auto">
            <a:xfrm>
              <a:off x="1447800" y="1295400"/>
              <a:ext cx="2427288" cy="2438400"/>
            </a:xfrm>
            <a:prstGeom prst="rect">
              <a:avLst/>
            </a:prstGeom>
            <a:noFill/>
            <a:ln w="9525">
              <a:noFill/>
              <a:miter lim="800000"/>
              <a:headEnd/>
              <a:tailEnd/>
            </a:ln>
          </p:spPr>
        </p:pic>
        <p:pic>
          <p:nvPicPr>
            <p:cNvPr id="66568" name="Picture 5"/>
            <p:cNvPicPr>
              <a:picLocks noChangeAspect="1" noChangeArrowheads="1"/>
            </p:cNvPicPr>
            <p:nvPr/>
          </p:nvPicPr>
          <p:blipFill>
            <a:blip r:embed="rId3" cstate="print"/>
            <a:srcRect/>
            <a:stretch>
              <a:fillRect/>
            </a:stretch>
          </p:blipFill>
          <p:spPr bwMode="auto">
            <a:xfrm>
              <a:off x="1600200" y="3886200"/>
              <a:ext cx="2438400" cy="2246313"/>
            </a:xfrm>
            <a:prstGeom prst="rect">
              <a:avLst/>
            </a:prstGeom>
            <a:noFill/>
            <a:ln w="9525">
              <a:noFill/>
              <a:miter lim="800000"/>
              <a:headEnd/>
              <a:tailEnd/>
            </a:ln>
          </p:spPr>
        </p:pic>
        <p:pic>
          <p:nvPicPr>
            <p:cNvPr id="66569" name="Picture 35"/>
            <p:cNvPicPr>
              <a:picLocks noChangeAspect="1" noChangeArrowheads="1"/>
            </p:cNvPicPr>
            <p:nvPr/>
          </p:nvPicPr>
          <p:blipFill>
            <a:blip r:embed="rId4" cstate="print"/>
            <a:srcRect/>
            <a:stretch>
              <a:fillRect/>
            </a:stretch>
          </p:blipFill>
          <p:spPr bwMode="auto">
            <a:xfrm>
              <a:off x="1295400" y="1028700"/>
              <a:ext cx="152400" cy="5372100"/>
            </a:xfrm>
            <a:prstGeom prst="rect">
              <a:avLst/>
            </a:prstGeom>
            <a:noFill/>
            <a:ln w="9525">
              <a:noFill/>
              <a:miter lim="800000"/>
              <a:headEnd/>
              <a:tailEnd/>
            </a:ln>
          </p:spPr>
        </p:pic>
      </p:grpSp>
      <p:sp>
        <p:nvSpPr>
          <p:cNvPr id="8" name="TextBox 7"/>
          <p:cNvSpPr txBox="1">
            <a:spLocks noChangeArrowheads="1"/>
          </p:cNvSpPr>
          <p:nvPr/>
        </p:nvSpPr>
        <p:spPr bwMode="auto">
          <a:xfrm>
            <a:off x="2895600" y="1524000"/>
            <a:ext cx="6248400" cy="2032000"/>
          </a:xfrm>
          <a:prstGeom prst="rect">
            <a:avLst/>
          </a:prstGeom>
          <a:noFill/>
          <a:ln w="9525">
            <a:noFill/>
            <a:miter lim="800000"/>
            <a:headEnd/>
            <a:tailEnd/>
          </a:ln>
        </p:spPr>
        <p:txBody>
          <a:bodyPr>
            <a:spAutoFit/>
          </a:bodyPr>
          <a:lstStyle/>
          <a:p>
            <a:r>
              <a:rPr lang="en-US" b="1">
                <a:solidFill>
                  <a:srgbClr val="00B0F0"/>
                </a:solidFill>
              </a:rPr>
              <a:t>Water forms H bonds with its lone pair of electrons</a:t>
            </a:r>
          </a:p>
          <a:p>
            <a:r>
              <a:rPr lang="en-US" b="1">
                <a:solidFill>
                  <a:srgbClr val="00B0F0"/>
                </a:solidFill>
              </a:rPr>
              <a:t>Ethylene forms H bonds with its </a:t>
            </a:r>
            <a:r>
              <a:rPr lang="en-US" b="1">
                <a:solidFill>
                  <a:srgbClr val="00B0F0"/>
                </a:solidFill>
                <a:sym typeface="Symbol" pitchFamily="18" charset="2"/>
              </a:rPr>
              <a:t> pair of electrons</a:t>
            </a:r>
          </a:p>
          <a:p>
            <a:r>
              <a:rPr lang="en-US" b="1">
                <a:solidFill>
                  <a:srgbClr val="00B0F0"/>
                </a:solidFill>
                <a:sym typeface="Symbol" pitchFamily="18" charset="2"/>
              </a:rPr>
              <a:t>CH</a:t>
            </a:r>
            <a:r>
              <a:rPr lang="en-US" b="1" baseline="-25000">
                <a:solidFill>
                  <a:srgbClr val="00B0F0"/>
                </a:solidFill>
                <a:sym typeface="Symbol" pitchFamily="18" charset="2"/>
              </a:rPr>
              <a:t>3 </a:t>
            </a:r>
            <a:r>
              <a:rPr lang="en-US" b="1">
                <a:solidFill>
                  <a:srgbClr val="00B0F0"/>
                </a:solidFill>
                <a:sym typeface="Symbol" pitchFamily="18" charset="2"/>
              </a:rPr>
              <a:t>radical can form H bonds with its unpaired electron</a:t>
            </a:r>
          </a:p>
          <a:p>
            <a:r>
              <a:rPr lang="en-US" b="1">
                <a:solidFill>
                  <a:srgbClr val="00B0F0"/>
                </a:solidFill>
                <a:sym typeface="Symbol" pitchFamily="18" charset="2"/>
              </a:rPr>
              <a:t>H</a:t>
            </a:r>
            <a:r>
              <a:rPr lang="en-US" b="1" baseline="-25000">
                <a:solidFill>
                  <a:srgbClr val="00B0F0"/>
                </a:solidFill>
                <a:sym typeface="Symbol" pitchFamily="18" charset="2"/>
              </a:rPr>
              <a:t>2 </a:t>
            </a:r>
            <a:r>
              <a:rPr lang="en-US" b="1">
                <a:solidFill>
                  <a:srgbClr val="00B0F0"/>
                </a:solidFill>
                <a:sym typeface="Symbol" pitchFamily="18" charset="2"/>
              </a:rPr>
              <a:t>can form H bonds with its  electrons</a:t>
            </a:r>
          </a:p>
          <a:p>
            <a:r>
              <a:rPr lang="en-US" b="1">
                <a:solidFill>
                  <a:srgbClr val="00B0F0"/>
                </a:solidFill>
                <a:sym typeface="Symbol" pitchFamily="18" charset="2"/>
              </a:rPr>
              <a:t>CH</a:t>
            </a:r>
            <a:r>
              <a:rPr lang="en-US" b="1" baseline="-25000">
                <a:solidFill>
                  <a:srgbClr val="00B0F0"/>
                </a:solidFill>
                <a:sym typeface="Symbol" pitchFamily="18" charset="2"/>
              </a:rPr>
              <a:t>4 </a:t>
            </a:r>
            <a:r>
              <a:rPr lang="en-US" b="1">
                <a:solidFill>
                  <a:srgbClr val="00B0F0"/>
                </a:solidFill>
                <a:sym typeface="Symbol" pitchFamily="18" charset="2"/>
              </a:rPr>
              <a:t>forms H bonds with the face center rich in electons</a:t>
            </a:r>
          </a:p>
          <a:p>
            <a:r>
              <a:rPr lang="en-US" b="1">
                <a:solidFill>
                  <a:srgbClr val="00B0F0"/>
                </a:solidFill>
                <a:sym typeface="Symbol" pitchFamily="18" charset="2"/>
              </a:rPr>
              <a:t>Kr (with an electronegativity of 3) forms with all its electrons</a:t>
            </a:r>
            <a:endParaRPr lang="en-US" b="1">
              <a:solidFill>
                <a:srgbClr val="00B0F0"/>
              </a:solidFill>
            </a:endParaRPr>
          </a:p>
        </p:txBody>
      </p:sp>
      <p:sp>
        <p:nvSpPr>
          <p:cNvPr id="9" name="TextBox 8"/>
          <p:cNvSpPr txBox="1">
            <a:spLocks noChangeArrowheads="1"/>
          </p:cNvSpPr>
          <p:nvPr/>
        </p:nvSpPr>
        <p:spPr bwMode="auto">
          <a:xfrm>
            <a:off x="3124200" y="4343400"/>
            <a:ext cx="6070600" cy="923925"/>
          </a:xfrm>
          <a:prstGeom prst="rect">
            <a:avLst/>
          </a:prstGeom>
          <a:noFill/>
          <a:ln w="9525">
            <a:noFill/>
            <a:miter lim="800000"/>
            <a:headEnd/>
            <a:tailEnd/>
          </a:ln>
        </p:spPr>
        <p:txBody>
          <a:bodyPr wrap="none">
            <a:spAutoFit/>
          </a:bodyPr>
          <a:lstStyle/>
          <a:p>
            <a:r>
              <a:rPr lang="en-US">
                <a:solidFill>
                  <a:srgbClr val="FF0000"/>
                </a:solidFill>
              </a:rPr>
              <a:t>Hydrogen bond is the bond between an electron deficient</a:t>
            </a:r>
          </a:p>
          <a:p>
            <a:r>
              <a:rPr lang="en-US">
                <a:solidFill>
                  <a:srgbClr val="FF0000"/>
                </a:solidFill>
              </a:rPr>
              <a:t>Hydrogen in XH and some electron rich region in another </a:t>
            </a:r>
          </a:p>
          <a:p>
            <a:r>
              <a:rPr lang="en-US">
                <a:solidFill>
                  <a:srgbClr val="FF0000"/>
                </a:solidFill>
              </a:rPr>
              <a:t>Molecule!</a:t>
            </a:r>
          </a:p>
        </p:txBody>
      </p:sp>
      <p:sp>
        <p:nvSpPr>
          <p:cNvPr id="10" name="Footer Placeholder 9"/>
          <p:cNvSpPr>
            <a:spLocks noGrp="1"/>
          </p:cNvSpPr>
          <p:nvPr>
            <p:ph type="ftr" sz="quarter" idx="11"/>
          </p:nvPr>
        </p:nvSpPr>
        <p:spPr>
          <a:xfrm>
            <a:off x="0" y="6381750"/>
            <a:ext cx="53340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blinds(horizontal)">
                                      <p:cBhvr>
                                        <p:cTn id="40" dur="500"/>
                                        <p:tgtEl>
                                          <p:spTgt spid="9">
                                            <p:txEl>
                                              <p:pRg st="1" end="1"/>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Effect transition="in" filter="blinds(horizontal)">
                                      <p:cBhvr>
                                        <p:cTn id="4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IUPAC TASK GROUP</a:t>
            </a:r>
            <a:endParaRPr lang="en-IN" dirty="0" smtClean="0"/>
          </a:p>
        </p:txBody>
      </p:sp>
      <p:sp>
        <p:nvSpPr>
          <p:cNvPr id="48131" name="Content Placeholder 2"/>
          <p:cNvSpPr>
            <a:spLocks noGrp="1"/>
          </p:cNvSpPr>
          <p:nvPr>
            <p:ph idx="1"/>
          </p:nvPr>
        </p:nvSpPr>
        <p:spPr/>
        <p:txBody>
          <a:bodyPr/>
          <a:lstStyle/>
          <a:p>
            <a:r>
              <a:rPr lang="en-US" sz="2200" dirty="0" smtClean="0">
                <a:solidFill>
                  <a:srgbClr val="FF0000"/>
                </a:solidFill>
              </a:rPr>
              <a:t>E. </a:t>
            </a:r>
            <a:r>
              <a:rPr lang="en-US" sz="2200" dirty="0" err="1" smtClean="0">
                <a:solidFill>
                  <a:srgbClr val="FF0000"/>
                </a:solidFill>
              </a:rPr>
              <a:t>Arunan</a:t>
            </a:r>
            <a:r>
              <a:rPr lang="en-US" sz="2200" dirty="0" smtClean="0">
                <a:solidFill>
                  <a:srgbClr val="FF0000"/>
                </a:solidFill>
              </a:rPr>
              <a:t> , Bangalore (Chairman)</a:t>
            </a:r>
          </a:p>
          <a:p>
            <a:r>
              <a:rPr lang="en-US" sz="2200" dirty="0" smtClean="0"/>
              <a:t>Steve </a:t>
            </a:r>
            <a:r>
              <a:rPr lang="en-US" sz="2200" dirty="0" err="1" smtClean="0"/>
              <a:t>Scheiner</a:t>
            </a:r>
            <a:r>
              <a:rPr lang="en-US" sz="2200" dirty="0" smtClean="0"/>
              <a:t>, Utah (Co-chairman)</a:t>
            </a:r>
          </a:p>
          <a:p>
            <a:r>
              <a:rPr lang="en-US" sz="2200" dirty="0" smtClean="0">
                <a:solidFill>
                  <a:srgbClr val="FF0000"/>
                </a:solidFill>
              </a:rPr>
              <a:t>G. R. </a:t>
            </a:r>
            <a:r>
              <a:rPr lang="en-US" sz="2200" dirty="0" err="1" smtClean="0">
                <a:solidFill>
                  <a:srgbClr val="FF0000"/>
                </a:solidFill>
              </a:rPr>
              <a:t>Desiraju</a:t>
            </a:r>
            <a:r>
              <a:rPr lang="en-US" sz="2200" dirty="0" smtClean="0">
                <a:solidFill>
                  <a:srgbClr val="FF0000"/>
                </a:solidFill>
              </a:rPr>
              <a:t> (Bangalore, core-group, was in Hyderabad)</a:t>
            </a:r>
          </a:p>
          <a:p>
            <a:r>
              <a:rPr lang="en-US" sz="2200" dirty="0" smtClean="0"/>
              <a:t>R. A. Klein (Bonn, core-group)</a:t>
            </a:r>
          </a:p>
          <a:p>
            <a:r>
              <a:rPr lang="en-US" sz="2200" dirty="0" smtClean="0"/>
              <a:t>J. </a:t>
            </a:r>
            <a:r>
              <a:rPr lang="en-US" sz="2200" dirty="0" err="1" smtClean="0"/>
              <a:t>Salej</a:t>
            </a:r>
            <a:r>
              <a:rPr lang="en-US" sz="2200" dirty="0" smtClean="0"/>
              <a:t> (Warsaw, core-group)</a:t>
            </a:r>
          </a:p>
          <a:p>
            <a:r>
              <a:rPr lang="en-US" sz="2200" dirty="0" smtClean="0"/>
              <a:t>I. </a:t>
            </a:r>
            <a:r>
              <a:rPr lang="en-US" sz="2200" dirty="0" err="1" smtClean="0"/>
              <a:t>Alkorta</a:t>
            </a:r>
            <a:r>
              <a:rPr lang="en-US" sz="2200" dirty="0" smtClean="0"/>
              <a:t>, Spain</a:t>
            </a:r>
          </a:p>
          <a:p>
            <a:r>
              <a:rPr lang="en-US" sz="2200" dirty="0" smtClean="0"/>
              <a:t>David Clary, Oxford,</a:t>
            </a:r>
          </a:p>
          <a:p>
            <a:r>
              <a:rPr lang="en-US" sz="2200" dirty="0" smtClean="0"/>
              <a:t>Rob Crabtree, Yale</a:t>
            </a:r>
          </a:p>
          <a:p>
            <a:r>
              <a:rPr lang="en-US" sz="2200" dirty="0" err="1" smtClean="0"/>
              <a:t>J.J.Dannenberg</a:t>
            </a:r>
            <a:r>
              <a:rPr lang="en-US" sz="2200" dirty="0" smtClean="0"/>
              <a:t>, New York,</a:t>
            </a:r>
          </a:p>
          <a:p>
            <a:r>
              <a:rPr lang="en-US" sz="2200" dirty="0" err="1" smtClean="0"/>
              <a:t>Pavel</a:t>
            </a:r>
            <a:r>
              <a:rPr lang="en-US" sz="2200" dirty="0" smtClean="0"/>
              <a:t> </a:t>
            </a:r>
            <a:r>
              <a:rPr lang="en-US" sz="2200" dirty="0" err="1" smtClean="0"/>
              <a:t>Hobza</a:t>
            </a:r>
            <a:r>
              <a:rPr lang="en-US" sz="2200" dirty="0" smtClean="0"/>
              <a:t>, Prague</a:t>
            </a:r>
          </a:p>
          <a:p>
            <a:r>
              <a:rPr lang="en-US" sz="2200" dirty="0" err="1" smtClean="0"/>
              <a:t>Henrik</a:t>
            </a:r>
            <a:r>
              <a:rPr lang="en-US" sz="2200" dirty="0" smtClean="0"/>
              <a:t> </a:t>
            </a:r>
            <a:r>
              <a:rPr lang="en-US" sz="2200" dirty="0" err="1" smtClean="0"/>
              <a:t>Kjaergaard</a:t>
            </a:r>
            <a:r>
              <a:rPr lang="en-US" sz="2200" dirty="0" smtClean="0"/>
              <a:t>, </a:t>
            </a:r>
            <a:r>
              <a:rPr lang="en-US" sz="2200" dirty="0" err="1" smtClean="0"/>
              <a:t>Otago</a:t>
            </a:r>
            <a:r>
              <a:rPr lang="en-US" sz="2200" dirty="0" smtClean="0"/>
              <a:t> (now in Copenhagen)</a:t>
            </a:r>
          </a:p>
          <a:p>
            <a:r>
              <a:rPr lang="en-US" sz="2200" dirty="0" smtClean="0"/>
              <a:t>A. C. </a:t>
            </a:r>
            <a:r>
              <a:rPr lang="en-US" sz="2200" dirty="0" err="1" smtClean="0"/>
              <a:t>Legon</a:t>
            </a:r>
            <a:r>
              <a:rPr lang="en-US" sz="2200" dirty="0" smtClean="0"/>
              <a:t>, Bristol</a:t>
            </a:r>
          </a:p>
          <a:p>
            <a:r>
              <a:rPr lang="en-US" sz="2200" dirty="0" err="1" smtClean="0"/>
              <a:t>Benedetta</a:t>
            </a:r>
            <a:r>
              <a:rPr lang="en-US" sz="2200" dirty="0" smtClean="0"/>
              <a:t> </a:t>
            </a:r>
            <a:r>
              <a:rPr lang="en-US" sz="2200" dirty="0" err="1" smtClean="0"/>
              <a:t>Mennucci</a:t>
            </a:r>
            <a:r>
              <a:rPr lang="en-US" sz="2200" dirty="0" smtClean="0"/>
              <a:t>, Pisa</a:t>
            </a:r>
          </a:p>
          <a:p>
            <a:r>
              <a:rPr lang="en-US" sz="2200" dirty="0" smtClean="0"/>
              <a:t>David Nesbitt, </a:t>
            </a:r>
            <a:r>
              <a:rPr lang="en-US" sz="2200" dirty="0" err="1" smtClean="0"/>
              <a:t>Colarado</a:t>
            </a:r>
            <a:r>
              <a:rPr lang="en-US" sz="2200" dirty="0" smtClean="0">
                <a:solidFill>
                  <a:srgbClr val="FF0000"/>
                </a:solidFill>
              </a:rPr>
              <a:t>.</a:t>
            </a:r>
          </a:p>
          <a:p>
            <a:endParaRPr lang="en-IN" dirty="0" smtClean="0"/>
          </a:p>
        </p:txBody>
      </p:sp>
      <p:sp>
        <p:nvSpPr>
          <p:cNvPr id="4" name="Footer Placeholder 3"/>
          <p:cNvSpPr>
            <a:spLocks noGrp="1"/>
          </p:cNvSpPr>
          <p:nvPr>
            <p:ph type="ftr" sz="quarter" idx="11"/>
          </p:nvPr>
        </p:nvSpPr>
        <p:spPr>
          <a:xfrm>
            <a:off x="3886200" y="6381750"/>
            <a:ext cx="39624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New IUPAC Definition</a:t>
            </a:r>
          </a:p>
        </p:txBody>
      </p:sp>
      <p:sp>
        <p:nvSpPr>
          <p:cNvPr id="49155" name="Rectangle 3"/>
          <p:cNvSpPr>
            <a:spLocks noGrp="1" noChangeArrowheads="1"/>
          </p:cNvSpPr>
          <p:nvPr>
            <p:ph type="body" idx="1"/>
          </p:nvPr>
        </p:nvSpPr>
        <p:spPr>
          <a:xfrm>
            <a:off x="304800" y="1066800"/>
            <a:ext cx="8382000" cy="4114800"/>
          </a:xfrm>
        </p:spPr>
        <p:txBody>
          <a:bodyPr/>
          <a:lstStyle/>
          <a:p>
            <a:pPr eaLnBrk="1" hangingPunct="1"/>
            <a:r>
              <a:rPr lang="en-US" b="1" smtClean="0">
                <a:solidFill>
                  <a:schemeClr val="accent2"/>
                </a:solidFill>
              </a:rPr>
              <a:t>The hydrogen bond is an attractive interaction between a hydrogen atom from a molecule or a molecular fragment X–H in which X is more electronegative than H, and an atom or a group of atoms in the same or a different molecule, in which there is evidence of bond formation.</a:t>
            </a:r>
          </a:p>
        </p:txBody>
      </p:sp>
      <p:sp>
        <p:nvSpPr>
          <p:cNvPr id="49156" name="Text Box 4"/>
          <p:cNvSpPr txBox="1">
            <a:spLocks noChangeArrowheads="1"/>
          </p:cNvSpPr>
          <p:nvPr/>
        </p:nvSpPr>
        <p:spPr bwMode="auto">
          <a:xfrm>
            <a:off x="227013" y="5181600"/>
            <a:ext cx="7621587" cy="1200329"/>
          </a:xfrm>
          <a:prstGeom prst="rect">
            <a:avLst/>
          </a:prstGeom>
          <a:noFill/>
          <a:ln w="9525">
            <a:noFill/>
            <a:miter lim="800000"/>
            <a:headEnd/>
            <a:tailEnd/>
          </a:ln>
        </p:spPr>
        <p:txBody>
          <a:bodyPr wrap="square">
            <a:spAutoFit/>
          </a:bodyPr>
          <a:lstStyle/>
          <a:p>
            <a:r>
              <a:rPr lang="en-IN" dirty="0" smtClean="0"/>
              <a:t>E. Arunan, G. R. </a:t>
            </a:r>
            <a:r>
              <a:rPr lang="en-IN" dirty="0" err="1" smtClean="0"/>
              <a:t>Desiraju</a:t>
            </a:r>
            <a:r>
              <a:rPr lang="en-IN" dirty="0" smtClean="0"/>
              <a:t>, R. A. Klein, J. </a:t>
            </a:r>
            <a:r>
              <a:rPr lang="en-IN" dirty="0" err="1" smtClean="0"/>
              <a:t>Sadlej</a:t>
            </a:r>
            <a:r>
              <a:rPr lang="en-IN" dirty="0" smtClean="0"/>
              <a:t>, S. </a:t>
            </a:r>
            <a:r>
              <a:rPr lang="en-IN" dirty="0" err="1" smtClean="0"/>
              <a:t>Scheiner</a:t>
            </a:r>
            <a:r>
              <a:rPr lang="en-IN" dirty="0" smtClean="0"/>
              <a:t>, I. </a:t>
            </a:r>
            <a:r>
              <a:rPr lang="en-IN" dirty="0" err="1" smtClean="0"/>
              <a:t>Alkorta</a:t>
            </a:r>
            <a:r>
              <a:rPr lang="en-IN" dirty="0" smtClean="0"/>
              <a:t>, D. C. Clary, R. H. Crabtree, J. J. Dannenberg, P. </a:t>
            </a:r>
            <a:r>
              <a:rPr lang="en-IN" dirty="0" err="1" smtClean="0"/>
              <a:t>Hobza</a:t>
            </a:r>
            <a:r>
              <a:rPr lang="en-IN" dirty="0" smtClean="0"/>
              <a:t>, H. G. </a:t>
            </a:r>
            <a:r>
              <a:rPr lang="en-IN" dirty="0" err="1" smtClean="0"/>
              <a:t>Kjaergaard</a:t>
            </a:r>
            <a:r>
              <a:rPr lang="en-IN" dirty="0" smtClean="0"/>
              <a:t>, A. C. </a:t>
            </a:r>
            <a:r>
              <a:rPr lang="en-IN" dirty="0" err="1" smtClean="0"/>
              <a:t>Legon</a:t>
            </a:r>
            <a:r>
              <a:rPr lang="en-IN" dirty="0" smtClean="0"/>
              <a:t>, B. </a:t>
            </a:r>
            <a:r>
              <a:rPr lang="en-IN" dirty="0" err="1" smtClean="0"/>
              <a:t>Mennucci</a:t>
            </a:r>
            <a:r>
              <a:rPr lang="en-IN" dirty="0" smtClean="0"/>
              <a:t> and D. J. Nesbitt, "Definition of the hydrogen bond", </a:t>
            </a:r>
            <a:r>
              <a:rPr lang="en-IN" b="1" dirty="0" smtClean="0"/>
              <a:t>Pure Appl. Chem.</a:t>
            </a:r>
            <a:r>
              <a:rPr lang="en-IN" dirty="0" smtClean="0"/>
              <a:t> 83, 1619 and 1637 (2011)</a:t>
            </a:r>
            <a:endParaRPr lang="en-US" dirty="0">
              <a:solidFill>
                <a:srgbClr val="CC3300"/>
              </a:solidFill>
            </a:endParaRPr>
          </a:p>
        </p:txBody>
      </p:sp>
      <p:sp>
        <p:nvSpPr>
          <p:cNvPr id="5" name="Footer Placeholder 4"/>
          <p:cNvSpPr>
            <a:spLocks noGrp="1"/>
          </p:cNvSpPr>
          <p:nvPr>
            <p:ph type="ftr" sz="quarter" idx="11"/>
          </p:nvPr>
        </p:nvSpPr>
        <p:spPr>
          <a:xfrm>
            <a:off x="0" y="6381750"/>
            <a:ext cx="44958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CH4 can accept a halogen bond too! </a:t>
            </a:r>
            <a:r>
              <a:rPr lang="en-US" dirty="0" err="1" smtClean="0"/>
              <a:t>FCl</a:t>
            </a:r>
            <a:r>
              <a:rPr lang="en-US" dirty="0" smtClean="0"/>
              <a:t>---CH4 complex</a:t>
            </a:r>
            <a:endParaRPr lang="en-IN" dirty="0"/>
          </a:p>
        </p:txBody>
      </p:sp>
      <p:sp>
        <p:nvSpPr>
          <p:cNvPr id="3" name="Footer Placeholder 2"/>
          <p:cNvSpPr>
            <a:spLocks noGrp="1"/>
          </p:cNvSpPr>
          <p:nvPr>
            <p:ph type="ftr" sz="quarter" idx="11"/>
          </p:nvPr>
        </p:nvSpPr>
        <p:spPr>
          <a:xfrm>
            <a:off x="0" y="6381750"/>
            <a:ext cx="4038600" cy="476250"/>
          </a:xfrm>
        </p:spPr>
        <p:txBody>
          <a:bodyPr/>
          <a:lstStyle/>
          <a:p>
            <a:r>
              <a:rPr lang="en-IN" dirty="0" err="1" smtClean="0"/>
              <a:t>IYCr</a:t>
            </a:r>
            <a:r>
              <a:rPr lang="en-IN" dirty="0" smtClean="0"/>
              <a:t> Summit Meeting Karachi 2014</a:t>
            </a:r>
            <a:endParaRPr lang="en-US" dirty="0"/>
          </a:p>
        </p:txBody>
      </p:sp>
      <p:pic>
        <p:nvPicPr>
          <p:cNvPr id="184322" name="Picture 2"/>
          <p:cNvPicPr>
            <a:picLocks noChangeAspect="1" noChangeArrowheads="1"/>
          </p:cNvPicPr>
          <p:nvPr/>
        </p:nvPicPr>
        <p:blipFill>
          <a:blip r:embed="rId2" cstate="print"/>
          <a:srcRect/>
          <a:stretch>
            <a:fillRect/>
          </a:stretch>
        </p:blipFill>
        <p:spPr bwMode="auto">
          <a:xfrm>
            <a:off x="1066800" y="1828800"/>
            <a:ext cx="6893136" cy="2320874"/>
          </a:xfrm>
          <a:prstGeom prst="rect">
            <a:avLst/>
          </a:prstGeom>
          <a:noFill/>
          <a:ln w="9525">
            <a:noFill/>
            <a:miter lim="800000"/>
            <a:headEnd/>
            <a:tailEnd/>
          </a:ln>
          <a:effectLst/>
        </p:spPr>
      </p:pic>
      <p:sp>
        <p:nvSpPr>
          <p:cNvPr id="5" name="TextBox 4"/>
          <p:cNvSpPr txBox="1"/>
          <p:nvPr/>
        </p:nvSpPr>
        <p:spPr>
          <a:xfrm>
            <a:off x="609600" y="4343400"/>
            <a:ext cx="7263527" cy="1754326"/>
          </a:xfrm>
          <a:prstGeom prst="rect">
            <a:avLst/>
          </a:prstGeom>
          <a:noFill/>
        </p:spPr>
        <p:txBody>
          <a:bodyPr wrap="none" rtlCol="0">
            <a:spAutoFit/>
          </a:bodyPr>
          <a:lstStyle/>
          <a:p>
            <a:r>
              <a:rPr lang="en-US" dirty="0" err="1" smtClean="0"/>
              <a:t>Legon</a:t>
            </a:r>
            <a:r>
              <a:rPr lang="en-US" dirty="0" smtClean="0"/>
              <a:t> and coworkers microwave spectrum</a:t>
            </a:r>
          </a:p>
          <a:p>
            <a:r>
              <a:rPr lang="en-US" dirty="0" err="1" smtClean="0"/>
              <a:t>Devendra</a:t>
            </a:r>
            <a:r>
              <a:rPr lang="en-US" dirty="0" smtClean="0"/>
              <a:t> Mani AIM and </a:t>
            </a:r>
            <a:r>
              <a:rPr lang="en-US" dirty="0" err="1" smtClean="0"/>
              <a:t>ab</a:t>
            </a:r>
            <a:r>
              <a:rPr lang="en-US" dirty="0" smtClean="0"/>
              <a:t> initio theory, to be published</a:t>
            </a:r>
          </a:p>
          <a:p>
            <a:r>
              <a:rPr lang="en-US" dirty="0" smtClean="0"/>
              <a:t>IUPAC has setup another task group to define halogen bonding </a:t>
            </a:r>
          </a:p>
          <a:p>
            <a:r>
              <a:rPr lang="en-US" dirty="0" smtClean="0"/>
              <a:t>Following the successful completion of the hydrogen bond project.</a:t>
            </a:r>
          </a:p>
          <a:p>
            <a:r>
              <a:rPr lang="en-US" dirty="0" err="1" smtClean="0"/>
              <a:t>Legon</a:t>
            </a:r>
            <a:r>
              <a:rPr lang="en-US" dirty="0" smtClean="0"/>
              <a:t>, </a:t>
            </a:r>
            <a:r>
              <a:rPr lang="en-US" dirty="0" err="1" smtClean="0"/>
              <a:t>Desiraju</a:t>
            </a:r>
            <a:r>
              <a:rPr lang="en-US" dirty="0" smtClean="0"/>
              <a:t> are both common members. </a:t>
            </a:r>
            <a:r>
              <a:rPr lang="en-US" dirty="0" err="1" smtClean="0"/>
              <a:t>Metrangolo</a:t>
            </a:r>
            <a:r>
              <a:rPr lang="en-US" dirty="0" smtClean="0"/>
              <a:t> and </a:t>
            </a:r>
            <a:r>
              <a:rPr lang="en-US" dirty="0" err="1" smtClean="0"/>
              <a:t>Resnati</a:t>
            </a:r>
            <a:endParaRPr lang="en-US" dirty="0" smtClean="0"/>
          </a:p>
          <a:p>
            <a:r>
              <a:rPr lang="en-US" dirty="0" smtClean="0"/>
              <a:t>chairs</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t>
            </a:r>
            <a:r>
              <a:rPr lang="en-US" dirty="0" err="1" smtClean="0"/>
              <a:t>Cl</a:t>
            </a:r>
            <a:r>
              <a:rPr lang="en-US" dirty="0" smtClean="0"/>
              <a:t>/Li bonding</a:t>
            </a:r>
            <a:endParaRPr lang="en-IN" dirty="0"/>
          </a:p>
        </p:txBody>
      </p:sp>
      <p:sp>
        <p:nvSpPr>
          <p:cNvPr id="2" name="Footer Placeholder 1"/>
          <p:cNvSpPr>
            <a:spLocks noGrp="1"/>
          </p:cNvSpPr>
          <p:nvPr>
            <p:ph type="ftr" sz="quarter" idx="11"/>
          </p:nvPr>
        </p:nvSpPr>
        <p:spPr>
          <a:xfrm>
            <a:off x="0" y="6381750"/>
            <a:ext cx="4724400" cy="476250"/>
          </a:xfrm>
        </p:spPr>
        <p:txBody>
          <a:bodyPr/>
          <a:lstStyle/>
          <a:p>
            <a:r>
              <a:rPr lang="en-IN" dirty="0" err="1" smtClean="0"/>
              <a:t>IYCr</a:t>
            </a:r>
            <a:r>
              <a:rPr lang="en-IN" dirty="0" smtClean="0"/>
              <a:t> Summit Meeting Karachi 2014</a:t>
            </a:r>
            <a:endParaRPr lang="en-US" dirty="0"/>
          </a:p>
        </p:txBody>
      </p:sp>
      <p:pic>
        <p:nvPicPr>
          <p:cNvPr id="185346" name="Picture 2"/>
          <p:cNvPicPr>
            <a:picLocks noGrp="1" noChangeAspect="1" noChangeArrowheads="1"/>
          </p:cNvPicPr>
          <p:nvPr>
            <p:ph idx="1"/>
          </p:nvPr>
        </p:nvPicPr>
        <p:blipFill>
          <a:blip r:embed="rId2" cstate="print"/>
          <a:srcRect/>
          <a:stretch>
            <a:fillRect/>
          </a:stretch>
        </p:blipFill>
        <p:spPr bwMode="auto">
          <a:xfrm>
            <a:off x="0" y="1066800"/>
            <a:ext cx="8489499" cy="4707049"/>
          </a:xfrm>
          <a:prstGeom prst="rect">
            <a:avLst/>
          </a:prstGeom>
          <a:noFill/>
          <a:ln w="9525">
            <a:noFill/>
            <a:miter lim="800000"/>
            <a:headEnd/>
            <a:tailEnd/>
          </a:ln>
          <a:effectLst/>
        </p:spPr>
      </p:pic>
      <p:sp>
        <p:nvSpPr>
          <p:cNvPr id="7" name="TextBox 6"/>
          <p:cNvSpPr txBox="1"/>
          <p:nvPr/>
        </p:nvSpPr>
        <p:spPr>
          <a:xfrm>
            <a:off x="2438400" y="5943600"/>
            <a:ext cx="3416320" cy="369332"/>
          </a:xfrm>
          <a:prstGeom prst="rect">
            <a:avLst/>
          </a:prstGeom>
          <a:noFill/>
        </p:spPr>
        <p:txBody>
          <a:bodyPr wrap="none" rtlCol="0">
            <a:spAutoFit/>
          </a:bodyPr>
          <a:lstStyle/>
          <a:p>
            <a:r>
              <a:rPr lang="en-US" dirty="0" err="1" smtClean="0"/>
              <a:t>Abhishek</a:t>
            </a:r>
            <a:r>
              <a:rPr lang="en-US" dirty="0" smtClean="0"/>
              <a:t> </a:t>
            </a:r>
            <a:r>
              <a:rPr lang="en-US" dirty="0" err="1" smtClean="0"/>
              <a:t>Shahi</a:t>
            </a:r>
            <a:r>
              <a:rPr lang="en-US" dirty="0" smtClean="0"/>
              <a:t> to be published</a:t>
            </a: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p:nvPr/>
        </p:nvGrpSpPr>
        <p:grpSpPr>
          <a:xfrm>
            <a:off x="452437" y="228600"/>
            <a:ext cx="8310563" cy="5867867"/>
            <a:chOff x="452437" y="228600"/>
            <a:chExt cx="8310563" cy="5867867"/>
          </a:xfrm>
        </p:grpSpPr>
        <p:pic>
          <p:nvPicPr>
            <p:cNvPr id="841730" name="Picture 2"/>
            <p:cNvPicPr>
              <a:picLocks noChangeAspect="1" noChangeArrowheads="1"/>
            </p:cNvPicPr>
            <p:nvPr/>
          </p:nvPicPr>
          <p:blipFill>
            <a:blip r:embed="rId3" cstate="print"/>
            <a:srcRect/>
            <a:stretch>
              <a:fillRect/>
            </a:stretch>
          </p:blipFill>
          <p:spPr bwMode="auto">
            <a:xfrm>
              <a:off x="452437" y="685800"/>
              <a:ext cx="8310563" cy="5410667"/>
            </a:xfrm>
            <a:prstGeom prst="rect">
              <a:avLst/>
            </a:prstGeom>
            <a:noFill/>
            <a:ln w="9525">
              <a:noFill/>
              <a:miter lim="800000"/>
              <a:headEnd/>
              <a:tailEnd/>
            </a:ln>
            <a:effectLst/>
          </p:spPr>
        </p:pic>
        <p:pic>
          <p:nvPicPr>
            <p:cNvPr id="841731" name="Picture 3"/>
            <p:cNvPicPr>
              <a:picLocks noChangeAspect="1" noChangeArrowheads="1"/>
            </p:cNvPicPr>
            <p:nvPr/>
          </p:nvPicPr>
          <p:blipFill>
            <a:blip r:embed="rId4" cstate="print"/>
            <a:srcRect/>
            <a:stretch>
              <a:fillRect/>
            </a:stretch>
          </p:blipFill>
          <p:spPr bwMode="auto">
            <a:xfrm>
              <a:off x="4295775" y="228600"/>
              <a:ext cx="552450" cy="552450"/>
            </a:xfrm>
            <a:prstGeom prst="rect">
              <a:avLst/>
            </a:prstGeom>
            <a:noFill/>
            <a:ln w="9525">
              <a:noFill/>
              <a:miter lim="800000"/>
              <a:headEnd/>
              <a:tailEnd/>
            </a:ln>
            <a:effectLst/>
          </p:spPr>
        </p:pic>
      </p:grpSp>
      <p:grpSp>
        <p:nvGrpSpPr>
          <p:cNvPr id="3" name="Group 25"/>
          <p:cNvGrpSpPr/>
          <p:nvPr/>
        </p:nvGrpSpPr>
        <p:grpSpPr>
          <a:xfrm>
            <a:off x="838200" y="457200"/>
            <a:ext cx="7115175" cy="866775"/>
            <a:chOff x="838200" y="457200"/>
            <a:chExt cx="7115175" cy="866775"/>
          </a:xfrm>
        </p:grpSpPr>
        <p:cxnSp>
          <p:nvCxnSpPr>
            <p:cNvPr id="15" name="Straight Arrow Connector 14"/>
            <p:cNvCxnSpPr/>
            <p:nvPr/>
          </p:nvCxnSpPr>
          <p:spPr>
            <a:xfrm rot="10800000" flipV="1">
              <a:off x="838200" y="457200"/>
              <a:ext cx="3457574"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a:off x="4800600" y="457200"/>
              <a:ext cx="3152775" cy="8667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6" name="Group 5"/>
          <p:cNvGrpSpPr/>
          <p:nvPr/>
        </p:nvGrpSpPr>
        <p:grpSpPr>
          <a:xfrm>
            <a:off x="152400" y="2133600"/>
            <a:ext cx="8991600" cy="2819400"/>
            <a:chOff x="-76200" y="3048000"/>
            <a:chExt cx="8763000" cy="2514600"/>
          </a:xfrm>
        </p:grpSpPr>
        <p:sp>
          <p:nvSpPr>
            <p:cNvPr id="5" name="Oval 4"/>
            <p:cNvSpPr/>
            <p:nvPr/>
          </p:nvSpPr>
          <p:spPr>
            <a:xfrm>
              <a:off x="-76200" y="3048000"/>
              <a:ext cx="8763000" cy="2514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685800" y="3620869"/>
              <a:ext cx="7620000" cy="1564669"/>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rPr>
                <a:t>Lithium Bonding and Halogen Bonding</a:t>
              </a:r>
            </a:p>
            <a:p>
              <a:r>
                <a:rPr lang="en-US" sz="3600" dirty="0" err="1" smtClean="0">
                  <a:solidFill>
                    <a:srgbClr val="FF0000"/>
                  </a:solidFill>
                  <a:latin typeface="Times New Roman" pitchFamily="18" charset="0"/>
                  <a:cs typeface="Times New Roman" pitchFamily="18" charset="0"/>
                </a:rPr>
                <a:t>Pnicogen</a:t>
              </a:r>
              <a:r>
                <a:rPr lang="en-US" sz="3600" dirty="0" smtClean="0">
                  <a:solidFill>
                    <a:srgbClr val="FF0000"/>
                  </a:solidFill>
                  <a:latin typeface="Times New Roman" pitchFamily="18" charset="0"/>
                  <a:cs typeface="Times New Roman" pitchFamily="18" charset="0"/>
                </a:rPr>
                <a:t> and </a:t>
              </a:r>
              <a:r>
                <a:rPr lang="en-US" sz="3600" dirty="0" err="1" smtClean="0">
                  <a:solidFill>
                    <a:srgbClr val="FF0000"/>
                  </a:solidFill>
                  <a:latin typeface="Times New Roman" pitchFamily="18" charset="0"/>
                  <a:cs typeface="Times New Roman" pitchFamily="18" charset="0"/>
                </a:rPr>
                <a:t>chalcogen</a:t>
              </a:r>
              <a:r>
                <a:rPr lang="en-US" sz="3600" dirty="0" smtClean="0">
                  <a:solidFill>
                    <a:srgbClr val="FF0000"/>
                  </a:solidFill>
                  <a:latin typeface="Times New Roman" pitchFamily="18" charset="0"/>
                  <a:cs typeface="Times New Roman" pitchFamily="18" charset="0"/>
                </a:rPr>
                <a:t> bonding,</a:t>
              </a:r>
            </a:p>
            <a:p>
              <a:r>
                <a:rPr lang="en-US" sz="3600" dirty="0" smtClean="0">
                  <a:solidFill>
                    <a:srgbClr val="FF0000"/>
                  </a:solidFill>
                  <a:latin typeface="Times New Roman" pitchFamily="18" charset="0"/>
                  <a:cs typeface="Times New Roman" pitchFamily="18" charset="0"/>
                </a:rPr>
                <a:t>Carbon bonding? Beryllium bonding?</a:t>
              </a:r>
              <a:endParaRPr lang="en-US" sz="3600" dirty="0">
                <a:solidFill>
                  <a:srgbClr val="FF0000"/>
                </a:solidFill>
                <a:latin typeface="Times New Roman" pitchFamily="18" charset="0"/>
                <a:cs typeface="Times New Roman" pitchFamily="18" charset="0"/>
              </a:endParaRPr>
            </a:p>
          </p:txBody>
        </p:sp>
      </p:grpSp>
      <p:cxnSp>
        <p:nvCxnSpPr>
          <p:cNvPr id="13" name="Straight Arrow Connector 12"/>
          <p:cNvCxnSpPr/>
          <p:nvPr/>
        </p:nvCxnSpPr>
        <p:spPr>
          <a:xfrm rot="5400000">
            <a:off x="7086600" y="914400"/>
            <a:ext cx="762000" cy="1588"/>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706394" y="1142206"/>
            <a:ext cx="762000" cy="1588"/>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6249194" y="1218406"/>
            <a:ext cx="762000" cy="1588"/>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915194" y="989806"/>
            <a:ext cx="762000" cy="1588"/>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Footer Placeholder 18"/>
          <p:cNvSpPr>
            <a:spLocks noGrp="1"/>
          </p:cNvSpPr>
          <p:nvPr>
            <p:ph type="ftr" sz="quarter" idx="11"/>
          </p:nvPr>
        </p:nvSpPr>
        <p:spPr/>
        <p:txBody>
          <a:bodyPr/>
          <a:lstStyle/>
          <a:p>
            <a:r>
              <a:rPr lang="en-IN" smtClean="0"/>
              <a:t>IYCr Summit Meeting Karachi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447800"/>
          </a:xfrm>
        </p:spPr>
        <p:txBody>
          <a:bodyPr/>
          <a:lstStyle/>
          <a:p>
            <a:r>
              <a:rPr lang="en-US" dirty="0" err="1" smtClean="0"/>
              <a:t>Ar-propargyl</a:t>
            </a:r>
            <a:r>
              <a:rPr lang="en-US" dirty="0" smtClean="0"/>
              <a:t> alcohol </a:t>
            </a:r>
            <a:r>
              <a:rPr lang="en-US" dirty="0" err="1" smtClean="0"/>
              <a:t>dimer</a:t>
            </a:r>
            <a:r>
              <a:rPr lang="en-US" dirty="0" smtClean="0"/>
              <a:t/>
            </a:r>
            <a:br>
              <a:rPr lang="en-US" dirty="0" smtClean="0"/>
            </a:br>
            <a:r>
              <a:rPr lang="en-US" dirty="0" smtClean="0"/>
              <a:t>Towards carbon bonding</a:t>
            </a:r>
            <a:endParaRPr lang="en-IN" dirty="0"/>
          </a:p>
        </p:txBody>
      </p:sp>
      <p:sp>
        <p:nvSpPr>
          <p:cNvPr id="4" name="Footer Placeholder 3"/>
          <p:cNvSpPr>
            <a:spLocks noGrp="1"/>
          </p:cNvSpPr>
          <p:nvPr>
            <p:ph type="ftr" sz="quarter" idx="11"/>
          </p:nvPr>
        </p:nvSpPr>
        <p:spPr>
          <a:xfrm>
            <a:off x="0" y="6381750"/>
            <a:ext cx="5867400" cy="476250"/>
          </a:xfrm>
        </p:spPr>
        <p:txBody>
          <a:bodyPr/>
          <a:lstStyle/>
          <a:p>
            <a:r>
              <a:rPr lang="en-IN" smtClean="0"/>
              <a:t>IYCr Summit Meeting Karachi 2014</a:t>
            </a:r>
            <a:endParaRPr lang="en-US" dirty="0"/>
          </a:p>
        </p:txBody>
      </p:sp>
      <p:pic>
        <p:nvPicPr>
          <p:cNvPr id="5" name="Picture 3" descr="F:\F-backup 11.08.11\dev\colloquium\images\ar_benzene paper\pa_gauche.jpg"/>
          <p:cNvPicPr>
            <a:picLocks noChangeAspect="1" noChangeArrowheads="1"/>
          </p:cNvPicPr>
          <p:nvPr/>
        </p:nvPicPr>
        <p:blipFill>
          <a:blip r:embed="rId2" cstate="print"/>
          <a:srcRect/>
          <a:stretch>
            <a:fillRect/>
          </a:stretch>
        </p:blipFill>
        <p:spPr bwMode="auto">
          <a:xfrm>
            <a:off x="2743200" y="3962400"/>
            <a:ext cx="3143240" cy="19851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rpagauche2.png"/>
          <p:cNvPicPr/>
          <p:nvPr/>
        </p:nvPicPr>
        <p:blipFill>
          <a:blip r:embed="rId2" cstate="print"/>
          <a:stretch>
            <a:fillRect/>
          </a:stretch>
        </p:blipFill>
        <p:spPr>
          <a:xfrm>
            <a:off x="457200" y="1219200"/>
            <a:ext cx="3857652" cy="2214578"/>
          </a:xfrm>
          <a:prstGeom prst="rect">
            <a:avLst/>
          </a:prstGeom>
        </p:spPr>
      </p:pic>
      <p:pic>
        <p:nvPicPr>
          <p:cNvPr id="8" name="Picture 7" descr="arpatrans2.png"/>
          <p:cNvPicPr/>
          <p:nvPr/>
        </p:nvPicPr>
        <p:blipFill>
          <a:blip r:embed="rId3" cstate="print"/>
          <a:stretch>
            <a:fillRect/>
          </a:stretch>
        </p:blipFill>
        <p:spPr>
          <a:xfrm>
            <a:off x="4724400" y="1219200"/>
            <a:ext cx="3214710" cy="2000264"/>
          </a:xfrm>
          <a:prstGeom prst="rect">
            <a:avLst/>
          </a:prstGeom>
        </p:spPr>
      </p:pic>
      <p:pic>
        <p:nvPicPr>
          <p:cNvPr id="9" name="Picture 8" descr="ar_methanol.png"/>
          <p:cNvPicPr/>
          <p:nvPr/>
        </p:nvPicPr>
        <p:blipFill>
          <a:blip r:embed="rId4" cstate="print"/>
          <a:stretch>
            <a:fillRect/>
          </a:stretch>
        </p:blipFill>
        <p:spPr>
          <a:xfrm>
            <a:off x="3071802" y="3929066"/>
            <a:ext cx="3143272" cy="2428892"/>
          </a:xfrm>
          <a:prstGeom prst="rect">
            <a:avLst/>
          </a:prstGeom>
        </p:spPr>
      </p:pic>
      <p:sp>
        <p:nvSpPr>
          <p:cNvPr id="11" name="TextBox 10"/>
          <p:cNvSpPr txBox="1"/>
          <p:nvPr/>
        </p:nvSpPr>
        <p:spPr>
          <a:xfrm>
            <a:off x="1428728" y="3429000"/>
            <a:ext cx="1269578"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Ar</a:t>
            </a:r>
            <a:r>
              <a:rPr lang="en-US" dirty="0" smtClean="0">
                <a:latin typeface="Times New Roman" pitchFamily="18" charset="0"/>
                <a:cs typeface="Times New Roman" pitchFamily="18" charset="0"/>
                <a:sym typeface="Symbol"/>
              </a:rPr>
              <a:t> g-PA</a:t>
            </a:r>
            <a:endParaRPr lang="en-IN" dirty="0">
              <a:latin typeface="Times New Roman" pitchFamily="18" charset="0"/>
              <a:cs typeface="Times New Roman" pitchFamily="18" charset="0"/>
            </a:endParaRPr>
          </a:p>
        </p:txBody>
      </p:sp>
      <p:sp>
        <p:nvSpPr>
          <p:cNvPr id="13" name="TextBox 12"/>
          <p:cNvSpPr txBox="1"/>
          <p:nvPr/>
        </p:nvSpPr>
        <p:spPr>
          <a:xfrm>
            <a:off x="5715000" y="5943600"/>
            <a:ext cx="1662635"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Ar</a:t>
            </a:r>
            <a:r>
              <a:rPr lang="en-US" dirty="0" smtClean="0">
                <a:latin typeface="Times New Roman" pitchFamily="18" charset="0"/>
                <a:cs typeface="Times New Roman" pitchFamily="18" charset="0"/>
                <a:sym typeface="Symbol"/>
              </a:rPr>
              <a:t> methanol</a:t>
            </a:r>
            <a:endParaRPr lang="en-IN" dirty="0">
              <a:latin typeface="Times New Roman" pitchFamily="18" charset="0"/>
              <a:cs typeface="Times New Roman" pitchFamily="18" charset="0"/>
            </a:endParaRPr>
          </a:p>
        </p:txBody>
      </p:sp>
      <p:sp>
        <p:nvSpPr>
          <p:cNvPr id="16" name="TextBox 15"/>
          <p:cNvSpPr txBox="1"/>
          <p:nvPr/>
        </p:nvSpPr>
        <p:spPr>
          <a:xfrm>
            <a:off x="6019800" y="3352800"/>
            <a:ext cx="1218282"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Ar</a:t>
            </a:r>
            <a:r>
              <a:rPr lang="en-US" dirty="0" smtClean="0">
                <a:latin typeface="Times New Roman" pitchFamily="18" charset="0"/>
                <a:cs typeface="Times New Roman" pitchFamily="18" charset="0"/>
                <a:sym typeface="Symbol"/>
              </a:rPr>
              <a:t> t-PA</a:t>
            </a:r>
            <a:endParaRPr lang="en-IN" dirty="0">
              <a:latin typeface="Times New Roman" pitchFamily="18" charset="0"/>
              <a:cs typeface="Times New Roman" pitchFamily="18" charset="0"/>
            </a:endParaRPr>
          </a:p>
        </p:txBody>
      </p:sp>
      <p:sp>
        <p:nvSpPr>
          <p:cNvPr id="10" name="TextBox 9"/>
          <p:cNvSpPr txBox="1"/>
          <p:nvPr/>
        </p:nvSpPr>
        <p:spPr>
          <a:xfrm>
            <a:off x="1295400" y="0"/>
            <a:ext cx="6429420" cy="523220"/>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smtClean="0">
                <a:solidFill>
                  <a:srgbClr val="002060"/>
                </a:solidFill>
                <a:latin typeface="Times New Roman" pitchFamily="18" charset="0"/>
                <a:cs typeface="Times New Roman" pitchFamily="18" charset="0"/>
              </a:rPr>
              <a:t>Nature of interactions: AIM analysis </a:t>
            </a:r>
            <a:endParaRPr lang="en-IN" sz="2800" b="1" dirty="0">
              <a:solidFill>
                <a:srgbClr val="002060"/>
              </a:solidFill>
              <a:latin typeface="Times New Roman" pitchFamily="18" charset="0"/>
              <a:cs typeface="Times New Roman" pitchFamily="18" charset="0"/>
            </a:endParaRPr>
          </a:p>
        </p:txBody>
      </p:sp>
      <p:cxnSp>
        <p:nvCxnSpPr>
          <p:cNvPr id="14" name="Straight Arrow Connector 13"/>
          <p:cNvCxnSpPr/>
          <p:nvPr/>
        </p:nvCxnSpPr>
        <p:spPr>
          <a:xfrm rot="16200000" flipH="1">
            <a:off x="7358082" y="3000372"/>
            <a:ext cx="642942" cy="64294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29586" y="3500438"/>
            <a:ext cx="434734" cy="769441"/>
          </a:xfrm>
          <a:prstGeom prst="rect">
            <a:avLst/>
          </a:prstGeom>
          <a:noFill/>
        </p:spPr>
        <p:txBody>
          <a:bodyPr wrap="none" rtlCol="0">
            <a:spAutoFit/>
          </a:bodyPr>
          <a:lstStyle/>
          <a:p>
            <a:r>
              <a:rPr lang="en-IN" sz="4400" b="1" dirty="0" smtClean="0">
                <a:solidFill>
                  <a:srgbClr val="FF0000"/>
                </a:solidFill>
                <a:latin typeface="Times New Roman" pitchFamily="18" charset="0"/>
                <a:cs typeface="Times New Roman" pitchFamily="18" charset="0"/>
                <a:sym typeface="Symbol"/>
              </a:rPr>
              <a:t></a:t>
            </a:r>
            <a:endParaRPr lang="en-IN" sz="3200" b="1" dirty="0">
              <a:solidFill>
                <a:srgbClr val="FF0000"/>
              </a:solidFill>
              <a:latin typeface="Times New Roman" pitchFamily="18" charset="0"/>
              <a:cs typeface="Times New Roman" pitchFamily="18" charset="0"/>
            </a:endParaRPr>
          </a:p>
        </p:txBody>
      </p:sp>
      <p:sp>
        <p:nvSpPr>
          <p:cNvPr id="20" name="TextBox 19"/>
          <p:cNvSpPr txBox="1"/>
          <p:nvPr/>
        </p:nvSpPr>
        <p:spPr>
          <a:xfrm>
            <a:off x="5143504" y="5517079"/>
            <a:ext cx="434734" cy="769441"/>
          </a:xfrm>
          <a:prstGeom prst="rect">
            <a:avLst/>
          </a:prstGeom>
          <a:noFill/>
        </p:spPr>
        <p:txBody>
          <a:bodyPr wrap="none" rtlCol="0">
            <a:spAutoFit/>
          </a:bodyPr>
          <a:lstStyle/>
          <a:p>
            <a:r>
              <a:rPr lang="en-IN" sz="4400" b="1" dirty="0" smtClean="0">
                <a:solidFill>
                  <a:srgbClr val="FF0000"/>
                </a:solidFill>
                <a:latin typeface="Times New Roman" pitchFamily="18" charset="0"/>
                <a:cs typeface="Times New Roman" pitchFamily="18" charset="0"/>
                <a:sym typeface="Symbol"/>
              </a:rPr>
              <a:t></a:t>
            </a:r>
            <a:endParaRPr lang="en-IN" sz="3200" b="1" dirty="0">
              <a:solidFill>
                <a:srgbClr val="FF0000"/>
              </a:solidFill>
              <a:latin typeface="Times New Roman" pitchFamily="18" charset="0"/>
              <a:cs typeface="Times New Roman" pitchFamily="18" charset="0"/>
            </a:endParaRPr>
          </a:p>
        </p:txBody>
      </p:sp>
      <p:sp>
        <p:nvSpPr>
          <p:cNvPr id="12" name="Footer Placeholder 11"/>
          <p:cNvSpPr>
            <a:spLocks noGrp="1"/>
          </p:cNvSpPr>
          <p:nvPr>
            <p:ph type="ftr" sz="quarter" idx="11"/>
          </p:nvPr>
        </p:nvSpPr>
        <p:spPr>
          <a:xfrm>
            <a:off x="0" y="6381750"/>
            <a:ext cx="6400800" cy="476250"/>
          </a:xfrm>
        </p:spPr>
        <p:txBody>
          <a:bodyPr/>
          <a:lstStyle/>
          <a:p>
            <a:r>
              <a:rPr lang="en-IN" smtClean="0"/>
              <a:t>IYCr Summit Meeting Karachi 2014</a:t>
            </a:r>
            <a:endParaRPr lang="en-US" dirty="0"/>
          </a:p>
        </p:txBody>
      </p:sp>
      <p:sp>
        <p:nvSpPr>
          <p:cNvPr id="17" name="TextBox 16"/>
          <p:cNvSpPr txBox="1"/>
          <p:nvPr/>
        </p:nvSpPr>
        <p:spPr>
          <a:xfrm>
            <a:off x="228600" y="838200"/>
            <a:ext cx="4442242" cy="369332"/>
          </a:xfrm>
          <a:prstGeom prst="rect">
            <a:avLst/>
          </a:prstGeom>
          <a:noFill/>
        </p:spPr>
        <p:txBody>
          <a:bodyPr wrap="none" rtlCol="0">
            <a:spAutoFit/>
          </a:bodyPr>
          <a:lstStyle/>
          <a:p>
            <a:r>
              <a:rPr lang="en-US" dirty="0" smtClean="0"/>
              <a:t>Microwave spectrum proves this structure</a:t>
            </a:r>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5"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sz="2800" dirty="0" smtClean="0"/>
              <a:t>Neutron diffraction gives accurate structure in the solid phase, though it is difficult and the number of structures solved is too few.</a:t>
            </a:r>
          </a:p>
          <a:p>
            <a:r>
              <a:rPr lang="en-US" sz="2800" dirty="0" smtClean="0"/>
              <a:t>X-ray diffraction has been used to give reasonable and reliable structure for a huge no of molecules. Electron density analysis has given an important dimension. </a:t>
            </a:r>
            <a:r>
              <a:rPr lang="en-US" sz="2800" dirty="0" smtClean="0">
                <a:solidFill>
                  <a:srgbClr val="0070C0"/>
                </a:solidFill>
              </a:rPr>
              <a:t>Are the atoms that happen to be close, ‘bonded’?</a:t>
            </a:r>
          </a:p>
          <a:p>
            <a:r>
              <a:rPr lang="en-US" sz="2800" dirty="0" smtClean="0"/>
              <a:t>Microwave spectroscopy is used for accurate determination of structure in the gas phase.</a:t>
            </a:r>
          </a:p>
          <a:p>
            <a:r>
              <a:rPr lang="en-US" sz="2800" dirty="0" smtClean="0"/>
              <a:t>Coupling of a supersonic beam allows weakly bound molecular complexes to be investigated </a:t>
            </a:r>
            <a:endParaRPr lang="en-US" sz="2800" dirty="0"/>
          </a:p>
        </p:txBody>
      </p:sp>
      <p:sp>
        <p:nvSpPr>
          <p:cNvPr id="5" name="Footer Placeholder 4"/>
          <p:cNvSpPr>
            <a:spLocks noGrp="1"/>
          </p:cNvSpPr>
          <p:nvPr>
            <p:ph type="ftr" sz="quarter" idx="11"/>
          </p:nvPr>
        </p:nvSpPr>
        <p:spPr>
          <a:xfrm>
            <a:off x="0" y="6381750"/>
            <a:ext cx="41148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F-backup 11.08.11\dev\devu\positive tetrahedral face\paper work\figures\fig1\final_new.tif"/>
          <p:cNvPicPr/>
          <p:nvPr/>
        </p:nvPicPr>
        <p:blipFill>
          <a:blip r:embed="rId2" cstate="print"/>
          <a:srcRect l="35729" t="-4273" r="30900" b="14530"/>
          <a:stretch>
            <a:fillRect/>
          </a:stretch>
        </p:blipFill>
        <p:spPr bwMode="auto">
          <a:xfrm>
            <a:off x="1275022" y="980728"/>
            <a:ext cx="1928826" cy="1714512"/>
          </a:xfrm>
          <a:prstGeom prst="rect">
            <a:avLst/>
          </a:prstGeom>
          <a:noFill/>
          <a:ln w="9525">
            <a:noFill/>
            <a:miter lim="800000"/>
            <a:headEnd/>
            <a:tailEnd/>
          </a:ln>
        </p:spPr>
      </p:pic>
      <p:pic>
        <p:nvPicPr>
          <p:cNvPr id="22" name="Picture 21" descr="F:\F-backup 11.08.11\dev\devu\positive tetrahedral face\paper work\figures\fig1\final_new.tif"/>
          <p:cNvPicPr/>
          <p:nvPr/>
        </p:nvPicPr>
        <p:blipFill>
          <a:blip r:embed="rId2" cstate="print"/>
          <a:srcRect l="67103" b="14062"/>
          <a:stretch>
            <a:fillRect/>
          </a:stretch>
        </p:blipFill>
        <p:spPr bwMode="auto">
          <a:xfrm>
            <a:off x="4730266" y="1064308"/>
            <a:ext cx="1785950" cy="1559494"/>
          </a:xfrm>
          <a:prstGeom prst="rect">
            <a:avLst/>
          </a:prstGeom>
          <a:noFill/>
          <a:ln w="9525">
            <a:noFill/>
            <a:miter lim="800000"/>
            <a:headEnd/>
            <a:tailEnd/>
          </a:ln>
        </p:spPr>
      </p:pic>
      <p:sp>
        <p:nvSpPr>
          <p:cNvPr id="23" name="Rectangle 22"/>
          <p:cNvSpPr/>
          <p:nvPr/>
        </p:nvSpPr>
        <p:spPr>
          <a:xfrm>
            <a:off x="4037357" y="2708920"/>
            <a:ext cx="4063035" cy="369332"/>
          </a:xfrm>
          <a:prstGeom prst="rect">
            <a:avLst/>
          </a:prstGeom>
        </p:spPr>
        <p:txBody>
          <a:bodyPr wrap="none">
            <a:spAutoFit/>
          </a:bodyPr>
          <a:lstStyle/>
          <a:p>
            <a:r>
              <a:rPr lang="de-DE" b="1" dirty="0" smtClean="0">
                <a:solidFill>
                  <a:srgbClr val="002060"/>
                </a:solidFill>
                <a:latin typeface="Times New Roman" pitchFamily="18" charset="0"/>
                <a:cs typeface="Times New Roman" pitchFamily="18" charset="0"/>
              </a:rPr>
              <a:t> ESP value at face centre +50.2 kJ.mol</a:t>
            </a:r>
            <a:r>
              <a:rPr lang="de-DE" b="1" baseline="30000" dirty="0" smtClean="0">
                <a:solidFill>
                  <a:srgbClr val="002060"/>
                </a:solidFill>
                <a:latin typeface="Times New Roman" pitchFamily="18" charset="0"/>
                <a:cs typeface="Times New Roman" pitchFamily="18" charset="0"/>
              </a:rPr>
              <a:t>-1</a:t>
            </a:r>
            <a:endParaRPr lang="en-IN" b="1" dirty="0">
              <a:solidFill>
                <a:srgbClr val="002060"/>
              </a:solidFill>
              <a:latin typeface="Times New Roman" pitchFamily="18" charset="0"/>
              <a:cs typeface="Times New Roman" pitchFamily="18" charset="0"/>
            </a:endParaRPr>
          </a:p>
        </p:txBody>
      </p:sp>
      <p:sp>
        <p:nvSpPr>
          <p:cNvPr id="7" name="Rectangle 6"/>
          <p:cNvSpPr/>
          <p:nvPr/>
        </p:nvSpPr>
        <p:spPr>
          <a:xfrm>
            <a:off x="0" y="3501008"/>
            <a:ext cx="8820472" cy="430887"/>
          </a:xfrm>
          <a:prstGeom prst="rect">
            <a:avLst/>
          </a:prstGeom>
        </p:spPr>
        <p:txBody>
          <a:bodyPr wrap="square">
            <a:spAutoFit/>
          </a:bodyPr>
          <a:lstStyle/>
          <a:p>
            <a:pPr defTabSz="3702050">
              <a:spcBef>
                <a:spcPct val="50000"/>
              </a:spcBef>
              <a:buFont typeface="Wingdings" pitchFamily="2" charset="2"/>
              <a:buChar char="Ø"/>
              <a:defRPr/>
            </a:pPr>
            <a:r>
              <a:rPr lang="en-US" sz="2200" b="1" dirty="0" smtClean="0">
                <a:solidFill>
                  <a:srgbClr val="C00000"/>
                </a:solidFill>
                <a:latin typeface="Times New Roman" pitchFamily="18" charset="0"/>
                <a:cs typeface="Times New Roman" pitchFamily="18" charset="0"/>
              </a:rPr>
              <a:t> Tetrahedral face of  methane has a –</a:t>
            </a:r>
            <a:r>
              <a:rPr lang="en-US" sz="2200" b="1" dirty="0" err="1" smtClean="0">
                <a:solidFill>
                  <a:srgbClr val="C00000"/>
                </a:solidFill>
                <a:latin typeface="Times New Roman" pitchFamily="18" charset="0"/>
                <a:cs typeface="Times New Roman" pitchFamily="18" charset="0"/>
              </a:rPr>
              <a:t>ve</a:t>
            </a:r>
            <a:r>
              <a:rPr lang="en-US" sz="2200" b="1" dirty="0" smtClean="0">
                <a:solidFill>
                  <a:srgbClr val="C00000"/>
                </a:solidFill>
                <a:latin typeface="Times New Roman" pitchFamily="18" charset="0"/>
                <a:cs typeface="Times New Roman" pitchFamily="18" charset="0"/>
              </a:rPr>
              <a:t> centre!</a:t>
            </a:r>
            <a:endParaRPr lang="en-US" sz="2200" b="1" dirty="0">
              <a:solidFill>
                <a:srgbClr val="C00000"/>
              </a:solidFill>
              <a:latin typeface="Times New Roman" pitchFamily="18" charset="0"/>
              <a:cs typeface="Times New Roman" pitchFamily="18" charset="0"/>
            </a:endParaRPr>
          </a:p>
        </p:txBody>
      </p:sp>
      <p:pic>
        <p:nvPicPr>
          <p:cNvPr id="8" name="Picture 16" descr="methane_new_0.001.tif"/>
          <p:cNvPicPr>
            <a:picLocks noChangeAspect="1"/>
          </p:cNvPicPr>
          <p:nvPr/>
        </p:nvPicPr>
        <p:blipFill>
          <a:blip r:embed="rId3" cstate="print"/>
          <a:srcRect l="12306" t="8942" r="11905" b="16408"/>
          <a:stretch>
            <a:fillRect/>
          </a:stretch>
        </p:blipFill>
        <p:spPr bwMode="auto">
          <a:xfrm>
            <a:off x="2428860" y="4460115"/>
            <a:ext cx="1504955" cy="1459350"/>
          </a:xfrm>
          <a:prstGeom prst="rect">
            <a:avLst/>
          </a:prstGeom>
          <a:noFill/>
          <a:ln w="9525">
            <a:noFill/>
            <a:miter lim="800000"/>
            <a:headEnd/>
            <a:tailEnd/>
          </a:ln>
        </p:spPr>
      </p:pic>
      <p:pic>
        <p:nvPicPr>
          <p:cNvPr id="9" name="Picture 18" descr="methane.tif"/>
          <p:cNvPicPr>
            <a:picLocks noChangeAspect="1"/>
          </p:cNvPicPr>
          <p:nvPr/>
        </p:nvPicPr>
        <p:blipFill>
          <a:blip r:embed="rId4" cstate="print"/>
          <a:srcRect/>
          <a:stretch>
            <a:fillRect/>
          </a:stretch>
        </p:blipFill>
        <p:spPr bwMode="auto">
          <a:xfrm>
            <a:off x="4143372" y="4531553"/>
            <a:ext cx="1643074" cy="1357322"/>
          </a:xfrm>
          <a:prstGeom prst="rect">
            <a:avLst/>
          </a:prstGeom>
          <a:noFill/>
          <a:ln w="9525">
            <a:noFill/>
            <a:miter lim="800000"/>
            <a:headEnd/>
            <a:tailEnd/>
          </a:ln>
        </p:spPr>
      </p:pic>
      <p:sp>
        <p:nvSpPr>
          <p:cNvPr id="10" name="TextBox 20"/>
          <p:cNvSpPr txBox="1">
            <a:spLocks noChangeArrowheads="1"/>
          </p:cNvSpPr>
          <p:nvPr/>
        </p:nvSpPr>
        <p:spPr bwMode="auto">
          <a:xfrm>
            <a:off x="3428992" y="6104329"/>
            <a:ext cx="4167344" cy="369332"/>
          </a:xfrm>
          <a:prstGeom prst="rect">
            <a:avLst/>
          </a:prstGeom>
          <a:noFill/>
          <a:ln w="9525">
            <a:noFill/>
            <a:miter lim="800000"/>
            <a:headEnd/>
            <a:tailEnd/>
          </a:ln>
        </p:spPr>
        <p:txBody>
          <a:bodyPr wrap="square">
            <a:spAutoFit/>
          </a:bodyPr>
          <a:lstStyle/>
          <a:p>
            <a:r>
              <a:rPr lang="en-US" b="1" dirty="0">
                <a:latin typeface="Times New Roman" pitchFamily="18" charset="0"/>
                <a:cs typeface="Times New Roman" pitchFamily="18" charset="0"/>
              </a:rPr>
              <a:t>ESP value at face centre = </a:t>
            </a:r>
            <a:r>
              <a:rPr lang="en-US" b="1" dirty="0" smtClean="0">
                <a:latin typeface="Times New Roman" pitchFamily="18" charset="0"/>
                <a:cs typeface="Times New Roman" pitchFamily="18" charset="0"/>
              </a:rPr>
              <a:t>-7.5 kJ.mol</a:t>
            </a:r>
            <a:r>
              <a:rPr lang="en-US" b="1" baseline="30000" dirty="0" smtClean="0">
                <a:latin typeface="Times New Roman" pitchFamily="18" charset="0"/>
                <a:cs typeface="Times New Roman" pitchFamily="18" charset="0"/>
              </a:rPr>
              <a:t>-1</a:t>
            </a:r>
            <a:endParaRPr lang="en-IN" b="1" baseline="30000" dirty="0">
              <a:latin typeface="Times New Roman" pitchFamily="18" charset="0"/>
              <a:cs typeface="Times New Roman" pitchFamily="18" charset="0"/>
            </a:endParaRPr>
          </a:p>
        </p:txBody>
      </p:sp>
      <p:sp>
        <p:nvSpPr>
          <p:cNvPr id="11" name="TextBox 10"/>
          <p:cNvSpPr txBox="1"/>
          <p:nvPr/>
        </p:nvSpPr>
        <p:spPr>
          <a:xfrm>
            <a:off x="467544" y="260648"/>
            <a:ext cx="2873094" cy="400110"/>
          </a:xfrm>
          <a:prstGeom prst="rect">
            <a:avLst/>
          </a:prstGeom>
          <a:noFill/>
        </p:spPr>
        <p:txBody>
          <a:bodyPr wrap="none" rtlCol="0">
            <a:spAutoFit/>
          </a:bodyPr>
          <a:lstStyle/>
          <a:p>
            <a:r>
              <a:rPr lang="en-US" sz="2000" b="1" dirty="0" smtClean="0">
                <a:solidFill>
                  <a:srgbClr val="0070C0"/>
                </a:solidFill>
                <a:latin typeface="Arial" pitchFamily="34" charset="0"/>
                <a:cs typeface="Arial" pitchFamily="34" charset="0"/>
              </a:rPr>
              <a:t>Methanol ESP surface</a:t>
            </a:r>
            <a:endParaRPr lang="en-IN" sz="2000" b="1" dirty="0">
              <a:solidFill>
                <a:srgbClr val="0070C0"/>
              </a:solidFill>
              <a:latin typeface="Arial" pitchFamily="34" charset="0"/>
              <a:cs typeface="Arial" pitchFamily="34" charset="0"/>
            </a:endParaRPr>
          </a:p>
        </p:txBody>
      </p:sp>
      <p:sp>
        <p:nvSpPr>
          <p:cNvPr id="12" name="Footer Placeholder 11"/>
          <p:cNvSpPr>
            <a:spLocks noGrp="1"/>
          </p:cNvSpPr>
          <p:nvPr>
            <p:ph type="ftr" sz="quarter" idx="11"/>
          </p:nvPr>
        </p:nvSpPr>
        <p:spPr>
          <a:xfrm>
            <a:off x="0" y="6381750"/>
            <a:ext cx="6400800" cy="476250"/>
          </a:xfrm>
        </p:spPr>
        <p:txBody>
          <a:bodyPr/>
          <a:lstStyle/>
          <a:p>
            <a:r>
              <a:rPr lang="en-IN" smtClean="0"/>
              <a:t>IYCr Summit Meeting Karachi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935164"/>
            <a:ext cx="8997976" cy="707886"/>
          </a:xfrm>
          <a:prstGeom prst="rect">
            <a:avLst/>
          </a:prstGeom>
          <a:noFill/>
        </p:spPr>
        <p:txBody>
          <a:bodyPr wrap="none" rtlCol="0">
            <a:spAutoFit/>
          </a:bodyPr>
          <a:lstStyle/>
          <a:p>
            <a:r>
              <a:rPr lang="en-US" sz="2000" b="1" dirty="0" smtClean="0">
                <a:solidFill>
                  <a:srgbClr val="7030A0"/>
                </a:solidFill>
                <a:latin typeface="Times New Roman" pitchFamily="18" charset="0"/>
                <a:cs typeface="Times New Roman" pitchFamily="18" charset="0"/>
              </a:rPr>
              <a:t> H</a:t>
            </a:r>
            <a:r>
              <a:rPr lang="en-US" sz="2000" b="1" baseline="-25000" dirty="0" smtClean="0">
                <a:solidFill>
                  <a:srgbClr val="7030A0"/>
                </a:solidFill>
                <a:latin typeface="Times New Roman" pitchFamily="18" charset="0"/>
                <a:cs typeface="Times New Roman" pitchFamily="18" charset="0"/>
              </a:rPr>
              <a:t>2</a:t>
            </a:r>
            <a:r>
              <a:rPr lang="en-US" sz="2000" b="1" dirty="0" smtClean="0">
                <a:solidFill>
                  <a:srgbClr val="7030A0"/>
                </a:solidFill>
                <a:latin typeface="Times New Roman" pitchFamily="18" charset="0"/>
                <a:cs typeface="Times New Roman" pitchFamily="18" charset="0"/>
              </a:rPr>
              <a:t>O</a:t>
            </a:r>
            <a:r>
              <a:rPr lang="en-US" sz="2000" b="1" dirty="0" smtClean="0">
                <a:solidFill>
                  <a:srgbClr val="7030A0"/>
                </a:solidFill>
                <a:latin typeface="Times New Roman" pitchFamily="18" charset="0"/>
                <a:cs typeface="Times New Roman" pitchFamily="18" charset="0"/>
                <a:sym typeface="Symbol"/>
              </a:rPr>
              <a:t>CH</a:t>
            </a:r>
            <a:r>
              <a:rPr lang="en-US" sz="2000" b="1" baseline="-25000" dirty="0" smtClean="0">
                <a:solidFill>
                  <a:srgbClr val="7030A0"/>
                </a:solidFill>
                <a:latin typeface="Times New Roman" pitchFamily="18" charset="0"/>
                <a:cs typeface="Times New Roman" pitchFamily="18" charset="0"/>
                <a:sym typeface="Symbol"/>
              </a:rPr>
              <a:t>3</a:t>
            </a:r>
            <a:r>
              <a:rPr lang="en-US" sz="2000" b="1" dirty="0" smtClean="0">
                <a:solidFill>
                  <a:srgbClr val="7030A0"/>
                </a:solidFill>
                <a:latin typeface="Times New Roman" pitchFamily="18" charset="0"/>
                <a:cs typeface="Times New Roman" pitchFamily="18" charset="0"/>
                <a:sym typeface="Symbol"/>
              </a:rPr>
              <a:t>OH complex was optimized taking initial geometry in which oxygen </a:t>
            </a:r>
          </a:p>
          <a:p>
            <a:r>
              <a:rPr lang="en-US" sz="2000" b="1" dirty="0" smtClean="0">
                <a:solidFill>
                  <a:srgbClr val="7030A0"/>
                </a:solidFill>
                <a:latin typeface="Times New Roman" pitchFamily="18" charset="0"/>
                <a:cs typeface="Times New Roman" pitchFamily="18" charset="0"/>
                <a:sym typeface="Symbol"/>
              </a:rPr>
              <a:t> of water  points towards the CH</a:t>
            </a:r>
            <a:r>
              <a:rPr lang="en-US" sz="2000" b="1" baseline="-25000" dirty="0" smtClean="0">
                <a:solidFill>
                  <a:srgbClr val="7030A0"/>
                </a:solidFill>
                <a:latin typeface="Times New Roman" pitchFamily="18" charset="0"/>
                <a:cs typeface="Times New Roman" pitchFamily="18" charset="0"/>
                <a:sym typeface="Symbol"/>
              </a:rPr>
              <a:t>3</a:t>
            </a:r>
            <a:r>
              <a:rPr lang="en-US" sz="2000" b="1" dirty="0" smtClean="0">
                <a:solidFill>
                  <a:srgbClr val="7030A0"/>
                </a:solidFill>
                <a:latin typeface="Times New Roman" pitchFamily="18" charset="0"/>
                <a:cs typeface="Times New Roman" pitchFamily="18" charset="0"/>
                <a:sym typeface="Symbol"/>
              </a:rPr>
              <a:t> face of methanol. </a:t>
            </a:r>
            <a:endParaRPr lang="en-IN" sz="2000" b="1" dirty="0">
              <a:solidFill>
                <a:srgbClr val="7030A0"/>
              </a:solidFill>
              <a:latin typeface="Times New Roman" pitchFamily="18" charset="0"/>
              <a:cs typeface="Times New Roman" pitchFamily="18" charset="0"/>
            </a:endParaRPr>
          </a:p>
        </p:txBody>
      </p:sp>
      <p:grpSp>
        <p:nvGrpSpPr>
          <p:cNvPr id="2" name="Group 7"/>
          <p:cNvGrpSpPr/>
          <p:nvPr/>
        </p:nvGrpSpPr>
        <p:grpSpPr>
          <a:xfrm>
            <a:off x="857224" y="1811189"/>
            <a:ext cx="3429024" cy="1403497"/>
            <a:chOff x="928662" y="1714488"/>
            <a:chExt cx="3429024" cy="1403497"/>
          </a:xfrm>
        </p:grpSpPr>
        <p:pic>
          <p:nvPicPr>
            <p:cNvPr id="89090" name="Picture 2" descr="F:\F-backup 11.08.11\dev\devu\positive tetrahedral face\paper work\figures\fig2\metanol_wtr.tif"/>
            <p:cNvPicPr>
              <a:picLocks noChangeAspect="1" noChangeArrowheads="1"/>
            </p:cNvPicPr>
            <p:nvPr/>
          </p:nvPicPr>
          <p:blipFill>
            <a:blip r:embed="rId2" cstate="print"/>
            <a:srcRect/>
            <a:stretch>
              <a:fillRect/>
            </a:stretch>
          </p:blipFill>
          <p:spPr bwMode="auto">
            <a:xfrm>
              <a:off x="928662" y="1714488"/>
              <a:ext cx="3429024" cy="1403497"/>
            </a:xfrm>
            <a:prstGeom prst="rect">
              <a:avLst/>
            </a:prstGeom>
            <a:noFill/>
          </p:spPr>
        </p:pic>
        <p:sp>
          <p:nvSpPr>
            <p:cNvPr id="7" name="TextBox 6"/>
            <p:cNvSpPr txBox="1"/>
            <p:nvPr/>
          </p:nvSpPr>
          <p:spPr>
            <a:xfrm>
              <a:off x="1928794" y="2049653"/>
              <a:ext cx="763351"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3.167 Å</a:t>
              </a:r>
              <a:endParaRPr lang="en-IN" sz="1400" b="1" dirty="0">
                <a:latin typeface="Times New Roman" pitchFamily="18" charset="0"/>
                <a:cs typeface="Times New Roman" pitchFamily="18" charset="0"/>
              </a:endParaRPr>
            </a:p>
          </p:txBody>
        </p:sp>
      </p:grpSp>
      <p:pic>
        <p:nvPicPr>
          <p:cNvPr id="89091" name="Picture 3" descr="F:\F-backup 11.08.11\dev\devu\positive tetrahedral face\paper work\figures\fig3\meth_water_aim.tif"/>
          <p:cNvPicPr>
            <a:picLocks noChangeAspect="1" noChangeArrowheads="1"/>
          </p:cNvPicPr>
          <p:nvPr/>
        </p:nvPicPr>
        <p:blipFill>
          <a:blip r:embed="rId3" cstate="print"/>
          <a:srcRect/>
          <a:stretch>
            <a:fillRect/>
          </a:stretch>
        </p:blipFill>
        <p:spPr bwMode="auto">
          <a:xfrm>
            <a:off x="4786314" y="1857364"/>
            <a:ext cx="3701787" cy="1428760"/>
          </a:xfrm>
          <a:prstGeom prst="rect">
            <a:avLst/>
          </a:prstGeom>
          <a:noFill/>
        </p:spPr>
      </p:pic>
      <p:sp>
        <p:nvSpPr>
          <p:cNvPr id="10" name="TextBox 9"/>
          <p:cNvSpPr txBox="1"/>
          <p:nvPr/>
        </p:nvSpPr>
        <p:spPr>
          <a:xfrm>
            <a:off x="500034" y="3488296"/>
            <a:ext cx="4992713" cy="369332"/>
          </a:xfrm>
          <a:prstGeom prst="rect">
            <a:avLst/>
          </a:prstGeom>
          <a:noFill/>
        </p:spPr>
        <p:txBody>
          <a:bodyPr wrap="none" rtlCol="0">
            <a:spAutoFit/>
          </a:bodyPr>
          <a:lstStyle/>
          <a:p>
            <a:r>
              <a:rPr lang="en-US" b="1" dirty="0" smtClean="0">
                <a:solidFill>
                  <a:srgbClr val="002060"/>
                </a:solidFill>
                <a:latin typeface="Times New Roman" pitchFamily="18" charset="0"/>
                <a:cs typeface="Times New Roman" pitchFamily="18" charset="0"/>
              </a:rPr>
              <a:t>BSSE corrected interaction energy = </a:t>
            </a:r>
            <a:r>
              <a:rPr lang="de-DE" b="1" dirty="0" smtClean="0">
                <a:solidFill>
                  <a:srgbClr val="002060"/>
                </a:solidFill>
                <a:latin typeface="Times New Roman" pitchFamily="18" charset="0"/>
                <a:cs typeface="Times New Roman" pitchFamily="18" charset="0"/>
              </a:rPr>
              <a:t>4.2 kJ mol</a:t>
            </a:r>
            <a:r>
              <a:rPr lang="de-DE" b="1" baseline="30000" dirty="0" smtClean="0">
                <a:solidFill>
                  <a:srgbClr val="002060"/>
                </a:solidFill>
                <a:latin typeface="Times New Roman" pitchFamily="18" charset="0"/>
                <a:cs typeface="Times New Roman" pitchFamily="18" charset="0"/>
              </a:rPr>
              <a:t>-1</a:t>
            </a:r>
            <a:endParaRPr lang="en-IN" b="1" baseline="30000" dirty="0">
              <a:solidFill>
                <a:srgbClr val="002060"/>
              </a:solidFill>
              <a:latin typeface="Times New Roman" pitchFamily="18" charset="0"/>
              <a:cs typeface="Times New Roman" pitchFamily="18" charset="0"/>
            </a:endParaRPr>
          </a:p>
        </p:txBody>
      </p:sp>
      <p:sp>
        <p:nvSpPr>
          <p:cNvPr id="11" name="TextBox 10"/>
          <p:cNvSpPr txBox="1"/>
          <p:nvPr/>
        </p:nvSpPr>
        <p:spPr>
          <a:xfrm>
            <a:off x="285720" y="4717593"/>
            <a:ext cx="8286808" cy="1015663"/>
          </a:xfrm>
          <a:prstGeom prst="rect">
            <a:avLst/>
          </a:prstGeom>
          <a:noFill/>
        </p:spPr>
        <p:txBody>
          <a:bodyPr wrap="square" rtlCol="0">
            <a:spAutoFit/>
          </a:bodyPr>
          <a:lstStyle/>
          <a:p>
            <a:r>
              <a:rPr lang="en-US" sz="2000" b="1" dirty="0" smtClean="0">
                <a:solidFill>
                  <a:srgbClr val="006600"/>
                </a:solidFill>
                <a:latin typeface="Times New Roman" pitchFamily="18" charset="0"/>
                <a:cs typeface="Times New Roman" pitchFamily="18" charset="0"/>
              </a:rPr>
              <a:t>Electron density </a:t>
            </a:r>
            <a:r>
              <a:rPr lang="el-GR" sz="2000" b="1" dirty="0" smtClean="0">
                <a:solidFill>
                  <a:srgbClr val="006600"/>
                </a:solidFill>
                <a:latin typeface="Times New Roman" pitchFamily="18" charset="0"/>
                <a:cs typeface="Times New Roman" pitchFamily="18" charset="0"/>
              </a:rPr>
              <a:t>ρ</a:t>
            </a:r>
            <a:r>
              <a:rPr lang="en-US" sz="2000" b="1" dirty="0" smtClean="0">
                <a:solidFill>
                  <a:srgbClr val="006600"/>
                </a:solidFill>
                <a:latin typeface="Times New Roman" pitchFamily="18" charset="0"/>
                <a:cs typeface="Times New Roman" pitchFamily="18" charset="0"/>
              </a:rPr>
              <a:t>(r), at intermolecular </a:t>
            </a:r>
            <a:r>
              <a:rPr lang="en-US" sz="2000" b="1" dirty="0" err="1" smtClean="0">
                <a:solidFill>
                  <a:srgbClr val="006600"/>
                </a:solidFill>
                <a:latin typeface="Times New Roman" pitchFamily="18" charset="0"/>
                <a:cs typeface="Times New Roman" pitchFamily="18" charset="0"/>
              </a:rPr>
              <a:t>b.c.p</a:t>
            </a:r>
            <a:r>
              <a:rPr lang="en-US" sz="2000" b="1" dirty="0" smtClean="0">
                <a:solidFill>
                  <a:srgbClr val="006600"/>
                </a:solidFill>
                <a:latin typeface="Times New Roman" pitchFamily="18" charset="0"/>
                <a:cs typeface="Times New Roman" pitchFamily="18" charset="0"/>
              </a:rPr>
              <a:t>. = </a:t>
            </a:r>
            <a:r>
              <a:rPr lang="de-DE" sz="2000" b="1" dirty="0" smtClean="0">
                <a:solidFill>
                  <a:srgbClr val="006600"/>
                </a:solidFill>
                <a:latin typeface="Times New Roman" pitchFamily="18" charset="0"/>
                <a:cs typeface="Times New Roman" pitchFamily="18" charset="0"/>
              </a:rPr>
              <a:t>0.0050 a.u.</a:t>
            </a:r>
            <a:r>
              <a:rPr lang="en-US" sz="2000" b="1" dirty="0" smtClean="0">
                <a:solidFill>
                  <a:srgbClr val="006600"/>
                </a:solidFill>
                <a:latin typeface="Times New Roman" pitchFamily="18" charset="0"/>
                <a:cs typeface="Times New Roman" pitchFamily="18" charset="0"/>
              </a:rPr>
              <a:t> </a:t>
            </a:r>
          </a:p>
          <a:p>
            <a:endParaRPr lang="en-US" sz="2000" b="1" dirty="0" smtClean="0">
              <a:solidFill>
                <a:srgbClr val="006600"/>
              </a:solidFill>
              <a:latin typeface="Times New Roman" pitchFamily="18" charset="0"/>
              <a:cs typeface="Times New Roman" pitchFamily="18" charset="0"/>
            </a:endParaRPr>
          </a:p>
          <a:p>
            <a:r>
              <a:rPr lang="en-US" sz="2000" b="1" dirty="0" smtClean="0">
                <a:solidFill>
                  <a:srgbClr val="006600"/>
                </a:solidFill>
                <a:latin typeface="Times New Roman" pitchFamily="18" charset="0"/>
                <a:cs typeface="Times New Roman" pitchFamily="18" charset="0"/>
              </a:rPr>
              <a:t>Laplacian of electron density </a:t>
            </a:r>
            <a:r>
              <a:rPr lang="en-US" sz="2000" b="1" dirty="0" smtClean="0">
                <a:solidFill>
                  <a:srgbClr val="006600"/>
                </a:solidFill>
                <a:latin typeface="Times New Roman" pitchFamily="18" charset="0"/>
                <a:cs typeface="Times New Roman" pitchFamily="18" charset="0"/>
                <a:sym typeface="Symbol"/>
              </a:rPr>
              <a:t></a:t>
            </a:r>
            <a:r>
              <a:rPr lang="en-US" sz="2000" b="1" baseline="30000" dirty="0" smtClean="0">
                <a:solidFill>
                  <a:srgbClr val="006600"/>
                </a:solidFill>
                <a:latin typeface="Times New Roman" pitchFamily="18" charset="0"/>
                <a:cs typeface="Times New Roman" pitchFamily="18" charset="0"/>
                <a:sym typeface="Symbol"/>
              </a:rPr>
              <a:t>2</a:t>
            </a:r>
            <a:r>
              <a:rPr lang="el-GR" sz="2000" b="1" dirty="0" smtClean="0">
                <a:solidFill>
                  <a:srgbClr val="006600"/>
                </a:solidFill>
                <a:latin typeface="Times New Roman" pitchFamily="18" charset="0"/>
                <a:cs typeface="Times New Roman" pitchFamily="18" charset="0"/>
              </a:rPr>
              <a:t>ρ</a:t>
            </a:r>
            <a:r>
              <a:rPr lang="en-US" sz="2000" b="1" dirty="0" smtClean="0">
                <a:solidFill>
                  <a:srgbClr val="006600"/>
                </a:solidFill>
                <a:latin typeface="Times New Roman" pitchFamily="18" charset="0"/>
                <a:cs typeface="Times New Roman" pitchFamily="18" charset="0"/>
              </a:rPr>
              <a:t>(r) at intermolecular </a:t>
            </a:r>
            <a:r>
              <a:rPr lang="en-US" sz="2000" b="1" dirty="0" err="1" smtClean="0">
                <a:solidFill>
                  <a:srgbClr val="006600"/>
                </a:solidFill>
                <a:latin typeface="Times New Roman" pitchFamily="18" charset="0"/>
                <a:cs typeface="Times New Roman" pitchFamily="18" charset="0"/>
              </a:rPr>
              <a:t>b.c.p</a:t>
            </a:r>
            <a:r>
              <a:rPr lang="en-US" sz="2000" b="1" dirty="0" smtClean="0">
                <a:solidFill>
                  <a:srgbClr val="006600"/>
                </a:solidFill>
                <a:latin typeface="Times New Roman" pitchFamily="18" charset="0"/>
                <a:cs typeface="Times New Roman" pitchFamily="18" charset="0"/>
              </a:rPr>
              <a:t>. = </a:t>
            </a:r>
            <a:r>
              <a:rPr lang="de-DE" sz="2000" b="1" dirty="0" smtClean="0">
                <a:solidFill>
                  <a:srgbClr val="006600"/>
                </a:solidFill>
                <a:latin typeface="Times New Roman" pitchFamily="18" charset="0"/>
                <a:cs typeface="Times New Roman" pitchFamily="18" charset="0"/>
              </a:rPr>
              <a:t>0.0248 a.u. </a:t>
            </a:r>
            <a:r>
              <a:rPr lang="en-US" sz="2000" b="1" dirty="0" smtClean="0">
                <a:solidFill>
                  <a:srgbClr val="006600"/>
                </a:solidFill>
                <a:latin typeface="Times New Roman" pitchFamily="18" charset="0"/>
                <a:cs typeface="Times New Roman" pitchFamily="18" charset="0"/>
              </a:rPr>
              <a:t> </a:t>
            </a:r>
            <a:endParaRPr lang="en-IN" sz="2000" b="1" dirty="0">
              <a:solidFill>
                <a:srgbClr val="006600"/>
              </a:solidFill>
              <a:latin typeface="Times New Roman" pitchFamily="18" charset="0"/>
              <a:cs typeface="Times New Roman" pitchFamily="18" charset="0"/>
            </a:endParaRPr>
          </a:p>
        </p:txBody>
      </p:sp>
      <p:sp>
        <p:nvSpPr>
          <p:cNvPr id="12" name="Rectangle 11"/>
          <p:cNvSpPr/>
          <p:nvPr/>
        </p:nvSpPr>
        <p:spPr>
          <a:xfrm>
            <a:off x="214282" y="214290"/>
            <a:ext cx="3865161" cy="523220"/>
          </a:xfrm>
          <a:prstGeom prst="rect">
            <a:avLst/>
          </a:prstGeom>
        </p:spPr>
        <p:txBody>
          <a:bodyPr wrap="none">
            <a:spAutoFit/>
          </a:bodyPr>
          <a:lstStyle/>
          <a:p>
            <a:r>
              <a:rPr lang="en-US" sz="2800" b="1" dirty="0" smtClean="0">
                <a:solidFill>
                  <a:srgbClr val="C00000"/>
                </a:solidFill>
                <a:latin typeface="Andalus" pitchFamily="18" charset="-78"/>
                <a:cs typeface="Andalus" pitchFamily="18" charset="-78"/>
              </a:rPr>
              <a:t>H</a:t>
            </a:r>
            <a:r>
              <a:rPr lang="en-US" sz="2800" b="1" baseline="-25000" dirty="0" smtClean="0">
                <a:solidFill>
                  <a:srgbClr val="C00000"/>
                </a:solidFill>
                <a:latin typeface="Andalus" pitchFamily="18" charset="-78"/>
                <a:cs typeface="Andalus" pitchFamily="18" charset="-78"/>
              </a:rPr>
              <a:t>2</a:t>
            </a:r>
            <a:r>
              <a:rPr lang="en-US" sz="2800" b="1" dirty="0" smtClean="0">
                <a:solidFill>
                  <a:srgbClr val="C00000"/>
                </a:solidFill>
                <a:latin typeface="Andalus" pitchFamily="18" charset="-78"/>
                <a:cs typeface="Andalus" pitchFamily="18" charset="-78"/>
              </a:rPr>
              <a:t>O</a:t>
            </a:r>
            <a:r>
              <a:rPr lang="en-US" sz="2800" b="1" dirty="0" smtClean="0">
                <a:solidFill>
                  <a:srgbClr val="C00000"/>
                </a:solidFill>
                <a:latin typeface="Andalus" pitchFamily="18" charset="-78"/>
                <a:cs typeface="Andalus" pitchFamily="18" charset="-78"/>
                <a:sym typeface="Symbol"/>
              </a:rPr>
              <a:t>CH</a:t>
            </a:r>
            <a:r>
              <a:rPr lang="en-US" sz="2800" b="1" baseline="-25000" dirty="0" smtClean="0">
                <a:solidFill>
                  <a:srgbClr val="C00000"/>
                </a:solidFill>
                <a:latin typeface="Andalus" pitchFamily="18" charset="-78"/>
                <a:cs typeface="Andalus" pitchFamily="18" charset="-78"/>
                <a:sym typeface="Symbol"/>
              </a:rPr>
              <a:t>3</a:t>
            </a:r>
            <a:r>
              <a:rPr lang="en-US" sz="2800" b="1" dirty="0" smtClean="0">
                <a:solidFill>
                  <a:srgbClr val="C00000"/>
                </a:solidFill>
                <a:latin typeface="Andalus" pitchFamily="18" charset="-78"/>
                <a:cs typeface="Andalus" pitchFamily="18" charset="-78"/>
                <a:sym typeface="Symbol"/>
              </a:rPr>
              <a:t>OH complex </a:t>
            </a:r>
            <a:endParaRPr lang="en-IN" sz="2800" b="1" dirty="0">
              <a:solidFill>
                <a:srgbClr val="C00000"/>
              </a:solidFill>
              <a:latin typeface="Andalus" pitchFamily="18" charset="-78"/>
              <a:cs typeface="Andalus" pitchFamily="18" charset="-78"/>
            </a:endParaRPr>
          </a:p>
        </p:txBody>
      </p:sp>
      <p:sp>
        <p:nvSpPr>
          <p:cNvPr id="13" name="TextBox 12"/>
          <p:cNvSpPr txBox="1"/>
          <p:nvPr/>
        </p:nvSpPr>
        <p:spPr>
          <a:xfrm>
            <a:off x="5929322" y="2571744"/>
            <a:ext cx="699230"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b.c.p</a:t>
            </a:r>
            <a:r>
              <a:rPr lang="en-US"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15" name="TextBox 14"/>
          <p:cNvSpPr txBox="1"/>
          <p:nvPr/>
        </p:nvSpPr>
        <p:spPr>
          <a:xfrm>
            <a:off x="2286000" y="5867400"/>
            <a:ext cx="4274971" cy="461665"/>
          </a:xfrm>
          <a:prstGeom prst="rect">
            <a:avLst/>
          </a:prstGeom>
          <a:noFill/>
        </p:spPr>
        <p:txBody>
          <a:bodyPr wrap="square" rtlCol="0">
            <a:spAutoFit/>
          </a:bodyPr>
          <a:lstStyle/>
          <a:p>
            <a:pPr algn="ctr"/>
            <a:r>
              <a:rPr lang="en-US" sz="2400" b="1" dirty="0" smtClean="0">
                <a:solidFill>
                  <a:srgbClr val="C00000"/>
                </a:solidFill>
                <a:latin typeface="Times New Roman" pitchFamily="18" charset="0"/>
                <a:cs typeface="Times New Roman" pitchFamily="18" charset="0"/>
              </a:rPr>
              <a:t>Is this a general interaction ?</a:t>
            </a:r>
            <a:endParaRPr lang="en-IN" sz="2400" b="1" dirty="0">
              <a:solidFill>
                <a:srgbClr val="C00000"/>
              </a:solidFill>
              <a:latin typeface="Times New Roman" pitchFamily="18" charset="0"/>
              <a:cs typeface="Times New Roman" pitchFamily="18" charset="0"/>
            </a:endParaRPr>
          </a:p>
        </p:txBody>
      </p:sp>
      <p:sp>
        <p:nvSpPr>
          <p:cNvPr id="14" name="Footer Placeholder 13"/>
          <p:cNvSpPr>
            <a:spLocks noGrp="1"/>
          </p:cNvSpPr>
          <p:nvPr>
            <p:ph type="ftr" sz="quarter" idx="11"/>
          </p:nvPr>
        </p:nvSpPr>
        <p:spPr>
          <a:xfrm>
            <a:off x="0" y="6381750"/>
            <a:ext cx="6324600" cy="476250"/>
          </a:xfrm>
        </p:spPr>
        <p:txBody>
          <a:bodyPr/>
          <a:lstStyle/>
          <a:p>
            <a:r>
              <a:rPr lang="en-IN" smtClean="0"/>
              <a:t>IYCr Summit Meeting Karachi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909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3"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al_fig.tif"/>
          <p:cNvPicPr/>
          <p:nvPr/>
        </p:nvPicPr>
        <p:blipFill>
          <a:blip r:embed="rId2" cstate="print"/>
          <a:stretch>
            <a:fillRect/>
          </a:stretch>
        </p:blipFill>
        <p:spPr>
          <a:xfrm>
            <a:off x="1066800" y="609600"/>
            <a:ext cx="6357982" cy="4857784"/>
          </a:xfrm>
          <a:prstGeom prst="rect">
            <a:avLst/>
          </a:prstGeom>
          <a:ln w="19050">
            <a:noFill/>
          </a:ln>
        </p:spPr>
      </p:pic>
      <p:sp>
        <p:nvSpPr>
          <p:cNvPr id="5" name="Rectangle 4"/>
          <p:cNvSpPr/>
          <p:nvPr/>
        </p:nvSpPr>
        <p:spPr>
          <a:xfrm>
            <a:off x="0" y="5486400"/>
            <a:ext cx="9144000" cy="738664"/>
          </a:xfrm>
          <a:prstGeom prst="rect">
            <a:avLst/>
          </a:prstGeom>
        </p:spPr>
        <p:txBody>
          <a:bodyPr wrap="square">
            <a:spAutoFit/>
          </a:bodyPr>
          <a:lstStyle/>
          <a:p>
            <a:r>
              <a:rPr lang="de-DE" sz="1400" b="1" dirty="0" smtClean="0">
                <a:solidFill>
                  <a:srgbClr val="7030A0"/>
                </a:solidFill>
                <a:latin typeface="Times New Roman" pitchFamily="18" charset="0"/>
                <a:cs typeface="Times New Roman" pitchFamily="18" charset="0"/>
              </a:rPr>
              <a:t>Optimized geometries for (a) H</a:t>
            </a:r>
            <a:r>
              <a:rPr lang="de-DE" sz="1400" b="1" baseline="-25000" dirty="0" smtClean="0">
                <a:solidFill>
                  <a:srgbClr val="7030A0"/>
                </a:solidFill>
                <a:latin typeface="Times New Roman" pitchFamily="18" charset="0"/>
                <a:cs typeface="Times New Roman" pitchFamily="18" charset="0"/>
              </a:rPr>
              <a:t>2</a:t>
            </a:r>
            <a:r>
              <a:rPr lang="de-DE" sz="1400" b="1" dirty="0" smtClean="0">
                <a:solidFill>
                  <a:srgbClr val="7030A0"/>
                </a:solidFill>
                <a:latin typeface="Times New Roman" pitchFamily="18" charset="0"/>
                <a:cs typeface="Times New Roman" pitchFamily="18" charset="0"/>
              </a:rPr>
              <a:t>O•••CH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OH, (b) H</a:t>
            </a:r>
            <a:r>
              <a:rPr lang="de-DE" sz="1400" b="1" baseline="-25000" dirty="0" smtClean="0">
                <a:solidFill>
                  <a:srgbClr val="7030A0"/>
                </a:solidFill>
                <a:latin typeface="Times New Roman" pitchFamily="18" charset="0"/>
                <a:cs typeface="Times New Roman" pitchFamily="18" charset="0"/>
              </a:rPr>
              <a:t>2</a:t>
            </a:r>
            <a:r>
              <a:rPr lang="de-DE" sz="1400" b="1" dirty="0" smtClean="0">
                <a:solidFill>
                  <a:srgbClr val="7030A0"/>
                </a:solidFill>
                <a:latin typeface="Times New Roman" pitchFamily="18" charset="0"/>
                <a:cs typeface="Times New Roman" pitchFamily="18" charset="0"/>
              </a:rPr>
              <a:t>S•••CH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OH, (c) HF•••CH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OH,  (d) HCl•••CH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OH,  (e)HBr•••CH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OH, (f) LiF•••CH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OH, (g) LiCl•••CH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OH, (h) LiBr•••CH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OH, (i) ClF•••CH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OH, (j) 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N•••CH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OH, (k) 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P•••CH</a:t>
            </a:r>
            <a:r>
              <a:rPr lang="de-DE" sz="1400" b="1" baseline="-25000" dirty="0" smtClean="0">
                <a:solidFill>
                  <a:srgbClr val="7030A0"/>
                </a:solidFill>
                <a:latin typeface="Times New Roman" pitchFamily="18" charset="0"/>
                <a:cs typeface="Times New Roman" pitchFamily="18" charset="0"/>
              </a:rPr>
              <a:t>3</a:t>
            </a:r>
            <a:r>
              <a:rPr lang="de-DE" sz="1400" b="1" dirty="0" smtClean="0">
                <a:solidFill>
                  <a:srgbClr val="7030A0"/>
                </a:solidFill>
                <a:latin typeface="Times New Roman" pitchFamily="18" charset="0"/>
                <a:cs typeface="Times New Roman" pitchFamily="18" charset="0"/>
              </a:rPr>
              <a:t>OH complexes.  </a:t>
            </a:r>
            <a:endParaRPr lang="en-IN" sz="1400" b="1" dirty="0">
              <a:solidFill>
                <a:srgbClr val="7030A0"/>
              </a:solidFill>
              <a:latin typeface="Times New Roman" pitchFamily="18" charset="0"/>
              <a:cs typeface="Times New Roman" pitchFamily="18" charset="0"/>
            </a:endParaRPr>
          </a:p>
        </p:txBody>
      </p:sp>
      <p:sp>
        <p:nvSpPr>
          <p:cNvPr id="6" name="TextBox 5"/>
          <p:cNvSpPr txBox="1"/>
          <p:nvPr/>
        </p:nvSpPr>
        <p:spPr>
          <a:xfrm>
            <a:off x="1676400" y="0"/>
            <a:ext cx="5452198" cy="461665"/>
          </a:xfrm>
          <a:prstGeom prst="rect">
            <a:avLst/>
          </a:prstGeom>
          <a:noFill/>
        </p:spPr>
        <p:txBody>
          <a:bodyPr wrap="none" rtlCol="0">
            <a:spAutoFit/>
          </a:bodyPr>
          <a:lstStyle/>
          <a:p>
            <a:r>
              <a:rPr lang="en-US" sz="2400" b="1" dirty="0" smtClean="0">
                <a:solidFill>
                  <a:srgbClr val="002060"/>
                </a:solidFill>
                <a:latin typeface="Times New Roman" pitchFamily="18" charset="0"/>
                <a:cs typeface="Times New Roman" pitchFamily="18" charset="0"/>
              </a:rPr>
              <a:t>Similar interaction with other molecules</a:t>
            </a:r>
            <a:endParaRPr lang="en-IN" sz="2400" b="1" dirty="0">
              <a:solidFill>
                <a:srgbClr val="002060"/>
              </a:solidFill>
              <a:latin typeface="Times New Roman" pitchFamily="18" charset="0"/>
              <a:cs typeface="Times New Roman" pitchFamily="18" charset="0"/>
            </a:endParaRPr>
          </a:p>
        </p:txBody>
      </p:sp>
      <p:sp>
        <p:nvSpPr>
          <p:cNvPr id="7" name="TextBox 6"/>
          <p:cNvSpPr txBox="1"/>
          <p:nvPr/>
        </p:nvSpPr>
        <p:spPr>
          <a:xfrm>
            <a:off x="2209800" y="6172200"/>
            <a:ext cx="5017464" cy="369332"/>
          </a:xfrm>
          <a:prstGeom prst="rect">
            <a:avLst/>
          </a:prstGeom>
          <a:noFill/>
        </p:spPr>
        <p:txBody>
          <a:bodyPr wrap="none" rtlCol="0">
            <a:spAutoFit/>
          </a:bodyPr>
          <a:lstStyle/>
          <a:p>
            <a:r>
              <a:rPr lang="en-IN" i="1" dirty="0" err="1" smtClean="0"/>
              <a:t>D.Mani</a:t>
            </a:r>
            <a:r>
              <a:rPr lang="en-IN" i="1" dirty="0" smtClean="0"/>
              <a:t>, E. Arunan, PCCP, </a:t>
            </a:r>
            <a:r>
              <a:rPr lang="en-IN" dirty="0"/>
              <a:t>DOI: 10.1039/C3CP51658J</a:t>
            </a:r>
          </a:p>
        </p:txBody>
      </p:sp>
      <p:sp>
        <p:nvSpPr>
          <p:cNvPr id="8" name="Footer Placeholder 7"/>
          <p:cNvSpPr>
            <a:spLocks noGrp="1"/>
          </p:cNvSpPr>
          <p:nvPr>
            <p:ph type="ftr" sz="quarter" idx="11"/>
          </p:nvPr>
        </p:nvSpPr>
        <p:spPr>
          <a:xfrm>
            <a:off x="0" y="6381750"/>
            <a:ext cx="6096000" cy="476250"/>
          </a:xfrm>
        </p:spPr>
        <p:txBody>
          <a:bodyPr/>
          <a:lstStyle/>
          <a:p>
            <a:r>
              <a:rPr lang="en-IN" smtClean="0"/>
              <a:t>IYCr Summit Meeting Karachi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F:\F-backup 11.08.11\dev\devu\positive tetrahedral face\paper work\03.04.13\toc\final_2.tif"/>
          <p:cNvPicPr>
            <a:picLocks noChangeAspect="1" noChangeArrowheads="1"/>
          </p:cNvPicPr>
          <p:nvPr/>
        </p:nvPicPr>
        <p:blipFill>
          <a:blip r:embed="rId2" cstate="print"/>
          <a:srcRect l="9913" t="1154" r="16978" b="74602"/>
          <a:stretch>
            <a:fillRect/>
          </a:stretch>
        </p:blipFill>
        <p:spPr bwMode="auto">
          <a:xfrm>
            <a:off x="2500298" y="692696"/>
            <a:ext cx="4214842" cy="1500198"/>
          </a:xfrm>
          <a:prstGeom prst="rect">
            <a:avLst/>
          </a:prstGeom>
          <a:noFill/>
        </p:spPr>
      </p:pic>
      <p:pic>
        <p:nvPicPr>
          <p:cNvPr id="8" name="Picture 5" descr="F:\F-backup 11.08.11\dev\devu\positive tetrahedral face\paper work\03.04.13\toc\final_2.tif"/>
          <p:cNvPicPr>
            <a:picLocks noChangeAspect="1" noChangeArrowheads="1"/>
          </p:cNvPicPr>
          <p:nvPr/>
        </p:nvPicPr>
        <p:blipFill>
          <a:blip r:embed="rId2" cstate="print"/>
          <a:srcRect l="2478" t="27707" r="7065" b="45740"/>
          <a:stretch>
            <a:fillRect/>
          </a:stretch>
        </p:blipFill>
        <p:spPr bwMode="auto">
          <a:xfrm>
            <a:off x="1928794" y="2204864"/>
            <a:ext cx="5214974" cy="1643074"/>
          </a:xfrm>
          <a:prstGeom prst="rect">
            <a:avLst/>
          </a:prstGeom>
          <a:noFill/>
        </p:spPr>
      </p:pic>
      <p:pic>
        <p:nvPicPr>
          <p:cNvPr id="30727" name="Picture 7" descr="C:\Users\EALAB\Desktop\ch3f_water.tif"/>
          <p:cNvPicPr>
            <a:picLocks noChangeAspect="1" noChangeArrowheads="1"/>
          </p:cNvPicPr>
          <p:nvPr/>
        </p:nvPicPr>
        <p:blipFill>
          <a:blip r:embed="rId3" cstate="print"/>
          <a:srcRect l="3448" r="3448" b="8823"/>
          <a:stretch>
            <a:fillRect/>
          </a:stretch>
        </p:blipFill>
        <p:spPr bwMode="auto">
          <a:xfrm>
            <a:off x="1643042" y="3861048"/>
            <a:ext cx="5786478" cy="2519090"/>
          </a:xfrm>
          <a:prstGeom prst="rect">
            <a:avLst/>
          </a:prstGeom>
          <a:noFill/>
        </p:spPr>
      </p:pic>
      <p:sp>
        <p:nvSpPr>
          <p:cNvPr id="5" name="TextBox 4"/>
          <p:cNvSpPr txBox="1"/>
          <p:nvPr/>
        </p:nvSpPr>
        <p:spPr>
          <a:xfrm>
            <a:off x="3048000" y="0"/>
            <a:ext cx="2621167" cy="523220"/>
          </a:xfrm>
          <a:prstGeom prst="rect">
            <a:avLst/>
          </a:prstGeom>
          <a:noFill/>
          <a:ln>
            <a:noFill/>
          </a:ln>
        </p:spPr>
        <p:txBody>
          <a:bodyPr wrap="none" rtlCol="0">
            <a:spAutoFit/>
          </a:bodyPr>
          <a:lstStyle/>
          <a:p>
            <a:r>
              <a:rPr lang="en-US" sz="2800" b="1" dirty="0" smtClean="0">
                <a:solidFill>
                  <a:srgbClr val="002060"/>
                </a:solidFill>
                <a:latin typeface="Times New Roman" pitchFamily="18" charset="0"/>
                <a:cs typeface="Times New Roman" pitchFamily="18" charset="0"/>
              </a:rPr>
              <a:t>Nomenclature ?</a:t>
            </a:r>
            <a:endParaRPr lang="en-IN" sz="2800" b="1" dirty="0">
              <a:solidFill>
                <a:srgbClr val="002060"/>
              </a:solidFill>
              <a:latin typeface="Times New Roman" pitchFamily="18" charset="0"/>
              <a:cs typeface="Times New Roman" pitchFamily="18" charset="0"/>
            </a:endParaRPr>
          </a:p>
        </p:txBody>
      </p:sp>
      <p:sp>
        <p:nvSpPr>
          <p:cNvPr id="7" name="TextBox 6"/>
          <p:cNvSpPr txBox="1"/>
          <p:nvPr/>
        </p:nvSpPr>
        <p:spPr>
          <a:xfrm>
            <a:off x="0" y="533400"/>
            <a:ext cx="5017464" cy="369332"/>
          </a:xfrm>
          <a:prstGeom prst="rect">
            <a:avLst/>
          </a:prstGeom>
          <a:noFill/>
        </p:spPr>
        <p:txBody>
          <a:bodyPr wrap="none" rtlCol="0">
            <a:spAutoFit/>
          </a:bodyPr>
          <a:lstStyle/>
          <a:p>
            <a:r>
              <a:rPr lang="en-IN" i="1" dirty="0" err="1" smtClean="0"/>
              <a:t>D.Mani</a:t>
            </a:r>
            <a:r>
              <a:rPr lang="en-IN" i="1" dirty="0" smtClean="0"/>
              <a:t>, E. Arunan, PCCP, </a:t>
            </a:r>
            <a:r>
              <a:rPr lang="en-IN" dirty="0"/>
              <a:t>DOI: 10.1039/C3CP51658J</a:t>
            </a:r>
          </a:p>
        </p:txBody>
      </p:sp>
      <p:sp>
        <p:nvSpPr>
          <p:cNvPr id="9" name="Footer Placeholder 8"/>
          <p:cNvSpPr>
            <a:spLocks noGrp="1"/>
          </p:cNvSpPr>
          <p:nvPr>
            <p:ph type="ftr" sz="quarter" idx="11"/>
          </p:nvPr>
        </p:nvSpPr>
        <p:spPr>
          <a:xfrm>
            <a:off x="0" y="6381750"/>
            <a:ext cx="6781800" cy="476250"/>
          </a:xfrm>
        </p:spPr>
        <p:txBody>
          <a:bodyPr/>
          <a:lstStyle/>
          <a:p>
            <a:r>
              <a:rPr lang="en-IN" smtClean="0"/>
              <a:t>IYCr Summit Meeting Karachi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wipe(left)">
                                      <p:cBhvr>
                                        <p:cTn id="7" dur="500"/>
                                        <p:tgtEl>
                                          <p:spTgt spid="307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27"/>
                                        </p:tgtEl>
                                        <p:attrNameLst>
                                          <p:attrName>style.visibility</p:attrName>
                                        </p:attrNameLst>
                                      </p:cBhvr>
                                      <p:to>
                                        <p:strVal val="visible"/>
                                      </p:to>
                                    </p:set>
                                    <p:animEffect transition="in" filter="wipe(left)">
                                      <p:cBhvr>
                                        <p:cTn id="17"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X-C---Y Carbon bonding shows</a:t>
            </a:r>
            <a:endParaRPr lang="en-IN" dirty="0"/>
          </a:p>
        </p:txBody>
      </p:sp>
      <p:sp>
        <p:nvSpPr>
          <p:cNvPr id="3" name="Content Placeholder 2"/>
          <p:cNvSpPr>
            <a:spLocks noGrp="1"/>
          </p:cNvSpPr>
          <p:nvPr>
            <p:ph idx="1"/>
          </p:nvPr>
        </p:nvSpPr>
        <p:spPr/>
        <p:txBody>
          <a:bodyPr/>
          <a:lstStyle/>
          <a:p>
            <a:r>
              <a:rPr lang="en-US" sz="3000" dirty="0" smtClean="0"/>
              <a:t>Red-shift in C-X stretching frequency</a:t>
            </a:r>
          </a:p>
          <a:p>
            <a:r>
              <a:rPr lang="en-US" sz="3000" dirty="0" smtClean="0"/>
              <a:t>Linear X-C---Y</a:t>
            </a:r>
          </a:p>
          <a:p>
            <a:r>
              <a:rPr lang="en-US" sz="3000" dirty="0" smtClean="0"/>
              <a:t>Distance between C and Y less than the sum of van </a:t>
            </a:r>
            <a:r>
              <a:rPr lang="en-US" sz="3000" dirty="0" err="1" smtClean="0"/>
              <a:t>der</a:t>
            </a:r>
            <a:r>
              <a:rPr lang="en-US" sz="3000" dirty="0" smtClean="0"/>
              <a:t> Waals radii.</a:t>
            </a:r>
          </a:p>
          <a:p>
            <a:r>
              <a:rPr lang="en-US" sz="3000" dirty="0" smtClean="0"/>
              <a:t>Bond critical point between C and Y</a:t>
            </a:r>
          </a:p>
          <a:p>
            <a:r>
              <a:rPr lang="en-US" sz="3000" dirty="0" smtClean="0"/>
              <a:t>Hyper-conjugation n-</a:t>
            </a:r>
            <a:r>
              <a:rPr lang="en-US" sz="3000" dirty="0" smtClean="0">
                <a:sym typeface="Symbol"/>
              </a:rPr>
              <a:t>* overlap between  Y lone pairs and C-X anti-bonding </a:t>
            </a:r>
            <a:r>
              <a:rPr lang="en-US" sz="3000" dirty="0" err="1" smtClean="0">
                <a:sym typeface="Symbol"/>
              </a:rPr>
              <a:t>orbitals</a:t>
            </a:r>
            <a:endParaRPr lang="en-US" sz="3000" dirty="0" smtClean="0">
              <a:sym typeface="Symbol"/>
            </a:endParaRPr>
          </a:p>
          <a:p>
            <a:r>
              <a:rPr lang="en-US" sz="3000" dirty="0" smtClean="0">
                <a:sym typeface="Symbol"/>
              </a:rPr>
              <a:t>Finally, referees, editors all agreed and there was a blog. Became the number 1 paper downloaded in that period (not read?)</a:t>
            </a:r>
            <a:endParaRPr lang="en-IN" sz="3000" dirty="0"/>
          </a:p>
        </p:txBody>
      </p:sp>
      <p:sp>
        <p:nvSpPr>
          <p:cNvPr id="4" name="Footer Placeholder 3"/>
          <p:cNvSpPr>
            <a:spLocks noGrp="1"/>
          </p:cNvSpPr>
          <p:nvPr>
            <p:ph type="ftr" sz="quarter" idx="11"/>
          </p:nvPr>
        </p:nvSpPr>
        <p:spPr>
          <a:xfrm>
            <a:off x="0" y="6381750"/>
            <a:ext cx="4114800" cy="476250"/>
          </a:xfrm>
        </p:spPr>
        <p:txBody>
          <a:bodyPr/>
          <a:lstStyle/>
          <a:p>
            <a:r>
              <a:rPr lang="en-IN" smtClean="0"/>
              <a:t>IYCr Summit Meeting Karachi 2014</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bond covered</a:t>
            </a:r>
            <a:endParaRPr lang="en-US" dirty="0"/>
          </a:p>
        </p:txBody>
      </p:sp>
      <p:pic>
        <p:nvPicPr>
          <p:cNvPr id="5" name="Content Placeholder 4" descr="cover_page_pccp.jpg"/>
          <p:cNvPicPr>
            <a:picLocks noGrp="1" noChangeAspect="1"/>
          </p:cNvPicPr>
          <p:nvPr>
            <p:ph idx="1"/>
          </p:nvPr>
        </p:nvPicPr>
        <p:blipFill>
          <a:blip r:embed="rId2" cstate="print"/>
          <a:stretch>
            <a:fillRect/>
          </a:stretch>
        </p:blipFill>
        <p:spPr>
          <a:xfrm>
            <a:off x="2590800" y="1066800"/>
            <a:ext cx="3470148" cy="4544341"/>
          </a:xfrm>
        </p:spPr>
      </p:pic>
      <p:sp>
        <p:nvSpPr>
          <p:cNvPr id="4" name="Footer Placeholder 3"/>
          <p:cNvSpPr>
            <a:spLocks noGrp="1"/>
          </p:cNvSpPr>
          <p:nvPr>
            <p:ph type="ftr" sz="quarter" idx="11"/>
          </p:nvPr>
        </p:nvSpPr>
        <p:spPr>
          <a:xfrm>
            <a:off x="0" y="6381750"/>
            <a:ext cx="4495800" cy="476250"/>
          </a:xfrm>
        </p:spPr>
        <p:txBody>
          <a:bodyPr/>
          <a:lstStyle/>
          <a:p>
            <a:r>
              <a:rPr lang="en-IN" smtClean="0"/>
              <a:t>IYCr Summit Meeting Karachi 2014</a:t>
            </a:r>
            <a:endParaRPr lang="en-US" dirty="0"/>
          </a:p>
        </p:txBody>
      </p:sp>
      <p:sp>
        <p:nvSpPr>
          <p:cNvPr id="6" name="Rectangle 5"/>
          <p:cNvSpPr/>
          <p:nvPr/>
        </p:nvSpPr>
        <p:spPr>
          <a:xfrm>
            <a:off x="0" y="5410200"/>
            <a:ext cx="7543800" cy="923330"/>
          </a:xfrm>
          <a:prstGeom prst="rect">
            <a:avLst/>
          </a:prstGeom>
        </p:spPr>
        <p:txBody>
          <a:bodyPr wrap="square">
            <a:spAutoFit/>
          </a:bodyPr>
          <a:lstStyle/>
          <a:p>
            <a:r>
              <a:rPr lang="en-US" b="1" dirty="0" smtClean="0"/>
              <a:t>Hydrogen bond seen, halogen bond defined and carbon bond</a:t>
            </a:r>
          </a:p>
          <a:p>
            <a:r>
              <a:rPr lang="en-US" b="1" dirty="0" smtClean="0"/>
              <a:t>proposed: intermolecular bonding, a field that is maturing!</a:t>
            </a:r>
          </a:p>
          <a:p>
            <a:r>
              <a:rPr lang="en-US" i="1" dirty="0" smtClean="0"/>
              <a:t>E. Arunan, Current Science  10 October 2013 issue  892-894</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Experimental verification by Prof. Guru Row of </a:t>
            </a:r>
            <a:r>
              <a:rPr lang="en-US" dirty="0" err="1" smtClean="0"/>
              <a:t>IISc</a:t>
            </a:r>
            <a:r>
              <a:rPr lang="en-US" dirty="0" smtClean="0"/>
              <a:t> in a few months</a:t>
            </a:r>
            <a:endParaRPr lang="en-US" dirty="0"/>
          </a:p>
        </p:txBody>
      </p:sp>
      <p:sp>
        <p:nvSpPr>
          <p:cNvPr id="4" name="Footer Placeholder 3"/>
          <p:cNvSpPr>
            <a:spLocks noGrp="1"/>
          </p:cNvSpPr>
          <p:nvPr>
            <p:ph type="ftr" sz="quarter" idx="11"/>
          </p:nvPr>
        </p:nvSpPr>
        <p:spPr>
          <a:xfrm>
            <a:off x="0" y="6381750"/>
            <a:ext cx="4191000" cy="476250"/>
          </a:xfrm>
        </p:spPr>
        <p:txBody>
          <a:bodyPr/>
          <a:lstStyle/>
          <a:p>
            <a:r>
              <a:rPr lang="en-IN" smtClean="0"/>
              <a:t>IYCr Summit Meeting Karachi 2014</a:t>
            </a:r>
            <a:endParaRPr lang="en-US" dirty="0"/>
          </a:p>
        </p:txBody>
      </p:sp>
      <p:pic>
        <p:nvPicPr>
          <p:cNvPr id="581634" name="Picture 2"/>
          <p:cNvPicPr>
            <a:picLocks noGrp="1" noChangeAspect="1" noChangeArrowheads="1"/>
          </p:cNvPicPr>
          <p:nvPr>
            <p:ph idx="1"/>
          </p:nvPr>
        </p:nvPicPr>
        <p:blipFill>
          <a:blip r:embed="rId2" cstate="print"/>
          <a:srcRect/>
          <a:stretch>
            <a:fillRect/>
          </a:stretch>
        </p:blipFill>
        <p:spPr bwMode="auto">
          <a:xfrm>
            <a:off x="0" y="1295400"/>
            <a:ext cx="9144000" cy="3008313"/>
          </a:xfrm>
          <a:prstGeom prst="rect">
            <a:avLst/>
          </a:prstGeom>
          <a:noFill/>
          <a:ln w="9525">
            <a:noFill/>
            <a:miter lim="800000"/>
            <a:headEnd/>
            <a:tailEnd/>
          </a:ln>
          <a:effectLst/>
        </p:spPr>
      </p:pic>
      <p:pic>
        <p:nvPicPr>
          <p:cNvPr id="581635" name="Picture 3"/>
          <p:cNvPicPr>
            <a:picLocks noChangeAspect="1" noChangeArrowheads="1"/>
          </p:cNvPicPr>
          <p:nvPr/>
        </p:nvPicPr>
        <p:blipFill>
          <a:blip r:embed="rId3" cstate="print"/>
          <a:srcRect/>
          <a:stretch>
            <a:fillRect/>
          </a:stretch>
        </p:blipFill>
        <p:spPr bwMode="auto">
          <a:xfrm>
            <a:off x="1" y="4267200"/>
            <a:ext cx="9144000" cy="1990725"/>
          </a:xfrm>
          <a:prstGeom prst="rect">
            <a:avLst/>
          </a:prstGeom>
          <a:noFill/>
          <a:ln w="9525">
            <a:noFill/>
            <a:miter lim="800000"/>
            <a:headEnd/>
            <a:tailEnd/>
          </a:ln>
          <a:effectLst/>
        </p:spPr>
      </p:pic>
      <p:sp>
        <p:nvSpPr>
          <p:cNvPr id="6" name="TextBox 5"/>
          <p:cNvSpPr txBox="1"/>
          <p:nvPr/>
        </p:nvSpPr>
        <p:spPr>
          <a:xfrm>
            <a:off x="4114800" y="6488668"/>
            <a:ext cx="3659976" cy="369332"/>
          </a:xfrm>
          <a:prstGeom prst="rect">
            <a:avLst/>
          </a:prstGeom>
          <a:noFill/>
        </p:spPr>
        <p:txBody>
          <a:bodyPr wrap="none" rtlCol="0">
            <a:spAutoFit/>
          </a:bodyPr>
          <a:lstStyle/>
          <a:p>
            <a:r>
              <a:rPr lang="en-US" dirty="0" smtClean="0"/>
              <a:t>Published online 25 October 2013</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Chemical and Engineering News</a:t>
            </a:r>
            <a:br>
              <a:rPr lang="en-US" dirty="0" smtClean="0"/>
            </a:br>
            <a:r>
              <a:rPr lang="en-US" dirty="0" smtClean="0"/>
              <a:t>January 6, 2014</a:t>
            </a:r>
            <a:endParaRPr lang="en-IN" dirty="0"/>
          </a:p>
        </p:txBody>
      </p:sp>
      <p:sp>
        <p:nvSpPr>
          <p:cNvPr id="4" name="Footer Placeholder 3"/>
          <p:cNvSpPr>
            <a:spLocks noGrp="1"/>
          </p:cNvSpPr>
          <p:nvPr>
            <p:ph type="ftr" sz="quarter" idx="11"/>
          </p:nvPr>
        </p:nvSpPr>
        <p:spPr>
          <a:xfrm>
            <a:off x="0" y="6381750"/>
            <a:ext cx="4495800" cy="476250"/>
          </a:xfrm>
        </p:spPr>
        <p:txBody>
          <a:bodyPr/>
          <a:lstStyle/>
          <a:p>
            <a:r>
              <a:rPr lang="en-IN" dirty="0" err="1" smtClean="0"/>
              <a:t>IYCr</a:t>
            </a:r>
            <a:r>
              <a:rPr lang="en-IN" dirty="0" smtClean="0"/>
              <a:t> Summit Meeting Karachi 2014</a:t>
            </a:r>
            <a:endParaRPr lang="en-US" dirty="0"/>
          </a:p>
        </p:txBody>
      </p:sp>
      <p:pic>
        <p:nvPicPr>
          <p:cNvPr id="690178" name="Picture 2"/>
          <p:cNvPicPr>
            <a:picLocks noGrp="1" noChangeAspect="1" noChangeArrowheads="1"/>
          </p:cNvPicPr>
          <p:nvPr>
            <p:ph idx="1"/>
          </p:nvPr>
        </p:nvPicPr>
        <p:blipFill>
          <a:blip r:embed="rId2"/>
          <a:srcRect/>
          <a:stretch>
            <a:fillRect/>
          </a:stretch>
        </p:blipFill>
        <p:spPr bwMode="auto">
          <a:xfrm>
            <a:off x="1143000" y="3200400"/>
            <a:ext cx="5895573" cy="2293620"/>
          </a:xfrm>
          <a:prstGeom prst="rect">
            <a:avLst/>
          </a:prstGeom>
          <a:noFill/>
          <a:ln w="9525">
            <a:noFill/>
            <a:miter lim="800000"/>
            <a:headEnd/>
            <a:tailEnd/>
          </a:ln>
          <a:effectLst/>
        </p:spPr>
      </p:pic>
      <p:pic>
        <p:nvPicPr>
          <p:cNvPr id="690179" name="Picture 3"/>
          <p:cNvPicPr>
            <a:picLocks noChangeAspect="1" noChangeArrowheads="1"/>
          </p:cNvPicPr>
          <p:nvPr/>
        </p:nvPicPr>
        <p:blipFill>
          <a:blip r:embed="rId3"/>
          <a:srcRect/>
          <a:stretch>
            <a:fillRect/>
          </a:stretch>
        </p:blipFill>
        <p:spPr bwMode="auto">
          <a:xfrm>
            <a:off x="1066800" y="1524000"/>
            <a:ext cx="5981700" cy="1000125"/>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AFM image of hydrogen bonds</a:t>
            </a:r>
            <a:endParaRPr lang="en-IN" dirty="0"/>
          </a:p>
        </p:txBody>
      </p:sp>
      <p:sp>
        <p:nvSpPr>
          <p:cNvPr id="4" name="Footer Placeholder 3"/>
          <p:cNvSpPr>
            <a:spLocks noGrp="1"/>
          </p:cNvSpPr>
          <p:nvPr>
            <p:ph type="ftr" sz="quarter" idx="11"/>
          </p:nvPr>
        </p:nvSpPr>
        <p:spPr>
          <a:xfrm>
            <a:off x="0" y="6381750"/>
            <a:ext cx="4572000" cy="476250"/>
          </a:xfrm>
        </p:spPr>
        <p:txBody>
          <a:bodyPr/>
          <a:lstStyle/>
          <a:p>
            <a:r>
              <a:rPr lang="en-IN" dirty="0" err="1" smtClean="0"/>
              <a:t>IYCr</a:t>
            </a:r>
            <a:r>
              <a:rPr lang="en-IN" dirty="0" smtClean="0"/>
              <a:t> Summit Meeting Karachi 2014</a:t>
            </a:r>
            <a:endParaRPr lang="en-US" dirty="0"/>
          </a:p>
        </p:txBody>
      </p:sp>
      <p:pic>
        <p:nvPicPr>
          <p:cNvPr id="616449" name="Picture 1"/>
          <p:cNvPicPr>
            <a:picLocks noGrp="1" noChangeAspect="1" noChangeArrowheads="1"/>
          </p:cNvPicPr>
          <p:nvPr>
            <p:ph idx="1"/>
          </p:nvPr>
        </p:nvPicPr>
        <p:blipFill>
          <a:blip r:embed="rId2" cstate="print"/>
          <a:srcRect/>
          <a:stretch>
            <a:fillRect/>
          </a:stretch>
        </p:blipFill>
        <p:spPr bwMode="auto">
          <a:xfrm>
            <a:off x="-26670" y="1906558"/>
            <a:ext cx="5589270" cy="4570442"/>
          </a:xfrm>
          <a:prstGeom prst="rect">
            <a:avLst/>
          </a:prstGeom>
          <a:noFill/>
          <a:ln w="9525">
            <a:noFill/>
            <a:miter lim="800000"/>
            <a:headEnd/>
            <a:tailEnd/>
          </a:ln>
          <a:effectLst/>
        </p:spPr>
      </p:pic>
      <p:pic>
        <p:nvPicPr>
          <p:cNvPr id="616450" name="Picture 2"/>
          <p:cNvPicPr>
            <a:picLocks noChangeAspect="1" noChangeArrowheads="1"/>
          </p:cNvPicPr>
          <p:nvPr/>
        </p:nvPicPr>
        <p:blipFill>
          <a:blip r:embed="rId3" cstate="print"/>
          <a:srcRect/>
          <a:stretch>
            <a:fillRect/>
          </a:stretch>
        </p:blipFill>
        <p:spPr bwMode="auto">
          <a:xfrm>
            <a:off x="5334000" y="2048933"/>
            <a:ext cx="3810000" cy="1532467"/>
          </a:xfrm>
          <a:prstGeom prst="rect">
            <a:avLst/>
          </a:prstGeom>
          <a:noFill/>
          <a:ln w="9525">
            <a:noFill/>
            <a:miter lim="800000"/>
            <a:headEnd/>
            <a:tailEnd/>
          </a:ln>
          <a:effectLst/>
        </p:spPr>
      </p:pic>
      <p:pic>
        <p:nvPicPr>
          <p:cNvPr id="616451" name="Picture 3"/>
          <p:cNvPicPr>
            <a:picLocks noChangeAspect="1" noChangeArrowheads="1"/>
          </p:cNvPicPr>
          <p:nvPr/>
        </p:nvPicPr>
        <p:blipFill>
          <a:blip r:embed="rId4" cstate="print"/>
          <a:srcRect/>
          <a:stretch>
            <a:fillRect/>
          </a:stretch>
        </p:blipFill>
        <p:spPr bwMode="auto">
          <a:xfrm>
            <a:off x="0" y="1295400"/>
            <a:ext cx="6329082" cy="304800"/>
          </a:xfrm>
          <a:prstGeom prst="rect">
            <a:avLst/>
          </a:prstGeom>
          <a:noFill/>
          <a:ln w="9525">
            <a:noFill/>
            <a:miter lim="800000"/>
            <a:headEnd/>
            <a:tailEnd/>
          </a:ln>
          <a:effectLst/>
        </p:spPr>
      </p:pic>
      <p:sp>
        <p:nvSpPr>
          <p:cNvPr id="8" name="TextBox 7"/>
          <p:cNvSpPr txBox="1"/>
          <p:nvPr/>
        </p:nvSpPr>
        <p:spPr>
          <a:xfrm>
            <a:off x="5364376" y="4267200"/>
            <a:ext cx="3779624" cy="1477328"/>
          </a:xfrm>
          <a:prstGeom prst="rect">
            <a:avLst/>
          </a:prstGeom>
          <a:noFill/>
        </p:spPr>
        <p:txBody>
          <a:bodyPr wrap="none" rtlCol="0">
            <a:spAutoFit/>
          </a:bodyPr>
          <a:lstStyle/>
          <a:p>
            <a:r>
              <a:rPr lang="en-US" b="1" dirty="0" smtClean="0"/>
              <a:t>The first AFM image of hydrogen</a:t>
            </a:r>
          </a:p>
          <a:p>
            <a:r>
              <a:rPr lang="en-US" b="1" dirty="0" smtClean="0"/>
              <a:t>Bonding shows O-H---N and</a:t>
            </a:r>
          </a:p>
          <a:p>
            <a:r>
              <a:rPr lang="en-US" b="1" dirty="0" smtClean="0"/>
              <a:t>C-H---N hydrogen bonds!</a:t>
            </a:r>
          </a:p>
          <a:p>
            <a:r>
              <a:rPr lang="en-US" b="1" dirty="0" smtClean="0"/>
              <a:t>Science, Zhang et al. published</a:t>
            </a:r>
          </a:p>
          <a:p>
            <a:r>
              <a:rPr lang="en-US" b="1" dirty="0" smtClean="0"/>
              <a:t>Online Sep 2013</a:t>
            </a:r>
            <a:endParaRPr lang="en-IN"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a:t>
            </a:r>
            <a:r>
              <a:rPr lang="en-US" dirty="0" err="1" smtClean="0"/>
              <a:t>Annu</a:t>
            </a:r>
            <a:r>
              <a:rPr lang="en-US" dirty="0" smtClean="0"/>
              <a:t>. Rev. Phys. Chem.</a:t>
            </a:r>
            <a:endParaRPr lang="en-IN" dirty="0"/>
          </a:p>
        </p:txBody>
      </p:sp>
      <p:sp>
        <p:nvSpPr>
          <p:cNvPr id="3" name="Content Placeholder 2"/>
          <p:cNvSpPr>
            <a:spLocks noGrp="1"/>
          </p:cNvSpPr>
          <p:nvPr>
            <p:ph idx="1"/>
          </p:nvPr>
        </p:nvSpPr>
        <p:spPr/>
        <p:txBody>
          <a:bodyPr/>
          <a:lstStyle/>
          <a:p>
            <a:r>
              <a:rPr lang="en-IN" sz="2000" dirty="0" smtClean="0"/>
              <a:t>Review on beryllium  clusters by Heaven, </a:t>
            </a:r>
            <a:r>
              <a:rPr lang="en-IN" sz="2000" dirty="0" err="1" smtClean="0"/>
              <a:t>Merrit</a:t>
            </a:r>
            <a:r>
              <a:rPr lang="en-IN" sz="2000" dirty="0" smtClean="0"/>
              <a:t> and </a:t>
            </a:r>
            <a:r>
              <a:rPr lang="en-IN" sz="2000" dirty="0" err="1" smtClean="0"/>
              <a:t>Bondybey</a:t>
            </a:r>
            <a:r>
              <a:rPr lang="en-IN" sz="2000" dirty="0" smtClean="0"/>
              <a:t>. </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IN" sz="1800" dirty="0" smtClean="0"/>
          </a:p>
          <a:p>
            <a:endParaRPr lang="en-IN" sz="1800" dirty="0" smtClean="0"/>
          </a:p>
          <a:p>
            <a:r>
              <a:rPr lang="en-IN" sz="1800" b="1" dirty="0" smtClean="0"/>
              <a:t>Of course, chemists do not worry much about metal clusters and if not a ‘beryllium bond’ may have been defined to highlight the uniqueness in its interaction in comparison to magnesium (van </a:t>
            </a:r>
            <a:r>
              <a:rPr lang="en-IN" sz="1800" b="1" dirty="0" err="1" smtClean="0"/>
              <a:t>der</a:t>
            </a:r>
            <a:r>
              <a:rPr lang="en-IN" sz="1800" b="1" dirty="0" smtClean="0"/>
              <a:t> Waals) and lithium (covalent).  The </a:t>
            </a:r>
            <a:r>
              <a:rPr lang="en-IN" sz="1800" b="1" dirty="0" err="1" smtClean="0"/>
              <a:t>internuclear</a:t>
            </a:r>
            <a:r>
              <a:rPr lang="en-IN" sz="1800" b="1" dirty="0" smtClean="0"/>
              <a:t> distance in Ne2 and Mg2 are closer to the sum of their van </a:t>
            </a:r>
            <a:r>
              <a:rPr lang="en-IN" sz="1800" b="1" dirty="0" err="1" smtClean="0"/>
              <a:t>der</a:t>
            </a:r>
            <a:r>
              <a:rPr lang="en-IN" sz="1800" b="1" dirty="0" smtClean="0"/>
              <a:t> Waals radii.“</a:t>
            </a:r>
            <a:endParaRPr lang="en-US" sz="1800" b="1" dirty="0" smtClean="0"/>
          </a:p>
          <a:p>
            <a:pPr lvl="1" algn="ctr"/>
            <a:r>
              <a:rPr lang="en-US" sz="1400" dirty="0" smtClean="0"/>
              <a:t>E. Arunan, </a:t>
            </a:r>
            <a:r>
              <a:rPr lang="en-US" sz="1400" i="1" dirty="0" err="1" smtClean="0"/>
              <a:t>Curr</a:t>
            </a:r>
            <a:r>
              <a:rPr lang="en-US" sz="1400" i="1" dirty="0" smtClean="0"/>
              <a:t>. Sci.</a:t>
            </a:r>
            <a:r>
              <a:rPr lang="en-US" sz="1400" dirty="0" smtClean="0"/>
              <a:t> </a:t>
            </a:r>
            <a:r>
              <a:rPr lang="en-US" sz="1400" b="1" dirty="0" smtClean="0"/>
              <a:t>102</a:t>
            </a:r>
            <a:r>
              <a:rPr lang="en-US" sz="1400" dirty="0" smtClean="0"/>
              <a:t>, 501 (2012)</a:t>
            </a:r>
            <a:endParaRPr lang="en-IN" sz="1400" dirty="0"/>
          </a:p>
        </p:txBody>
      </p:sp>
      <p:graphicFrame>
        <p:nvGraphicFramePr>
          <p:cNvPr id="5" name="Table 4"/>
          <p:cNvGraphicFramePr>
            <a:graphicFrameLocks noGrp="1"/>
          </p:cNvGraphicFramePr>
          <p:nvPr/>
        </p:nvGraphicFramePr>
        <p:xfrm>
          <a:off x="1371600" y="1524000"/>
          <a:ext cx="6324600" cy="3108960"/>
        </p:xfrm>
        <a:graphic>
          <a:graphicData uri="http://schemas.openxmlformats.org/drawingml/2006/table">
            <a:tbl>
              <a:tblPr firstRow="1" bandRow="1">
                <a:tableStyleId>{5C22544A-7EE6-4342-B048-85BDC9FD1C3A}</a:tableStyleId>
              </a:tblPr>
              <a:tblGrid>
                <a:gridCol w="1264920"/>
                <a:gridCol w="1264920"/>
                <a:gridCol w="1264920"/>
                <a:gridCol w="1264920"/>
                <a:gridCol w="1264920"/>
              </a:tblGrid>
              <a:tr h="370840">
                <a:tc>
                  <a:txBody>
                    <a:bodyPr/>
                    <a:lstStyle/>
                    <a:p>
                      <a:r>
                        <a:rPr lang="en-US" b="1" dirty="0" err="1" smtClean="0">
                          <a:solidFill>
                            <a:schemeClr val="tx1"/>
                          </a:solidFill>
                        </a:rPr>
                        <a:t>dimer</a:t>
                      </a:r>
                      <a:endParaRPr lang="en-IN" b="1" dirty="0">
                        <a:solidFill>
                          <a:schemeClr val="tx1"/>
                        </a:solidFill>
                      </a:endParaRPr>
                    </a:p>
                  </a:txBody>
                  <a:tcPr/>
                </a:tc>
                <a:tc>
                  <a:txBody>
                    <a:bodyPr/>
                    <a:lstStyle/>
                    <a:p>
                      <a:r>
                        <a:rPr lang="en-US" b="1" dirty="0" smtClean="0">
                          <a:solidFill>
                            <a:schemeClr val="tx1"/>
                          </a:solidFill>
                        </a:rPr>
                        <a:t>Distance</a:t>
                      </a:r>
                    </a:p>
                    <a:p>
                      <a:r>
                        <a:rPr lang="en-US" b="1" dirty="0" smtClean="0">
                          <a:solidFill>
                            <a:schemeClr val="tx1"/>
                          </a:solidFill>
                        </a:rPr>
                        <a:t>Å</a:t>
                      </a:r>
                      <a:endParaRPr lang="en-IN" b="1" dirty="0">
                        <a:solidFill>
                          <a:schemeClr val="tx1"/>
                        </a:solidFill>
                      </a:endParaRPr>
                    </a:p>
                  </a:txBody>
                  <a:tcPr/>
                </a:tc>
                <a:tc>
                  <a:txBody>
                    <a:bodyPr/>
                    <a:lstStyle/>
                    <a:p>
                      <a:r>
                        <a:rPr lang="en-US" b="1" dirty="0" smtClean="0">
                          <a:solidFill>
                            <a:schemeClr val="tx1"/>
                          </a:solidFill>
                        </a:rPr>
                        <a:t>Energy</a:t>
                      </a:r>
                    </a:p>
                    <a:p>
                      <a:r>
                        <a:rPr lang="en-US" b="1" dirty="0" smtClean="0">
                          <a:solidFill>
                            <a:schemeClr val="tx1"/>
                          </a:solidFill>
                        </a:rPr>
                        <a:t>cm</a:t>
                      </a:r>
                      <a:r>
                        <a:rPr lang="en-US" b="1" baseline="30000" dirty="0" smtClean="0">
                          <a:solidFill>
                            <a:schemeClr val="tx1"/>
                          </a:solidFill>
                        </a:rPr>
                        <a:t>-1</a:t>
                      </a:r>
                      <a:endParaRPr lang="en-IN" b="1" dirty="0">
                        <a:solidFill>
                          <a:schemeClr val="tx1"/>
                        </a:solidFill>
                      </a:endParaRPr>
                    </a:p>
                  </a:txBody>
                  <a:tcPr/>
                </a:tc>
                <a:tc>
                  <a:txBody>
                    <a:bodyPr/>
                    <a:lstStyle/>
                    <a:p>
                      <a:r>
                        <a:rPr lang="en-US" b="1" dirty="0" smtClean="0">
                          <a:solidFill>
                            <a:schemeClr val="tx1"/>
                          </a:solidFill>
                        </a:rPr>
                        <a:t>van </a:t>
                      </a:r>
                      <a:r>
                        <a:rPr lang="en-US" b="1" dirty="0" err="1" smtClean="0">
                          <a:solidFill>
                            <a:schemeClr val="tx1"/>
                          </a:solidFill>
                        </a:rPr>
                        <a:t>der</a:t>
                      </a:r>
                      <a:r>
                        <a:rPr lang="en-US" b="1" dirty="0" smtClean="0">
                          <a:solidFill>
                            <a:schemeClr val="tx1"/>
                          </a:solidFill>
                        </a:rPr>
                        <a:t> </a:t>
                      </a:r>
                    </a:p>
                    <a:p>
                      <a:r>
                        <a:rPr lang="en-US" b="1" dirty="0" err="1" smtClean="0">
                          <a:solidFill>
                            <a:schemeClr val="tx1"/>
                          </a:solidFill>
                        </a:rPr>
                        <a:t>Waal’’s</a:t>
                      </a:r>
                      <a:r>
                        <a:rPr lang="en-US" b="1" dirty="0" smtClean="0">
                          <a:solidFill>
                            <a:schemeClr val="tx1"/>
                          </a:solidFill>
                        </a:rPr>
                        <a:t> radii sum</a:t>
                      </a:r>
                      <a:endParaRPr lang="en-IN" b="1" dirty="0">
                        <a:solidFill>
                          <a:schemeClr val="tx1"/>
                        </a:solidFill>
                      </a:endParaRPr>
                    </a:p>
                  </a:txBody>
                  <a:tcPr/>
                </a:tc>
                <a:tc>
                  <a:txBody>
                    <a:bodyPr/>
                    <a:lstStyle/>
                    <a:p>
                      <a:r>
                        <a:rPr lang="en-US" b="1" dirty="0" smtClean="0">
                          <a:solidFill>
                            <a:schemeClr val="tx1"/>
                          </a:solidFill>
                        </a:rPr>
                        <a:t>Nature</a:t>
                      </a:r>
                      <a:r>
                        <a:rPr lang="en-US" b="1" baseline="0" dirty="0" smtClean="0">
                          <a:solidFill>
                            <a:schemeClr val="tx1"/>
                          </a:solidFill>
                        </a:rPr>
                        <a:t> of bonding</a:t>
                      </a:r>
                      <a:endParaRPr lang="en-IN" b="1" dirty="0">
                        <a:solidFill>
                          <a:schemeClr val="tx1"/>
                        </a:solidFill>
                      </a:endParaRPr>
                    </a:p>
                  </a:txBody>
                  <a:tcPr/>
                </a:tc>
              </a:tr>
              <a:tr h="370840">
                <a:tc>
                  <a:txBody>
                    <a:bodyPr/>
                    <a:lstStyle/>
                    <a:p>
                      <a:r>
                        <a:rPr lang="en-US" sz="2400" b="1" dirty="0" smtClean="0"/>
                        <a:t>Li</a:t>
                      </a:r>
                      <a:endParaRPr lang="en-IN" sz="2400" b="1" dirty="0"/>
                    </a:p>
                  </a:txBody>
                  <a:tcPr/>
                </a:tc>
                <a:tc>
                  <a:txBody>
                    <a:bodyPr/>
                    <a:lstStyle/>
                    <a:p>
                      <a:r>
                        <a:rPr lang="en-US" sz="2400" b="1" dirty="0" smtClean="0"/>
                        <a:t>2.67</a:t>
                      </a:r>
                      <a:endParaRPr lang="en-IN" sz="2400" b="1" dirty="0"/>
                    </a:p>
                  </a:txBody>
                  <a:tcPr/>
                </a:tc>
                <a:tc>
                  <a:txBody>
                    <a:bodyPr/>
                    <a:lstStyle/>
                    <a:p>
                      <a:r>
                        <a:rPr lang="en-US" sz="2400" b="1" dirty="0" smtClean="0"/>
                        <a:t>8517</a:t>
                      </a:r>
                      <a:endParaRPr lang="en-IN" sz="2400" b="1" dirty="0"/>
                    </a:p>
                  </a:txBody>
                  <a:tcPr/>
                </a:tc>
                <a:tc>
                  <a:txBody>
                    <a:bodyPr/>
                    <a:lstStyle/>
                    <a:p>
                      <a:r>
                        <a:rPr lang="en-US" sz="2400" b="1" dirty="0" smtClean="0"/>
                        <a:t>3.64</a:t>
                      </a:r>
                      <a:endParaRPr lang="en-IN" sz="2400" b="1" dirty="0"/>
                    </a:p>
                  </a:txBody>
                  <a:tcPr/>
                </a:tc>
                <a:tc>
                  <a:txBody>
                    <a:bodyPr/>
                    <a:lstStyle/>
                    <a:p>
                      <a:r>
                        <a:rPr lang="en-US" sz="2000" b="1" dirty="0" smtClean="0"/>
                        <a:t>covalent</a:t>
                      </a:r>
                      <a:endParaRPr lang="en-IN" sz="2000" b="1" dirty="0"/>
                    </a:p>
                  </a:txBody>
                  <a:tcPr/>
                </a:tc>
              </a:tr>
              <a:tr h="370840">
                <a:tc>
                  <a:txBody>
                    <a:bodyPr/>
                    <a:lstStyle/>
                    <a:p>
                      <a:r>
                        <a:rPr lang="en-US" sz="2400" b="1" dirty="0" smtClean="0">
                          <a:solidFill>
                            <a:srgbClr val="00B0F0"/>
                          </a:solidFill>
                        </a:rPr>
                        <a:t>Be</a:t>
                      </a:r>
                      <a:endParaRPr lang="en-IN" sz="2400" b="1" dirty="0">
                        <a:solidFill>
                          <a:srgbClr val="00B0F0"/>
                        </a:solidFill>
                      </a:endParaRPr>
                    </a:p>
                  </a:txBody>
                  <a:tcPr/>
                </a:tc>
                <a:tc>
                  <a:txBody>
                    <a:bodyPr/>
                    <a:lstStyle/>
                    <a:p>
                      <a:r>
                        <a:rPr lang="en-US" sz="2400" b="1" dirty="0" smtClean="0">
                          <a:solidFill>
                            <a:srgbClr val="00B0F0"/>
                          </a:solidFill>
                        </a:rPr>
                        <a:t>2.54</a:t>
                      </a:r>
                      <a:endParaRPr lang="en-IN" sz="2400" b="1" dirty="0">
                        <a:solidFill>
                          <a:srgbClr val="00B0F0"/>
                        </a:solidFill>
                      </a:endParaRPr>
                    </a:p>
                  </a:txBody>
                  <a:tcPr/>
                </a:tc>
                <a:tc>
                  <a:txBody>
                    <a:bodyPr/>
                    <a:lstStyle/>
                    <a:p>
                      <a:r>
                        <a:rPr lang="en-US" sz="2400" b="1" dirty="0" smtClean="0">
                          <a:solidFill>
                            <a:srgbClr val="00B0F0"/>
                          </a:solidFill>
                        </a:rPr>
                        <a:t>930</a:t>
                      </a:r>
                      <a:endParaRPr lang="en-IN" sz="2400" b="1" dirty="0">
                        <a:solidFill>
                          <a:srgbClr val="00B0F0"/>
                        </a:solidFill>
                      </a:endParaRPr>
                    </a:p>
                  </a:txBody>
                  <a:tcPr/>
                </a:tc>
                <a:tc>
                  <a:txBody>
                    <a:bodyPr/>
                    <a:lstStyle/>
                    <a:p>
                      <a:r>
                        <a:rPr lang="en-US" sz="2400" b="1" dirty="0" smtClean="0">
                          <a:solidFill>
                            <a:srgbClr val="00B0F0"/>
                          </a:solidFill>
                        </a:rPr>
                        <a:t>3.06</a:t>
                      </a:r>
                      <a:endParaRPr lang="en-IN" sz="2400" b="1" dirty="0">
                        <a:solidFill>
                          <a:srgbClr val="00B0F0"/>
                        </a:solidFill>
                      </a:endParaRPr>
                    </a:p>
                  </a:txBody>
                  <a:tcPr/>
                </a:tc>
                <a:tc>
                  <a:txBody>
                    <a:bodyPr/>
                    <a:lstStyle/>
                    <a:p>
                      <a:r>
                        <a:rPr lang="en-US" sz="2400" b="1" dirty="0" smtClean="0">
                          <a:solidFill>
                            <a:srgbClr val="00B0F0"/>
                          </a:solidFill>
                        </a:rPr>
                        <a:t>?</a:t>
                      </a:r>
                      <a:endParaRPr lang="en-IN" sz="2400" b="1" dirty="0">
                        <a:solidFill>
                          <a:srgbClr val="00B0F0"/>
                        </a:solidFill>
                      </a:endParaRPr>
                    </a:p>
                  </a:txBody>
                  <a:tcPr/>
                </a:tc>
              </a:tr>
              <a:tr h="370840">
                <a:tc>
                  <a:txBody>
                    <a:bodyPr/>
                    <a:lstStyle/>
                    <a:p>
                      <a:r>
                        <a:rPr lang="en-US" sz="2400" b="1" dirty="0" smtClean="0"/>
                        <a:t>Mg</a:t>
                      </a:r>
                      <a:endParaRPr lang="en-IN" sz="2400" b="1" dirty="0"/>
                    </a:p>
                  </a:txBody>
                  <a:tcPr/>
                </a:tc>
                <a:tc>
                  <a:txBody>
                    <a:bodyPr/>
                    <a:lstStyle/>
                    <a:p>
                      <a:r>
                        <a:rPr lang="en-US" sz="2400" b="1" dirty="0" smtClean="0"/>
                        <a:t>3.40</a:t>
                      </a:r>
                      <a:endParaRPr lang="en-IN" sz="2400" b="1" dirty="0"/>
                    </a:p>
                  </a:txBody>
                  <a:tcPr/>
                </a:tc>
                <a:tc>
                  <a:txBody>
                    <a:bodyPr/>
                    <a:lstStyle/>
                    <a:p>
                      <a:r>
                        <a:rPr lang="en-US" sz="2400" b="1" dirty="0" smtClean="0"/>
                        <a:t>430</a:t>
                      </a:r>
                      <a:endParaRPr lang="en-IN" sz="2400" b="1" dirty="0"/>
                    </a:p>
                  </a:txBody>
                  <a:tcPr/>
                </a:tc>
                <a:tc>
                  <a:txBody>
                    <a:bodyPr/>
                    <a:lstStyle/>
                    <a:p>
                      <a:r>
                        <a:rPr lang="en-US" sz="2400" b="1" dirty="0" smtClean="0"/>
                        <a:t>3.46</a:t>
                      </a:r>
                      <a:endParaRPr lang="en-IN" sz="2400" b="1" dirty="0"/>
                    </a:p>
                  </a:txBody>
                  <a:tcPr/>
                </a:tc>
                <a:tc>
                  <a:txBody>
                    <a:bodyPr/>
                    <a:lstStyle/>
                    <a:p>
                      <a:r>
                        <a:rPr lang="en-US" sz="1800" b="1" dirty="0" smtClean="0"/>
                        <a:t>Van </a:t>
                      </a:r>
                      <a:r>
                        <a:rPr lang="en-US" sz="1800" b="1" dirty="0" err="1" smtClean="0"/>
                        <a:t>der</a:t>
                      </a:r>
                      <a:r>
                        <a:rPr lang="en-US" sz="1800" b="1" dirty="0" smtClean="0"/>
                        <a:t> Waals</a:t>
                      </a:r>
                      <a:endParaRPr lang="en-IN" sz="1800" b="1" dirty="0"/>
                    </a:p>
                  </a:txBody>
                  <a:tcPr/>
                </a:tc>
              </a:tr>
              <a:tr h="370840">
                <a:tc>
                  <a:txBody>
                    <a:bodyPr/>
                    <a:lstStyle/>
                    <a:p>
                      <a:r>
                        <a:rPr lang="en-US" sz="2400" b="1" dirty="0" smtClean="0"/>
                        <a:t>Ne</a:t>
                      </a:r>
                      <a:endParaRPr lang="en-IN" sz="2400" b="1" dirty="0"/>
                    </a:p>
                  </a:txBody>
                  <a:tcPr/>
                </a:tc>
                <a:tc>
                  <a:txBody>
                    <a:bodyPr/>
                    <a:lstStyle/>
                    <a:p>
                      <a:r>
                        <a:rPr lang="en-US" sz="2400" b="1" dirty="0" smtClean="0"/>
                        <a:t>3.10</a:t>
                      </a:r>
                      <a:endParaRPr lang="en-IN" sz="2400" b="1" dirty="0"/>
                    </a:p>
                  </a:txBody>
                  <a:tcPr/>
                </a:tc>
                <a:tc>
                  <a:txBody>
                    <a:bodyPr/>
                    <a:lstStyle/>
                    <a:p>
                      <a:r>
                        <a:rPr lang="en-US" sz="2400" b="1" dirty="0" smtClean="0"/>
                        <a:t>29</a:t>
                      </a:r>
                      <a:endParaRPr lang="en-IN" sz="2400" b="1" dirty="0"/>
                    </a:p>
                  </a:txBody>
                  <a:tcPr/>
                </a:tc>
                <a:tc>
                  <a:txBody>
                    <a:bodyPr/>
                    <a:lstStyle/>
                    <a:p>
                      <a:r>
                        <a:rPr lang="en-US" sz="2400" b="1" dirty="0" smtClean="0"/>
                        <a:t>3.08</a:t>
                      </a:r>
                      <a:endParaRPr lang="en-IN"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Van </a:t>
                      </a:r>
                      <a:r>
                        <a:rPr lang="en-US" sz="1800" b="1" dirty="0" err="1" smtClean="0"/>
                        <a:t>der</a:t>
                      </a:r>
                      <a:r>
                        <a:rPr lang="en-US" sz="1800" b="1" dirty="0" smtClean="0"/>
                        <a:t> Waals</a:t>
                      </a:r>
                      <a:endParaRPr lang="en-IN" sz="1800" b="1" dirty="0" smtClean="0"/>
                    </a:p>
                  </a:txBody>
                  <a:tcPr/>
                </a:tc>
              </a:tr>
            </a:tbl>
          </a:graphicData>
        </a:graphic>
      </p:graphicFrame>
      <p:sp>
        <p:nvSpPr>
          <p:cNvPr id="6" name="Footer Placeholder 5"/>
          <p:cNvSpPr>
            <a:spLocks noGrp="1"/>
          </p:cNvSpPr>
          <p:nvPr>
            <p:ph type="ftr" sz="quarter" idx="11"/>
          </p:nvPr>
        </p:nvSpPr>
        <p:spPr>
          <a:xfrm>
            <a:off x="0" y="6381750"/>
            <a:ext cx="41910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219200"/>
          </a:xfrm>
        </p:spPr>
        <p:txBody>
          <a:bodyPr/>
          <a:lstStyle/>
          <a:p>
            <a:r>
              <a:rPr lang="en-US" dirty="0" smtClean="0"/>
              <a:t>Chemical and Engineering News turns 90 and they picked 9</a:t>
            </a:r>
          </a:p>
        </p:txBody>
      </p:sp>
      <p:sp>
        <p:nvSpPr>
          <p:cNvPr id="9220" name="Footer Placeholder 3"/>
          <p:cNvSpPr>
            <a:spLocks noGrp="1"/>
          </p:cNvSpPr>
          <p:nvPr>
            <p:ph type="ftr" sz="quarter" idx="11"/>
          </p:nvPr>
        </p:nvSpPr>
        <p:spPr>
          <a:xfrm>
            <a:off x="0" y="6381750"/>
            <a:ext cx="6400800" cy="476250"/>
          </a:xfrm>
          <a:noFill/>
        </p:spPr>
        <p:txBody>
          <a:bodyPr/>
          <a:lstStyle/>
          <a:p>
            <a:r>
              <a:rPr lang="en-IN" smtClean="0">
                <a:latin typeface="Arial" pitchFamily="34" charset="0"/>
              </a:rPr>
              <a:t>IYCr Summit Meeting Karachi 2014</a:t>
            </a:r>
            <a:endParaRPr lang="en-US" dirty="0" smtClean="0">
              <a:latin typeface="Arial" pitchFamily="34" charset="0"/>
            </a:endParaRPr>
          </a:p>
        </p:txBody>
      </p:sp>
      <p:pic>
        <p:nvPicPr>
          <p:cNvPr id="9224" name="Picture 8" descr="Graphic shows topics of nine cover stories in the special 90th anniversary issue."/>
          <p:cNvPicPr>
            <a:picLocks noChangeAspect="1" noChangeArrowheads="1"/>
          </p:cNvPicPr>
          <p:nvPr/>
        </p:nvPicPr>
        <p:blipFill>
          <a:blip r:embed="rId2" cstate="print"/>
          <a:srcRect/>
          <a:stretch>
            <a:fillRect/>
          </a:stretch>
        </p:blipFill>
        <p:spPr bwMode="auto">
          <a:xfrm>
            <a:off x="457200" y="1524000"/>
            <a:ext cx="4648200" cy="4595079"/>
          </a:xfrm>
          <a:prstGeom prst="rect">
            <a:avLst/>
          </a:prstGeom>
          <a:noFill/>
        </p:spPr>
      </p:pic>
      <p:pic>
        <p:nvPicPr>
          <p:cNvPr id="37889" name="Picture 1" descr="E:\sonyW530\7-22-2013\DSC02631.JPG"/>
          <p:cNvPicPr>
            <a:picLocks noChangeAspect="1" noChangeArrowheads="1"/>
          </p:cNvPicPr>
          <p:nvPr/>
        </p:nvPicPr>
        <p:blipFill>
          <a:blip r:embed="rId3" cstate="print"/>
          <a:srcRect/>
          <a:stretch>
            <a:fillRect/>
          </a:stretch>
        </p:blipFill>
        <p:spPr bwMode="auto">
          <a:xfrm>
            <a:off x="5410200" y="2286000"/>
            <a:ext cx="3657600" cy="2743200"/>
          </a:xfrm>
          <a:prstGeom prst="rect">
            <a:avLst/>
          </a:prstGeom>
          <a:noFill/>
        </p:spPr>
      </p:pic>
      <p:sp>
        <p:nvSpPr>
          <p:cNvPr id="6" name="TextBox 5"/>
          <p:cNvSpPr txBox="1"/>
          <p:nvPr/>
        </p:nvSpPr>
        <p:spPr>
          <a:xfrm>
            <a:off x="5410200" y="5181600"/>
            <a:ext cx="2877711" cy="646331"/>
          </a:xfrm>
          <a:prstGeom prst="rect">
            <a:avLst/>
          </a:prstGeom>
          <a:noFill/>
        </p:spPr>
        <p:txBody>
          <a:bodyPr wrap="none" rtlCol="0">
            <a:spAutoFit/>
          </a:bodyPr>
          <a:lstStyle/>
          <a:p>
            <a:r>
              <a:rPr lang="en-US" dirty="0" smtClean="0"/>
              <a:t>Thanks to Prof. R. N. </a:t>
            </a:r>
            <a:r>
              <a:rPr lang="en-US" dirty="0" err="1" smtClean="0"/>
              <a:t>Zare</a:t>
            </a:r>
            <a:endParaRPr lang="en-US" dirty="0" smtClean="0"/>
          </a:p>
          <a:p>
            <a:r>
              <a:rPr lang="en-US" dirty="0" smtClean="0"/>
              <a:t>And Prof. B. </a:t>
            </a:r>
            <a:r>
              <a:rPr lang="en-US" dirty="0" err="1" smtClean="0"/>
              <a:t>Shakashiri</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Indeed beryllium bond</a:t>
            </a:r>
            <a:endParaRPr lang="en-IN" dirty="0"/>
          </a:p>
        </p:txBody>
      </p:sp>
      <p:sp>
        <p:nvSpPr>
          <p:cNvPr id="3" name="Content Placeholder 2"/>
          <p:cNvSpPr>
            <a:spLocks noGrp="1"/>
          </p:cNvSpPr>
          <p:nvPr>
            <p:ph idx="1"/>
          </p:nvPr>
        </p:nvSpPr>
        <p:spPr>
          <a:xfrm>
            <a:off x="304800" y="1066800"/>
            <a:ext cx="8382000" cy="2286000"/>
          </a:xfrm>
        </p:spPr>
        <p:txBody>
          <a:bodyPr/>
          <a:lstStyle/>
          <a:p>
            <a:r>
              <a:rPr lang="en-IN" sz="2400" b="1" dirty="0" smtClean="0"/>
              <a:t>Laura Albrecht </a:t>
            </a:r>
            <a:r>
              <a:rPr lang="en-IN" sz="2400" i="1" baseline="30000" dirty="0" smtClean="0"/>
              <a:t>a</a:t>
            </a:r>
            <a:r>
              <a:rPr lang="en-IN" sz="2400" dirty="0" smtClean="0"/>
              <a:t>, </a:t>
            </a:r>
            <a:r>
              <a:rPr lang="en-IN" sz="2400" b="1" dirty="0" smtClean="0"/>
              <a:t>Russell J. Boyd </a:t>
            </a:r>
            <a:r>
              <a:rPr lang="en-IN" sz="2400" dirty="0" smtClean="0"/>
              <a:t>*</a:t>
            </a:r>
            <a:r>
              <a:rPr lang="en-IN" sz="2400" i="1" baseline="30000" dirty="0" smtClean="0"/>
              <a:t>a</a:t>
            </a:r>
            <a:r>
              <a:rPr lang="en-IN" sz="2400" dirty="0" smtClean="0"/>
              <a:t>, </a:t>
            </a:r>
            <a:r>
              <a:rPr lang="en-IN" sz="2400" b="1" dirty="0" err="1" smtClean="0"/>
              <a:t>Otilia</a:t>
            </a:r>
            <a:r>
              <a:rPr lang="en-IN" sz="2400" b="1" dirty="0" smtClean="0"/>
              <a:t> </a:t>
            </a:r>
            <a:r>
              <a:rPr lang="en-IN" sz="2400" b="1" dirty="0" err="1" smtClean="0"/>
              <a:t>Mó</a:t>
            </a:r>
            <a:r>
              <a:rPr lang="en-IN" sz="2400" b="1" dirty="0" smtClean="0"/>
              <a:t> </a:t>
            </a:r>
            <a:r>
              <a:rPr lang="en-IN" sz="2400" i="1" baseline="30000" dirty="0" smtClean="0"/>
              <a:t>b</a:t>
            </a:r>
            <a:r>
              <a:rPr lang="en-IN" sz="2400" b="1" dirty="0" smtClean="0"/>
              <a:t> and Manuel </a:t>
            </a:r>
            <a:r>
              <a:rPr lang="en-IN" sz="2400" b="1" dirty="0" err="1" smtClean="0"/>
              <a:t>Yáñez</a:t>
            </a:r>
            <a:r>
              <a:rPr lang="en-IN" sz="2400" b="1" dirty="0" smtClean="0"/>
              <a:t> </a:t>
            </a:r>
            <a:r>
              <a:rPr lang="en-IN" sz="2400" dirty="0" smtClean="0"/>
              <a:t>“</a:t>
            </a:r>
            <a:r>
              <a:rPr lang="en-IN" sz="2400" dirty="0" err="1" smtClean="0"/>
              <a:t>Cooperativity</a:t>
            </a:r>
            <a:r>
              <a:rPr lang="en-IN" sz="2400" dirty="0" smtClean="0"/>
              <a:t> between hydrogen bonds and beryllium bonds in </a:t>
            </a:r>
            <a:r>
              <a:rPr lang="pt-BR" sz="2400" dirty="0" smtClean="0"/>
              <a:t>(H2O)nBeX2 (n = 1–3, X = H, F) complexes. A new perspective”</a:t>
            </a:r>
            <a:endParaRPr lang="en-IN" sz="2400" b="1" dirty="0" smtClean="0"/>
          </a:p>
          <a:p>
            <a:pPr>
              <a:buNone/>
            </a:pPr>
            <a:r>
              <a:rPr lang="en-IN" sz="2800" i="1" dirty="0" smtClean="0">
                <a:solidFill>
                  <a:srgbClr val="FF0000"/>
                </a:solidFill>
              </a:rPr>
              <a:t>Phys. Chem. Chem. Phys.</a:t>
            </a:r>
            <a:r>
              <a:rPr lang="en-IN" sz="2800" dirty="0" smtClean="0">
                <a:solidFill>
                  <a:srgbClr val="FF0000"/>
                </a:solidFill>
              </a:rPr>
              <a:t>, 2012, </a:t>
            </a:r>
            <a:r>
              <a:rPr lang="en-IN" sz="2800" b="1" dirty="0" smtClean="0">
                <a:solidFill>
                  <a:srgbClr val="FF0000"/>
                </a:solidFill>
              </a:rPr>
              <a:t>14</a:t>
            </a:r>
            <a:r>
              <a:rPr lang="en-IN" sz="2800" dirty="0" smtClean="0">
                <a:solidFill>
                  <a:srgbClr val="FF0000"/>
                </a:solidFill>
              </a:rPr>
              <a:t>, 14540-14547</a:t>
            </a:r>
          </a:p>
          <a:p>
            <a:pPr>
              <a:buNone/>
            </a:pPr>
            <a:endParaRPr lang="en-US" sz="2800" dirty="0" smtClean="0"/>
          </a:p>
          <a:p>
            <a:pPr>
              <a:buNone/>
            </a:pPr>
            <a:endParaRPr lang="en-IN" sz="2800" dirty="0"/>
          </a:p>
        </p:txBody>
      </p:sp>
      <p:pic>
        <p:nvPicPr>
          <p:cNvPr id="185348" name="Picture 4"/>
          <p:cNvPicPr>
            <a:picLocks noChangeAspect="1" noChangeArrowheads="1"/>
          </p:cNvPicPr>
          <p:nvPr/>
        </p:nvPicPr>
        <p:blipFill>
          <a:blip r:embed="rId2" cstate="print"/>
          <a:srcRect/>
          <a:stretch>
            <a:fillRect/>
          </a:stretch>
        </p:blipFill>
        <p:spPr bwMode="auto">
          <a:xfrm>
            <a:off x="914400" y="3200400"/>
            <a:ext cx="7015327" cy="2514600"/>
          </a:xfrm>
          <a:prstGeom prst="rect">
            <a:avLst/>
          </a:prstGeom>
          <a:noFill/>
          <a:ln w="9525">
            <a:noFill/>
            <a:miter lim="800000"/>
            <a:headEnd/>
            <a:tailEnd/>
          </a:ln>
          <a:effectLst/>
        </p:spPr>
      </p:pic>
      <p:sp>
        <p:nvSpPr>
          <p:cNvPr id="6" name="Footer Placeholder 5"/>
          <p:cNvSpPr>
            <a:spLocks noGrp="1"/>
          </p:cNvSpPr>
          <p:nvPr>
            <p:ph type="ftr" sz="quarter" idx="11"/>
          </p:nvPr>
        </p:nvSpPr>
        <p:spPr>
          <a:xfrm>
            <a:off x="0" y="6381750"/>
            <a:ext cx="46482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Russel</a:t>
            </a:r>
            <a:r>
              <a:rPr lang="en-US" dirty="0" smtClean="0"/>
              <a:t> Boyd’s email (Jan 7, 2013)</a:t>
            </a:r>
            <a:endParaRPr lang="en-IN" dirty="0"/>
          </a:p>
        </p:txBody>
      </p:sp>
      <p:sp>
        <p:nvSpPr>
          <p:cNvPr id="3" name="Content Placeholder 2"/>
          <p:cNvSpPr>
            <a:spLocks noGrp="1"/>
          </p:cNvSpPr>
          <p:nvPr>
            <p:ph idx="1"/>
          </p:nvPr>
        </p:nvSpPr>
        <p:spPr/>
        <p:txBody>
          <a:bodyPr/>
          <a:lstStyle/>
          <a:p>
            <a:r>
              <a:rPr lang="en-IN" dirty="0" smtClean="0"/>
              <a:t>I am delighted that you found our PCCP paper interesting.  I think beryllium bonds are fascinating and I expect they will attract considerable interest in the next few years.</a:t>
            </a:r>
          </a:p>
          <a:p>
            <a:endParaRPr lang="en-US" dirty="0" smtClean="0"/>
          </a:p>
          <a:p>
            <a:endParaRPr lang="en-US" dirty="0" smtClean="0"/>
          </a:p>
          <a:p>
            <a:endParaRPr lang="en-US" dirty="0" smtClean="0"/>
          </a:p>
          <a:p>
            <a:endParaRPr lang="en-US" dirty="0" smtClean="0"/>
          </a:p>
          <a:p>
            <a:r>
              <a:rPr lang="en-US" sz="2800" dirty="0" smtClean="0"/>
              <a:t>Hydrogen bond replaced by beryllium bond</a:t>
            </a:r>
            <a:endParaRPr lang="en-IN" sz="2800" dirty="0"/>
          </a:p>
        </p:txBody>
      </p:sp>
      <p:sp>
        <p:nvSpPr>
          <p:cNvPr id="5" name="Footer Placeholder 4"/>
          <p:cNvSpPr>
            <a:spLocks noGrp="1"/>
          </p:cNvSpPr>
          <p:nvPr>
            <p:ph type="ftr" sz="quarter" idx="11"/>
          </p:nvPr>
        </p:nvSpPr>
        <p:spPr>
          <a:xfrm>
            <a:off x="0" y="6381750"/>
            <a:ext cx="4343400" cy="476250"/>
          </a:xfrm>
        </p:spPr>
        <p:txBody>
          <a:bodyPr/>
          <a:lstStyle/>
          <a:p>
            <a:r>
              <a:rPr lang="en-IN" dirty="0" err="1" smtClean="0"/>
              <a:t>IYCr</a:t>
            </a:r>
            <a:r>
              <a:rPr lang="en-IN" dirty="0" smtClean="0"/>
              <a:t> Summit Meeting Karachi 2014</a:t>
            </a:r>
            <a:endParaRPr lang="en-US" dirty="0"/>
          </a:p>
        </p:txBody>
      </p:sp>
      <p:pic>
        <p:nvPicPr>
          <p:cNvPr id="186370" name="Picture 2"/>
          <p:cNvPicPr>
            <a:picLocks noChangeAspect="1" noChangeArrowheads="1"/>
          </p:cNvPicPr>
          <p:nvPr/>
        </p:nvPicPr>
        <p:blipFill>
          <a:blip r:embed="rId2" cstate="print"/>
          <a:srcRect/>
          <a:stretch>
            <a:fillRect/>
          </a:stretch>
        </p:blipFill>
        <p:spPr bwMode="auto">
          <a:xfrm>
            <a:off x="1436616" y="3200401"/>
            <a:ext cx="6388241"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800" dirty="0" smtClean="0"/>
              <a:t>Structural determination of molecular complexes in the gas phase does provide accurate data.</a:t>
            </a:r>
          </a:p>
          <a:p>
            <a:r>
              <a:rPr lang="en-US" sz="2800" dirty="0" smtClean="0"/>
              <a:t>These have helped in improving our understanding intermolecular interactions that control the </a:t>
            </a:r>
            <a:r>
              <a:rPr lang="en-US" sz="2800" dirty="0" err="1" smtClean="0"/>
              <a:t>behaviour</a:t>
            </a:r>
            <a:r>
              <a:rPr lang="en-US" sz="2800" dirty="0" smtClean="0"/>
              <a:t> of solid, condensed phase.</a:t>
            </a:r>
          </a:p>
          <a:p>
            <a:r>
              <a:rPr lang="en-US" sz="2800" dirty="0" smtClean="0"/>
              <a:t>Fundamental understanding of hydrogen bonding has resulted by comparing results from gas phase to condensed phase.</a:t>
            </a:r>
          </a:p>
          <a:p>
            <a:r>
              <a:rPr lang="en-US" sz="2800" dirty="0" smtClean="0"/>
              <a:t>Some times the structures agree but when they don’t agree, we learn more.</a:t>
            </a:r>
          </a:p>
          <a:p>
            <a:r>
              <a:rPr lang="en-US" sz="2800" dirty="0" smtClean="0"/>
              <a:t>Hydrogen bond radii applicable to gas and solid phase have been derived.</a:t>
            </a:r>
          </a:p>
          <a:p>
            <a:endParaRPr lang="en-US" dirty="0"/>
          </a:p>
        </p:txBody>
      </p:sp>
      <p:sp>
        <p:nvSpPr>
          <p:cNvPr id="5" name="Footer Placeholder 4"/>
          <p:cNvSpPr>
            <a:spLocks noGrp="1"/>
          </p:cNvSpPr>
          <p:nvPr>
            <p:ph type="ftr" sz="quarter" idx="11"/>
          </p:nvPr>
        </p:nvSpPr>
        <p:spPr>
          <a:xfrm>
            <a:off x="0" y="6477000"/>
            <a:ext cx="4724400" cy="38100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listening</a:t>
            </a:r>
            <a:endParaRPr lang="en-US" dirty="0"/>
          </a:p>
        </p:txBody>
      </p:sp>
      <p:pic>
        <p:nvPicPr>
          <p:cNvPr id="157698" name="Picture 2"/>
          <p:cNvPicPr>
            <a:picLocks noGrp="1" noChangeAspect="1" noChangeArrowheads="1"/>
          </p:cNvPicPr>
          <p:nvPr>
            <p:ph idx="1"/>
          </p:nvPr>
        </p:nvPicPr>
        <p:blipFill>
          <a:blip r:embed="rId2" cstate="print"/>
          <a:srcRect/>
          <a:stretch>
            <a:fillRect/>
          </a:stretch>
        </p:blipFill>
        <p:spPr bwMode="auto">
          <a:xfrm>
            <a:off x="29496" y="1079088"/>
            <a:ext cx="6667500" cy="5334000"/>
          </a:xfrm>
          <a:prstGeom prst="rect">
            <a:avLst/>
          </a:prstGeom>
          <a:noFill/>
          <a:ln w="9525">
            <a:noFill/>
            <a:miter lim="800000"/>
            <a:headEnd/>
            <a:tailEnd/>
          </a:ln>
          <a:effectLst/>
        </p:spPr>
      </p:pic>
      <p:pic>
        <p:nvPicPr>
          <p:cNvPr id="7" name="Picture 4" descr="DSCN0042"/>
          <p:cNvPicPr>
            <a:picLocks noChangeAspect="1" noChangeArrowheads="1"/>
          </p:cNvPicPr>
          <p:nvPr/>
        </p:nvPicPr>
        <p:blipFill>
          <a:blip r:embed="rId3" cstate="print"/>
          <a:srcRect/>
          <a:stretch>
            <a:fillRect/>
          </a:stretch>
        </p:blipFill>
        <p:spPr bwMode="auto">
          <a:xfrm>
            <a:off x="6976808" y="1066800"/>
            <a:ext cx="2167192" cy="1752600"/>
          </a:xfrm>
          <a:prstGeom prst="rect">
            <a:avLst/>
          </a:prstGeom>
          <a:noFill/>
          <a:ln w="9525">
            <a:noFill/>
            <a:miter lim="800000"/>
            <a:headEnd/>
            <a:tailEnd/>
          </a:ln>
        </p:spPr>
      </p:pic>
      <p:pic>
        <p:nvPicPr>
          <p:cNvPr id="8" name="Picture 7" descr="Raghu"/>
          <p:cNvPicPr>
            <a:picLocks noChangeAspect="1" noChangeArrowheads="1"/>
          </p:cNvPicPr>
          <p:nvPr/>
        </p:nvPicPr>
        <p:blipFill>
          <a:blip r:embed="rId4" cstate="print"/>
          <a:srcRect/>
          <a:stretch>
            <a:fillRect/>
          </a:stretch>
        </p:blipFill>
        <p:spPr bwMode="auto">
          <a:xfrm>
            <a:off x="7010400" y="2819400"/>
            <a:ext cx="2133600" cy="2438400"/>
          </a:xfrm>
          <a:prstGeom prst="rect">
            <a:avLst/>
          </a:prstGeom>
          <a:noFill/>
          <a:ln w="9525">
            <a:noFill/>
            <a:miter lim="800000"/>
            <a:headEnd/>
            <a:tailEnd/>
          </a:ln>
        </p:spPr>
      </p:pic>
      <p:pic>
        <p:nvPicPr>
          <p:cNvPr id="157700" name="Picture 4"/>
          <p:cNvPicPr>
            <a:picLocks noChangeAspect="1" noChangeArrowheads="1"/>
          </p:cNvPicPr>
          <p:nvPr/>
        </p:nvPicPr>
        <p:blipFill>
          <a:blip r:embed="rId5" cstate="print"/>
          <a:srcRect/>
          <a:stretch>
            <a:fillRect/>
          </a:stretch>
        </p:blipFill>
        <p:spPr bwMode="auto">
          <a:xfrm>
            <a:off x="7543800" y="5057775"/>
            <a:ext cx="1600200" cy="1800225"/>
          </a:xfrm>
          <a:prstGeom prst="rect">
            <a:avLst/>
          </a:prstGeom>
          <a:noFill/>
          <a:ln w="9525">
            <a:noFill/>
            <a:miter lim="800000"/>
            <a:headEnd/>
            <a:tailEnd/>
          </a:ln>
          <a:effectLst/>
        </p:spPr>
      </p:pic>
      <p:sp>
        <p:nvSpPr>
          <p:cNvPr id="9" name="Footer Placeholder 8"/>
          <p:cNvSpPr>
            <a:spLocks noGrp="1"/>
          </p:cNvSpPr>
          <p:nvPr>
            <p:ph type="ftr" sz="quarter" idx="11"/>
          </p:nvPr>
        </p:nvSpPr>
        <p:spPr>
          <a:xfrm>
            <a:off x="0" y="6381750"/>
            <a:ext cx="42672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 within a molecule</a:t>
            </a:r>
            <a:endParaRPr lang="en-US" dirty="0"/>
          </a:p>
        </p:txBody>
      </p:sp>
      <p:sp>
        <p:nvSpPr>
          <p:cNvPr id="3" name="Content Placeholder 2"/>
          <p:cNvSpPr>
            <a:spLocks noGrp="1"/>
          </p:cNvSpPr>
          <p:nvPr>
            <p:ph idx="1"/>
          </p:nvPr>
        </p:nvSpPr>
        <p:spPr/>
        <p:txBody>
          <a:bodyPr/>
          <a:lstStyle/>
          <a:p>
            <a:r>
              <a:rPr lang="en-US" sz="2300" dirty="0" err="1" smtClean="0"/>
              <a:t>Coulson</a:t>
            </a:r>
            <a:r>
              <a:rPr lang="en-US" sz="2300" dirty="0" smtClean="0"/>
              <a:t> “Sometimes, it seems to me that a bond between two atoms has become so real, so tangible, so friendly, that I can almost see it. Then I awake with a little shock, for a chemical bond is not a real thing. It does not exist. No one has ever seen one. No one ever can. It is a figment of our own imagination.” </a:t>
            </a:r>
          </a:p>
          <a:p>
            <a:r>
              <a:rPr lang="en-US" sz="2300" dirty="0" smtClean="0"/>
              <a:t>Hoffman: “I think that any rigorous definition of a chemical bond is bound to be impoverishing, Push the concept to its limits. Be aware of the different experimental and theoretical measures out there. Accept that at the limits a bond will be a bond by some criteria, maybe not others. Respect chemical tradition, relax, and instead of wringing your hands about how terrible it is that this concept cannot be unambiguously defined, have fun with the fuzzy richness of the idea.”</a:t>
            </a:r>
          </a:p>
          <a:p>
            <a:r>
              <a:rPr lang="en-US" sz="2300" dirty="0" smtClean="0"/>
              <a:t>Arunan: “Chemical bonds are made of electrons”</a:t>
            </a:r>
          </a:p>
          <a:p>
            <a:endParaRPr lang="en-US" sz="2300" dirty="0"/>
          </a:p>
        </p:txBody>
      </p:sp>
      <p:sp>
        <p:nvSpPr>
          <p:cNvPr id="4" name="Footer Placeholder 3"/>
          <p:cNvSpPr>
            <a:spLocks noGrp="1"/>
          </p:cNvSpPr>
          <p:nvPr>
            <p:ph type="ftr" sz="quarter" idx="11"/>
          </p:nvPr>
        </p:nvSpPr>
        <p:spPr>
          <a:xfrm>
            <a:off x="0" y="6381750"/>
            <a:ext cx="6324600" cy="476250"/>
          </a:xfrm>
        </p:spPr>
        <p:txBody>
          <a:bodyPr/>
          <a:lstStyle/>
          <a:p>
            <a:pPr>
              <a:defRPr/>
            </a:pPr>
            <a:r>
              <a:rPr lang="en-IN" smtClean="0"/>
              <a:t>IYCr Summit Meeting Karachi 2014</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smtClean="0"/>
              <a:t>What can microwave spectroscopy tell us about these complexes?</a:t>
            </a:r>
          </a:p>
        </p:txBody>
      </p:sp>
      <p:sp>
        <p:nvSpPr>
          <p:cNvPr id="29699" name="Rectangle 3"/>
          <p:cNvSpPr>
            <a:spLocks noGrp="1" noChangeArrowheads="1"/>
          </p:cNvSpPr>
          <p:nvPr>
            <p:ph type="body" idx="1"/>
          </p:nvPr>
        </p:nvSpPr>
        <p:spPr/>
        <p:txBody>
          <a:bodyPr/>
          <a:lstStyle/>
          <a:p>
            <a:pPr eaLnBrk="1" hangingPunct="1">
              <a:lnSpc>
                <a:spcPct val="90000"/>
              </a:lnSpc>
            </a:pPr>
            <a:r>
              <a:rPr lang="en-US" sz="2900" dirty="0" smtClean="0">
                <a:solidFill>
                  <a:srgbClr val="33CC33"/>
                </a:solidFill>
              </a:rPr>
              <a:t>Rotational constants give the structure.</a:t>
            </a:r>
          </a:p>
          <a:p>
            <a:pPr eaLnBrk="1" hangingPunct="1">
              <a:lnSpc>
                <a:spcPct val="90000"/>
              </a:lnSpc>
            </a:pPr>
            <a:r>
              <a:rPr lang="en-US" sz="2900" dirty="0" smtClean="0">
                <a:solidFill>
                  <a:srgbClr val="33CC33"/>
                </a:solidFill>
              </a:rPr>
              <a:t>Several isotopes need to be investigated to get accurate structure</a:t>
            </a:r>
          </a:p>
          <a:p>
            <a:pPr eaLnBrk="1" hangingPunct="1">
              <a:lnSpc>
                <a:spcPct val="90000"/>
              </a:lnSpc>
            </a:pPr>
            <a:r>
              <a:rPr lang="en-US" sz="2900" dirty="0" smtClean="0">
                <a:solidFill>
                  <a:srgbClr val="33CC33"/>
                </a:solidFill>
              </a:rPr>
              <a:t>Centrifugal distortion constants can give some information about the intermolecular bonding and large amplitude vibrations.</a:t>
            </a:r>
          </a:p>
          <a:p>
            <a:pPr eaLnBrk="1" hangingPunct="1">
              <a:lnSpc>
                <a:spcPct val="90000"/>
              </a:lnSpc>
            </a:pPr>
            <a:r>
              <a:rPr lang="en-US" sz="2900" dirty="0" smtClean="0">
                <a:solidFill>
                  <a:srgbClr val="33CC33"/>
                </a:solidFill>
              </a:rPr>
              <a:t>Tunneling </a:t>
            </a:r>
            <a:r>
              <a:rPr lang="en-US" sz="2900" dirty="0" err="1" smtClean="0">
                <a:solidFill>
                  <a:srgbClr val="33CC33"/>
                </a:solidFill>
              </a:rPr>
              <a:t>splittings</a:t>
            </a:r>
            <a:r>
              <a:rPr lang="en-US" sz="2900" dirty="0" smtClean="0">
                <a:solidFill>
                  <a:srgbClr val="33CC33"/>
                </a:solidFill>
              </a:rPr>
              <a:t> reveal information about the various large amplitude motions as well, these can happen even at 0 Kelvin.</a:t>
            </a:r>
          </a:p>
          <a:p>
            <a:pPr eaLnBrk="1" hangingPunct="1">
              <a:lnSpc>
                <a:spcPct val="90000"/>
              </a:lnSpc>
            </a:pPr>
            <a:endParaRPr lang="en-US" sz="2800" dirty="0" smtClean="0"/>
          </a:p>
        </p:txBody>
      </p:sp>
      <p:sp>
        <p:nvSpPr>
          <p:cNvPr id="5" name="Footer Placeholder 4"/>
          <p:cNvSpPr>
            <a:spLocks noGrp="1"/>
          </p:cNvSpPr>
          <p:nvPr>
            <p:ph type="ftr" sz="quarter" idx="11"/>
          </p:nvPr>
        </p:nvSpPr>
        <p:spPr>
          <a:xfrm>
            <a:off x="0" y="6381750"/>
            <a:ext cx="44196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z="4000" smtClean="0"/>
              <a:t>Pulsed Nozzle Fourier Transform Microwave Spectrometer</a:t>
            </a:r>
          </a:p>
        </p:txBody>
      </p:sp>
      <p:graphicFrame>
        <p:nvGraphicFramePr>
          <p:cNvPr id="3074" name="Object 5"/>
          <p:cNvGraphicFramePr>
            <a:graphicFrameLocks noChangeAspect="1"/>
          </p:cNvGraphicFramePr>
          <p:nvPr/>
        </p:nvGraphicFramePr>
        <p:xfrm>
          <a:off x="152400" y="1295400"/>
          <a:ext cx="8915400" cy="5791200"/>
        </p:xfrm>
        <a:graphic>
          <a:graphicData uri="http://schemas.openxmlformats.org/presentationml/2006/ole">
            <mc:AlternateContent xmlns:mc="http://schemas.openxmlformats.org/markup-compatibility/2006">
              <mc:Choice xmlns:v="urn:schemas-microsoft-com:vml" Requires="v">
                <p:oleObj spid="_x0000_s55299" r:id="rId4" imgW="10104120" imgH="6876360" progId="">
                  <p:embed/>
                </p:oleObj>
              </mc:Choice>
              <mc:Fallback>
                <p:oleObj r:id="rId4" imgW="10104120" imgH="687636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95400"/>
                        <a:ext cx="8915400" cy="579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6"/>
          <p:cNvSpPr txBox="1">
            <a:spLocks noChangeArrowheads="1"/>
          </p:cNvSpPr>
          <p:nvPr/>
        </p:nvSpPr>
        <p:spPr bwMode="auto">
          <a:xfrm>
            <a:off x="381000" y="6096000"/>
            <a:ext cx="6584950" cy="366713"/>
          </a:xfrm>
          <a:prstGeom prst="rect">
            <a:avLst/>
          </a:prstGeom>
          <a:noFill/>
          <a:ln w="9525">
            <a:noFill/>
            <a:miter lim="800000"/>
            <a:headEnd/>
            <a:tailEnd/>
          </a:ln>
        </p:spPr>
        <p:txBody>
          <a:bodyPr wrap="none">
            <a:spAutoFit/>
          </a:bodyPr>
          <a:lstStyle/>
          <a:p>
            <a:pPr eaLnBrk="0" hangingPunct="0"/>
            <a:r>
              <a:rPr lang="en-US"/>
              <a:t>Arunan, Dev and Mandal, </a:t>
            </a:r>
            <a:r>
              <a:rPr lang="en-US" i="1"/>
              <a:t>Appl. Spectrosc. Rev</a:t>
            </a:r>
            <a:r>
              <a:rPr lang="en-US"/>
              <a:t>. </a:t>
            </a:r>
            <a:r>
              <a:rPr lang="en-US" b="1"/>
              <a:t>39</a:t>
            </a:r>
            <a:r>
              <a:rPr lang="en-US"/>
              <a:t>, 131 (2004)</a:t>
            </a:r>
          </a:p>
        </p:txBody>
      </p:sp>
      <p:sp>
        <p:nvSpPr>
          <p:cNvPr id="6" name="Footer Placeholder 5"/>
          <p:cNvSpPr>
            <a:spLocks noGrp="1"/>
          </p:cNvSpPr>
          <p:nvPr>
            <p:ph type="ftr" sz="quarter" idx="11"/>
          </p:nvPr>
        </p:nvSpPr>
        <p:spPr>
          <a:xfrm>
            <a:off x="0" y="6381750"/>
            <a:ext cx="3962400" cy="476250"/>
          </a:xfrm>
        </p:spPr>
        <p:txBody>
          <a:bodyPr/>
          <a:lstStyle/>
          <a:p>
            <a:r>
              <a:rPr lang="en-IN" dirty="0" err="1" smtClean="0"/>
              <a:t>IYCr</a:t>
            </a:r>
            <a:r>
              <a:rPr lang="en-IN" dirty="0" smtClean="0"/>
              <a:t> Summit Meeting Karachi 2014</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9043.JPG"/>
          <p:cNvPicPr>
            <a:picLocks noChangeAspect="1"/>
          </p:cNvPicPr>
          <p:nvPr/>
        </p:nvPicPr>
        <p:blipFill>
          <a:blip r:embed="rId2" cstate="print"/>
          <a:stretch>
            <a:fillRect/>
          </a:stretch>
        </p:blipFill>
        <p:spPr>
          <a:xfrm>
            <a:off x="0" y="0"/>
            <a:ext cx="9144000" cy="6858000"/>
          </a:xfrm>
          <a:prstGeom prst="rect">
            <a:avLst/>
          </a:prstGeom>
        </p:spPr>
      </p:pic>
      <p:sp>
        <p:nvSpPr>
          <p:cNvPr id="4" name="Footer Placeholder 3"/>
          <p:cNvSpPr>
            <a:spLocks noGrp="1"/>
          </p:cNvSpPr>
          <p:nvPr>
            <p:ph type="ftr" sz="quarter" idx="11"/>
          </p:nvPr>
        </p:nvSpPr>
        <p:spPr/>
        <p:txBody>
          <a:bodyPr/>
          <a:lstStyle/>
          <a:p>
            <a:r>
              <a:rPr lang="en-IN" smtClean="0"/>
              <a:t>IYCr Summit Meeting Karachi 2014</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TotalTime>
  <Words>3159</Words>
  <Application>Microsoft Office PowerPoint</Application>
  <PresentationFormat>On-screen Show (4:3)</PresentationFormat>
  <Paragraphs>391</Paragraphs>
  <Slides>53</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1_Default Design</vt:lpstr>
      <vt:lpstr>Bitmap Image</vt:lpstr>
      <vt:lpstr>Photo Editor Photo</vt:lpstr>
      <vt:lpstr>STRUCTURE AND BONDING OF MOLECULAR COMPLEXES IN THE GAS PHASE: ARE THEY RELEVANT TO CONDENSED PHASE?</vt:lpstr>
      <vt:lpstr>ACKNOWLEDGEMENTS</vt:lpstr>
      <vt:lpstr>Outline of the talk</vt:lpstr>
      <vt:lpstr>INTRODUCTION</vt:lpstr>
      <vt:lpstr>Chemical and Engineering News turns 90 and they picked 9</vt:lpstr>
      <vt:lpstr>Bonding within a molecule</vt:lpstr>
      <vt:lpstr>What can microwave spectroscopy tell us about these complexes?</vt:lpstr>
      <vt:lpstr>Pulsed Nozzle Fourier Transform Microwave Spectrometer</vt:lpstr>
      <vt:lpstr>PowerPoint Presentation</vt:lpstr>
      <vt:lpstr>PowerPoint Presentation</vt:lpstr>
      <vt:lpstr>Naphthalene dimer</vt:lpstr>
      <vt:lpstr>C2H4-H2S dimer</vt:lpstr>
      <vt:lpstr>Water and hydrogen sulphide in condensed phase</vt:lpstr>
      <vt:lpstr>Gas phase: (H2O)2 and (H2S)2</vt:lpstr>
      <vt:lpstr> When does a complex or molecule reveal the effect of Hydrogen bond?</vt:lpstr>
      <vt:lpstr>PowerPoint Presentation</vt:lpstr>
      <vt:lpstr>PowerPoint Presentation</vt:lpstr>
      <vt:lpstr>PowerPoint Presentation</vt:lpstr>
      <vt:lpstr>Torsion in ethane, staggered</vt:lpstr>
      <vt:lpstr>Towards hindered rotation</vt:lpstr>
      <vt:lpstr>Free rotation, no more eclipsed or staggered</vt:lpstr>
      <vt:lpstr>We predicted hydrogen sulphide solid to have hydrogen bonding at lower temperature in 2008. Could someone confirm?</vt:lpstr>
      <vt:lpstr>Hydrogen sulphide at low T and high P</vt:lpstr>
      <vt:lpstr>CH4-H2O complex</vt:lpstr>
      <vt:lpstr>Quantum Theory of Atoms in Molecules</vt:lpstr>
      <vt:lpstr>Atoms in Molecules Theory</vt:lpstr>
      <vt:lpstr>CH4-HX global minimum geometry</vt:lpstr>
      <vt:lpstr>Penta-coordinate carbon</vt:lpstr>
      <vt:lpstr>O-H •••C in condensed phase? RareC</vt:lpstr>
      <vt:lpstr>One more</vt:lpstr>
      <vt:lpstr>Water on Si-CH3 surface</vt:lpstr>
      <vt:lpstr>Where are the electrons in CH4</vt:lpstr>
      <vt:lpstr>IUPAC TASK GROUP</vt:lpstr>
      <vt:lpstr>New IUPAC Definition</vt:lpstr>
      <vt:lpstr>CH4 can accept a halogen bond too! FCl---CH4 complex</vt:lpstr>
      <vt:lpstr>H/Cl/Li bonding</vt:lpstr>
      <vt:lpstr>PowerPoint Presentation</vt:lpstr>
      <vt:lpstr>Ar-propargyl alcohol dimer Towards carbon bonding</vt:lpstr>
      <vt:lpstr>PowerPoint Presentation</vt:lpstr>
      <vt:lpstr>PowerPoint Presentation</vt:lpstr>
      <vt:lpstr>PowerPoint Presentation</vt:lpstr>
      <vt:lpstr>PowerPoint Presentation</vt:lpstr>
      <vt:lpstr>PowerPoint Presentation</vt:lpstr>
      <vt:lpstr>X-C---Y Carbon bonding shows</vt:lpstr>
      <vt:lpstr>Carbon bond covered</vt:lpstr>
      <vt:lpstr>Experimental verification by Prof. Guru Row of IISc in a few months</vt:lpstr>
      <vt:lpstr>Chemical and Engineering News January 6, 2014</vt:lpstr>
      <vt:lpstr>AFM image of hydrogen bonds</vt:lpstr>
      <vt:lpstr>Review of Annu. Rev. Phys. Chem.</vt:lpstr>
      <vt:lpstr>Indeed beryllium bond</vt:lpstr>
      <vt:lpstr>Russel Boyd’s email (Jan 7, 2013)</vt:lpstr>
      <vt:lpstr>Conclusions</vt:lpstr>
      <vt:lpstr>Thanks for listening</vt:lpstr>
    </vt:vector>
  </TitlesOfParts>
  <Company>Indian Institute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OF THE HYDROGEN BOND</dc:title>
  <dc:creator>Prof.Arunan</dc:creator>
  <cp:lastModifiedBy>Auditorium</cp:lastModifiedBy>
  <cp:revision>86</cp:revision>
  <dcterms:created xsi:type="dcterms:W3CDTF">2010-11-25T03:03:39Z</dcterms:created>
  <dcterms:modified xsi:type="dcterms:W3CDTF">2014-04-29T06:31:45Z</dcterms:modified>
</cp:coreProperties>
</file>