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3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6" r:id="rId24"/>
    <p:sldMasterId id="2147483948" r:id="rId25"/>
    <p:sldMasterId id="2147483960" r:id="rId26"/>
    <p:sldMasterId id="2147483984" r:id="rId27"/>
    <p:sldMasterId id="2147483996" r:id="rId28"/>
    <p:sldMasterId id="2147484008" r:id="rId29"/>
    <p:sldMasterId id="2147484020" r:id="rId30"/>
    <p:sldMasterId id="2147484032" r:id="rId31"/>
    <p:sldMasterId id="2147484044" r:id="rId32"/>
    <p:sldMasterId id="2147484056" r:id="rId33"/>
    <p:sldMasterId id="2147484068" r:id="rId34"/>
  </p:sldMasterIdLst>
  <p:notesMasterIdLst>
    <p:notesMasterId r:id="rId82"/>
  </p:notesMasterIdLst>
  <p:sldIdLst>
    <p:sldId id="256" r:id="rId35"/>
    <p:sldId id="290" r:id="rId36"/>
    <p:sldId id="258" r:id="rId37"/>
    <p:sldId id="261" r:id="rId38"/>
    <p:sldId id="272" r:id="rId39"/>
    <p:sldId id="257" r:id="rId40"/>
    <p:sldId id="259" r:id="rId41"/>
    <p:sldId id="295" r:id="rId42"/>
    <p:sldId id="260" r:id="rId43"/>
    <p:sldId id="263" r:id="rId44"/>
    <p:sldId id="264" r:id="rId45"/>
    <p:sldId id="265" r:id="rId46"/>
    <p:sldId id="266" r:id="rId47"/>
    <p:sldId id="302" r:id="rId48"/>
    <p:sldId id="267" r:id="rId49"/>
    <p:sldId id="293" r:id="rId50"/>
    <p:sldId id="269" r:id="rId51"/>
    <p:sldId id="303" r:id="rId52"/>
    <p:sldId id="273" r:id="rId53"/>
    <p:sldId id="271" r:id="rId54"/>
    <p:sldId id="274" r:id="rId55"/>
    <p:sldId id="296" r:id="rId56"/>
    <p:sldId id="262" r:id="rId57"/>
    <p:sldId id="297" r:id="rId58"/>
    <p:sldId id="301" r:id="rId59"/>
    <p:sldId id="275" r:id="rId60"/>
    <p:sldId id="276" r:id="rId61"/>
    <p:sldId id="299" r:id="rId62"/>
    <p:sldId id="304" r:id="rId63"/>
    <p:sldId id="285" r:id="rId64"/>
    <p:sldId id="284" r:id="rId65"/>
    <p:sldId id="286" r:id="rId66"/>
    <p:sldId id="268" r:id="rId67"/>
    <p:sldId id="278" r:id="rId68"/>
    <p:sldId id="305" r:id="rId69"/>
    <p:sldId id="279" r:id="rId70"/>
    <p:sldId id="280" r:id="rId71"/>
    <p:sldId id="287" r:id="rId72"/>
    <p:sldId id="283" r:id="rId73"/>
    <p:sldId id="282" r:id="rId74"/>
    <p:sldId id="281" r:id="rId75"/>
    <p:sldId id="298" r:id="rId76"/>
    <p:sldId id="294" r:id="rId77"/>
    <p:sldId id="292" r:id="rId78"/>
    <p:sldId id="277" r:id="rId79"/>
    <p:sldId id="300" r:id="rId80"/>
    <p:sldId id="289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5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8.xml"/><Relationship Id="rId47" Type="http://schemas.openxmlformats.org/officeDocument/2006/relationships/slide" Target="slides/slide13.xml"/><Relationship Id="rId50" Type="http://schemas.openxmlformats.org/officeDocument/2006/relationships/slide" Target="slides/slide16.xml"/><Relationship Id="rId55" Type="http://schemas.openxmlformats.org/officeDocument/2006/relationships/slide" Target="slides/slide21.xml"/><Relationship Id="rId63" Type="http://schemas.openxmlformats.org/officeDocument/2006/relationships/slide" Target="slides/slide29.xml"/><Relationship Id="rId68" Type="http://schemas.openxmlformats.org/officeDocument/2006/relationships/slide" Target="slides/slide34.xml"/><Relationship Id="rId76" Type="http://schemas.openxmlformats.org/officeDocument/2006/relationships/slide" Target="slides/slide42.xml"/><Relationship Id="rId8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3.xml"/><Relationship Id="rId40" Type="http://schemas.openxmlformats.org/officeDocument/2006/relationships/slide" Target="slides/slide6.xml"/><Relationship Id="rId45" Type="http://schemas.openxmlformats.org/officeDocument/2006/relationships/slide" Target="slides/slide11.xml"/><Relationship Id="rId53" Type="http://schemas.openxmlformats.org/officeDocument/2006/relationships/slide" Target="slides/slide19.xml"/><Relationship Id="rId58" Type="http://schemas.openxmlformats.org/officeDocument/2006/relationships/slide" Target="slides/slide24.xml"/><Relationship Id="rId66" Type="http://schemas.openxmlformats.org/officeDocument/2006/relationships/slide" Target="slides/slide32.xml"/><Relationship Id="rId74" Type="http://schemas.openxmlformats.org/officeDocument/2006/relationships/slide" Target="slides/slide40.xml"/><Relationship Id="rId79" Type="http://schemas.openxmlformats.org/officeDocument/2006/relationships/slide" Target="slides/slide45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7.xml"/><Relationship Id="rId82" Type="http://schemas.openxmlformats.org/officeDocument/2006/relationships/notesMaster" Target="notesMasters/notesMaster1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1.xml"/><Relationship Id="rId43" Type="http://schemas.openxmlformats.org/officeDocument/2006/relationships/slide" Target="slides/slide9.xml"/><Relationship Id="rId48" Type="http://schemas.openxmlformats.org/officeDocument/2006/relationships/slide" Target="slides/slide14.xml"/><Relationship Id="rId56" Type="http://schemas.openxmlformats.org/officeDocument/2006/relationships/slide" Target="slides/slide22.xml"/><Relationship Id="rId64" Type="http://schemas.openxmlformats.org/officeDocument/2006/relationships/slide" Target="slides/slide30.xml"/><Relationship Id="rId69" Type="http://schemas.openxmlformats.org/officeDocument/2006/relationships/slide" Target="slides/slide35.xml"/><Relationship Id="rId77" Type="http://schemas.openxmlformats.org/officeDocument/2006/relationships/slide" Target="slides/slide4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7.xml"/><Relationship Id="rId72" Type="http://schemas.openxmlformats.org/officeDocument/2006/relationships/slide" Target="slides/slide38.xml"/><Relationship Id="rId80" Type="http://schemas.openxmlformats.org/officeDocument/2006/relationships/slide" Target="slides/slide46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4.xml"/><Relationship Id="rId46" Type="http://schemas.openxmlformats.org/officeDocument/2006/relationships/slide" Target="slides/slide12.xml"/><Relationship Id="rId59" Type="http://schemas.openxmlformats.org/officeDocument/2006/relationships/slide" Target="slides/slide25.xml"/><Relationship Id="rId67" Type="http://schemas.openxmlformats.org/officeDocument/2006/relationships/slide" Target="slides/slide3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7.xml"/><Relationship Id="rId54" Type="http://schemas.openxmlformats.org/officeDocument/2006/relationships/slide" Target="slides/slide20.xml"/><Relationship Id="rId62" Type="http://schemas.openxmlformats.org/officeDocument/2006/relationships/slide" Target="slides/slide28.xml"/><Relationship Id="rId70" Type="http://schemas.openxmlformats.org/officeDocument/2006/relationships/slide" Target="slides/slide36.xml"/><Relationship Id="rId75" Type="http://schemas.openxmlformats.org/officeDocument/2006/relationships/slide" Target="slides/slide41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2.xml"/><Relationship Id="rId49" Type="http://schemas.openxmlformats.org/officeDocument/2006/relationships/slide" Target="slides/slide15.xml"/><Relationship Id="rId57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0.xml"/><Relationship Id="rId52" Type="http://schemas.openxmlformats.org/officeDocument/2006/relationships/slide" Target="slides/slide18.xml"/><Relationship Id="rId60" Type="http://schemas.openxmlformats.org/officeDocument/2006/relationships/slide" Target="slides/slide26.xml"/><Relationship Id="rId65" Type="http://schemas.openxmlformats.org/officeDocument/2006/relationships/slide" Target="slides/slide31.xml"/><Relationship Id="rId73" Type="http://schemas.openxmlformats.org/officeDocument/2006/relationships/slide" Target="slides/slide39.xml"/><Relationship Id="rId78" Type="http://schemas.openxmlformats.org/officeDocument/2006/relationships/slide" Target="slides/slide44.xml"/><Relationship Id="rId81" Type="http://schemas.openxmlformats.org/officeDocument/2006/relationships/slide" Target="slides/slide47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4EA35-8309-4E45-8643-632695EAE691}" type="datetimeFigureOut">
              <a:rPr lang="en-MY" smtClean="0"/>
              <a:t>29/4/2014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8F980-EF74-4347-894F-D7F79C1D5EE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5746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E5BE7-C4F9-4157-BCD7-F624914F6CE3}" type="slidenum">
              <a:rPr lang="en-MY" smtClean="0">
                <a:solidFill>
                  <a:prstClr val="black"/>
                </a:solidFill>
              </a:rPr>
              <a:pPr/>
              <a:t>3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85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7.xml"/><Relationship Id="rId1" Type="http://schemas.openxmlformats.org/officeDocument/2006/relationships/themeOverride" Target="../theme/themeOverride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7.xml"/><Relationship Id="rId1" Type="http://schemas.openxmlformats.org/officeDocument/2006/relationships/themeOverride" Target="../theme/themeOverride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8.xml"/><Relationship Id="rId1" Type="http://schemas.openxmlformats.org/officeDocument/2006/relationships/themeOverride" Target="../theme/themeOverride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8.xml"/><Relationship Id="rId1" Type="http://schemas.openxmlformats.org/officeDocument/2006/relationships/themeOverride" Target="../theme/themeOverride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9.xml"/><Relationship Id="rId1" Type="http://schemas.openxmlformats.org/officeDocument/2006/relationships/themeOverride" Target="../theme/themeOverride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9.xml"/><Relationship Id="rId1" Type="http://schemas.openxmlformats.org/officeDocument/2006/relationships/themeOverride" Target="../theme/themeOverride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0.xml"/><Relationship Id="rId1" Type="http://schemas.openxmlformats.org/officeDocument/2006/relationships/themeOverride" Target="../theme/themeOverride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0.xml"/><Relationship Id="rId1" Type="http://schemas.openxmlformats.org/officeDocument/2006/relationships/themeOverride" Target="../theme/themeOverride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1.xml"/><Relationship Id="rId1" Type="http://schemas.openxmlformats.org/officeDocument/2006/relationships/themeOverride" Target="../theme/themeOverride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1.xml"/><Relationship Id="rId1" Type="http://schemas.openxmlformats.org/officeDocument/2006/relationships/themeOverride" Target="../theme/themeOverride1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2.xml"/><Relationship Id="rId1" Type="http://schemas.openxmlformats.org/officeDocument/2006/relationships/themeOverride" Target="../theme/themeOverride1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2.xml"/><Relationship Id="rId1" Type="http://schemas.openxmlformats.org/officeDocument/2006/relationships/themeOverride" Target="../theme/themeOverride1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3.xml"/><Relationship Id="rId1" Type="http://schemas.openxmlformats.org/officeDocument/2006/relationships/themeOverride" Target="../theme/themeOverride1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3.xml"/><Relationship Id="rId1" Type="http://schemas.openxmlformats.org/officeDocument/2006/relationships/themeOverride" Target="../theme/themeOverride14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4.xml"/><Relationship Id="rId1" Type="http://schemas.openxmlformats.org/officeDocument/2006/relationships/themeOverride" Target="../theme/themeOverride15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4.xml"/><Relationship Id="rId1" Type="http://schemas.openxmlformats.org/officeDocument/2006/relationships/themeOverride" Target="../theme/themeOverride16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E22B-8ABD-44F1-8BD4-C1AFFCE04FF7}" type="datetimeFigureOut">
              <a:rPr lang="en-MY" smtClean="0"/>
              <a:t>29/4/2014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50E6-C836-4479-84AD-9D079E513E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5245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E22B-8ABD-44F1-8BD4-C1AFFCE04FF7}" type="datetimeFigureOut">
              <a:rPr lang="en-MY" smtClean="0"/>
              <a:t>29/4/2014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50E6-C836-4479-84AD-9D079E513E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50650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6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7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1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2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1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8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14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4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E22B-8ABD-44F1-8BD4-C1AFFCE04FF7}" type="datetimeFigureOut">
              <a:rPr lang="en-MY" smtClean="0"/>
              <a:t>29/4/2014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50E6-C836-4479-84AD-9D079E513E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089274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76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2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9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9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6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6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3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19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6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1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2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2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2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3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2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90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9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5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9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9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0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1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6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0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1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2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5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3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8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3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1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76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0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3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2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7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3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2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0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13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2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6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2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6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1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1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4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3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0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3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6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8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4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4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8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4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23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5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8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2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5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20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7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3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4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4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0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3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7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7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15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9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E22B-8ABD-44F1-8BD4-C1AFFCE04FF7}" type="datetimeFigureOut">
              <a:rPr lang="en-MY" smtClean="0"/>
              <a:t>29/4/2014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50E6-C836-4479-84AD-9D079E513E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21541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3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2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4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6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8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7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2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8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9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8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3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0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6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1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3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7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5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66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1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9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6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0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63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8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0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0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1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9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5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4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4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1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1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7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6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1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7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6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7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6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8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4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4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1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6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5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87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4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8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4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9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2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0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4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7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2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5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2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7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1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9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7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7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2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C20F67-6800-482E-8533-939DC50B8578}" type="datetimeFigureOut">
              <a:rPr lang="en-MY"/>
              <a:pPr>
                <a:defRPr/>
              </a:pPr>
              <a:t>29/4/2014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F94FAD-DC28-4388-9699-6F26E27FC32D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1399229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DCE6BF-36D2-463B-B377-35BDA28FEA56}" type="datetimeFigureOut">
              <a:rPr lang="en-MY"/>
              <a:pPr>
                <a:defRPr/>
              </a:pPr>
              <a:t>29/4/2014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005153-F916-4016-B845-5ADDA435866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2258043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7E2DD2-1931-4C6E-9498-754A9278BAE4}" type="datetimeFigureOut">
              <a:rPr lang="en-MY"/>
              <a:pPr>
                <a:defRPr/>
              </a:pPr>
              <a:t>29/4/2014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FC85BE-2D63-4428-BA66-26A639345AA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335770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B57E91-FA78-45BC-A588-29B0E6263F1C}" type="datetimeFigureOut">
              <a:rPr lang="en-MY"/>
              <a:pPr>
                <a:defRPr/>
              </a:pPr>
              <a:t>29/4/2014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1CD22D-18DE-4934-83DA-164E47C5A62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32547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1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7726A8-BC69-491C-8EFE-7664E0D54B74}" type="datetimeFigureOut">
              <a:rPr lang="en-MY"/>
              <a:pPr>
                <a:defRPr/>
              </a:pPr>
              <a:t>29/4/2014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295776-B433-44A9-AE9D-E254287CA5A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798562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B95BCD-9B5C-4079-A006-21992F1A031A}" type="datetimeFigureOut">
              <a:rPr lang="en-MY"/>
              <a:pPr>
                <a:defRPr/>
              </a:pPr>
              <a:t>29/4/2014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1E2232-021A-4F3E-8698-C46D7659292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4154753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854BB2-493F-4E0A-A970-3FAE1A8932EF}" type="datetimeFigureOut">
              <a:rPr lang="en-MY"/>
              <a:pPr>
                <a:defRPr/>
              </a:pPr>
              <a:t>29/4/2014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579664-7C9B-4CCF-B319-FC882F03643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4371832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5CF3E4-BDD5-4165-A7FE-77D9C0C98562}" type="datetimeFigureOut">
              <a:rPr lang="en-MY"/>
              <a:pPr>
                <a:defRPr/>
              </a:pPr>
              <a:t>29/4/2014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B8A532-6788-470B-AC9A-A329A80DB9C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3576734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C9CB6A-5BC9-4A75-B52E-DA3CCC5C362C}" type="datetimeFigureOut">
              <a:rPr lang="en-MY"/>
              <a:pPr>
                <a:defRPr/>
              </a:pPr>
              <a:t>29/4/2014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625584-AE90-4A4F-BCD0-E361B8C0502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626302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1F7352-38DB-40F7-877C-5256AE852F16}" type="datetimeFigureOut">
              <a:rPr lang="en-MY"/>
              <a:pPr>
                <a:defRPr/>
              </a:pPr>
              <a:t>29/4/2014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D9B236-09C2-4BBF-BB79-D4AA70C6B50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3717543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41A9E2-0116-46B5-A44C-1A92D813E46E}" type="datetimeFigureOut">
              <a:rPr lang="en-MY"/>
              <a:pPr>
                <a:defRPr/>
              </a:pPr>
              <a:t>29/4/2014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F3A289-EEE1-424F-AB0D-0A4A9D8F05BD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4194457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93D9D-6D61-4236-B6AE-07872E556F43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27889-1A1B-411B-BCF4-D4710D234AA0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2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C03C-86FE-4655-A2BE-765FFDF30872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3436B-0BBD-47AD-A8F8-8A7F8B34C58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8290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25E18-4FB0-4DE5-8354-7C10320A89D1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E2DD0-6F6D-434A-9748-B0E810CAABE2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64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4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3F5F8-9094-438E-BBE3-4E39ED7BEA0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047E-A11C-4A8D-B1F1-AC94A6A098B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5593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A6C9-5A4C-45B3-A995-ECE7BBF1595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1A116-1F86-44B1-81E1-E753A631447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593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84D31-9218-4DB0-B571-269A6D1FAB2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50709-1194-404B-8402-EEABC2AABBB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54256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225E6-2269-4BC6-A81C-89BDE8CE7C2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4DCBE-DBE7-49CB-A96B-A3E209FCD50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4876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DC012-8DEB-4E09-9CED-2BD565E7C8C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BAB5D-81B9-4134-B9A6-9647D13D073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3103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8EB0E-FF0E-4C64-858E-A32030DD4E0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31709-5A48-42E6-A13D-BB76443F4E9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0744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557C-AEE7-42CB-8A52-CD8E1ADC0AA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2571-808D-4158-8B4A-AE96871263E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9176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FE108-99BB-4F7B-8526-1020320671C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1F33C-F770-4C98-8E8D-397A9AB7F88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3631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93D9D-6D61-4236-B6AE-07872E556F43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27889-1A1B-411B-BCF4-D4710D234AA0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204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C03C-86FE-4655-A2BE-765FFDF30872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3436B-0BBD-47AD-A8F8-8A7F8B34C58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8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E22B-8ABD-44F1-8BD4-C1AFFCE04FF7}" type="datetimeFigureOut">
              <a:rPr lang="en-MY" smtClean="0"/>
              <a:t>29/4/2014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50E6-C836-4479-84AD-9D079E513E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761657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4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25E18-4FB0-4DE5-8354-7C10320A89D1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E2DD0-6F6D-434A-9748-B0E810CAABE2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57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3F5F8-9094-438E-BBE3-4E39ED7BEA0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047E-A11C-4A8D-B1F1-AC94A6A098B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2152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A6C9-5A4C-45B3-A995-ECE7BBF1595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1A116-1F86-44B1-81E1-E753A631447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352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84D31-9218-4DB0-B571-269A6D1FAB2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50709-1194-404B-8402-EEABC2AABBB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8665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225E6-2269-4BC6-A81C-89BDE8CE7C2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4DCBE-DBE7-49CB-A96B-A3E209FCD50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3597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DC012-8DEB-4E09-9CED-2BD565E7C8C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BAB5D-81B9-4134-B9A6-9647D13D073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6658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8EB0E-FF0E-4C64-858E-A32030DD4E0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31709-5A48-42E6-A13D-BB76443F4E9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9852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557C-AEE7-42CB-8A52-CD8E1ADC0AA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2571-808D-4158-8B4A-AE96871263E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28311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FE108-99BB-4F7B-8526-1020320671C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1F33C-F770-4C98-8E8D-397A9AB7F88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1248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93D9D-6D61-4236-B6AE-07872E556F43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27889-1A1B-411B-BCF4-D4710D234AA0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22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25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C03C-86FE-4655-A2BE-765FFDF30872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3436B-0BBD-47AD-A8F8-8A7F8B34C58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0912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25E18-4FB0-4DE5-8354-7C10320A89D1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E2DD0-6F6D-434A-9748-B0E810CAABE2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07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3F5F8-9094-438E-BBE3-4E39ED7BEA0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047E-A11C-4A8D-B1F1-AC94A6A098B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34206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A6C9-5A4C-45B3-A995-ECE7BBF1595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1A116-1F86-44B1-81E1-E753A631447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6183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84D31-9218-4DB0-B571-269A6D1FAB2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50709-1194-404B-8402-EEABC2AABBB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7262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225E6-2269-4BC6-A81C-89BDE8CE7C2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4DCBE-DBE7-49CB-A96B-A3E209FCD50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7848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DC012-8DEB-4E09-9CED-2BD565E7C8C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BAB5D-81B9-4134-B9A6-9647D13D073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0287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8EB0E-FF0E-4C64-858E-A32030DD4E0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31709-5A48-42E6-A13D-BB76443F4E9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9876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557C-AEE7-42CB-8A52-CD8E1ADC0AA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2571-808D-4158-8B4A-AE96871263E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7085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FE108-99BB-4F7B-8526-1020320671C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1F33C-F770-4C98-8E8D-397A9AB7F88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90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2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93D9D-6D61-4236-B6AE-07872E556F43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27889-1A1B-411B-BCF4-D4710D234AA0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94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C03C-86FE-4655-A2BE-765FFDF30872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3436B-0BBD-47AD-A8F8-8A7F8B34C58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02335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25E18-4FB0-4DE5-8354-7C10320A89D1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E2DD0-6F6D-434A-9748-B0E810CAABE2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08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3F5F8-9094-438E-BBE3-4E39ED7BEA0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047E-A11C-4A8D-B1F1-AC94A6A098B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0129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A6C9-5A4C-45B3-A995-ECE7BBF1595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1A116-1F86-44B1-81E1-E753A631447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56594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84D31-9218-4DB0-B571-269A6D1FAB2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50709-1194-404B-8402-EEABC2AABBB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0776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225E6-2269-4BC6-A81C-89BDE8CE7C2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4DCBE-DBE7-49CB-A96B-A3E209FCD50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4852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DC012-8DEB-4E09-9CED-2BD565E7C8C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BAB5D-81B9-4134-B9A6-9647D13D073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51294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8EB0E-FF0E-4C64-858E-A32030DD4E0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31709-5A48-42E6-A13D-BB76443F4E9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33115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557C-AEE7-42CB-8A52-CD8E1ADC0AA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2571-808D-4158-8B4A-AE96871263E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65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FE108-99BB-4F7B-8526-1020320671C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1F33C-F770-4C98-8E8D-397A9AB7F88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4043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93D9D-6D61-4236-B6AE-07872E556F43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27889-1A1B-411B-BCF4-D4710D234AA0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04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C03C-86FE-4655-A2BE-765FFDF30872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3436B-0BBD-47AD-A8F8-8A7F8B34C58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75930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25E18-4FB0-4DE5-8354-7C10320A89D1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E2DD0-6F6D-434A-9748-B0E810CAABE2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21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3F5F8-9094-438E-BBE3-4E39ED7BEA0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047E-A11C-4A8D-B1F1-AC94A6A098B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78087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A6C9-5A4C-45B3-A995-ECE7BBF1595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1A116-1F86-44B1-81E1-E753A631447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2849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84D31-9218-4DB0-B571-269A6D1FAB2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50709-1194-404B-8402-EEABC2AABBB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91359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225E6-2269-4BC6-A81C-89BDE8CE7C2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4DCBE-DBE7-49CB-A96B-A3E209FCD50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5660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DC012-8DEB-4E09-9CED-2BD565E7C8C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BAB5D-81B9-4134-B9A6-9647D13D073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31878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8EB0E-FF0E-4C64-858E-A32030DD4E0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31709-5A48-42E6-A13D-BB76443F4E9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954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557C-AEE7-42CB-8A52-CD8E1ADC0AA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2571-808D-4158-8B4A-AE96871263E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30189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FE108-99BB-4F7B-8526-1020320671C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1F33C-F770-4C98-8E8D-397A9AB7F88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26588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93D9D-6D61-4236-B6AE-07872E556F43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27889-1A1B-411B-BCF4-D4710D234AA0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58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C03C-86FE-4655-A2BE-765FFDF30872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3436B-0BBD-47AD-A8F8-8A7F8B34C58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0505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25E18-4FB0-4DE5-8354-7C10320A89D1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E2DD0-6F6D-434A-9748-B0E810CAABE2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31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3F5F8-9094-438E-BBE3-4E39ED7BEA0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047E-A11C-4A8D-B1F1-AC94A6A098B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5342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A6C9-5A4C-45B3-A995-ECE7BBF1595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1A116-1F86-44B1-81E1-E753A631447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87495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84D31-9218-4DB0-B571-269A6D1FAB2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50709-1194-404B-8402-EEABC2AABBB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74188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225E6-2269-4BC6-A81C-89BDE8CE7C2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4DCBE-DBE7-49CB-A96B-A3E209FCD50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64161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DC012-8DEB-4E09-9CED-2BD565E7C8C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BAB5D-81B9-4134-B9A6-9647D13D073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68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2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8EB0E-FF0E-4C64-858E-A32030DD4E0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31709-5A48-42E6-A13D-BB76443F4E9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1767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557C-AEE7-42CB-8A52-CD8E1ADC0AA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2571-808D-4158-8B4A-AE96871263E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6486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FE108-99BB-4F7B-8526-1020320671C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1F33C-F770-4C98-8E8D-397A9AB7F88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69687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93D9D-6D61-4236-B6AE-07872E556F43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27889-1A1B-411B-BCF4-D4710D234AA0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53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C03C-86FE-4655-A2BE-765FFDF30872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3436B-0BBD-47AD-A8F8-8A7F8B34C58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59921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25E18-4FB0-4DE5-8354-7C10320A89D1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E2DD0-6F6D-434A-9748-B0E810CAABE2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82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3F5F8-9094-438E-BBE3-4E39ED7BEA0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047E-A11C-4A8D-B1F1-AC94A6A098B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02420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A6C9-5A4C-45B3-A995-ECE7BBF1595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1A116-1F86-44B1-81E1-E753A631447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7234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84D31-9218-4DB0-B571-269A6D1FAB2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50709-1194-404B-8402-EEABC2AABBB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75417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225E6-2269-4BC6-A81C-89BDE8CE7C2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4DCBE-DBE7-49CB-A96B-A3E209FCD50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161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5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DC012-8DEB-4E09-9CED-2BD565E7C8C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BAB5D-81B9-4134-B9A6-9647D13D073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32325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8EB0E-FF0E-4C64-858E-A32030DD4E0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31709-5A48-42E6-A13D-BB76443F4E9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79025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557C-AEE7-42CB-8A52-CD8E1ADC0AA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2571-808D-4158-8B4A-AE96871263E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92620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FE108-99BB-4F7B-8526-1020320671C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1F33C-F770-4C98-8E8D-397A9AB7F88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73731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93D9D-6D61-4236-B6AE-07872E556F43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27889-1A1B-411B-BCF4-D4710D234AA0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24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C03C-86FE-4655-A2BE-765FFDF30872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3436B-0BBD-47AD-A8F8-8A7F8B34C58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2195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25E18-4FB0-4DE5-8354-7C10320A89D1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E2DD0-6F6D-434A-9748-B0E810CAABE2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00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3F5F8-9094-438E-BBE3-4E39ED7BEA0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047E-A11C-4A8D-B1F1-AC94A6A098B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84104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A6C9-5A4C-45B3-A995-ECE7BBF1595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1A116-1F86-44B1-81E1-E753A631447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60346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84D31-9218-4DB0-B571-269A6D1FAB2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50709-1194-404B-8402-EEABC2AABBB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40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4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225E6-2269-4BC6-A81C-89BDE8CE7C2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4DCBE-DBE7-49CB-A96B-A3E209FCD50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44439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DC012-8DEB-4E09-9CED-2BD565E7C8C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BAB5D-81B9-4134-B9A6-9647D13D073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846386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8EB0E-FF0E-4C64-858E-A32030DD4E0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31709-5A48-42E6-A13D-BB76443F4E9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1108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557C-AEE7-42CB-8A52-CD8E1ADC0AA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2571-808D-4158-8B4A-AE96871263E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63681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FE108-99BB-4F7B-8526-1020320671C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1F33C-F770-4C98-8E8D-397A9AB7F88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06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2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7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E22B-8ABD-44F1-8BD4-C1AFFCE04FF7}" type="datetimeFigureOut">
              <a:rPr lang="en-MY" smtClean="0"/>
              <a:t>29/4/2014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50E6-C836-4479-84AD-9D079E513E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749761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4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80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19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8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7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8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8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8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0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0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E22B-8ABD-44F1-8BD4-C1AFFCE04FF7}" type="datetimeFigureOut">
              <a:rPr lang="en-MY" smtClean="0"/>
              <a:t>29/4/2014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50E6-C836-4479-84AD-9D079E513E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691456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1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0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39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7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0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6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3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E22B-8ABD-44F1-8BD4-C1AFFCE04FF7}" type="datetimeFigureOut">
              <a:rPr lang="en-MY" smtClean="0"/>
              <a:t>29/4/2014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50E6-C836-4479-84AD-9D079E513E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331251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4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7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6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8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7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9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60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1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2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3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E22B-8ABD-44F1-8BD4-C1AFFCE04FF7}" type="datetimeFigureOut">
              <a:rPr lang="en-MY" smtClean="0"/>
              <a:t>29/4/2014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50E6-C836-4479-84AD-9D079E513E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462800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7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9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0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61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0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E22B-8ABD-44F1-8BD4-C1AFFCE04FF7}" type="datetimeFigureOut">
              <a:rPr lang="en-MY" smtClean="0"/>
              <a:t>29/4/2014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50E6-C836-4479-84AD-9D079E513E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813008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8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8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7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6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4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7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5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2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2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1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E22B-8ABD-44F1-8BD4-C1AFFCE04FF7}" type="datetimeFigureOut">
              <a:rPr lang="en-MY" smtClean="0"/>
              <a:t>29/4/2014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50E6-C836-4479-84AD-9D079E513E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295727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0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5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1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9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58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2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4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3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2E22B-8ABD-44F1-8BD4-C1AFFCE04FF7}" type="datetimeFigureOut">
              <a:rPr lang="en-MY" smtClean="0"/>
              <a:t>29/4/2014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B50E6-C836-4479-84AD-9D079E513E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7994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0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4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7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2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9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4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2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7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9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4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3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56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2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0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1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0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4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MY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MY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8B26134-6E3E-492E-9713-E59A8830B21D}" type="datetimeFigureOut">
              <a:rPr lang="en-MY"/>
              <a:pPr>
                <a:defRPr/>
              </a:pPr>
              <a:t>29/4/2014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721BEC7-FB49-4268-AE5E-514A54D2570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2435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287969-BD46-4BD0-897E-849CD3A16EA1}" type="datetimeFigureOut">
              <a:rPr lang="en-US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57C8EB-373F-47C5-8046-D694E102E5A8}" type="slidenum">
              <a:rPr lang="en-US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58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287969-BD46-4BD0-897E-849CD3A16EA1}" type="datetimeFigureOut">
              <a:rPr lang="en-US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57C8EB-373F-47C5-8046-D694E102E5A8}" type="slidenum">
              <a:rPr lang="en-US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255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287969-BD46-4BD0-897E-849CD3A16EA1}" type="datetimeFigureOut">
              <a:rPr lang="en-US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57C8EB-373F-47C5-8046-D694E102E5A8}" type="slidenum">
              <a:rPr lang="en-US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433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3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287969-BD46-4BD0-897E-849CD3A16EA1}" type="datetimeFigureOut">
              <a:rPr lang="en-US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57C8EB-373F-47C5-8046-D694E102E5A8}" type="slidenum">
              <a:rPr lang="en-US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6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287969-BD46-4BD0-897E-849CD3A16EA1}" type="datetimeFigureOut">
              <a:rPr lang="en-US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57C8EB-373F-47C5-8046-D694E102E5A8}" type="slidenum">
              <a:rPr lang="en-US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11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287969-BD46-4BD0-897E-849CD3A16EA1}" type="datetimeFigureOut">
              <a:rPr lang="en-US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57C8EB-373F-47C5-8046-D694E102E5A8}" type="slidenum">
              <a:rPr lang="en-US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811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287969-BD46-4BD0-897E-849CD3A16EA1}" type="datetimeFigureOut">
              <a:rPr lang="en-US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57C8EB-373F-47C5-8046-D694E102E5A8}" type="slidenum">
              <a:rPr lang="en-US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14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287969-BD46-4BD0-897E-849CD3A16EA1}" type="datetimeFigureOut">
              <a:rPr lang="en-US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4/29/2014</a:t>
            </a:fld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57C8EB-373F-47C5-8046-D694E102E5A8}" type="slidenum">
              <a:rPr lang="en-US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3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6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7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4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2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2AD337-8D6B-481E-A29D-A03FB3C1B056}" type="datetimeFigureOut">
              <a:rPr lang="en-US" smtClean="0">
                <a:solidFill>
                  <a:srgbClr val="073E87"/>
                </a:solidFill>
              </a:rPr>
              <a:pPr/>
              <a:t>4/29/2014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419004-0528-47E0-AD57-0BAD0F5810A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0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3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2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hyperlink" Target="http://imageshack.us/" TargetMode="External"/><Relationship Id="rId1" Type="http://schemas.openxmlformats.org/officeDocument/2006/relationships/slideLayout" Target="../slideLayouts/slideLayout16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78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5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1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00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5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3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9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effectLst/>
                <a:latin typeface="Times New Roman"/>
                <a:ea typeface="MS Mincho"/>
                <a:cs typeface="Times New Roman"/>
              </a:rPr>
              <a:t/>
            </a:r>
            <a:br>
              <a:rPr lang="en-US" sz="3100" dirty="0" smtClean="0">
                <a:effectLst/>
                <a:latin typeface="Times New Roman"/>
                <a:ea typeface="MS Mincho"/>
                <a:cs typeface="Times New Roman"/>
              </a:rPr>
            </a:br>
            <a:r>
              <a:rPr lang="en-US" sz="3100" dirty="0">
                <a:latin typeface="Times New Roman"/>
                <a:ea typeface="MS Mincho"/>
                <a:cs typeface="Times New Roman"/>
              </a:rPr>
              <a:t/>
            </a:r>
            <a:br>
              <a:rPr lang="en-US" sz="3100" dirty="0">
                <a:latin typeface="Times New Roman"/>
                <a:ea typeface="MS Mincho"/>
                <a:cs typeface="Times New Roman"/>
              </a:rPr>
            </a:br>
            <a:r>
              <a:rPr lang="en-US" sz="3100" dirty="0" smtClean="0">
                <a:effectLst/>
                <a:latin typeface="Times New Roman"/>
                <a:ea typeface="MS Mincho"/>
                <a:cs typeface="Times New Roman"/>
              </a:rPr>
              <a:t>STRUCTURAL AND BIOLOGICAL STUDIES OF SOME CALIX[4]RESORCINARENE</a:t>
            </a:r>
            <a:r>
              <a:rPr lang="en-MY" sz="3100" dirty="0" smtClean="0">
                <a:effectLst/>
                <a:latin typeface="Cambria"/>
                <a:ea typeface="MS Mincho"/>
                <a:cs typeface="Times New Roman"/>
              </a:rPr>
              <a:t/>
            </a:r>
            <a:br>
              <a:rPr lang="en-MY" sz="3100" dirty="0" smtClean="0">
                <a:effectLst/>
                <a:latin typeface="Cambria"/>
                <a:ea typeface="MS Mincho"/>
                <a:cs typeface="Times New Roman"/>
              </a:rPr>
            </a:br>
            <a:r>
              <a:rPr lang="en-US" dirty="0" smtClean="0">
                <a:effectLst/>
                <a:latin typeface="Times New Roman"/>
                <a:ea typeface="MS Mincho"/>
                <a:cs typeface="Times New Roman"/>
              </a:rPr>
              <a:t> </a:t>
            </a:r>
            <a:r>
              <a:rPr lang="en-MY" dirty="0" smtClean="0">
                <a:effectLst/>
                <a:latin typeface="Cambria"/>
                <a:ea typeface="MS Mincho"/>
                <a:cs typeface="Times New Roman"/>
              </a:rPr>
              <a:t/>
            </a:r>
            <a:br>
              <a:rPr lang="en-MY" dirty="0" smtClean="0">
                <a:effectLst/>
                <a:latin typeface="Cambria"/>
                <a:ea typeface="MS Mincho"/>
                <a:cs typeface="Times New Roman"/>
              </a:rPr>
            </a:br>
            <a:endParaRPr lang="en-M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MY" sz="2800" dirty="0" smtClean="0"/>
              <a:t>BOHARI M YAMIN</a:t>
            </a:r>
          </a:p>
          <a:p>
            <a:r>
              <a:rPr lang="en-MY" sz="2800" dirty="0" smtClean="0"/>
              <a:t>HAMZAM ABODISAYA</a:t>
            </a:r>
          </a:p>
          <a:p>
            <a:r>
              <a:rPr lang="en-MY" sz="2800" dirty="0" smtClean="0"/>
              <a:t>AISHAH HASBULLAH</a:t>
            </a:r>
          </a:p>
          <a:p>
            <a:r>
              <a:rPr lang="en-MY" sz="2800" dirty="0" smtClean="0"/>
              <a:t>JUMINA</a:t>
            </a:r>
          </a:p>
          <a:p>
            <a:endParaRPr lang="en-MY" sz="2800" dirty="0" smtClean="0"/>
          </a:p>
          <a:p>
            <a:endParaRPr lang="en-MY" sz="2800" dirty="0"/>
          </a:p>
        </p:txBody>
      </p:sp>
      <p:pic>
        <p:nvPicPr>
          <p:cNvPr id="4" name="Picture 7" descr="uk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85184"/>
            <a:ext cx="2778937" cy="164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0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914400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we have synthesized and characterized some </a:t>
            </a:r>
            <a:r>
              <a:rPr lang="en-US" sz="1600" dirty="0" smtClean="0">
                <a:solidFill>
                  <a:schemeClr val="tx1"/>
                </a:solidFill>
              </a:rPr>
              <a:t>of calix[4]</a:t>
            </a:r>
            <a:r>
              <a:rPr lang="en-US" sz="1600" dirty="0" err="1" smtClean="0">
                <a:solidFill>
                  <a:schemeClr val="tx1"/>
                </a:solidFill>
              </a:rPr>
              <a:t>resorcinarene</a:t>
            </a:r>
            <a:r>
              <a:rPr lang="en-US" sz="1600" dirty="0" smtClean="0">
                <a:solidFill>
                  <a:schemeClr val="tx1"/>
                </a:solidFill>
              </a:rPr>
              <a:t> which listed in the table 1</a:t>
            </a:r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371600" y="914400"/>
          <a:ext cx="6324600" cy="5827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8225"/>
                <a:gridCol w="3286375"/>
              </a:tblGrid>
              <a:tr h="1789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Calix[4]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resorcinarene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7" marR="4290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Linkages group (R1)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7" marR="42907" marT="0" marB="0">
                    <a:solidFill>
                      <a:srgbClr val="FFC000"/>
                    </a:solidFill>
                  </a:tcPr>
                </a:tc>
              </a:tr>
              <a:tr h="178960">
                <a:tc rowSpan="9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907" marR="4290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3-nitrophenyl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7" marR="42907" marT="0" marB="0"/>
                </a:tc>
              </a:tr>
              <a:tr h="178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4-nitrophenyl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7" marR="42907" marT="0" marB="0"/>
                </a:tc>
              </a:tr>
              <a:tr h="178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4-acetamidophenyl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7" marR="42907" marT="0" marB="0"/>
                </a:tc>
              </a:tr>
              <a:tr h="178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2- </a:t>
                      </a:r>
                      <a:r>
                        <a:rPr lang="en-US" sz="1200" dirty="0" err="1" smtClean="0">
                          <a:effectLst/>
                        </a:rPr>
                        <a:t>sulfonatephenyl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7" marR="42907" marT="0" marB="0"/>
                </a:tc>
              </a:tr>
              <a:tr h="178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4-chlorophenyl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7" marR="42907" marT="0" marB="0"/>
                </a:tc>
              </a:tr>
              <a:tr h="178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4-methoxyphenyl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7" marR="42907" marT="0" marB="0"/>
                </a:tc>
              </a:tr>
              <a:tr h="178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2-hydroxo-5-bromophenyl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7" marR="42907" marT="0" marB="0"/>
                </a:tc>
              </a:tr>
              <a:tr h="178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2-hydroxo-3,5-dibromophenyl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7" marR="42907" marT="0" marB="0"/>
                </a:tc>
              </a:tr>
              <a:tr h="178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3,4,5-Trimethoxyphenyl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3,5-dimethoxy-4-hydroxophenyl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7" marR="42907" marT="0" marB="0"/>
                </a:tc>
              </a:tr>
              <a:tr h="1789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Calix[4]-2-methylresorcinarene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7" marR="42907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Linkages group (R1)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7" marR="42907" marT="0" marB="0">
                    <a:solidFill>
                      <a:schemeClr val="accent4"/>
                    </a:solidFill>
                  </a:tcPr>
                </a:tc>
              </a:tr>
              <a:tr h="178960">
                <a:tc rowSpan="6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68730" algn="l"/>
                        </a:tabLst>
                      </a:pPr>
                      <a:r>
                        <a:rPr lang="en-US" sz="800" dirty="0">
                          <a:effectLst/>
                        </a:rPr>
                        <a:t>	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7" marR="429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3-nitrophenyl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7" marR="42907" marT="0" marB="0"/>
                </a:tc>
              </a:tr>
              <a:tr h="178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4-nitrophenyl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7" marR="42907" marT="0" marB="0"/>
                </a:tc>
              </a:tr>
              <a:tr h="178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4-acetamidophenyl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7" marR="42907" marT="0" marB="0"/>
                </a:tc>
              </a:tr>
              <a:tr h="178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2-hydroxo-5-bromophenyl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7" marR="42907" marT="0" marB="0"/>
                </a:tc>
              </a:tr>
              <a:tr h="178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2-hydroxo-3,5-dibromophenyl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7" marR="42907" marT="0" marB="0"/>
                </a:tc>
              </a:tr>
              <a:tr h="480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3,4,5-Trimethoxyphenyl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3,5-dimethoxy-4-hydroxophenyl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7" marR="42907" marT="0" marB="0"/>
                </a:tc>
              </a:tr>
              <a:tr h="1789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6873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Calix[4]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pyrogallol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7" marR="4290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Linkages group (R1)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7" marR="42907" marT="0" marB="0">
                    <a:solidFill>
                      <a:srgbClr val="FFFF00"/>
                    </a:solidFill>
                  </a:tcPr>
                </a:tc>
              </a:tr>
              <a:tr h="178960"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907" marR="4290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3-nitrophenyl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7" marR="42907" marT="0" marB="0"/>
                </a:tc>
              </a:tr>
              <a:tr h="1909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4-acetamidophenyl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7" marR="42907" marT="0" marB="0"/>
                </a:tc>
              </a:tr>
              <a:tr h="1874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3,4,5-Trimethoxyphenyl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7" marR="42907" marT="0" marB="0"/>
                </a:tc>
              </a:tr>
              <a:tr h="7207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4-nitrophenyl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7" marR="42907" marT="0" marB="0"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057400" y="3657600"/>
          <a:ext cx="1828800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CS ChemDraw Drawing" r:id="rId3" imgW="1877195" imgH="1673352" progId="ChemDraw.Document.6.0">
                  <p:embed/>
                </p:oleObj>
              </mc:Choice>
              <mc:Fallback>
                <p:oleObj name="CS ChemDraw Drawing" r:id="rId3" imgW="1877195" imgH="167335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657600"/>
                        <a:ext cx="1828800" cy="1414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981200" y="5486400"/>
          <a:ext cx="19050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CS ChemDraw Drawing" r:id="rId5" imgW="1806755" imgH="1651864" progId="ChemDraw.Document.6.0">
                  <p:embed/>
                </p:oleObj>
              </mc:Choice>
              <mc:Fallback>
                <p:oleObj name="CS ChemDraw Drawing" r:id="rId5" imgW="1806755" imgH="165186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486400"/>
                        <a:ext cx="1905000" cy="1162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981200" y="1371600"/>
          <a:ext cx="1828800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CS ChemDraw Drawing" r:id="rId7" imgW="1483720" imgH="1328166" progId="ChemDraw.Document.6.0">
                  <p:embed/>
                </p:oleObj>
              </mc:Choice>
              <mc:Fallback>
                <p:oleObj name="CS ChemDraw Drawing" r:id="rId7" imgW="1483720" imgH="132816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371600"/>
                        <a:ext cx="1828800" cy="1327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60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Recently, we have synthesized and characterized of  </a:t>
            </a:r>
            <a:r>
              <a:rPr lang="en-US" sz="2400" dirty="0">
                <a:solidFill>
                  <a:schemeClr val="tx1"/>
                </a:solidFill>
              </a:rPr>
              <a:t>C-5-bromo-2-hydroxycalix[4]-2-methylresorcinarene</a:t>
            </a:r>
            <a:r>
              <a:rPr lang="en-US" sz="2400" dirty="0" smtClean="0">
                <a:solidFill>
                  <a:schemeClr val="tx1"/>
                </a:solidFill>
              </a:rPr>
              <a:t>   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302453"/>
              </p:ext>
            </p:extLst>
          </p:nvPr>
        </p:nvGraphicFramePr>
        <p:xfrm>
          <a:off x="216495" y="2549158"/>
          <a:ext cx="8747993" cy="3724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CS ChemDraw Drawing" r:id="rId3" imgW="5397840" imgH="2104920" progId="ChemDraw.Document.6.0">
                  <p:embed/>
                </p:oleObj>
              </mc:Choice>
              <mc:Fallback>
                <p:oleObj name="CS ChemDraw Drawing" r:id="rId3" imgW="5397840" imgH="21049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495" y="2549158"/>
                        <a:ext cx="8747993" cy="372439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964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2362200"/>
          </a:xfrm>
        </p:spPr>
        <p:txBody>
          <a:bodyPr>
            <a:normAutofit fontScale="90000"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3100" dirty="0" err="1" smtClean="0">
                <a:solidFill>
                  <a:schemeClr val="tx1"/>
                </a:solidFill>
              </a:rPr>
              <a:t>Microelemental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analysis CHNS-O data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are in agreement with the expected formula of the </a:t>
            </a:r>
            <a:r>
              <a:rPr lang="en-US" sz="2800" dirty="0" smtClean="0">
                <a:solidFill>
                  <a:schemeClr val="tx1"/>
                </a:solidFill>
              </a:rPr>
              <a:t>compound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Anal. </a:t>
            </a:r>
            <a:r>
              <a:rPr lang="en-US" sz="2400" dirty="0" err="1">
                <a:solidFill>
                  <a:schemeClr val="tx1"/>
                </a:solidFill>
              </a:rPr>
              <a:t>Calcd</a:t>
            </a:r>
            <a:r>
              <a:rPr lang="en-US" sz="2400" dirty="0">
                <a:solidFill>
                  <a:schemeClr val="tx1"/>
                </a:solidFill>
              </a:rPr>
              <a:t> for (molecular formula): C=54.75 and H= 3.61 Found: C, 54.22 and H, 3.59.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3100" dirty="0" smtClean="0">
                <a:solidFill>
                  <a:schemeClr val="tx1"/>
                </a:solidFill>
              </a:rPr>
              <a:t>Infrared spectra of the compounds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3314" name="Picture 2" descr="C:\Users\Abosadiya\Desktop\IMG_20130922_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84053" y="235347"/>
            <a:ext cx="3975894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5711966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OH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5015298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C=C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4073148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C-Br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3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aseline="30000" dirty="0">
                <a:solidFill>
                  <a:schemeClr val="tx1"/>
                </a:solidFill>
              </a:rPr>
              <a:t>1</a:t>
            </a:r>
            <a:r>
              <a:rPr lang="en-US" sz="3200" dirty="0">
                <a:solidFill>
                  <a:schemeClr val="tx1"/>
                </a:solidFill>
              </a:rPr>
              <a:t>H NMR data</a:t>
            </a:r>
          </a:p>
        </p:txBody>
      </p:sp>
      <p:pic>
        <p:nvPicPr>
          <p:cNvPr id="1433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077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85800" y="1371600"/>
          <a:ext cx="35052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CS ChemDraw Drawing" r:id="rId4" imgW="2396160" imgH="2222640" progId="ChemDraw.Document.6.0">
                  <p:embed/>
                </p:oleObj>
              </mc:Choice>
              <mc:Fallback>
                <p:oleObj name="CS ChemDraw Drawing" r:id="rId4" imgW="2396160" imgH="2222640" progId="ChemDraw.Document.6.0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71600"/>
                        <a:ext cx="3505200" cy="266700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272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80" y="260648"/>
            <a:ext cx="7317235" cy="603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33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52728"/>
          </a:xfrm>
        </p:spPr>
        <p:txBody>
          <a:bodyPr>
            <a:normAutofit fontScale="90000"/>
          </a:bodyPr>
          <a:lstStyle/>
          <a:p>
            <a:pPr lvl="1"/>
            <a:r>
              <a:rPr lang="en-US" sz="2700" b="1" dirty="0"/>
              <a:t>X-Ray </a:t>
            </a:r>
            <a:r>
              <a:rPr lang="en-US" sz="2700" b="1" dirty="0" smtClean="0"/>
              <a:t>Structure study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b="1" dirty="0"/>
              <a:t>The X-ray investigation </a:t>
            </a:r>
            <a:r>
              <a:rPr lang="en-US" sz="2200" dirty="0"/>
              <a:t>showed that C-5-bromo-2-hydroxycalix[4</a:t>
            </a:r>
            <a:r>
              <a:rPr lang="en-US" sz="2200" dirty="0" smtClean="0"/>
              <a:t>]-2-methylresorcinarene </a:t>
            </a:r>
            <a:r>
              <a:rPr lang="en-US" sz="2200" dirty="0"/>
              <a:t>crystallized in DMF possesses a triclinic system with the space group </a:t>
            </a:r>
            <a:r>
              <a:rPr lang="en-US" sz="2200" dirty="0" err="1"/>
              <a:t>Pī</a:t>
            </a:r>
            <a:r>
              <a:rPr lang="en-US" sz="2200" dirty="0"/>
              <a:t>, a= 15.9592(16) Å, b= 16.9417(17) Å, c= 17.0974(17) </a:t>
            </a:r>
            <a:r>
              <a:rPr lang="en-US" sz="2200" dirty="0" smtClean="0"/>
              <a:t>Å, </a:t>
            </a:r>
            <a:r>
              <a:rPr lang="en-US" sz="2200" dirty="0"/>
              <a:t>α =68.656(3)°, β =85.689(3)°, γ =81.631(3)°, Z= 2 and V= 4258.6(7)  Å</a:t>
            </a:r>
            <a:r>
              <a:rPr lang="en-US" sz="2200" baseline="30000" dirty="0"/>
              <a:t>3</a:t>
            </a:r>
            <a:r>
              <a:rPr lang="en-US" sz="2200" dirty="0"/>
              <a:t>.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</a:t>
            </a:r>
            <a:r>
              <a:rPr lang="en-US" sz="2000" b="1" dirty="0" smtClean="0"/>
              <a:t>symmetric </a:t>
            </a:r>
            <a:r>
              <a:rPr lang="en-US" sz="2000" b="1" dirty="0"/>
              <a:t>unit of C-5-bromo-2-hydroxycalix[4]-2-methylresorcinarene</a:t>
            </a:r>
            <a:endParaRPr lang="en-US" sz="2200" b="1" dirty="0"/>
          </a:p>
        </p:txBody>
      </p:sp>
      <p:pic>
        <p:nvPicPr>
          <p:cNvPr id="15362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8610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92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 descr="D:\hamzahcalix3\asym2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162425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2" descr="D:\hamzahcalix3\packing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1524000"/>
            <a:ext cx="49815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3" descr="D:\hamzahcalix3\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7475"/>
            <a:ext cx="4710113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1"/>
          <p:cNvSpPr>
            <a:spLocks noChangeArrowheads="1"/>
          </p:cNvSpPr>
          <p:nvPr/>
        </p:nvSpPr>
        <p:spPr bwMode="auto">
          <a:xfrm>
            <a:off x="176213" y="30480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2400" smtClean="0">
                <a:solidFill>
                  <a:srgbClr val="FF0000"/>
                </a:solidFill>
                <a:latin typeface="Arial" charset="0"/>
                <a:cs typeface="Arial" charset="0"/>
              </a:rPr>
              <a:t>Asymmetric unit of C-3,5-dibromo-2-hydroxycalix[4]resorcinarene</a:t>
            </a:r>
          </a:p>
        </p:txBody>
      </p:sp>
      <p:sp>
        <p:nvSpPr>
          <p:cNvPr id="55302" name="Rectangle 2"/>
          <p:cNvSpPr>
            <a:spLocks noChangeArrowheads="1"/>
          </p:cNvSpPr>
          <p:nvPr/>
        </p:nvSpPr>
        <p:spPr bwMode="auto">
          <a:xfrm>
            <a:off x="4953000" y="4572000"/>
            <a:ext cx="237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C76 H92 Br8 N8 O22</a:t>
            </a:r>
            <a:endParaRPr lang="en-MY" altLang="en-US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5303" name="Rectangle 3"/>
          <p:cNvSpPr>
            <a:spLocks noChangeArrowheads="1"/>
          </p:cNvSpPr>
          <p:nvPr/>
        </p:nvSpPr>
        <p:spPr bwMode="auto">
          <a:xfrm>
            <a:off x="4710113" y="5208588"/>
            <a:ext cx="4506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C52 H32 Br8 O12, 8(C3 H7 N O), 2(H2 O)</a:t>
            </a:r>
            <a:endParaRPr lang="en-MY" altLang="en-US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5304" name="Rectangle 1"/>
          <p:cNvSpPr>
            <a:spLocks noChangeArrowheads="1"/>
          </p:cNvSpPr>
          <p:nvPr/>
        </p:nvSpPr>
        <p:spPr bwMode="auto">
          <a:xfrm>
            <a:off x="4162425" y="139700"/>
            <a:ext cx="4572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Space group      P-1 ,a, b, c             12.9555(4)   13.2342(4)   14.0456(4)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 80.862(1)    67.898(1)    80.738(1)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  V = 2189.40(11),  Z  = 1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68810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76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1" y="533400"/>
            <a:ext cx="838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The X-ray study </a:t>
            </a:r>
            <a:r>
              <a:rPr lang="en-US" dirty="0">
                <a:solidFill>
                  <a:prstClr val="black"/>
                </a:solidFill>
              </a:rPr>
              <a:t>was in agreement with NMR data and the calix molecule </a:t>
            </a:r>
            <a:r>
              <a:rPr lang="en-US" dirty="0" smtClean="0">
                <a:solidFill>
                  <a:prstClr val="black"/>
                </a:solidFill>
              </a:rPr>
              <a:t>adopted </a:t>
            </a:r>
            <a:r>
              <a:rPr lang="en-US" dirty="0">
                <a:solidFill>
                  <a:prstClr val="black"/>
                </a:solidFill>
              </a:rPr>
              <a:t>chair </a:t>
            </a:r>
            <a:r>
              <a:rPr lang="en-US" i="1" dirty="0">
                <a:solidFill>
                  <a:prstClr val="black"/>
                </a:solidFill>
              </a:rPr>
              <a:t>C</a:t>
            </a:r>
            <a:r>
              <a:rPr lang="en-US" baseline="-25000" dirty="0">
                <a:solidFill>
                  <a:prstClr val="black"/>
                </a:solidFill>
              </a:rPr>
              <a:t>2h</a:t>
            </a:r>
            <a:r>
              <a:rPr lang="en-US" dirty="0">
                <a:solidFill>
                  <a:prstClr val="black"/>
                </a:solidFill>
              </a:rPr>
              <a:t> conformation</a:t>
            </a:r>
          </a:p>
        </p:txBody>
      </p:sp>
    </p:spTree>
    <p:extLst>
      <p:ext uri="{BB962C8B-B14F-4D97-AF65-F5344CB8AC3E}">
        <p14:creationId xmlns:p14="http://schemas.microsoft.com/office/powerpoint/2010/main" val="380716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t="10597"/>
          <a:stretch>
            <a:fillRect/>
          </a:stretch>
        </p:blipFill>
        <p:spPr bwMode="auto">
          <a:xfrm>
            <a:off x="755576" y="1124744"/>
            <a:ext cx="7560840" cy="4824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755576" y="338328"/>
            <a:ext cx="7931224" cy="930432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There are intramolecular hydrogen bonds involving the phenolic, DMF and water oxygen atoms). In the crystal structure, the molecule is stabilized by extensive intermolecular hydrogen bonds of   O—H</a:t>
            </a:r>
            <a:r>
              <a:rPr lang="en-US" sz="2000" baseline="30000" dirty="0" smtClean="0">
                <a:solidFill>
                  <a:schemeClr val="tx1"/>
                </a:solidFill>
              </a:rPr>
              <a:t>…</a:t>
            </a:r>
            <a:r>
              <a:rPr lang="en-US" sz="2000" dirty="0" smtClean="0">
                <a:solidFill>
                  <a:schemeClr val="tx1"/>
                </a:solidFill>
              </a:rPr>
              <a:t>O and C—H</a:t>
            </a:r>
            <a:r>
              <a:rPr lang="en-US" sz="2000" baseline="30000" dirty="0" smtClean="0">
                <a:solidFill>
                  <a:schemeClr val="tx1"/>
                </a:solidFill>
              </a:rPr>
              <a:t>…</a:t>
            </a:r>
            <a:r>
              <a:rPr lang="en-US" sz="2000" dirty="0" smtClean="0">
                <a:solidFill>
                  <a:schemeClr val="tx1"/>
                </a:solidFill>
              </a:rPr>
              <a:t>O types connecting the calix(I)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i="1" dirty="0" err="1"/>
              <a:t>Thermogravimetric</a:t>
            </a:r>
            <a:r>
              <a:rPr lang="en-US" i="1" dirty="0"/>
              <a:t> study</a:t>
            </a:r>
            <a:endParaRPr lang="en-MY" i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629400" cy="411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371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85" y="5261"/>
            <a:ext cx="8877663" cy="665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48680"/>
            <a:ext cx="3852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 smtClean="0"/>
              <a:t>UNIVERSITI KEBANGSAAN MALAYSA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6190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685800"/>
            <a:ext cx="822960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Biological studies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1-</a:t>
            </a:r>
            <a:r>
              <a:rPr lang="en-US" sz="1800" i="1" dirty="0" smtClean="0">
                <a:solidFill>
                  <a:schemeClr val="tx1"/>
                </a:solidFill>
              </a:rPr>
              <a:t>Antioxidant properties</a:t>
            </a:r>
            <a:br>
              <a:rPr lang="en-US" sz="1800" i="1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Antioxidant properties by radical scavenging activity are due to transfer of electrons or hydrogen atoms to an oxidizing agent such as DPPH (1,1-diphenyl-2-picryl-hydrazyl)</a:t>
            </a:r>
            <a:r>
              <a:rPr lang="en-US" sz="2700" dirty="0" smtClean="0">
                <a:latin typeface="Angsana New" pitchFamily="18" charset="-34"/>
                <a:cs typeface="Angsana New" pitchFamily="18" charset="-34"/>
              </a:rPr>
              <a:t> . </a:t>
            </a:r>
            <a:r>
              <a:rPr lang="en-US" sz="27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The antioxidant activity exhibited by compound (I) was 84.9%</a:t>
            </a:r>
            <a:br>
              <a:rPr lang="en-US" sz="27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endParaRPr lang="en-US" sz="27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838200" y="2006134"/>
          <a:ext cx="30575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CS ChemDraw Drawing" r:id="rId3" imgW="3055377" imgH="277063" progId="ChemDraw.Document.6.0">
                  <p:embed/>
                </p:oleObj>
              </mc:Choice>
              <mc:Fallback>
                <p:oleObj name="CS ChemDraw Drawing" r:id="rId3" imgW="3055377" imgH="27706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06134"/>
                        <a:ext cx="30575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695325" y="2282359"/>
            <a:ext cx="5257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	= [(1.012-0.1523)/1.012] x 100</a:t>
            </a:r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= 84.94%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584966"/>
            <a:ext cx="234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2-</a:t>
            </a:r>
            <a:r>
              <a:rPr lang="en-US" dirty="0" smtClean="0">
                <a:solidFill>
                  <a:prstClr val="black"/>
                </a:solidFill>
              </a:rPr>
              <a:t>Antibacterial </a:t>
            </a:r>
            <a:r>
              <a:rPr lang="en-US" dirty="0">
                <a:solidFill>
                  <a:prstClr val="black"/>
                </a:solidFill>
              </a:rPr>
              <a:t>activity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28194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Antibacterial activity was determined by the disc diffusion </a:t>
            </a:r>
            <a:r>
              <a:rPr lang="en-US" sz="2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method </a:t>
            </a:r>
            <a:r>
              <a:rPr lang="en-US" sz="2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followed by minimum inhibitory concentration (MIC) and minimum bactericidal concentration (MBC) tests against two Gram negative and three Gram positive bacteria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41910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MRSA= methicillin-resistant </a:t>
            </a:r>
            <a:r>
              <a:rPr lang="en-US" sz="2000" i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Staphylococcus </a:t>
            </a:r>
            <a:r>
              <a:rPr lang="en-US" sz="2000" i="1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aureus</a:t>
            </a:r>
            <a:r>
              <a:rPr lang="en-US" sz="2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; Sa= </a:t>
            </a:r>
            <a:r>
              <a:rPr lang="en-US" sz="2000" i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Staphylococcus </a:t>
            </a:r>
            <a:r>
              <a:rPr lang="en-US" sz="2000" i="1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aureus</a:t>
            </a:r>
            <a:r>
              <a:rPr lang="en-US" sz="2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; </a:t>
            </a:r>
            <a:r>
              <a:rPr lang="en-US" sz="2000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Ef</a:t>
            </a:r>
            <a:r>
              <a:rPr lang="en-US" sz="2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= </a:t>
            </a:r>
            <a:r>
              <a:rPr lang="en-US" sz="2000" i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Enterococcus </a:t>
            </a:r>
            <a:r>
              <a:rPr lang="en-US" sz="2000" i="1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faecalis</a:t>
            </a:r>
            <a:r>
              <a:rPr lang="en-US" sz="2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; </a:t>
            </a:r>
            <a:r>
              <a:rPr lang="en-US" sz="2000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Ea</a:t>
            </a:r>
            <a:r>
              <a:rPr lang="en-US" sz="2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= </a:t>
            </a:r>
            <a:r>
              <a:rPr lang="en-US" sz="2000" i="1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Enterobacter</a:t>
            </a:r>
            <a:r>
              <a:rPr lang="en-US" sz="2000" i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aerogenes</a:t>
            </a:r>
            <a:r>
              <a:rPr lang="en-US" sz="2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; Pa= </a:t>
            </a:r>
            <a:r>
              <a:rPr lang="en-US" sz="2000" i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Pseudomonas </a:t>
            </a:r>
            <a:r>
              <a:rPr lang="en-US" sz="2000" i="1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aeruginosa</a:t>
            </a:r>
            <a:r>
              <a:rPr lang="en-US" sz="2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; a = </a:t>
            </a:r>
            <a:r>
              <a:rPr lang="en-US" sz="2000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vancomycin</a:t>
            </a:r>
            <a:r>
              <a:rPr lang="en-US" sz="2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; b= chloramphenicol (30µg). </a:t>
            </a:r>
          </a:p>
        </p:txBody>
      </p:sp>
    </p:spTree>
    <p:extLst>
      <p:ext uri="{BB962C8B-B14F-4D97-AF65-F5344CB8AC3E}">
        <p14:creationId xmlns:p14="http://schemas.microsoft.com/office/powerpoint/2010/main" val="381750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Inhibition zones of C-5-Bromo-2-hydroxophenylcalix[4]2-methylresorcinarene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 at two fold dilutions against </a:t>
            </a:r>
            <a:r>
              <a:rPr lang="en-US" sz="1800" i="1" dirty="0">
                <a:solidFill>
                  <a:schemeClr val="tx1"/>
                </a:solidFill>
              </a:rPr>
              <a:t>Staphylococcus </a:t>
            </a:r>
            <a:r>
              <a:rPr lang="en-US" sz="1800" i="1" dirty="0" err="1">
                <a:solidFill>
                  <a:schemeClr val="tx1"/>
                </a:solidFill>
              </a:rPr>
              <a:t>aureus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using the disc diffusion assays</a:t>
            </a:r>
            <a:endParaRPr lang="en-US" sz="1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4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81" y="1657348"/>
            <a:ext cx="4137819" cy="355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6400800" y="4484686"/>
            <a:ext cx="1216025" cy="320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6.250mg/mL 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360319" y="2668585"/>
            <a:ext cx="1206500" cy="320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25.0 mg/mL 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6312694" y="2049462"/>
            <a:ext cx="1301750" cy="320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Negative control 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traight Arrow Connector 10"/>
          <p:cNvSpPr>
            <a:spLocks noChangeShapeType="1"/>
          </p:cNvSpPr>
          <p:nvPr/>
        </p:nvSpPr>
        <p:spPr bwMode="auto">
          <a:xfrm>
            <a:off x="5410200" y="2740025"/>
            <a:ext cx="990600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traight Arrow Connector 21"/>
          <p:cNvSpPr>
            <a:spLocks noChangeShapeType="1"/>
          </p:cNvSpPr>
          <p:nvPr/>
        </p:nvSpPr>
        <p:spPr bwMode="auto">
          <a:xfrm flipV="1">
            <a:off x="4158455" y="2209800"/>
            <a:ext cx="2201864" cy="730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6375797" y="3619496"/>
            <a:ext cx="1301750" cy="320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12.5 mg/mL 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traight Arrow Connector 12"/>
          <p:cNvSpPr>
            <a:spLocks noChangeShapeType="1"/>
          </p:cNvSpPr>
          <p:nvPr/>
        </p:nvSpPr>
        <p:spPr bwMode="auto">
          <a:xfrm>
            <a:off x="4769644" y="4495799"/>
            <a:ext cx="1631156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803274" y="2886071"/>
            <a:ext cx="1058862" cy="415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1.563 mg/mL 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637382" y="3295646"/>
            <a:ext cx="1390647" cy="522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Positive control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786605" y="4106862"/>
            <a:ext cx="1058862" cy="320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3.125 mg/mL 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traight Arrow Connector 13"/>
          <p:cNvSpPr>
            <a:spLocks noChangeShapeType="1"/>
          </p:cNvSpPr>
          <p:nvPr/>
        </p:nvSpPr>
        <p:spPr bwMode="auto">
          <a:xfrm rot="10800000">
            <a:off x="1935162" y="4267200"/>
            <a:ext cx="9985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Arrow Connector 17"/>
          <p:cNvSpPr>
            <a:spLocks noChangeShapeType="1"/>
          </p:cNvSpPr>
          <p:nvPr/>
        </p:nvSpPr>
        <p:spPr bwMode="auto">
          <a:xfrm rot="10800000" flipV="1">
            <a:off x="1789903" y="3364705"/>
            <a:ext cx="1800226" cy="6826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Arrow Connector 18"/>
          <p:cNvSpPr>
            <a:spLocks noChangeShapeType="1"/>
          </p:cNvSpPr>
          <p:nvPr/>
        </p:nvSpPr>
        <p:spPr bwMode="auto">
          <a:xfrm rot="10800000">
            <a:off x="1789902" y="2995610"/>
            <a:ext cx="788987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Straight Arrow Connector 19"/>
          <p:cNvSpPr>
            <a:spLocks noChangeShapeType="1"/>
          </p:cNvSpPr>
          <p:nvPr/>
        </p:nvSpPr>
        <p:spPr bwMode="auto">
          <a:xfrm flipV="1">
            <a:off x="5600303" y="3772214"/>
            <a:ext cx="800497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457200" y="2943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18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ChangeArrowheads="1"/>
          </p:cNvSpPr>
          <p:nvPr/>
        </p:nvSpPr>
        <p:spPr bwMode="auto">
          <a:xfrm>
            <a:off x="0" y="19050"/>
            <a:ext cx="8991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Table 4.	Diameter of inhibition zone for antibacterial screening of  C-5-Bromo-2-hydroxophenylcalix[4]2methylresorcinarene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_________________________________________________________________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Concentration (mg/ mL)	Diameter of inhibition zone (mm)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		MRSA	 Sa	Ef	Ea		Pa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__________________________________________________________________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25		13±0.00	13±0.71	15±0.71	6±0.00		6±0.00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12.5		12±1.41	12±0.00	13±0.00	6±0.00		6±0.00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6.25		12±0.71	11±0.00	11±0.71	6±0.00		6±0.00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3.125		11±0.00	11±1.41	11±0.00	6±0.00		6±0.00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1.563		10±0.71	10±1.41	10±0.00	6±0.00		6±0.00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Antibiotic 	15a		22b		23b		26b		16b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control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DMSO	6	6		6		6		6		6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(Negative control)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Notes: MRSA= Methicilin Resistant Staphylococcus aureus; Sa= Staphylococcus aureus; Ef= Enterococcus faecalis; Ea= Enterobacter aerogenes; Pa= Pseudomonas aeruginosa;    a= vancomycin; b= chloramphenicol</a:t>
            </a:r>
          </a:p>
        </p:txBody>
      </p:sp>
    </p:spTree>
    <p:extLst>
      <p:ext uri="{BB962C8B-B14F-4D97-AF65-F5344CB8AC3E}">
        <p14:creationId xmlns:p14="http://schemas.microsoft.com/office/powerpoint/2010/main" val="3134232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71211" y="2876550"/>
          <a:ext cx="5009515" cy="304800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631315"/>
                <a:gridCol w="1244600"/>
                <a:gridCol w="1066800"/>
                <a:gridCol w="1066800"/>
              </a:tblGrid>
              <a:tr h="196850"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Microorganism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MIC mg/mL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MBC mg/mL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MRSA (Gram-positive)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1.563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0.256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 (Gram-positive)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6.25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12.5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0.064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Ef (Gram-positive)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6.25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12.5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0.064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Ea (Gram-negative)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&gt;25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 (Gram-negative)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&gt;25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MY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187569"/>
            <a:ext cx="985077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Table 4.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Minimum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inhibition concentration (MIC) (mg/mL), minimum bactericidal concentration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(MBC) (mg/mL) and selectivity index (SI) of C-5-bromo-2-hydroxophenylcalix[4]-2-methylresorcinarene (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Note: MRSA = methicillin-resistant</a:t>
            </a:r>
            <a:r>
              <a:rPr kumimoji="0" lang="en-US" altLang="zh-CN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Staphylococcus </a:t>
            </a:r>
            <a:r>
              <a:rPr kumimoji="0" lang="en-US" altLang="zh-CN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aureus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); Sa = </a:t>
            </a:r>
            <a:r>
              <a:rPr kumimoji="0" lang="en-US" altLang="zh-CN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Staphylococcus </a:t>
            </a:r>
            <a:r>
              <a:rPr kumimoji="0" lang="en-US" altLang="zh-CN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aureus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); </a:t>
            </a:r>
            <a:b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Ef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altLang="zh-CN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Enterococcus </a:t>
            </a:r>
            <a:r>
              <a:rPr kumimoji="0" lang="en-US" altLang="zh-CN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faecalis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Ea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altLang="zh-CN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Enterobacter</a:t>
            </a:r>
            <a:r>
              <a:rPr kumimoji="0" lang="en-US" altLang="zh-CN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aerogenes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 Pa = </a:t>
            </a:r>
            <a:r>
              <a:rPr kumimoji="0" lang="en-US" altLang="zh-CN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Pseudomonas </a:t>
            </a:r>
            <a:r>
              <a:rPr kumimoji="0" lang="en-US" altLang="zh-CN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aeruginosa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(-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); </a:t>
            </a:r>
            <a:b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SI = selectivity index = CC</a:t>
            </a:r>
            <a:r>
              <a:rPr kumimoji="0" lang="en-US" altLang="zh-CN" sz="1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50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/MIC (refer to section 2.4.3).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98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228600" y="58738"/>
            <a:ext cx="89154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Table 5. Minimum inhibition concentration (MIC) (mg/ml), minimum bactericidal concentration (MBC) (mg/ml) and Selectivity Index (SI) of C-5-bromo-2-hydroxophenylcalix[4]2-methylresorcinarene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MY" altLang="en-US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                            MIC		MBC		SI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MRSA 	             1.563		25		0.256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Sa   		6.25		12.5		0.064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Ef		6.25		12.5		0.064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Ea		&gt;25		-		&lt; 0.016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Pa		&gt;25		-		&lt; 0.016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MY" altLang="en-US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Note: MRSA= methicilin resistant Staphylococcus aureus; Sa= Staphylococcus aureus; Ef= Enterococcus faecalis; Ea= Enterobacter aerogenes; Pa= Pseudomonas aeruginosa;  - = not determined; SI=selective index</a:t>
            </a:r>
          </a:p>
        </p:txBody>
      </p:sp>
      <p:sp>
        <p:nvSpPr>
          <p:cNvPr id="62467" name="TextBox 2"/>
          <p:cNvSpPr txBox="1">
            <a:spLocks noChangeArrowheads="1"/>
          </p:cNvSpPr>
          <p:nvPr/>
        </p:nvSpPr>
        <p:spPr bwMode="auto">
          <a:xfrm>
            <a:off x="762000" y="5105400"/>
            <a:ext cx="56970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SI&lt;10    NOT SUITABLE AS ANTIBAC COMPOUNDS</a:t>
            </a:r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742950" y="4171950"/>
            <a:ext cx="7105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MBC &lt; 2X MIC FOR GRAM(+) CLASSIFIED AS BACTERIACIDAL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 MRSA IS SHOWED ACTIVITY EVEN AT LOW CONCENTRATION </a:t>
            </a:r>
          </a:p>
        </p:txBody>
      </p:sp>
    </p:spTree>
    <p:extLst>
      <p:ext uri="{BB962C8B-B14F-4D97-AF65-F5344CB8AC3E}">
        <p14:creationId xmlns:p14="http://schemas.microsoft.com/office/powerpoint/2010/main" val="33660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5"/>
          <a:stretch>
            <a:fillRect/>
          </a:stretch>
        </p:blipFill>
        <p:spPr bwMode="auto">
          <a:xfrm>
            <a:off x="1259632" y="1916832"/>
            <a:ext cx="7416824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95536" y="40466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MY" sz="2000" dirty="0"/>
              <a:t>Percentage of cell survival against concentration of compound C-5-bromo-2-hydroxyphenylcalix[4]-2-methylresorcinarene (I).</a:t>
            </a:r>
          </a:p>
        </p:txBody>
      </p:sp>
    </p:spTree>
    <p:extLst>
      <p:ext uri="{BB962C8B-B14F-4D97-AF65-F5344CB8AC3E}">
        <p14:creationId xmlns:p14="http://schemas.microsoft.com/office/powerpoint/2010/main" val="164257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239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4572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 cytotoxicity test indicated that </a:t>
            </a:r>
            <a:r>
              <a:rPr lang="en-US" dirty="0" smtClean="0">
                <a:solidFill>
                  <a:prstClr val="black"/>
                </a:solidFill>
              </a:rPr>
              <a:t>calix[4] is </a:t>
            </a:r>
            <a:r>
              <a:rPr lang="en-US" dirty="0">
                <a:solidFill>
                  <a:prstClr val="black"/>
                </a:solidFill>
              </a:rPr>
              <a:t>safe to be used as antimicrobial therapeutic agent due to its non-toxic property to Vero cells with CC</a:t>
            </a:r>
            <a:r>
              <a:rPr lang="en-US" baseline="-25000" dirty="0">
                <a:solidFill>
                  <a:prstClr val="black"/>
                </a:solidFill>
              </a:rPr>
              <a:t>50 </a:t>
            </a:r>
            <a:r>
              <a:rPr lang="en-US" dirty="0">
                <a:solidFill>
                  <a:prstClr val="black"/>
                </a:solidFill>
              </a:rPr>
              <a:t>value of 0.4 mg/</a:t>
            </a:r>
            <a:r>
              <a:rPr lang="en-US" dirty="0" err="1">
                <a:solidFill>
                  <a:prstClr val="black"/>
                </a:solidFill>
              </a:rPr>
              <a:t>mL.</a:t>
            </a:r>
            <a:r>
              <a:rPr lang="en-US" dirty="0">
                <a:solidFill>
                  <a:prstClr val="black"/>
                </a:solidFill>
              </a:rPr>
              <a:t> According to </a:t>
            </a:r>
            <a:r>
              <a:rPr lang="en-US" dirty="0" err="1">
                <a:solidFill>
                  <a:prstClr val="black"/>
                </a:solidFill>
              </a:rPr>
              <a:t>Zirihi</a:t>
            </a:r>
            <a:r>
              <a:rPr lang="en-US" dirty="0">
                <a:solidFill>
                  <a:prstClr val="black"/>
                </a:solidFill>
              </a:rPr>
              <a:t> et. </a:t>
            </a:r>
            <a:r>
              <a:rPr lang="en-US" dirty="0" smtClean="0">
                <a:solidFill>
                  <a:prstClr val="black"/>
                </a:solidFill>
              </a:rPr>
              <a:t>al, </a:t>
            </a:r>
            <a:r>
              <a:rPr lang="en-US" dirty="0">
                <a:solidFill>
                  <a:prstClr val="black"/>
                </a:solidFill>
              </a:rPr>
              <a:t>a test compound is considered toxic if CC</a:t>
            </a:r>
            <a:r>
              <a:rPr lang="en-US" baseline="-25000" dirty="0">
                <a:solidFill>
                  <a:prstClr val="black"/>
                </a:solidFill>
              </a:rPr>
              <a:t>50</a:t>
            </a:r>
            <a:r>
              <a:rPr lang="en-US" dirty="0">
                <a:solidFill>
                  <a:prstClr val="black"/>
                </a:solidFill>
              </a:rPr>
              <a:t> value is less than 0.02 mg/mL</a:t>
            </a:r>
          </a:p>
        </p:txBody>
      </p:sp>
    </p:spTree>
    <p:extLst>
      <p:ext uri="{BB962C8B-B14F-4D97-AF65-F5344CB8AC3E}">
        <p14:creationId xmlns:p14="http://schemas.microsoft.com/office/powerpoint/2010/main" val="247652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3334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3-Antiviral </a:t>
            </a:r>
            <a:r>
              <a:rPr lang="en-US" i="1" dirty="0">
                <a:solidFill>
                  <a:prstClr val="black"/>
                </a:solidFill>
              </a:rPr>
              <a:t>Activity towards HSV-1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91440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Antiviral test showed that the compound (I) was suitable as an antiviral agents because of its ability to inhibit 100 % plaque formation even at the lowest concentration of 0.011 </a:t>
            </a:r>
            <a:r>
              <a:rPr lang="en-US" dirty="0" smtClean="0">
                <a:solidFill>
                  <a:prstClr val="black"/>
                </a:solidFill>
              </a:rPr>
              <a:t>mg/mL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r="2647"/>
          <a:stretch>
            <a:fillRect/>
          </a:stretch>
        </p:blipFill>
        <p:spPr bwMode="auto">
          <a:xfrm>
            <a:off x="2209799" y="2743200"/>
            <a:ext cx="420011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62200" y="2209800"/>
            <a:ext cx="4227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Plaque formation to determine virus titer </a:t>
            </a:r>
          </a:p>
        </p:txBody>
      </p:sp>
    </p:spTree>
    <p:extLst>
      <p:ext uri="{BB962C8B-B14F-4D97-AF65-F5344CB8AC3E}">
        <p14:creationId xmlns:p14="http://schemas.microsoft.com/office/powerpoint/2010/main" val="115657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8940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5" name="TextBox 1"/>
          <p:cNvSpPr txBox="1">
            <a:spLocks noChangeArrowheads="1"/>
          </p:cNvSpPr>
          <p:nvPr/>
        </p:nvSpPr>
        <p:spPr bwMode="auto">
          <a:xfrm>
            <a:off x="609600" y="6096000"/>
            <a:ext cx="645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1800" smtClean="0">
                <a:solidFill>
                  <a:srgbClr val="FF0000"/>
                </a:solidFill>
                <a:latin typeface="Arial" charset="0"/>
                <a:cs typeface="Arial" charset="0"/>
              </a:rPr>
              <a:t>SI= LC50/EC50&gt; 36….. POTENTIAL AS ANTIVIRIAL AGENT</a:t>
            </a:r>
          </a:p>
        </p:txBody>
      </p:sp>
    </p:spTree>
    <p:extLst>
      <p:ext uri="{BB962C8B-B14F-4D97-AF65-F5344CB8AC3E}">
        <p14:creationId xmlns:p14="http://schemas.microsoft.com/office/powerpoint/2010/main" val="4113920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764704"/>
            <a:ext cx="4572000" cy="37035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Synthesis, Characterization, X-ray Structure and Biological Activities of C-5-Bromo-2-hydroxyphenylcalix[4]-2-methyl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resorcinarene</a:t>
            </a:r>
            <a:endParaRPr lang="en-MY" sz="2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eaLnBrk="0" hangingPunct="0">
              <a:lnSpc>
                <a:spcPts val="1660"/>
              </a:lnSpc>
              <a:spcAft>
                <a:spcPts val="1200"/>
              </a:spcAft>
            </a:pPr>
            <a:r>
              <a:rPr lang="en-US" b="1" spc="-20" dirty="0">
                <a:solidFill>
                  <a:srgbClr val="000000"/>
                </a:solidFill>
                <a:latin typeface="Times New Roman Bold"/>
                <a:ea typeface="Times New Roman"/>
                <a:cs typeface="Times New Roman"/>
              </a:rPr>
              <a:t>Hamza M. </a:t>
            </a:r>
            <a:r>
              <a:rPr lang="en-US" b="1" spc="-20" dirty="0" err="1">
                <a:solidFill>
                  <a:srgbClr val="000000"/>
                </a:solidFill>
                <a:latin typeface="Times New Roman Bold"/>
                <a:ea typeface="Times New Roman"/>
                <a:cs typeface="Times New Roman"/>
              </a:rPr>
              <a:t>Abosadiya</a:t>
            </a:r>
            <a:r>
              <a:rPr lang="en-US" b="1" spc="-20" dirty="0">
                <a:solidFill>
                  <a:srgbClr val="000000"/>
                </a:solidFill>
                <a:latin typeface="Times New Roman Bold"/>
                <a:ea typeface="Times New Roman"/>
                <a:cs typeface="Times New Roman"/>
              </a:rPr>
              <a:t> </a:t>
            </a:r>
            <a:r>
              <a:rPr lang="en-US" b="1" spc="-20" baseline="30000" dirty="0">
                <a:solidFill>
                  <a:srgbClr val="000000"/>
                </a:solidFill>
                <a:latin typeface="Times New Roman Bold"/>
                <a:ea typeface="Times New Roman"/>
                <a:cs typeface="Times New Roman"/>
              </a:rPr>
              <a:t>1</a:t>
            </a:r>
            <a:r>
              <a:rPr lang="en-US" b="1" spc="-20" dirty="0">
                <a:solidFill>
                  <a:srgbClr val="000000"/>
                </a:solidFill>
                <a:latin typeface="Times New Roman Bold"/>
                <a:ea typeface="Times New Roman"/>
                <a:cs typeface="Times New Roman"/>
              </a:rPr>
              <a:t>, </a:t>
            </a:r>
            <a:r>
              <a:rPr lang="en-US" b="1" spc="-20" dirty="0" err="1">
                <a:solidFill>
                  <a:srgbClr val="000000"/>
                </a:solidFill>
                <a:latin typeface="Times New Roman Bold"/>
                <a:ea typeface="Times New Roman"/>
                <a:cs typeface="Times New Roman"/>
              </a:rPr>
              <a:t>Siti</a:t>
            </a:r>
            <a:r>
              <a:rPr lang="en-US" b="1" spc="-20" dirty="0">
                <a:solidFill>
                  <a:srgbClr val="000000"/>
                </a:solidFill>
                <a:latin typeface="Times New Roman Bold"/>
                <a:ea typeface="Times New Roman"/>
                <a:cs typeface="Times New Roman"/>
              </a:rPr>
              <a:t> </a:t>
            </a:r>
            <a:r>
              <a:rPr lang="en-US" b="1" spc="-20" dirty="0" err="1">
                <a:solidFill>
                  <a:srgbClr val="000000"/>
                </a:solidFill>
                <a:latin typeface="Times New Roman Bold"/>
                <a:ea typeface="Times New Roman"/>
                <a:cs typeface="Times New Roman"/>
              </a:rPr>
              <a:t>Aishah</a:t>
            </a:r>
            <a:r>
              <a:rPr lang="en-US" b="1" spc="-20" dirty="0">
                <a:solidFill>
                  <a:srgbClr val="000000"/>
                </a:solidFill>
                <a:latin typeface="Times New Roman Bold"/>
                <a:ea typeface="Times New Roman"/>
                <a:cs typeface="Times New Roman"/>
              </a:rPr>
              <a:t> </a:t>
            </a:r>
            <a:r>
              <a:rPr lang="en-US" b="1" spc="-20" dirty="0" err="1">
                <a:solidFill>
                  <a:srgbClr val="000000"/>
                </a:solidFill>
                <a:latin typeface="Times New Roman Bold"/>
                <a:ea typeface="Times New Roman"/>
                <a:cs typeface="Times New Roman"/>
              </a:rPr>
              <a:t>Hasbullah</a:t>
            </a:r>
            <a:r>
              <a:rPr lang="en-US" b="1" spc="-20" dirty="0">
                <a:solidFill>
                  <a:srgbClr val="000000"/>
                </a:solidFill>
                <a:latin typeface="Times New Roman Bold"/>
                <a:ea typeface="Times New Roman"/>
                <a:cs typeface="Times New Roman"/>
              </a:rPr>
              <a:t> </a:t>
            </a:r>
            <a:r>
              <a:rPr lang="en-US" b="1" spc="-20" baseline="30000" dirty="0">
                <a:solidFill>
                  <a:srgbClr val="000000"/>
                </a:solidFill>
                <a:latin typeface="Times New Roman Bold"/>
                <a:ea typeface="Times New Roman"/>
                <a:cs typeface="Times New Roman"/>
              </a:rPr>
              <a:t>1</a:t>
            </a:r>
            <a:r>
              <a:rPr lang="en-US" b="1" spc="-20" dirty="0">
                <a:solidFill>
                  <a:srgbClr val="000000"/>
                </a:solidFill>
                <a:latin typeface="Times New Roman Bold"/>
                <a:ea typeface="Times New Roman"/>
                <a:cs typeface="Times New Roman"/>
              </a:rPr>
              <a:t>, </a:t>
            </a:r>
            <a:r>
              <a:rPr lang="en-US" b="1" spc="-20" dirty="0" err="1">
                <a:solidFill>
                  <a:srgbClr val="000000"/>
                </a:solidFill>
                <a:latin typeface="Times New Roman Bold"/>
                <a:ea typeface="Times New Roman"/>
                <a:cs typeface="Times New Roman"/>
              </a:rPr>
              <a:t>Mukram</a:t>
            </a:r>
            <a:r>
              <a:rPr lang="en-US" b="1" spc="-20" dirty="0">
                <a:solidFill>
                  <a:srgbClr val="000000"/>
                </a:solidFill>
                <a:latin typeface="Times New Roman Bold"/>
                <a:ea typeface="Times New Roman"/>
                <a:cs typeface="Times New Roman"/>
              </a:rPr>
              <a:t> Mohamed </a:t>
            </a:r>
            <a:r>
              <a:rPr lang="en-US" b="1" spc="-20" dirty="0" err="1">
                <a:solidFill>
                  <a:srgbClr val="000000"/>
                </a:solidFill>
                <a:latin typeface="Times New Roman Bold"/>
                <a:ea typeface="Times New Roman"/>
                <a:cs typeface="Times New Roman"/>
              </a:rPr>
              <a:t>Mackeen</a:t>
            </a:r>
            <a:r>
              <a:rPr lang="en-US" b="1" spc="-20" dirty="0">
                <a:solidFill>
                  <a:srgbClr val="000000"/>
                </a:solidFill>
                <a:latin typeface="Times New Roman Bold"/>
                <a:ea typeface="Times New Roman"/>
                <a:cs typeface="Times New Roman"/>
              </a:rPr>
              <a:t> </a:t>
            </a:r>
            <a:r>
              <a:rPr lang="en-US" b="1" spc="-20" baseline="30000" dirty="0">
                <a:solidFill>
                  <a:srgbClr val="000000"/>
                </a:solidFill>
                <a:latin typeface="Times New Roman Bold"/>
                <a:ea typeface="Times New Roman"/>
                <a:cs typeface="Times New Roman"/>
              </a:rPr>
              <a:t>1,2</a:t>
            </a:r>
            <a:r>
              <a:rPr lang="en-US" b="1" spc="-20" dirty="0">
                <a:solidFill>
                  <a:srgbClr val="000000"/>
                </a:solidFill>
                <a:latin typeface="Times New Roman Bold"/>
                <a:ea typeface="Times New Roman"/>
                <a:cs typeface="Times New Roman"/>
              </a:rPr>
              <a:t>, </a:t>
            </a:r>
            <a:r>
              <a:rPr lang="en-US" b="1" spc="-20" dirty="0" err="1">
                <a:solidFill>
                  <a:srgbClr val="000000"/>
                </a:solidFill>
                <a:latin typeface="Times New Roman Bold"/>
                <a:ea typeface="Times New Roman"/>
                <a:cs typeface="Times New Roman"/>
              </a:rPr>
              <a:t>Seow</a:t>
            </a:r>
            <a:r>
              <a:rPr lang="en-US" b="1" spc="-20" dirty="0">
                <a:solidFill>
                  <a:srgbClr val="000000"/>
                </a:solidFill>
                <a:latin typeface="Times New Roman Bold"/>
                <a:ea typeface="Times New Roman"/>
                <a:cs typeface="Times New Roman"/>
              </a:rPr>
              <a:t> Chew Low </a:t>
            </a:r>
            <a:r>
              <a:rPr lang="en-US" b="1" spc="-20" baseline="30000" dirty="0">
                <a:solidFill>
                  <a:srgbClr val="000000"/>
                </a:solidFill>
                <a:latin typeface="Times New Roman Bold"/>
                <a:ea typeface="Times New Roman"/>
                <a:cs typeface="Times New Roman"/>
              </a:rPr>
              <a:t>3</a:t>
            </a:r>
            <a:r>
              <a:rPr lang="en-US" b="1" spc="-20" dirty="0">
                <a:solidFill>
                  <a:srgbClr val="000000"/>
                </a:solidFill>
                <a:latin typeface="Times New Roman Bold"/>
                <a:ea typeface="Times New Roman"/>
                <a:cs typeface="Times New Roman"/>
              </a:rPr>
              <a:t>,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Nazlina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Ibrahim </a:t>
            </a:r>
            <a:r>
              <a:rPr lang="en-US" b="1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and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Bohari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M.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Yamin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1,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*</a:t>
            </a:r>
            <a:endParaRPr lang="en-MY" b="1" dirty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5013176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smtClean="0"/>
              <a:t>MOLECULES  2013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7304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gh_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" y="-9089"/>
            <a:ext cx="9140233" cy="686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Tetra-</a:t>
            </a:r>
            <a:r>
              <a:rPr lang="en-US" sz="2400" dirty="0" err="1" smtClean="0">
                <a:solidFill>
                  <a:schemeClr val="tx1"/>
                </a:solidFill>
              </a:rPr>
              <a:t>thiourea</a:t>
            </a:r>
            <a:r>
              <a:rPr lang="en-US" sz="2400" dirty="0" smtClean="0">
                <a:solidFill>
                  <a:schemeClr val="tx1"/>
                </a:solidFill>
              </a:rPr>
              <a:t> derivatives of calix[4]</a:t>
            </a:r>
            <a:r>
              <a:rPr lang="en-US" sz="2400" dirty="0" err="1" smtClean="0">
                <a:solidFill>
                  <a:schemeClr val="tx1"/>
                </a:solidFill>
              </a:rPr>
              <a:t>resorcinorene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78065"/>
              </p:ext>
            </p:extLst>
          </p:nvPr>
        </p:nvGraphicFramePr>
        <p:xfrm>
          <a:off x="914400" y="1676400"/>
          <a:ext cx="66294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CS ChemDraw Drawing" r:id="rId3" imgW="4784963" imgH="1723187" progId="ChemDraw.Document.6.0">
                  <p:embed/>
                </p:oleObj>
              </mc:Choice>
              <mc:Fallback>
                <p:oleObj name="CS ChemDraw Drawing" r:id="rId3" imgW="4784963" imgH="17231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676400"/>
                        <a:ext cx="6629400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758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We have </a:t>
            </a:r>
            <a:r>
              <a:rPr lang="en-US" sz="1800" dirty="0">
                <a:solidFill>
                  <a:schemeClr val="tx1"/>
                </a:solidFill>
              </a:rPr>
              <a:t>successfully synthesized </a:t>
            </a:r>
            <a:r>
              <a:rPr lang="en-US" sz="1800" dirty="0" smtClean="0">
                <a:solidFill>
                  <a:schemeClr val="tx1"/>
                </a:solidFill>
              </a:rPr>
              <a:t> and characterized  a new benzoyl </a:t>
            </a:r>
            <a:r>
              <a:rPr lang="en-US" sz="1800" dirty="0" err="1" smtClean="0">
                <a:solidFill>
                  <a:schemeClr val="tx1"/>
                </a:solidFill>
              </a:rPr>
              <a:t>thiourea</a:t>
            </a:r>
            <a:r>
              <a:rPr lang="en-US" sz="1800" dirty="0" smtClean="0">
                <a:solidFill>
                  <a:schemeClr val="tx1"/>
                </a:solidFill>
              </a:rPr>
              <a:t>  derivatives which has aldehyde group  from the reaction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5362" name="Picture 2" descr="C:\Users\Abosadiya\Desktop\PIPERIZ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905000"/>
            <a:ext cx="8763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Elbow Connector 11"/>
          <p:cNvCxnSpPr/>
          <p:nvPr/>
        </p:nvCxnSpPr>
        <p:spPr>
          <a:xfrm>
            <a:off x="1250882" y="3848100"/>
            <a:ext cx="1752600" cy="838200"/>
          </a:xfrm>
          <a:prstGeom prst="bentConnector3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000" y="3478768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prstClr val="black"/>
                </a:solidFill>
              </a:rPr>
              <a:t>Aldehyde </a:t>
            </a:r>
            <a:r>
              <a:rPr lang="en-US" b="1" i="1" dirty="0">
                <a:solidFill>
                  <a:prstClr val="black"/>
                </a:solidFill>
              </a:rPr>
              <a:t>group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685521"/>
              </p:ext>
            </p:extLst>
          </p:nvPr>
        </p:nvGraphicFramePr>
        <p:xfrm>
          <a:off x="838200" y="1219200"/>
          <a:ext cx="6705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CS ChemDraw Drawing" r:id="rId4" imgW="4468208" imgH="910742" progId="ChemDraw.Document.6.0">
                  <p:embed/>
                </p:oleObj>
              </mc:Choice>
              <mc:Fallback>
                <p:oleObj name="CS ChemDraw Drawing" r:id="rId4" imgW="4468208" imgH="9107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219200"/>
                        <a:ext cx="67056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29400" y="3848100"/>
            <a:ext cx="203132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Monoclinic  system</a:t>
            </a:r>
          </a:p>
          <a:p>
            <a:r>
              <a:rPr lang="en-US" sz="1000" dirty="0" smtClean="0">
                <a:solidFill>
                  <a:prstClr val="black"/>
                </a:solidFill>
              </a:rPr>
              <a:t>Unit </a:t>
            </a:r>
            <a:r>
              <a:rPr lang="en-US" sz="1000" dirty="0">
                <a:solidFill>
                  <a:prstClr val="black"/>
                </a:solidFill>
              </a:rPr>
              <a:t>cell </a:t>
            </a:r>
            <a:r>
              <a:rPr lang="en-US" sz="1000" dirty="0" smtClean="0">
                <a:solidFill>
                  <a:prstClr val="black"/>
                </a:solidFill>
              </a:rPr>
              <a:t>dimensions</a:t>
            </a:r>
          </a:p>
          <a:p>
            <a:r>
              <a:rPr lang="en-US" sz="1000" dirty="0" smtClean="0">
                <a:solidFill>
                  <a:prstClr val="black"/>
                </a:solidFill>
              </a:rPr>
              <a:t>a </a:t>
            </a:r>
            <a:r>
              <a:rPr lang="en-US" sz="1000" dirty="0">
                <a:solidFill>
                  <a:prstClr val="black"/>
                </a:solidFill>
              </a:rPr>
              <a:t>= 7.3198(9) Å	</a:t>
            </a:r>
            <a:r>
              <a:rPr lang="el-GR" sz="1000" dirty="0" smtClean="0">
                <a:solidFill>
                  <a:prstClr val="black"/>
                </a:solidFill>
              </a:rPr>
              <a:t>α</a:t>
            </a:r>
            <a:r>
              <a:rPr lang="en-US" sz="1000" dirty="0" smtClean="0">
                <a:solidFill>
                  <a:prstClr val="black"/>
                </a:solidFill>
              </a:rPr>
              <a:t>= </a:t>
            </a:r>
            <a:r>
              <a:rPr lang="en-US" sz="1000" dirty="0">
                <a:solidFill>
                  <a:prstClr val="black"/>
                </a:solidFill>
              </a:rPr>
              <a:t>103.711(3)°.</a:t>
            </a:r>
          </a:p>
          <a:p>
            <a:r>
              <a:rPr lang="en-US" sz="1000" dirty="0" smtClean="0">
                <a:solidFill>
                  <a:prstClr val="black"/>
                </a:solidFill>
              </a:rPr>
              <a:t>b </a:t>
            </a:r>
            <a:r>
              <a:rPr lang="en-US" sz="1000" dirty="0">
                <a:solidFill>
                  <a:prstClr val="black"/>
                </a:solidFill>
              </a:rPr>
              <a:t>= 7.7553(15) Å	</a:t>
            </a:r>
            <a:r>
              <a:rPr lang="el-GR" sz="1000" dirty="0" smtClean="0">
                <a:solidFill>
                  <a:prstClr val="black"/>
                </a:solidFill>
              </a:rPr>
              <a:t>β</a:t>
            </a:r>
            <a:r>
              <a:rPr lang="en-US" sz="1000" dirty="0" smtClean="0">
                <a:solidFill>
                  <a:prstClr val="black"/>
                </a:solidFill>
              </a:rPr>
              <a:t>= </a:t>
            </a:r>
            <a:r>
              <a:rPr lang="en-US" sz="1000" dirty="0">
                <a:solidFill>
                  <a:prstClr val="black"/>
                </a:solidFill>
              </a:rPr>
              <a:t>102.519(3)°.</a:t>
            </a:r>
          </a:p>
          <a:p>
            <a:r>
              <a:rPr lang="en-US" sz="1000" dirty="0" smtClean="0">
                <a:solidFill>
                  <a:prstClr val="black"/>
                </a:solidFill>
              </a:rPr>
              <a:t> c </a:t>
            </a:r>
            <a:r>
              <a:rPr lang="en-US" sz="1000" dirty="0">
                <a:solidFill>
                  <a:prstClr val="black"/>
                </a:solidFill>
              </a:rPr>
              <a:t>= 13.0490(17) </a:t>
            </a:r>
            <a:r>
              <a:rPr lang="en-US" sz="1000" dirty="0" smtClean="0">
                <a:solidFill>
                  <a:prstClr val="black"/>
                </a:solidFill>
              </a:rPr>
              <a:t>Å γ </a:t>
            </a:r>
            <a:r>
              <a:rPr lang="en-US" sz="1000" dirty="0">
                <a:solidFill>
                  <a:prstClr val="black"/>
                </a:solidFill>
              </a:rPr>
              <a:t>= 102.381(4)°.</a:t>
            </a:r>
          </a:p>
          <a:p>
            <a:r>
              <a:rPr lang="en-US" sz="1000" dirty="0" smtClean="0">
                <a:solidFill>
                  <a:prstClr val="black"/>
                </a:solidFill>
              </a:rPr>
              <a:t>  Volume</a:t>
            </a:r>
            <a:r>
              <a:rPr lang="en-US" sz="1000" dirty="0">
                <a:solidFill>
                  <a:prstClr val="black"/>
                </a:solidFill>
              </a:rPr>
              <a:t>	674.38(18) Å3</a:t>
            </a:r>
          </a:p>
          <a:p>
            <a:r>
              <a:rPr lang="en-US" sz="1000" dirty="0" smtClean="0">
                <a:solidFill>
                  <a:prstClr val="black"/>
                </a:solidFill>
              </a:rPr>
              <a:t>    Z	2</a:t>
            </a:r>
            <a:r>
              <a:rPr lang="en-US" sz="900" dirty="0">
                <a:solidFill>
                  <a:prstClr val="black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1977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Generally , amine compounds can be protonated  by hydrochloric acid that used in the syntheses of calix[4]</a:t>
            </a:r>
            <a:r>
              <a:rPr lang="en-US" sz="1600" dirty="0" err="1" smtClean="0">
                <a:solidFill>
                  <a:schemeClr val="tx1"/>
                </a:solidFill>
              </a:rPr>
              <a:t>resorcinorene</a:t>
            </a:r>
            <a:r>
              <a:rPr lang="en-US" sz="1600" dirty="0" smtClean="0">
                <a:solidFill>
                  <a:schemeClr val="tx1"/>
                </a:solidFill>
              </a:rPr>
              <a:t> . Single crystal  X-ray investigation showed that the  terminal nitrogen atom in  </a:t>
            </a:r>
            <a:r>
              <a:rPr lang="en-US" sz="1600" dirty="0" err="1" smtClean="0">
                <a:solidFill>
                  <a:schemeClr val="tx1"/>
                </a:solidFill>
              </a:rPr>
              <a:t>Piperazine</a:t>
            </a:r>
            <a:r>
              <a:rPr lang="en-US" sz="1600" dirty="0" smtClean="0">
                <a:solidFill>
                  <a:schemeClr val="tx1"/>
                </a:solidFill>
              </a:rPr>
              <a:t> fragment </a:t>
            </a:r>
            <a:r>
              <a:rPr lang="en-US" sz="1600" dirty="0">
                <a:solidFill>
                  <a:schemeClr val="tx1"/>
                </a:solidFill>
              </a:rPr>
              <a:t>can </a:t>
            </a:r>
            <a:r>
              <a:rPr lang="en-US" sz="1600" dirty="0" smtClean="0">
                <a:solidFill>
                  <a:schemeClr val="tx1"/>
                </a:solidFill>
              </a:rPr>
              <a:t>easily a protonated from the reaction of preparing </a:t>
            </a:r>
            <a:r>
              <a:rPr lang="en-US" sz="1600" dirty="0" err="1" smtClean="0">
                <a:solidFill>
                  <a:schemeClr val="tx1"/>
                </a:solidFill>
              </a:rPr>
              <a:t>thiourea</a:t>
            </a:r>
            <a:r>
              <a:rPr lang="en-US" sz="1600" dirty="0" smtClean="0">
                <a:solidFill>
                  <a:schemeClr val="tx1"/>
                </a:solidFill>
              </a:rPr>
              <a:t> derivatives or from syntheses of calix[4]</a:t>
            </a:r>
            <a:r>
              <a:rPr lang="en-US" sz="1600" dirty="0" err="1" smtClean="0">
                <a:solidFill>
                  <a:schemeClr val="tx1"/>
                </a:solidFill>
              </a:rPr>
              <a:t>resorcinorene</a:t>
            </a:r>
            <a:r>
              <a:rPr lang="en-US" sz="1600" dirty="0" smtClean="0">
                <a:solidFill>
                  <a:schemeClr val="tx1"/>
                </a:solidFill>
              </a:rPr>
              <a:t> 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 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4637" y="5029200"/>
            <a:ext cx="203132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Orthorhombic system</a:t>
            </a:r>
            <a:endParaRPr lang="en-US" sz="1000" dirty="0">
              <a:solidFill>
                <a:prstClr val="black"/>
              </a:solidFill>
            </a:endParaRPr>
          </a:p>
          <a:p>
            <a:r>
              <a:rPr lang="en-US" sz="1000" dirty="0" smtClean="0">
                <a:solidFill>
                  <a:prstClr val="black"/>
                </a:solidFill>
              </a:rPr>
              <a:t>Unit </a:t>
            </a:r>
            <a:r>
              <a:rPr lang="en-US" sz="1000" dirty="0">
                <a:solidFill>
                  <a:prstClr val="black"/>
                </a:solidFill>
              </a:rPr>
              <a:t>cell dimensions	</a:t>
            </a:r>
            <a:endParaRPr lang="en-US" sz="1000" dirty="0" smtClean="0">
              <a:solidFill>
                <a:prstClr val="black"/>
              </a:solidFill>
            </a:endParaRPr>
          </a:p>
          <a:p>
            <a:r>
              <a:rPr lang="en-US" sz="1000" dirty="0" smtClean="0">
                <a:solidFill>
                  <a:prstClr val="black"/>
                </a:solidFill>
              </a:rPr>
              <a:t>a </a:t>
            </a:r>
            <a:r>
              <a:rPr lang="en-US" sz="1000" dirty="0">
                <a:solidFill>
                  <a:prstClr val="black"/>
                </a:solidFill>
              </a:rPr>
              <a:t>= 14.0262(11) Å	</a:t>
            </a:r>
            <a:r>
              <a:rPr lang="el-GR" sz="1000" dirty="0" smtClean="0">
                <a:solidFill>
                  <a:prstClr val="black"/>
                </a:solidFill>
              </a:rPr>
              <a:t>α</a:t>
            </a:r>
            <a:r>
              <a:rPr lang="en-US" sz="1000" dirty="0" smtClean="0">
                <a:solidFill>
                  <a:prstClr val="black"/>
                </a:solidFill>
              </a:rPr>
              <a:t>= </a:t>
            </a:r>
            <a:r>
              <a:rPr lang="en-US" sz="1000" dirty="0">
                <a:solidFill>
                  <a:prstClr val="black"/>
                </a:solidFill>
              </a:rPr>
              <a:t>90°.</a:t>
            </a:r>
          </a:p>
          <a:p>
            <a:r>
              <a:rPr lang="en-US" sz="1000" dirty="0" smtClean="0">
                <a:solidFill>
                  <a:prstClr val="black"/>
                </a:solidFill>
              </a:rPr>
              <a:t>b </a:t>
            </a:r>
            <a:r>
              <a:rPr lang="en-US" sz="1000" dirty="0">
                <a:solidFill>
                  <a:prstClr val="black"/>
                </a:solidFill>
              </a:rPr>
              <a:t>= 7.4514(5) Å	</a:t>
            </a:r>
            <a:r>
              <a:rPr lang="el-GR" sz="1000" dirty="0" smtClean="0">
                <a:solidFill>
                  <a:prstClr val="black"/>
                </a:solidFill>
              </a:rPr>
              <a:t>β</a:t>
            </a:r>
            <a:r>
              <a:rPr lang="en-US" sz="1000" dirty="0" smtClean="0">
                <a:solidFill>
                  <a:prstClr val="black"/>
                </a:solidFill>
              </a:rPr>
              <a:t>= </a:t>
            </a:r>
            <a:r>
              <a:rPr lang="en-US" sz="1000" dirty="0">
                <a:solidFill>
                  <a:prstClr val="black"/>
                </a:solidFill>
              </a:rPr>
              <a:t>90°.</a:t>
            </a:r>
          </a:p>
          <a:p>
            <a:r>
              <a:rPr lang="en-US" sz="1000" dirty="0" smtClean="0">
                <a:solidFill>
                  <a:prstClr val="black"/>
                </a:solidFill>
              </a:rPr>
              <a:t>c </a:t>
            </a:r>
            <a:r>
              <a:rPr lang="en-US" sz="1000" dirty="0">
                <a:solidFill>
                  <a:prstClr val="black"/>
                </a:solidFill>
              </a:rPr>
              <a:t>= 6.8982(5) Å	</a:t>
            </a:r>
            <a:r>
              <a:rPr lang="el-GR" sz="1000" dirty="0" smtClean="0">
                <a:solidFill>
                  <a:prstClr val="black"/>
                </a:solidFill>
              </a:rPr>
              <a:t>γ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= 90°.</a:t>
            </a:r>
          </a:p>
          <a:p>
            <a:r>
              <a:rPr lang="en-US" sz="1000" dirty="0">
                <a:solidFill>
                  <a:prstClr val="black"/>
                </a:solidFill>
              </a:rPr>
              <a:t>Volume	720.96(9) Å3</a:t>
            </a:r>
          </a:p>
          <a:p>
            <a:r>
              <a:rPr lang="en-US" sz="1000" dirty="0">
                <a:solidFill>
                  <a:prstClr val="black"/>
                </a:solidFill>
              </a:rPr>
              <a:t>Z	4</a:t>
            </a:r>
          </a:p>
        </p:txBody>
      </p:sp>
      <p:pic>
        <p:nvPicPr>
          <p:cNvPr id="18436" name="Picture 4" descr="C:\Users\Abosadiya\Desktop\tt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1"/>
            <a:ext cx="4038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4685184"/>
            <a:ext cx="35052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</a:rPr>
              <a:t>Monoclinic</a:t>
            </a:r>
            <a:r>
              <a:rPr lang="en-US" sz="900" dirty="0" smtClean="0">
                <a:solidFill>
                  <a:prstClr val="black"/>
                </a:solidFill>
              </a:rPr>
              <a:t> </a:t>
            </a:r>
            <a:r>
              <a:rPr lang="en-US" sz="900" dirty="0">
                <a:solidFill>
                  <a:prstClr val="black"/>
                </a:solidFill>
              </a:rPr>
              <a:t>system</a:t>
            </a:r>
          </a:p>
          <a:p>
            <a:r>
              <a:rPr lang="en-US" sz="900" dirty="0" smtClean="0">
                <a:solidFill>
                  <a:prstClr val="black"/>
                </a:solidFill>
              </a:rPr>
              <a:t>Unit </a:t>
            </a:r>
            <a:r>
              <a:rPr lang="en-US" sz="900" dirty="0">
                <a:solidFill>
                  <a:prstClr val="black"/>
                </a:solidFill>
              </a:rPr>
              <a:t>cell </a:t>
            </a:r>
            <a:r>
              <a:rPr lang="en-US" sz="900" dirty="0" smtClean="0">
                <a:solidFill>
                  <a:prstClr val="black"/>
                </a:solidFill>
              </a:rPr>
              <a:t>dimensions</a:t>
            </a:r>
          </a:p>
          <a:p>
            <a:r>
              <a:rPr lang="en-US" sz="900" dirty="0" smtClean="0">
                <a:solidFill>
                  <a:prstClr val="black"/>
                </a:solidFill>
              </a:rPr>
              <a:t>a </a:t>
            </a:r>
            <a:r>
              <a:rPr lang="en-US" sz="900" dirty="0">
                <a:solidFill>
                  <a:prstClr val="black"/>
                </a:solidFill>
              </a:rPr>
              <a:t>= 10.2092(7) Å	a= 90°.</a:t>
            </a:r>
          </a:p>
          <a:p>
            <a:r>
              <a:rPr lang="en-US" sz="900" dirty="0" smtClean="0">
                <a:solidFill>
                  <a:prstClr val="black"/>
                </a:solidFill>
              </a:rPr>
              <a:t>b </a:t>
            </a:r>
            <a:r>
              <a:rPr lang="en-US" sz="900" dirty="0">
                <a:solidFill>
                  <a:prstClr val="black"/>
                </a:solidFill>
              </a:rPr>
              <a:t>= 6.3196(4) Å	b= 107.619(2)°.</a:t>
            </a:r>
          </a:p>
          <a:p>
            <a:r>
              <a:rPr lang="en-US" sz="900" dirty="0" smtClean="0">
                <a:solidFill>
                  <a:prstClr val="black"/>
                </a:solidFill>
              </a:rPr>
              <a:t>c </a:t>
            </a:r>
            <a:r>
              <a:rPr lang="en-US" sz="900" dirty="0">
                <a:solidFill>
                  <a:prstClr val="black"/>
                </a:solidFill>
              </a:rPr>
              <a:t>= 13.5092(11) Å	g = 90°.</a:t>
            </a:r>
          </a:p>
          <a:p>
            <a:r>
              <a:rPr lang="en-US" sz="900" dirty="0">
                <a:solidFill>
                  <a:prstClr val="black"/>
                </a:solidFill>
              </a:rPr>
              <a:t>Volume	830.70(10) Å3</a:t>
            </a:r>
          </a:p>
          <a:p>
            <a:r>
              <a:rPr lang="en-US" sz="900" dirty="0">
                <a:solidFill>
                  <a:prstClr val="black"/>
                </a:solidFill>
              </a:rPr>
              <a:t>Z	8</a:t>
            </a:r>
          </a:p>
          <a:p>
            <a:endParaRPr lang="en-US" sz="900" dirty="0">
              <a:solidFill>
                <a:prstClr val="black"/>
              </a:solidFill>
            </a:endParaRPr>
          </a:p>
        </p:txBody>
      </p:sp>
      <p:pic>
        <p:nvPicPr>
          <p:cNvPr id="18434" name="Picture 2" descr="C:\Users\Abosadiya\Desktop\fi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495800" cy="30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57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628800"/>
            <a:ext cx="234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smtClean="0"/>
              <a:t>ACKNOWLEDGEMENT</a:t>
            </a:r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2708920"/>
            <a:ext cx="46162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smtClean="0"/>
              <a:t>UNIVERSITI KEBANGSAAN MALAYSIA</a:t>
            </a:r>
          </a:p>
          <a:p>
            <a:r>
              <a:rPr lang="en-MY" dirty="0" smtClean="0"/>
              <a:t>MINISTRY OF EDUCATION FOR FRGS GRANTS</a:t>
            </a:r>
          </a:p>
          <a:p>
            <a:r>
              <a:rPr lang="en-MY" dirty="0" smtClean="0"/>
              <a:t>PROF. NAZLINA IBRAHIM</a:t>
            </a:r>
          </a:p>
          <a:p>
            <a:r>
              <a:rPr lang="en-MY" dirty="0" smtClean="0"/>
              <a:t>DR.AISAH HASBULLAH</a:t>
            </a:r>
          </a:p>
          <a:p>
            <a:r>
              <a:rPr lang="en-MY" dirty="0" smtClean="0"/>
              <a:t>HAMZAH   PhD student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2968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bohari\Pictures\Camera\20140410_080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18" y="1124744"/>
            <a:ext cx="883298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1001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bohari\Pictures\Camera\20140425_2205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83298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11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hankyougold6fh">
            <a:hlinkClick r:id="rId2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219200"/>
            <a:ext cx="7086600" cy="40385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55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aseline="30000" dirty="0">
                <a:solidFill>
                  <a:schemeClr val="tx1"/>
                </a:solidFill>
              </a:rPr>
              <a:t>1</a:t>
            </a:r>
            <a:r>
              <a:rPr lang="en-US" sz="3200" dirty="0">
                <a:solidFill>
                  <a:schemeClr val="tx1"/>
                </a:solidFill>
              </a:rPr>
              <a:t>H NMR data</a:t>
            </a:r>
          </a:p>
        </p:txBody>
      </p:sp>
      <p:pic>
        <p:nvPicPr>
          <p:cNvPr id="1433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077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266659"/>
              </p:ext>
            </p:extLst>
          </p:nvPr>
        </p:nvGraphicFramePr>
        <p:xfrm>
          <a:off x="685800" y="1371600"/>
          <a:ext cx="35052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CS ChemDraw Drawing" r:id="rId4" imgW="2396160" imgH="2222640" progId="ChemDraw.Document.6.0">
                  <p:embed/>
                </p:oleObj>
              </mc:Choice>
              <mc:Fallback>
                <p:oleObj name="CS ChemDraw Drawing" r:id="rId4" imgW="2396160" imgH="2222640" progId="ChemDraw.Document.6.0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71600"/>
                        <a:ext cx="3505200" cy="266700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538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6248400"/>
          </a:xfrm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0236"/>
            <a:ext cx="8229600" cy="65227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Reaction mechanism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258260"/>
              </p:ext>
            </p:extLst>
          </p:nvPr>
        </p:nvGraphicFramePr>
        <p:xfrm>
          <a:off x="609600" y="609600"/>
          <a:ext cx="8229600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CS ChemDraw Drawing" r:id="rId3" imgW="5512680" imgH="7129080" progId="ChemDraw.Document.6.0">
                  <p:embed/>
                </p:oleObj>
              </mc:Choice>
              <mc:Fallback>
                <p:oleObj name="CS ChemDraw Drawing" r:id="rId3" imgW="5512680" imgH="71290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09600"/>
                        <a:ext cx="8229600" cy="632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731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7408333" cy="5334000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Synthesis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calix[4]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resorcinarene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thiourea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derivatives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56260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Where R2=</a:t>
            </a:r>
            <a:r>
              <a:rPr lang="en-US" dirty="0" err="1" smtClean="0">
                <a:solidFill>
                  <a:prstClr val="black"/>
                </a:solidFill>
              </a:rPr>
              <a:t>Thiourea</a:t>
            </a:r>
            <a:r>
              <a:rPr lang="en-US" dirty="0" smtClean="0">
                <a:solidFill>
                  <a:prstClr val="black"/>
                </a:solidFill>
              </a:rPr>
              <a:t> derivatives 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 </a:t>
            </a:r>
            <a:r>
              <a:rPr lang="en-US" sz="2000" b="1" dirty="0" smtClean="0">
                <a:solidFill>
                  <a:prstClr val="black"/>
                </a:solidFill>
              </a:rPr>
              <a:t>Figure 4 </a:t>
            </a:r>
            <a:r>
              <a:rPr lang="en-US" sz="2000" b="1" dirty="0">
                <a:solidFill>
                  <a:prstClr val="black"/>
                </a:solidFill>
              </a:rPr>
              <a:t>Calix[4]</a:t>
            </a:r>
            <a:r>
              <a:rPr lang="en-US" sz="2000" b="1" dirty="0" err="1">
                <a:solidFill>
                  <a:prstClr val="black"/>
                </a:solidFill>
              </a:rPr>
              <a:t>resorcinarene</a:t>
            </a:r>
            <a:r>
              <a:rPr lang="en-US" sz="2000" b="1" dirty="0">
                <a:solidFill>
                  <a:prstClr val="black"/>
                </a:solidFill>
              </a:rPr>
              <a:t> of </a:t>
            </a:r>
            <a:r>
              <a:rPr lang="en-US" sz="2000" b="1" dirty="0" err="1">
                <a:solidFill>
                  <a:prstClr val="black"/>
                </a:solidFill>
              </a:rPr>
              <a:t>thiourea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derivatives</a:t>
            </a:r>
            <a:endParaRPr lang="en-US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398777"/>
              </p:ext>
            </p:extLst>
          </p:nvPr>
        </p:nvGraphicFramePr>
        <p:xfrm>
          <a:off x="1676400" y="1676400"/>
          <a:ext cx="5943600" cy="376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CS ChemDraw Drawing" r:id="rId3" imgW="3910075" imgH="3768242" progId="ChemDraw.Document.6.0">
                  <p:embed/>
                </p:oleObj>
              </mc:Choice>
              <mc:Fallback>
                <p:oleObj name="CS ChemDraw Drawing" r:id="rId3" imgW="3910075" imgH="37682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1676400"/>
                        <a:ext cx="5943600" cy="376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096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628800"/>
            <a:ext cx="41424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POINTS OF TALK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2708920"/>
            <a:ext cx="53094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CALIX[4]RESORCINARENE</a:t>
            </a:r>
          </a:p>
          <a:p>
            <a:r>
              <a:rPr lang="en-US" sz="3600" dirty="0" smtClean="0"/>
              <a:t>STRUCTURAL STUDIES</a:t>
            </a:r>
          </a:p>
          <a:p>
            <a:r>
              <a:rPr lang="en-US" sz="3600" dirty="0" smtClean="0"/>
              <a:t>THERMAL STABILITY</a:t>
            </a:r>
          </a:p>
          <a:p>
            <a:r>
              <a:rPr lang="en-US" sz="3600" dirty="0" smtClean="0"/>
              <a:t>BIOLOGICAL STUDIES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076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685800"/>
            <a:ext cx="822960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Biological studies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1-</a:t>
            </a:r>
            <a:r>
              <a:rPr lang="en-US" sz="1800" i="1" dirty="0" smtClean="0">
                <a:solidFill>
                  <a:schemeClr val="tx1"/>
                </a:solidFill>
              </a:rPr>
              <a:t>Antioxidant properties</a:t>
            </a:r>
            <a:br>
              <a:rPr lang="en-US" sz="1800" i="1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Antioxidant properties by radical scavenging activity are due to transfer of electrons or hydrogen atoms to an oxidizing agent such as DPPH (1,1-diphenyl-2-picryl-hydrazyl)</a:t>
            </a:r>
            <a:r>
              <a:rPr lang="en-US" sz="2700" dirty="0" smtClean="0">
                <a:latin typeface="Angsana New" pitchFamily="18" charset="-34"/>
                <a:cs typeface="Angsana New" pitchFamily="18" charset="-34"/>
              </a:rPr>
              <a:t> . </a:t>
            </a:r>
            <a:r>
              <a:rPr lang="en-US" sz="27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The antioxidant activity exhibited by compound (I) was 84.9%</a:t>
            </a:r>
            <a:br>
              <a:rPr lang="en-US" sz="27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endParaRPr lang="en-US" sz="27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602165"/>
              </p:ext>
            </p:extLst>
          </p:nvPr>
        </p:nvGraphicFramePr>
        <p:xfrm>
          <a:off x="838200" y="2006134"/>
          <a:ext cx="30575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CS ChemDraw Drawing" r:id="rId3" imgW="3055377" imgH="277063" progId="ChemDraw.Document.6.0">
                  <p:embed/>
                </p:oleObj>
              </mc:Choice>
              <mc:Fallback>
                <p:oleObj name="CS ChemDraw Drawing" r:id="rId3" imgW="3055377" imgH="27706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06134"/>
                        <a:ext cx="30575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695325" y="2282359"/>
            <a:ext cx="5257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	= [(1.012-0.1523)/1.012] x 100</a:t>
            </a:r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= 84.94%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584966"/>
            <a:ext cx="234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2-</a:t>
            </a:r>
            <a:r>
              <a:rPr lang="en-US" dirty="0" smtClean="0">
                <a:solidFill>
                  <a:prstClr val="black"/>
                </a:solidFill>
              </a:rPr>
              <a:t>Antibacterial </a:t>
            </a:r>
            <a:r>
              <a:rPr lang="en-US" dirty="0">
                <a:solidFill>
                  <a:prstClr val="black"/>
                </a:solidFill>
              </a:rPr>
              <a:t>activity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28194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Antibacterial activity was determined by the disc diffusion </a:t>
            </a:r>
            <a:r>
              <a:rPr lang="en-US" sz="2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method </a:t>
            </a:r>
            <a:r>
              <a:rPr lang="en-US" sz="2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followed by minimum inhibitory concentration (MIC) and minimum bactericidal concentration (MBC) tests against two Gram negative and three Gram positive bacteria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41910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MRSA= methicillin-resistant </a:t>
            </a:r>
            <a:r>
              <a:rPr lang="en-US" sz="2000" i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Staphylococcus </a:t>
            </a:r>
            <a:r>
              <a:rPr lang="en-US" sz="2000" i="1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aureus</a:t>
            </a:r>
            <a:r>
              <a:rPr lang="en-US" sz="2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; Sa= </a:t>
            </a:r>
            <a:r>
              <a:rPr lang="en-US" sz="2000" i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Staphylococcus </a:t>
            </a:r>
            <a:r>
              <a:rPr lang="en-US" sz="2000" i="1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aureus</a:t>
            </a:r>
            <a:r>
              <a:rPr lang="en-US" sz="2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; </a:t>
            </a:r>
            <a:r>
              <a:rPr lang="en-US" sz="2000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Ef</a:t>
            </a:r>
            <a:r>
              <a:rPr lang="en-US" sz="2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= </a:t>
            </a:r>
            <a:r>
              <a:rPr lang="en-US" sz="2000" i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Enterococcus </a:t>
            </a:r>
            <a:r>
              <a:rPr lang="en-US" sz="2000" i="1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faecalis</a:t>
            </a:r>
            <a:r>
              <a:rPr lang="en-US" sz="2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; </a:t>
            </a:r>
            <a:r>
              <a:rPr lang="en-US" sz="2000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Ea</a:t>
            </a:r>
            <a:r>
              <a:rPr lang="en-US" sz="2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= </a:t>
            </a:r>
            <a:r>
              <a:rPr lang="en-US" sz="2000" i="1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Enterobacter</a:t>
            </a:r>
            <a:r>
              <a:rPr lang="en-US" sz="2000" i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aerogenes</a:t>
            </a:r>
            <a:r>
              <a:rPr lang="en-US" sz="2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; Pa= </a:t>
            </a:r>
            <a:r>
              <a:rPr lang="en-US" sz="2000" i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Pseudomonas </a:t>
            </a:r>
            <a:r>
              <a:rPr lang="en-US" sz="2000" i="1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aeruginosa</a:t>
            </a:r>
            <a:r>
              <a:rPr lang="en-US" sz="2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; a = </a:t>
            </a:r>
            <a:r>
              <a:rPr lang="en-US" sz="2000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vancomycin</a:t>
            </a:r>
            <a:r>
              <a:rPr lang="en-US" sz="2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; b= chloramphenicol (30µg). </a:t>
            </a:r>
          </a:p>
        </p:txBody>
      </p:sp>
    </p:spTree>
    <p:extLst>
      <p:ext uri="{BB962C8B-B14F-4D97-AF65-F5344CB8AC3E}">
        <p14:creationId xmlns:p14="http://schemas.microsoft.com/office/powerpoint/2010/main" val="174462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52728"/>
          </a:xfrm>
        </p:spPr>
        <p:txBody>
          <a:bodyPr>
            <a:normAutofit fontScale="90000"/>
          </a:bodyPr>
          <a:lstStyle/>
          <a:p>
            <a:pPr lvl="1"/>
            <a:r>
              <a:rPr lang="en-US" sz="2700" b="1" dirty="0"/>
              <a:t>X-Ray </a:t>
            </a:r>
            <a:r>
              <a:rPr lang="en-US" sz="2700" b="1" dirty="0" smtClean="0"/>
              <a:t>Structure study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b="1" dirty="0"/>
              <a:t>The X-ray investigation </a:t>
            </a:r>
            <a:r>
              <a:rPr lang="en-US" sz="2200" dirty="0"/>
              <a:t>showed that C-5-bromo-2-hydroxycalix[4</a:t>
            </a:r>
            <a:r>
              <a:rPr lang="en-US" sz="2200" dirty="0" smtClean="0"/>
              <a:t>]-2-methylresorcinarene </a:t>
            </a:r>
            <a:r>
              <a:rPr lang="en-US" sz="2200" dirty="0"/>
              <a:t>crystallized in DMF possesses a triclinic system with the space group </a:t>
            </a:r>
            <a:r>
              <a:rPr lang="en-US" sz="2200" dirty="0" err="1"/>
              <a:t>Pī</a:t>
            </a:r>
            <a:r>
              <a:rPr lang="en-US" sz="2200" dirty="0"/>
              <a:t>, a= 15.9592(16) Å, b= 16.9417(17) Å, c= 17.0974(17) </a:t>
            </a:r>
            <a:r>
              <a:rPr lang="en-US" sz="2200" dirty="0" smtClean="0"/>
              <a:t>Å, </a:t>
            </a:r>
            <a:r>
              <a:rPr lang="en-US" sz="2200" dirty="0"/>
              <a:t>α =68.656(3)°, β =85.689(3)°, γ =81.631(3)°, Z= 2 and V= 4258.6(7)  Å</a:t>
            </a:r>
            <a:r>
              <a:rPr lang="en-US" sz="2200" baseline="30000" dirty="0"/>
              <a:t>3</a:t>
            </a:r>
            <a:r>
              <a:rPr lang="en-US" sz="2200" dirty="0"/>
              <a:t>.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</a:t>
            </a:r>
            <a:r>
              <a:rPr lang="en-US" sz="2000" b="1" dirty="0" smtClean="0"/>
              <a:t>symmetric </a:t>
            </a:r>
            <a:r>
              <a:rPr lang="en-US" sz="2000" b="1" dirty="0"/>
              <a:t>unit of C-5-bromo-2-hydroxycalix[4]-2-methylresorcinarene</a:t>
            </a:r>
            <a:endParaRPr lang="en-US" sz="2200" b="1" dirty="0"/>
          </a:p>
        </p:txBody>
      </p:sp>
      <p:pic>
        <p:nvPicPr>
          <p:cNvPr id="15362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8610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1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8600"/>
            <a:ext cx="8636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1520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hamzahcalix3\ortep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5375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1"/>
          <p:cNvSpPr txBox="1">
            <a:spLocks noChangeArrowheads="1"/>
          </p:cNvSpPr>
          <p:nvPr/>
        </p:nvSpPr>
        <p:spPr bwMode="auto">
          <a:xfrm>
            <a:off x="152400" y="609600"/>
            <a:ext cx="8002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Molecular structure of C-3,5-dibromo-2-hydroxycalix[4]resorcinarene </a:t>
            </a:r>
          </a:p>
        </p:txBody>
      </p:sp>
    </p:spTree>
    <p:extLst>
      <p:ext uri="{BB962C8B-B14F-4D97-AF65-F5344CB8AC3E}">
        <p14:creationId xmlns:p14="http://schemas.microsoft.com/office/powerpoint/2010/main" val="19923647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445000" cy="26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981075"/>
            <a:ext cx="408781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3286125"/>
            <a:ext cx="4449762" cy="250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7" name="Rectangle 1"/>
          <p:cNvSpPr>
            <a:spLocks noChangeArrowheads="1"/>
          </p:cNvSpPr>
          <p:nvPr/>
        </p:nvSpPr>
        <p:spPr bwMode="auto">
          <a:xfrm>
            <a:off x="4502150" y="5119688"/>
            <a:ext cx="4572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Crystal system 	Triclinic, Space group P Ī, a = 11.119(3) Å, b = 13.233(3) Å, c = 15.321(4) Å, α= 68.715(12)°, β= 77.341(14)°, γ = 68.185(13)°, Volume=1940.8(8) Å3, Z=2.</a:t>
            </a:r>
          </a:p>
        </p:txBody>
      </p:sp>
      <p:sp>
        <p:nvSpPr>
          <p:cNvPr id="54278" name="Rectangle 2"/>
          <p:cNvSpPr>
            <a:spLocks noChangeArrowheads="1"/>
          </p:cNvSpPr>
          <p:nvPr/>
        </p:nvSpPr>
        <p:spPr bwMode="auto">
          <a:xfrm>
            <a:off x="198438" y="381000"/>
            <a:ext cx="8875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MY" altLang="en-US" sz="2400" smtClean="0">
                <a:solidFill>
                  <a:srgbClr val="FF0000"/>
                </a:solidFill>
                <a:latin typeface="Arial" charset="0"/>
                <a:cs typeface="Arial" charset="0"/>
              </a:rPr>
              <a:t>C-(2-hydroxyl-3,5-dibromophenyl)CALIX[4]methylresorcinarene </a:t>
            </a:r>
          </a:p>
        </p:txBody>
      </p:sp>
    </p:spTree>
    <p:extLst>
      <p:ext uri="{BB962C8B-B14F-4D97-AF65-F5344CB8AC3E}">
        <p14:creationId xmlns:p14="http://schemas.microsoft.com/office/powerpoint/2010/main" val="6959374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6248400"/>
          </a:xfrm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0236"/>
            <a:ext cx="8229600" cy="65227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Reaction mechanism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09600" y="609600"/>
          <a:ext cx="8229600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CS ChemDraw Drawing" r:id="rId3" imgW="5512680" imgH="7129080" progId="ChemDraw.Document.6.0">
                  <p:embed/>
                </p:oleObj>
              </mc:Choice>
              <mc:Fallback>
                <p:oleObj name="CS ChemDraw Drawing" r:id="rId3" imgW="5512680" imgH="71290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09600"/>
                        <a:ext cx="8229600" cy="632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187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339651"/>
              </p:ext>
            </p:extLst>
          </p:nvPr>
        </p:nvGraphicFramePr>
        <p:xfrm>
          <a:off x="827585" y="1700807"/>
          <a:ext cx="6253142" cy="422374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036294"/>
                <a:gridCol w="1553576"/>
                <a:gridCol w="1331636"/>
                <a:gridCol w="1331636"/>
              </a:tblGrid>
              <a:tr h="1319919"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Microorganism</a:t>
                      </a:r>
                      <a:endParaRPr lang="en-MY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MIC mg/mL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MBC mg/mL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791952"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MRSA (Gram-positive)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1.563</a:t>
                      </a:r>
                      <a:endParaRPr lang="en-MY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0.256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27968"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 (Gram-positive)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6.25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12.5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0.064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968"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Ef (Gram-positive)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6.25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12.5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0.064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968"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Ea (Gram-negative)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&gt;25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968"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 (Gram-negative)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&gt;25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MY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MY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04609"/>
            <a:ext cx="919995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Minimum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inhibition concentration (MIC) (mg/mL), minimum bactericidal concentration (MBC)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(mg/mL) and selectivity index (SI) of C-5-bromo-2-hydroxophenylcalix[4]-2-methylresorcinarene (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Note: MRSA = methicillin-resistant</a:t>
            </a:r>
            <a:r>
              <a:rPr kumimoji="0" lang="en-US" altLang="zh-CN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Staphylococcus </a:t>
            </a:r>
            <a:r>
              <a:rPr kumimoji="0" lang="en-US" altLang="zh-CN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aureus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); Sa = </a:t>
            </a:r>
            <a:r>
              <a:rPr kumimoji="0" lang="en-US" altLang="zh-CN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Staphylococcus </a:t>
            </a:r>
            <a:r>
              <a:rPr kumimoji="0" lang="en-US" altLang="zh-CN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aureus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); </a:t>
            </a:r>
            <a:b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Ef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altLang="zh-CN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Enterococcus </a:t>
            </a:r>
            <a:r>
              <a:rPr kumimoji="0" lang="en-US" altLang="zh-CN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faecalis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Ea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altLang="zh-CN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Enterobacter</a:t>
            </a:r>
            <a:r>
              <a:rPr kumimoji="0" lang="en-US" altLang="zh-CN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aerogenes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 Pa = </a:t>
            </a:r>
            <a:r>
              <a:rPr kumimoji="0" lang="en-US" altLang="zh-CN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Pseudomonas </a:t>
            </a:r>
            <a:r>
              <a:rPr kumimoji="0" lang="en-US" altLang="zh-CN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aeruginosa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(-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); </a:t>
            </a:r>
            <a:b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SI = selectivity index = CC</a:t>
            </a:r>
            <a:r>
              <a:rPr kumimoji="0" lang="en-US" altLang="zh-CN" sz="1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50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/MIC 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799581"/>
              </p:ext>
            </p:extLst>
          </p:nvPr>
        </p:nvGraphicFramePr>
        <p:xfrm>
          <a:off x="1331641" y="1405518"/>
          <a:ext cx="5151914" cy="509053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780856"/>
                <a:gridCol w="723076"/>
                <a:gridCol w="635516"/>
                <a:gridCol w="675059"/>
                <a:gridCol w="675059"/>
                <a:gridCol w="662348"/>
              </a:tblGrid>
              <a:tr h="231388">
                <a:tc rowSpan="2"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Dose (µg)</a:t>
                      </a:r>
                      <a:endParaRPr lang="en-MY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Diameter of inhibition zone (mm)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92555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MRSA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Ef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Ea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62776"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2776"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en-MY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776"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62.5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MY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776"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31.25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776"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15.63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5551"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Antibiotic control (30 µg)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 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 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 </a:t>
                      </a:r>
                      <a:r>
                        <a:rPr lang="en-US" sz="800" baseline="300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</a:t>
                      </a:r>
                      <a:r>
                        <a:rPr lang="en-US" sz="800" baseline="300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4163"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DMSO (solvent control)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MY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6870" marR="356870" algn="ctr" eaLnBrk="0" hangingPunct="0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MY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75" marR="56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-164141"/>
            <a:ext cx="834863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Table 3.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Diameter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of inhibition zone for antibacterial screening of C-5-bromo-2-hydroxy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phenylcalix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[4]-2-methylresorcinarene (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Notes: MRSA = methicillin-resistant </a:t>
            </a:r>
            <a:r>
              <a:rPr kumimoji="0" lang="en-US" altLang="zh-CN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Staphylococcus </a:t>
            </a:r>
            <a:r>
              <a:rPr kumimoji="0" lang="en-US" altLang="zh-CN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aureus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 Sa = </a:t>
            </a:r>
            <a:r>
              <a:rPr kumimoji="0" lang="en-US" altLang="zh-CN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Staphylococcus </a:t>
            </a:r>
            <a:r>
              <a:rPr kumimoji="0" lang="en-US" altLang="zh-CN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aureus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Ef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altLang="zh-CN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Enterococcus </a:t>
            </a:r>
            <a:r>
              <a:rPr kumimoji="0" lang="en-US" altLang="zh-CN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faecalis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Ea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altLang="zh-CN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Enterobacter</a:t>
            </a:r>
            <a:r>
              <a:rPr kumimoji="0" lang="en-US" altLang="zh-CN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aerogenes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 Pa = </a:t>
            </a:r>
            <a:r>
              <a:rPr kumimoji="0" lang="en-US" altLang="zh-CN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Pseudomonas </a:t>
            </a:r>
            <a:r>
              <a:rPr kumimoji="0" lang="en-US" altLang="zh-CN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aeruginosa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 a =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vancomycin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 </a:t>
            </a:r>
            <a:b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 = chloramphenicol (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30 µg)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SD inhibition zone = ± 1 mm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(biological replicates, 3).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7408333" cy="5334000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calix[4]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resorcinarene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676400" y="1676400"/>
          <a:ext cx="5943600" cy="376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CS ChemDraw Drawing" r:id="rId3" imgW="3910075" imgH="3768242" progId="ChemDraw.Document.6.0">
                  <p:embed/>
                </p:oleObj>
              </mc:Choice>
              <mc:Fallback>
                <p:oleObj name="CS ChemDraw Drawing" r:id="rId3" imgW="3910075" imgH="37682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1676400"/>
                        <a:ext cx="5943600" cy="376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251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bosadiya\Desktop\IMG_20130922_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" y="1556792"/>
            <a:ext cx="9141112" cy="48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16632"/>
            <a:ext cx="6982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Calix[4]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resorcinarenes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are not planar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but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exist in a variety of conformations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7303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4236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PROGRESS ON X-RAY STRUCTURAL STUDIES</a:t>
            </a:r>
          </a:p>
          <a:p>
            <a:r>
              <a:rPr lang="en-US" dirty="0" smtClean="0"/>
              <a:t>ON CALIXARENE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556792"/>
            <a:ext cx="664329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X-RAY STRUCTURE      	             1968 BY EARDTMAN et al.,</a:t>
            </a:r>
          </a:p>
          <a:p>
            <a:endParaRPr lang="en-US" dirty="0"/>
          </a:p>
          <a:p>
            <a:r>
              <a:rPr lang="en-US" dirty="0" smtClean="0"/>
              <a:t>CCDC SEARCH (26</a:t>
            </a:r>
            <a:r>
              <a:rPr lang="en-US" baseline="30000" dirty="0" smtClean="0"/>
              <a:t>TH</a:t>
            </a:r>
            <a:r>
              <a:rPr lang="en-US" dirty="0" smtClean="0"/>
              <a:t> APRIL 2014)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FF0000"/>
                </a:solidFill>
              </a:rPr>
              <a:t>430</a:t>
            </a:r>
            <a:r>
              <a:rPr lang="en-US" sz="3200" dirty="0" smtClean="0"/>
              <a:t> </a:t>
            </a:r>
            <a:r>
              <a:rPr lang="en-US" dirty="0" smtClean="0"/>
              <a:t>STRUCTURES REPORTED</a:t>
            </a:r>
          </a:p>
          <a:p>
            <a:r>
              <a:rPr lang="en-US" dirty="0" smtClean="0"/>
              <a:t>RATE OF PROGRESS                                ABOUT </a:t>
            </a:r>
            <a:r>
              <a:rPr lang="en-US" sz="3200" dirty="0" smtClean="0">
                <a:solidFill>
                  <a:srgbClr val="FF0000"/>
                </a:solidFill>
              </a:rPr>
              <a:t>9</a:t>
            </a:r>
            <a:r>
              <a:rPr lang="en-US" dirty="0" smtClean="0"/>
              <a:t> STRUCTURES/YEAR</a:t>
            </a:r>
          </a:p>
          <a:p>
            <a:endParaRPr lang="en-US" dirty="0" smtClean="0"/>
          </a:p>
          <a:p>
            <a:r>
              <a:rPr lang="en-US" dirty="0" smtClean="0"/>
              <a:t>CALIX[4]RESORCINARENE </a:t>
            </a:r>
          </a:p>
          <a:p>
            <a:r>
              <a:rPr lang="en-US" dirty="0" smtClean="0"/>
              <a:t>AROMATIC LINGKAGER                 ABOUT </a:t>
            </a:r>
            <a:r>
              <a:rPr lang="en-US" sz="3200" dirty="0" smtClean="0">
                <a:solidFill>
                  <a:srgbClr val="FF0000"/>
                </a:solidFill>
              </a:rPr>
              <a:t>10</a:t>
            </a:r>
            <a:r>
              <a:rPr lang="en-US" dirty="0" smtClean="0"/>
              <a:t> STRUCTURES REPORTED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61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2400"/>
            <a:ext cx="8737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013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369756"/>
              </p:ext>
            </p:extLst>
          </p:nvPr>
        </p:nvGraphicFramePr>
        <p:xfrm>
          <a:off x="2370375" y="2057400"/>
          <a:ext cx="4454049" cy="3777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S ChemDraw Drawing" r:id="rId3" imgW="3911870" imgH="3768700" progId="ChemDraw.Document.6.0">
                  <p:embed/>
                </p:oleObj>
              </mc:Choice>
              <mc:Fallback>
                <p:oleObj name="CS ChemDraw Drawing" r:id="rId3" imgW="3911870" imgH="37687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0375" y="2057400"/>
                        <a:ext cx="4454049" cy="37777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5835134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Calix[4]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resorcinorene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5835134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Where R1= H, OH or CH3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R2= NO2, OH, Br or NH(CO)CH3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62600" y="2057400"/>
            <a:ext cx="1236424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114800" y="1789416"/>
            <a:ext cx="914400" cy="535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3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4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4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5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6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7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1114</Words>
  <Application>Microsoft Office PowerPoint</Application>
  <PresentationFormat>On-screen Show (4:3)</PresentationFormat>
  <Paragraphs>287</Paragraphs>
  <Slides>47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82" baseType="lpstr">
      <vt:lpstr>Office Theme</vt:lpstr>
      <vt:lpstr>Waveform</vt:lpstr>
      <vt:lpstr>1_Waveform</vt:lpstr>
      <vt:lpstr>2_Waveform</vt:lpstr>
      <vt:lpstr>3_Waveform</vt:lpstr>
      <vt:lpstr>4_Waveform</vt:lpstr>
      <vt:lpstr>5_Waveform</vt:lpstr>
      <vt:lpstr>6_Waveform</vt:lpstr>
      <vt:lpstr>8_Waveform</vt:lpstr>
      <vt:lpstr>9_Waveform</vt:lpstr>
      <vt:lpstr>10_Waveform</vt:lpstr>
      <vt:lpstr>11_Waveform</vt:lpstr>
      <vt:lpstr>12_Waveform</vt:lpstr>
      <vt:lpstr>13_Waveform</vt:lpstr>
      <vt:lpstr>14_Waveform</vt:lpstr>
      <vt:lpstr>15_Waveform</vt:lpstr>
      <vt:lpstr>16_Waveform</vt:lpstr>
      <vt:lpstr>17_Waveform</vt:lpstr>
      <vt:lpstr>18_Waveform</vt:lpstr>
      <vt:lpstr>19_Waveform</vt:lpstr>
      <vt:lpstr>20_Waveform</vt:lpstr>
      <vt:lpstr>21_Waveform</vt:lpstr>
      <vt:lpstr>22_Waveform</vt:lpstr>
      <vt:lpstr>23_Waveform</vt:lpstr>
      <vt:lpstr>24_Waveform</vt:lpstr>
      <vt:lpstr>1_Office Theme</vt:lpstr>
      <vt:lpstr>Flow</vt:lpstr>
      <vt:lpstr>1_Flow</vt:lpstr>
      <vt:lpstr>2_Flow</vt:lpstr>
      <vt:lpstr>3_Flow</vt:lpstr>
      <vt:lpstr>4_Flow</vt:lpstr>
      <vt:lpstr>5_Flow</vt:lpstr>
      <vt:lpstr>6_Flow</vt:lpstr>
      <vt:lpstr>7_Flow</vt:lpstr>
      <vt:lpstr>CS ChemDraw Drawing</vt:lpstr>
      <vt:lpstr>  STRUCTURAL AND BIOLOGICAL STUDIES OF SOME CALIX[4]RESORCINARENE 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have synthesized and characterized some of calix[4]resorcinarene which listed in the table 1</vt:lpstr>
      <vt:lpstr> Recently, we have synthesized and characterized of  C-5-bromo-2-hydroxycalix[4]-2-methylresorcinarene   </vt:lpstr>
      <vt:lpstr>Microelemental analysis CHNS-O data  are in agreement with the expected formula of the compound Anal. Calcd for (molecular formula): C=54.75 and H= 3.61 Found: C, 54.22 and H, 3.59.    Infrared spectra of the compounds   </vt:lpstr>
      <vt:lpstr>1H NMR data</vt:lpstr>
      <vt:lpstr>PowerPoint Presentation</vt:lpstr>
      <vt:lpstr>X-Ray Structure study The X-ray investigation showed that C-5-bromo-2-hydroxycalix[4]-2-methylresorcinarene crystallized in DMF possesses a triclinic system with the space group Pī, a= 15.9592(16) Å, b= 16.9417(17) Å, c= 17.0974(17) Å, α =68.656(3)°, β =85.689(3)°, γ =81.631(3)°, Z= 2 and V= 4258.6(7)  Å3.  Asymmetric unit of C-5-bromo-2-hydroxycalix[4]-2-methylresorcinarene</vt:lpstr>
      <vt:lpstr>PowerPoint Presentation</vt:lpstr>
      <vt:lpstr>     </vt:lpstr>
      <vt:lpstr>PowerPoint Presentation</vt:lpstr>
      <vt:lpstr>Thermogravimetric study</vt:lpstr>
      <vt:lpstr>Biological studies 1-Antioxidant properties Antioxidant properties by radical scavenging activity are due to transfer of electrons or hydrogen atoms to an oxidizing agent such as DPPH (1,1-diphenyl-2-picryl-hydrazyl) . The antioxidant activity exhibited by compound (I) was 84.9% </vt:lpstr>
      <vt:lpstr>Inhibition zones of C-5-Bromo-2-hydroxophenylcalix[4]2-methylresorcinarene  at two fold dilutions against Staphylococcus aureus using the disc diffusion assays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Tetra-thiourea derivatives of calix[4]resorcinorene</vt:lpstr>
      <vt:lpstr>We have successfully synthesized  and characterized  a new benzoyl thiourea  derivatives which has aldehyde group  from the reaction   </vt:lpstr>
      <vt:lpstr>Generally , amine compounds can be protonated  by hydrochloric acid that used in the syntheses of calix[4]resorcinorene . Single crystal  X-ray investigation showed that the  terminal nitrogen atom in  Piperazine fragment can easily a protonated from the reaction of preparing thiourea derivatives or from syntheses of calix[4]resorcinorene          </vt:lpstr>
      <vt:lpstr>PowerPoint Presentation</vt:lpstr>
      <vt:lpstr>PowerPoint Presentation</vt:lpstr>
      <vt:lpstr>PowerPoint Presentation</vt:lpstr>
      <vt:lpstr>PowerPoint Presentation</vt:lpstr>
      <vt:lpstr>1H NMR data</vt:lpstr>
      <vt:lpstr>Reaction mechanism</vt:lpstr>
      <vt:lpstr>PowerPoint Presentation</vt:lpstr>
      <vt:lpstr>Biological studies 1-Antioxidant properties Antioxidant properties by radical scavenging activity are due to transfer of electrons or hydrogen atoms to an oxidizing agent such as DPPH (1,1-diphenyl-2-picryl-hydrazyl) . The antioxidant activity exhibited by compound (I) was 84.9% </vt:lpstr>
      <vt:lpstr>X-Ray Structure study The X-ray investigation showed that C-5-bromo-2-hydroxycalix[4]-2-methylresorcinarene crystallized in DMF possesses a triclinic system with the space group Pī, a= 15.9592(16) Å, b= 16.9417(17) Å, c= 17.0974(17) Å, α =68.656(3)°, β =85.689(3)°, γ =81.631(3)°, Z= 2 and V= 4258.6(7)  Å3.  Asymmetric unit of C-5-bromo-2-hydroxycalix[4]-2-methylresorcinarene</vt:lpstr>
      <vt:lpstr>PowerPoint Presentation</vt:lpstr>
      <vt:lpstr>PowerPoint Presentation</vt:lpstr>
      <vt:lpstr>PowerPoint Presentation</vt:lpstr>
      <vt:lpstr>Reaction mechanism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STRUCTURAL AND BIOLOGICAL STUDIES OF SOME CALIX[4]RESORCINARENE   </dc:title>
  <dc:creator>S400CA</dc:creator>
  <cp:lastModifiedBy>bohari</cp:lastModifiedBy>
  <cp:revision>27</cp:revision>
  <dcterms:created xsi:type="dcterms:W3CDTF">2014-04-25T23:51:16Z</dcterms:created>
  <dcterms:modified xsi:type="dcterms:W3CDTF">2014-04-29T19:13:46Z</dcterms:modified>
</cp:coreProperties>
</file>