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9"/>
  </p:notesMasterIdLst>
  <p:handoutMasterIdLst>
    <p:handoutMasterId r:id="rId40"/>
  </p:handoutMasterIdLst>
  <p:sldIdLst>
    <p:sldId id="256" r:id="rId2"/>
    <p:sldId id="259" r:id="rId3"/>
    <p:sldId id="283" r:id="rId4"/>
    <p:sldId id="260" r:id="rId5"/>
    <p:sldId id="261" r:id="rId6"/>
    <p:sldId id="263" r:id="rId7"/>
    <p:sldId id="267" r:id="rId8"/>
    <p:sldId id="285" r:id="rId9"/>
    <p:sldId id="258" r:id="rId10"/>
    <p:sldId id="264" r:id="rId11"/>
    <p:sldId id="265" r:id="rId12"/>
    <p:sldId id="266" r:id="rId13"/>
    <p:sldId id="284" r:id="rId14"/>
    <p:sldId id="268" r:id="rId15"/>
    <p:sldId id="269" r:id="rId16"/>
    <p:sldId id="270" r:id="rId17"/>
    <p:sldId id="271" r:id="rId18"/>
    <p:sldId id="281" r:id="rId19"/>
    <p:sldId id="299" r:id="rId20"/>
    <p:sldId id="300" r:id="rId21"/>
    <p:sldId id="301" r:id="rId22"/>
    <p:sldId id="302" r:id="rId23"/>
    <p:sldId id="292" r:id="rId24"/>
    <p:sldId id="273" r:id="rId25"/>
    <p:sldId id="288" r:id="rId26"/>
    <p:sldId id="289" r:id="rId27"/>
    <p:sldId id="290" r:id="rId28"/>
    <p:sldId id="275" r:id="rId29"/>
    <p:sldId id="294" r:id="rId30"/>
    <p:sldId id="295" r:id="rId31"/>
    <p:sldId id="296" r:id="rId32"/>
    <p:sldId id="297" r:id="rId33"/>
    <p:sldId id="282" r:id="rId34"/>
    <p:sldId id="277" r:id="rId35"/>
    <p:sldId id="298" r:id="rId36"/>
    <p:sldId id="279" r:id="rId37"/>
    <p:sldId id="280" r:id="rId3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autoAdjust="0"/>
  </p:normalViewPr>
  <p:slideViewPr>
    <p:cSldViewPr snapToGrid="0" snapToObjects="1">
      <p:cViewPr>
        <p:scale>
          <a:sx n="70" d="100"/>
          <a:sy n="70" d="100"/>
        </p:scale>
        <p:origin x="-2016" y="-584"/>
      </p:cViewPr>
      <p:guideLst>
        <p:guide orient="horz" pos="2160"/>
        <p:guide pos="3120"/>
      </p:guideLst>
    </p:cSldViewPr>
  </p:slideViewPr>
  <p:outlineViewPr>
    <p:cViewPr>
      <p:scale>
        <a:sx n="33" d="100"/>
        <a:sy n="33" d="100"/>
      </p:scale>
      <p:origin x="0" y="184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74D5D5-3D1C-8942-89F8-73D18DD80834}" type="datetimeFigureOut">
              <a:rPr lang="en-US" smtClean="0"/>
              <a:t>29/04/2014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887C52-1A06-7249-95B0-49D967F10654}" type="slidenum">
              <a:rPr lang="en-US" smtClean="0"/>
              <a:t>‹#›</a:t>
            </a:fld>
            <a:endParaRPr lang="en-US"/>
          </a:p>
        </p:txBody>
      </p:sp>
    </p:spTree>
    <p:extLst>
      <p:ext uri="{BB962C8B-B14F-4D97-AF65-F5344CB8AC3E}">
        <p14:creationId xmlns:p14="http://schemas.microsoft.com/office/powerpoint/2010/main" val="1019092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4F0CC-30C4-7748-9064-0BCA2A8BBCCF}" type="datetimeFigureOut">
              <a:rPr lang="en-US" smtClean="0"/>
              <a:t>29/04/2014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67E3B6-FFA4-BA4E-9413-D996D033B837}" type="slidenum">
              <a:rPr lang="en-US" smtClean="0"/>
              <a:t>‹#›</a:t>
            </a:fld>
            <a:endParaRPr lang="en-US"/>
          </a:p>
        </p:txBody>
      </p:sp>
    </p:spTree>
    <p:extLst>
      <p:ext uri="{BB962C8B-B14F-4D97-AF65-F5344CB8AC3E}">
        <p14:creationId xmlns:p14="http://schemas.microsoft.com/office/powerpoint/2010/main" val="3075979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4"/>
          <p:cNvSpPr>
            <a:spLocks noGrp="1" noChangeArrowheads="1"/>
          </p:cNvSpPr>
          <p:nvPr>
            <p:ph type="sldNum" sz="quarter" idx="5"/>
          </p:nvPr>
        </p:nvSpPr>
        <p:spPr>
          <a:noFill/>
          <a:ln>
            <a:headEnd/>
            <a:tailEnd/>
          </a:ln>
        </p:spPr>
        <p:txBody>
          <a:bodyPr/>
          <a:lstStyle/>
          <a:p>
            <a:fld id="{76244557-CEA4-4F54-A11E-7551499C6862}" type="slidenum">
              <a:rPr lang="en-US"/>
              <a:pPr/>
              <a:t>6</a:t>
            </a:fld>
            <a:endParaRPr lang="en-GB"/>
          </a:p>
        </p:txBody>
      </p:sp>
      <p:sp>
        <p:nvSpPr>
          <p:cNvPr id="31747" name="Rectangle 145409"/>
          <p:cNvSpPr>
            <a:spLocks noGrp="1" noRot="1" noChangeAspect="1" noChangeArrowheads="1" noTextEdit="1"/>
          </p:cNvSpPr>
          <p:nvPr>
            <p:ph type="sldImg"/>
          </p:nvPr>
        </p:nvSpPr>
        <p:spPr>
          <a:xfrm>
            <a:off x="938213" y="693738"/>
            <a:ext cx="4979987" cy="3448050"/>
          </a:xfrm>
          <a:noFill/>
          <a:ln cap="flat">
            <a:headEnd type="none" w="med" len="med"/>
            <a:tailEnd type="none" w="med" len="med"/>
          </a:ln>
        </p:spPr>
      </p:sp>
      <p:sp>
        <p:nvSpPr>
          <p:cNvPr id="31748" name="Rectangle 145410"/>
          <p:cNvSpPr>
            <a:spLocks noGrp="1" noChangeArrowheads="1"/>
          </p:cNvSpPr>
          <p:nvPr>
            <p:ph type="body" idx="1"/>
          </p:nvPr>
        </p:nvSpPr>
        <p:spPr>
          <a:noFill/>
          <a:ln/>
        </p:spPr>
        <p:txBody>
          <a:bodyPr/>
          <a:lstStyle/>
          <a:p>
            <a:pPr defTabSz="930275"/>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7E3B6-FFA4-BA4E-9413-D996D033B837}" type="slidenum">
              <a:rPr lang="en-US" smtClean="0"/>
              <a:t>36</a:t>
            </a:fld>
            <a:endParaRPr lang="en-US"/>
          </a:p>
        </p:txBody>
      </p:sp>
    </p:spTree>
    <p:extLst>
      <p:ext uri="{BB962C8B-B14F-4D97-AF65-F5344CB8AC3E}">
        <p14:creationId xmlns:p14="http://schemas.microsoft.com/office/powerpoint/2010/main" val="133789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2CFBC3-C2D0-744F-954B-AA8978862C25}" type="datetimeFigureOut">
              <a:rPr lang="en-US" smtClean="0"/>
              <a:t>29/04/2014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35683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2CFBC3-C2D0-744F-954B-AA8978862C25}" type="datetimeFigureOut">
              <a:rPr lang="en-US" smtClean="0"/>
              <a:t>29/04/2014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17845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2"/>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7" y="274642"/>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2CFBC3-C2D0-744F-954B-AA8978862C25}" type="datetimeFigureOut">
              <a:rPr lang="en-US" smtClean="0"/>
              <a:t>29/04/2014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117234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dirty="0"/>
              <a:t>Click to edit Master title style</a:t>
            </a:r>
          </a:p>
        </p:txBody>
      </p:sp>
      <p:sp>
        <p:nvSpPr>
          <p:cNvPr id="3" name="Text Placeholder 2"/>
          <p:cNvSpPr>
            <a:spLocks noGrp="1"/>
          </p:cNvSpPr>
          <p:nvPr>
            <p:ph type="body" sz="half" idx="1"/>
          </p:nvPr>
        </p:nvSpPr>
        <p:spPr>
          <a:xfrm>
            <a:off x="742950" y="1981200"/>
            <a:ext cx="41275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5550" y="1981200"/>
            <a:ext cx="41275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p:cNvSpPr>
          <p:nvPr>
            <p:ph type="dt" sz="half" idx="10"/>
          </p:nvPr>
        </p:nvSpPr>
        <p:spPr/>
        <p:txBody>
          <a:bodyPr/>
          <a:lstStyle>
            <a:lvl1pPr>
              <a:defRPr/>
            </a:lvl1pPr>
          </a:lstStyle>
          <a:p>
            <a:pPr>
              <a:defRPr/>
            </a:pPr>
            <a:endParaRPr lang="en-US"/>
          </a:p>
        </p:txBody>
      </p:sp>
      <p:sp>
        <p:nvSpPr>
          <p:cNvPr id="6" name="Rectangle 18"/>
          <p:cNvSpPr>
            <a:spLocks noGrp="1"/>
          </p:cNvSpPr>
          <p:nvPr>
            <p:ph type="ftr" sz="quarter" idx="11"/>
          </p:nvPr>
        </p:nvSpPr>
        <p:spPr/>
        <p:txBody>
          <a:bodyPr/>
          <a:lstStyle>
            <a:lvl1pPr>
              <a:defRPr/>
            </a:lvl1pPr>
          </a:lstStyle>
          <a:p>
            <a:pPr>
              <a:defRPr/>
            </a:pPr>
            <a:endParaRPr lang="en-US"/>
          </a:p>
        </p:txBody>
      </p:sp>
      <p:sp>
        <p:nvSpPr>
          <p:cNvPr id="7" name="Rectangle 6"/>
          <p:cNvSpPr>
            <a:spLocks noGrp="1"/>
          </p:cNvSpPr>
          <p:nvPr>
            <p:ph type="sldNum" sz="quarter" idx="12"/>
          </p:nvPr>
        </p:nvSpPr>
        <p:spPr/>
        <p:txBody>
          <a:bodyPr/>
          <a:lstStyle>
            <a:lvl1pPr>
              <a:defRPr/>
            </a:lvl1pPr>
          </a:lstStyle>
          <a:p>
            <a:fld id="{81C415BD-5381-443B-93B1-4398757367BE}" type="slidenum">
              <a:rPr lang="en-US"/>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36" y="5154389"/>
            <a:ext cx="971779" cy="971779"/>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B42CFBC3-C2D0-744F-954B-AA8978862C25}" type="datetimeFigureOut">
              <a:rPr lang="en-US" smtClean="0"/>
              <a:t>29/04/2014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388768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CFBC3-C2D0-744F-954B-AA8978862C25}" type="datetimeFigureOut">
              <a:rPr lang="en-US" smtClean="0"/>
              <a:t>29/04/2014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116928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2CFBC3-C2D0-744F-954B-AA8978862C25}" type="datetimeFigureOut">
              <a:rPr lang="en-US" smtClean="0"/>
              <a:t>29/04/2014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3820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2CFBC3-C2D0-744F-954B-AA8978862C25}" type="datetimeFigureOut">
              <a:rPr lang="en-US" smtClean="0"/>
              <a:t>29/04/2014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308918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2CFBC3-C2D0-744F-954B-AA8978862C25}" type="datetimeFigureOut">
              <a:rPr lang="en-US" smtClean="0"/>
              <a:t>29/04/2014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122891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CFBC3-C2D0-744F-954B-AA8978862C25}" type="datetimeFigureOut">
              <a:rPr lang="en-US" smtClean="0"/>
              <a:t>29/04/2014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94519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3" y="273055"/>
            <a:ext cx="54300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CFBC3-C2D0-744F-954B-AA8978862C25}" type="datetimeFigureOut">
              <a:rPr lang="en-US" smtClean="0"/>
              <a:t>29/04/2014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331193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CFBC3-C2D0-744F-954B-AA8978862C25}" type="datetimeFigureOut">
              <a:rPr lang="en-US" smtClean="0"/>
              <a:t>29/04/2014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25E0-1C58-8E43-B9FB-E72CE3B2BF88}" type="slidenum">
              <a:rPr lang="en-US" smtClean="0"/>
              <a:t>‹#›</a:t>
            </a:fld>
            <a:endParaRPr lang="en-US"/>
          </a:p>
        </p:txBody>
      </p:sp>
    </p:spTree>
    <p:extLst>
      <p:ext uri="{BB962C8B-B14F-4D97-AF65-F5344CB8AC3E}">
        <p14:creationId xmlns:p14="http://schemas.microsoft.com/office/powerpoint/2010/main" val="6376809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CFBC3-C2D0-744F-954B-AA8978862C25}" type="datetimeFigureOut">
              <a:rPr lang="en-US" smtClean="0"/>
              <a:t>29/04/2014</a:t>
            </a:fld>
            <a:endParaRPr lang="en-US"/>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125E0-1C58-8E43-B9FB-E72CE3B2BF88}"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68936" y="5154389"/>
            <a:ext cx="971779" cy="971779"/>
          </a:xfrm>
          <a:prstGeom prst="rect">
            <a:avLst/>
          </a:prstGeom>
        </p:spPr>
      </p:pic>
    </p:spTree>
    <p:extLst>
      <p:ext uri="{BB962C8B-B14F-4D97-AF65-F5344CB8AC3E}">
        <p14:creationId xmlns:p14="http://schemas.microsoft.com/office/powerpoint/2010/main" val="41021666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95000"/>
            </a:schemeClr>
          </a:solidFill>
          <a:ln>
            <a:solidFill>
              <a:schemeClr val="bg1">
                <a:lumMod val="75000"/>
              </a:schemeClr>
            </a:solidFill>
          </a:ln>
        </p:spPr>
        <p:style>
          <a:lnRef idx="1">
            <a:schemeClr val="dk1"/>
          </a:lnRef>
          <a:fillRef idx="1001">
            <a:schemeClr val="lt2"/>
          </a:fillRef>
          <a:effectRef idx="1">
            <a:schemeClr val="dk1"/>
          </a:effectRef>
          <a:fontRef idx="minor">
            <a:schemeClr val="dk1"/>
          </a:fontRef>
        </p:style>
        <p:txBody>
          <a:bodyPr/>
          <a:lstStyle/>
          <a:p>
            <a:r>
              <a:rPr lang="en-US" dirty="0" smtClean="0"/>
              <a:t>IUCR MEMBERSHIP AND WHAT IT OFFERS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4864751"/>
            <a:ext cx="2381250" cy="1297781"/>
          </a:xfrm>
          <a:prstGeom prst="rect">
            <a:avLst/>
          </a:prstGeom>
        </p:spPr>
      </p:pic>
    </p:spTree>
    <p:extLst>
      <p:ext uri="{BB962C8B-B14F-4D97-AF65-F5344CB8AC3E}">
        <p14:creationId xmlns:p14="http://schemas.microsoft.com/office/powerpoint/2010/main" val="24703170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REGIONAL ASSOCIATES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 </a:t>
            </a:r>
            <a:r>
              <a:rPr lang="en-US" sz="2800" b="1" dirty="0"/>
              <a:t>to promote international cooperation in crystallography</a:t>
            </a:r>
          </a:p>
          <a:p>
            <a:endParaRPr lang="en-US" sz="2800" dirty="0" smtClean="0"/>
          </a:p>
          <a:p>
            <a:r>
              <a:rPr lang="en-US" sz="2800" dirty="0"/>
              <a:t>European Crystallographic Association (ECA) (1978)</a:t>
            </a:r>
          </a:p>
          <a:p>
            <a:endParaRPr lang="en-US" sz="2800" dirty="0" smtClean="0"/>
          </a:p>
          <a:p>
            <a:r>
              <a:rPr lang="en-US" sz="2800" dirty="0" smtClean="0"/>
              <a:t>Asian Crystallographic </a:t>
            </a:r>
            <a:r>
              <a:rPr lang="en-US" sz="2800" dirty="0"/>
              <a:t>Association (</a:t>
            </a:r>
            <a:r>
              <a:rPr lang="en-US" sz="2800" dirty="0" err="1" smtClean="0"/>
              <a:t>AsCA</a:t>
            </a:r>
            <a:r>
              <a:rPr lang="en-US" sz="2800" dirty="0"/>
              <a:t>) (</a:t>
            </a:r>
            <a:r>
              <a:rPr lang="en-US" sz="2800" dirty="0" smtClean="0"/>
              <a:t>1987)</a:t>
            </a:r>
          </a:p>
          <a:p>
            <a:endParaRPr lang="en-US" sz="2800" dirty="0" smtClean="0"/>
          </a:p>
          <a:p>
            <a:r>
              <a:rPr lang="en-US" sz="2800" dirty="0" smtClean="0"/>
              <a:t>American </a:t>
            </a:r>
            <a:r>
              <a:rPr lang="en-US" sz="2800" dirty="0"/>
              <a:t>Crystallographic Association (ACA) (1990)</a:t>
            </a:r>
          </a:p>
          <a:p>
            <a:endParaRPr lang="en-US" sz="2800" dirty="0" smtClean="0"/>
          </a:p>
          <a:p>
            <a:r>
              <a:rPr lang="en-US" sz="2800" dirty="0" smtClean="0"/>
              <a:t>Latin-American Crystallographic </a:t>
            </a:r>
            <a:r>
              <a:rPr lang="en-US" sz="2800" dirty="0"/>
              <a:t>Association </a:t>
            </a:r>
            <a:r>
              <a:rPr lang="en-US" sz="2800" dirty="0" smtClean="0"/>
              <a:t>(LACA)</a:t>
            </a:r>
          </a:p>
          <a:p>
            <a:pPr marL="0" indent="0">
              <a:buNone/>
            </a:pPr>
            <a:r>
              <a:rPr lang="en-US" sz="2800" dirty="0"/>
              <a:t> </a:t>
            </a:r>
            <a:r>
              <a:rPr lang="en-US" sz="2800" dirty="0" smtClean="0"/>
              <a:t>        (2014)?</a:t>
            </a:r>
            <a:endParaRPr lang="en-US" sz="2800" dirty="0"/>
          </a:p>
        </p:txBody>
      </p:sp>
    </p:spTree>
    <p:extLst>
      <p:ext uri="{BB962C8B-B14F-4D97-AF65-F5344CB8AC3E}">
        <p14:creationId xmlns:p14="http://schemas.microsoft.com/office/powerpoint/2010/main" val="23300431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SCIENTIFIC ASSOCIATES</a:t>
            </a:r>
            <a:endParaRPr lang="en-US" dirty="0"/>
          </a:p>
        </p:txBody>
      </p:sp>
      <p:sp>
        <p:nvSpPr>
          <p:cNvPr id="3" name="Content Placeholder 2"/>
          <p:cNvSpPr>
            <a:spLocks noGrp="1"/>
          </p:cNvSpPr>
          <p:nvPr>
            <p:ph idx="1"/>
          </p:nvPr>
        </p:nvSpPr>
        <p:spPr/>
        <p:txBody>
          <a:bodyPr/>
          <a:lstStyle/>
          <a:p>
            <a:pPr marL="0" indent="0">
              <a:buNone/>
            </a:pPr>
            <a:r>
              <a:rPr lang="en-US" sz="2800" b="1" dirty="0" smtClean="0"/>
              <a:t>to </a:t>
            </a:r>
            <a:r>
              <a:rPr lang="en-US" sz="2800" b="1" dirty="0"/>
              <a:t>promote international cooperation in crystallography</a:t>
            </a:r>
          </a:p>
          <a:p>
            <a:endParaRPr lang="en-US" dirty="0" smtClean="0"/>
          </a:p>
          <a:p>
            <a:pPr marL="0" indent="0">
              <a:buNone/>
            </a:pPr>
            <a:r>
              <a:rPr lang="en-US" dirty="0" smtClean="0"/>
              <a:t>International Centre for Diffraction Data (ICDD)</a:t>
            </a:r>
          </a:p>
          <a:p>
            <a:pPr marL="0" indent="0">
              <a:buNone/>
            </a:pPr>
            <a:endParaRPr lang="en-US" dirty="0" smtClean="0"/>
          </a:p>
          <a:p>
            <a:pPr marL="0" indent="0">
              <a:buNone/>
            </a:pPr>
            <a:r>
              <a:rPr lang="en-US" dirty="0" smtClean="0"/>
              <a:t>International Organization for Crystal Growth (IOCG)</a:t>
            </a:r>
            <a:endParaRPr lang="en-US" dirty="0"/>
          </a:p>
        </p:txBody>
      </p:sp>
    </p:spTree>
    <p:extLst>
      <p:ext uri="{BB962C8B-B14F-4D97-AF65-F5344CB8AC3E}">
        <p14:creationId xmlns:p14="http://schemas.microsoft.com/office/powerpoint/2010/main" val="14927345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BODIES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400" b="1" dirty="0" smtClean="0"/>
              <a:t>to facilitate international standardization of methods, of units, of nomenclature and of symbols used in crystallography</a:t>
            </a:r>
          </a:p>
          <a:p>
            <a:endParaRPr lang="en-US" dirty="0" smtClean="0"/>
          </a:p>
          <a:p>
            <a:r>
              <a:rPr lang="en-US" dirty="0" smtClean="0"/>
              <a:t>Interdivisional Committee on Terminology, Nomenclature and Standards (IUPAC–ICTNS)</a:t>
            </a:r>
          </a:p>
          <a:p>
            <a:endParaRPr lang="en-US" dirty="0" smtClean="0"/>
          </a:p>
          <a:p>
            <a:r>
              <a:rPr lang="en-US" dirty="0" smtClean="0"/>
              <a:t>International Council for Scientific and Technical Information (ICSTI)</a:t>
            </a:r>
          </a:p>
          <a:p>
            <a:endParaRPr lang="en-US" dirty="0" smtClean="0"/>
          </a:p>
          <a:p>
            <a:r>
              <a:rPr lang="en-US" dirty="0" smtClean="0"/>
              <a:t>ICSU Committee on Data for Science and Technology (CODATA)</a:t>
            </a:r>
          </a:p>
          <a:p>
            <a:endParaRPr lang="en-US" dirty="0" smtClean="0"/>
          </a:p>
          <a:p>
            <a:r>
              <a:rPr lang="en-US" dirty="0" smtClean="0"/>
              <a:t>International Standards Organization (ISO)</a:t>
            </a:r>
          </a:p>
        </p:txBody>
      </p:sp>
    </p:spTree>
    <p:extLst>
      <p:ext uri="{BB962C8B-B14F-4D97-AF65-F5344CB8AC3E}">
        <p14:creationId xmlns:p14="http://schemas.microsoft.com/office/powerpoint/2010/main" val="31345796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BODIES</a:t>
            </a:r>
            <a:endParaRPr lang="en-US" dirty="0"/>
          </a:p>
        </p:txBody>
      </p:sp>
      <p:sp>
        <p:nvSpPr>
          <p:cNvPr id="3" name="Content Placeholder 2"/>
          <p:cNvSpPr>
            <a:spLocks noGrp="1"/>
          </p:cNvSpPr>
          <p:nvPr>
            <p:ph idx="1"/>
          </p:nvPr>
        </p:nvSpPr>
        <p:spPr/>
        <p:txBody>
          <a:bodyPr/>
          <a:lstStyle/>
          <a:p>
            <a:r>
              <a:rPr lang="en-US" sz="2800" b="1" dirty="0" smtClean="0"/>
              <a:t>to form a focus for the relations of crystallography to other sciences</a:t>
            </a:r>
          </a:p>
          <a:p>
            <a:endParaRPr lang="en-US" dirty="0" smtClean="0"/>
          </a:p>
          <a:p>
            <a:r>
              <a:rPr lang="en-US" dirty="0" smtClean="0"/>
              <a:t>International Council for Science (ICSU)</a:t>
            </a:r>
          </a:p>
          <a:p>
            <a:endParaRPr lang="en-US" dirty="0" smtClean="0"/>
          </a:p>
          <a:p>
            <a:r>
              <a:rPr lang="en-US" dirty="0" smtClean="0"/>
              <a:t>ICSU Committee on Space Research (COSPAR)</a:t>
            </a:r>
          </a:p>
          <a:p>
            <a:endParaRPr lang="en-US" dirty="0" smtClean="0"/>
          </a:p>
          <a:p>
            <a:endParaRPr lang="en-US" dirty="0"/>
          </a:p>
        </p:txBody>
      </p:sp>
    </p:spTree>
    <p:extLst>
      <p:ext uri="{BB962C8B-B14F-4D97-AF65-F5344CB8AC3E}">
        <p14:creationId xmlns:p14="http://schemas.microsoft.com/office/powerpoint/2010/main" val="19245976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NON-PUBLISHING COMMISSIONS</a:t>
            </a:r>
            <a:endParaRPr lang="en-US" dirty="0"/>
          </a:p>
        </p:txBody>
      </p:sp>
      <p:sp>
        <p:nvSpPr>
          <p:cNvPr id="6" name="Content Placeholder 2"/>
          <p:cNvSpPr>
            <a:spLocks noGrp="1"/>
          </p:cNvSpPr>
          <p:nvPr>
            <p:ph idx="1"/>
          </p:nvPr>
        </p:nvSpPr>
        <p:spPr>
          <a:xfrm>
            <a:off x="495300" y="1600201"/>
            <a:ext cx="8915400" cy="4525963"/>
          </a:xfrm>
        </p:spPr>
        <p:txBody>
          <a:bodyPr numCol="2">
            <a:normAutofit fontScale="70000" lnSpcReduction="20000"/>
          </a:bodyPr>
          <a:lstStyle/>
          <a:p>
            <a:r>
              <a:rPr lang="en-US" dirty="0" smtClean="0"/>
              <a:t>Aperiodic crystals</a:t>
            </a:r>
          </a:p>
          <a:p>
            <a:r>
              <a:rPr lang="en-US" dirty="0" smtClean="0"/>
              <a:t>Biological macromolecules</a:t>
            </a:r>
          </a:p>
          <a:p>
            <a:r>
              <a:rPr lang="en-US" dirty="0" smtClean="0"/>
              <a:t>Charge, spin and momentum densities</a:t>
            </a:r>
          </a:p>
          <a:p>
            <a:r>
              <a:rPr lang="en-US" dirty="0" smtClean="0"/>
              <a:t>Crystal growth and characterization of materials</a:t>
            </a:r>
          </a:p>
          <a:p>
            <a:r>
              <a:rPr lang="en-US" dirty="0" smtClean="0"/>
              <a:t>Crystallographic computing</a:t>
            </a:r>
          </a:p>
          <a:p>
            <a:r>
              <a:rPr lang="en-US" dirty="0" smtClean="0"/>
              <a:t>Crystallographic nomenclature</a:t>
            </a:r>
          </a:p>
          <a:p>
            <a:r>
              <a:rPr lang="en-US" dirty="0" smtClean="0"/>
              <a:t>Crystallographic teaching</a:t>
            </a:r>
          </a:p>
          <a:p>
            <a:r>
              <a:rPr lang="en-US" dirty="0" smtClean="0"/>
              <a:t>Crystallography in art and cultural heritage</a:t>
            </a:r>
          </a:p>
          <a:p>
            <a:r>
              <a:rPr lang="en-US" dirty="0" smtClean="0"/>
              <a:t>Crystallography of materials (</a:t>
            </a:r>
            <a:r>
              <a:rPr lang="en-US" i="1" dirty="0" smtClean="0"/>
              <a:t>ad interim</a:t>
            </a:r>
            <a:r>
              <a:rPr lang="en-US" dirty="0" smtClean="0"/>
              <a:t>)</a:t>
            </a:r>
          </a:p>
          <a:p>
            <a:r>
              <a:rPr lang="en-US" dirty="0" smtClean="0"/>
              <a:t>Electron crystallography</a:t>
            </a:r>
          </a:p>
          <a:p>
            <a:r>
              <a:rPr lang="en-US" dirty="0" smtClean="0"/>
              <a:t>High pressure</a:t>
            </a:r>
          </a:p>
          <a:p>
            <a:r>
              <a:rPr lang="en-US" dirty="0" smtClean="0"/>
              <a:t>Inorganic and mineral structures</a:t>
            </a:r>
          </a:p>
          <a:p>
            <a:r>
              <a:rPr lang="en-US" dirty="0" smtClean="0"/>
              <a:t>Magnetic structures</a:t>
            </a:r>
          </a:p>
          <a:p>
            <a:r>
              <a:rPr lang="en-US" dirty="0" smtClean="0"/>
              <a:t>Mathematical and theoretical crystallography</a:t>
            </a:r>
          </a:p>
          <a:p>
            <a:r>
              <a:rPr lang="en-US" dirty="0" smtClean="0"/>
              <a:t>Neutron scattering</a:t>
            </a:r>
          </a:p>
          <a:p>
            <a:r>
              <a:rPr lang="en-US" dirty="0" smtClean="0"/>
              <a:t>Powder diffraction</a:t>
            </a:r>
          </a:p>
          <a:p>
            <a:r>
              <a:rPr lang="en-US" dirty="0" smtClean="0"/>
              <a:t>Small-angle scattering</a:t>
            </a:r>
          </a:p>
          <a:p>
            <a:r>
              <a:rPr lang="en-US" dirty="0" smtClean="0"/>
              <a:t>Structural chemistry</a:t>
            </a:r>
          </a:p>
          <a:p>
            <a:r>
              <a:rPr lang="en-US" dirty="0" smtClean="0"/>
              <a:t>Synchrotron radiation</a:t>
            </a:r>
          </a:p>
          <a:p>
            <a:r>
              <a:rPr lang="en-US" dirty="0" smtClean="0"/>
              <a:t>XAFS</a:t>
            </a:r>
          </a:p>
          <a:p>
            <a:r>
              <a:rPr lang="en-US" dirty="0" smtClean="0"/>
              <a:t>NMR ?</a:t>
            </a:r>
          </a:p>
          <a:p>
            <a:endParaRPr lang="en-US" dirty="0"/>
          </a:p>
        </p:txBody>
      </p:sp>
    </p:spTree>
    <p:extLst>
      <p:ext uri="{BB962C8B-B14F-4D97-AF65-F5344CB8AC3E}">
        <p14:creationId xmlns:p14="http://schemas.microsoft.com/office/powerpoint/2010/main" val="33739576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International Tables for Crystallography</a:t>
            </a:r>
          </a:p>
          <a:p>
            <a:endParaRPr lang="en-US" dirty="0" smtClean="0"/>
          </a:p>
          <a:p>
            <a:r>
              <a:rPr lang="en-US" dirty="0" smtClean="0"/>
              <a:t>Journals</a:t>
            </a:r>
          </a:p>
          <a:p>
            <a:endParaRPr lang="en-US" dirty="0"/>
          </a:p>
          <a:p>
            <a:r>
              <a:rPr lang="en-US" dirty="0" smtClean="0"/>
              <a:t>IUCr/OUP Book Series</a:t>
            </a:r>
            <a:endParaRPr lang="en-US" dirty="0"/>
          </a:p>
        </p:txBody>
      </p:sp>
    </p:spTree>
    <p:extLst>
      <p:ext uri="{BB962C8B-B14F-4D97-AF65-F5344CB8AC3E}">
        <p14:creationId xmlns:p14="http://schemas.microsoft.com/office/powerpoint/2010/main" val="5225891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THE UNION ABLE TO CARRY OUT ITS GOOD WORKS?</a:t>
            </a:r>
            <a:endParaRPr lang="en-US" dirty="0"/>
          </a:p>
        </p:txBody>
      </p:sp>
      <p:sp>
        <p:nvSpPr>
          <p:cNvPr id="3" name="Content Placeholder 2"/>
          <p:cNvSpPr>
            <a:spLocks noGrp="1"/>
          </p:cNvSpPr>
          <p:nvPr>
            <p:ph idx="1"/>
          </p:nvPr>
        </p:nvSpPr>
        <p:spPr/>
        <p:txBody>
          <a:bodyPr/>
          <a:lstStyle/>
          <a:p>
            <a:pPr marL="0" indent="0">
              <a:buNone/>
            </a:pPr>
            <a:r>
              <a:rPr lang="en-US" dirty="0" smtClean="0"/>
              <a:t>The IUCr is a not-for-profit organization with 25 staff</a:t>
            </a:r>
          </a:p>
          <a:p>
            <a:pPr marL="0" indent="0">
              <a:buNone/>
            </a:pPr>
            <a:endParaRPr lang="en-US" dirty="0" smtClean="0"/>
          </a:p>
          <a:p>
            <a:pPr marL="0" indent="0">
              <a:buNone/>
            </a:pPr>
            <a:r>
              <a:rPr lang="en-US" dirty="0" smtClean="0"/>
              <a:t>Income from three main sources:</a:t>
            </a:r>
          </a:p>
          <a:p>
            <a:pPr lvl="1"/>
            <a:r>
              <a:rPr lang="en-US" dirty="0" smtClean="0"/>
              <a:t>Membership subscriptions (4%)</a:t>
            </a:r>
          </a:p>
          <a:p>
            <a:pPr lvl="1"/>
            <a:r>
              <a:rPr lang="en-US" dirty="0" smtClean="0"/>
              <a:t>Investment income (2.5%)</a:t>
            </a:r>
          </a:p>
          <a:p>
            <a:pPr lvl="1"/>
            <a:r>
              <a:rPr lang="en-US" b="1" dirty="0" smtClean="0"/>
              <a:t>Publications (93.5%)</a:t>
            </a:r>
          </a:p>
        </p:txBody>
      </p:sp>
    </p:spTree>
    <p:extLst>
      <p:ext uri="{BB962C8B-B14F-4D97-AF65-F5344CB8AC3E}">
        <p14:creationId xmlns:p14="http://schemas.microsoft.com/office/powerpoint/2010/main" val="29967878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Good works</a:t>
            </a:r>
            <a:endParaRPr lang="en-US" dirty="0"/>
          </a:p>
        </p:txBody>
      </p:sp>
      <p:sp>
        <p:nvSpPr>
          <p:cNvPr id="3" name="Content Placeholder 2"/>
          <p:cNvSpPr>
            <a:spLocks noGrp="1"/>
          </p:cNvSpPr>
          <p:nvPr>
            <p:ph idx="1"/>
          </p:nvPr>
        </p:nvSpPr>
        <p:spPr/>
        <p:txBody>
          <a:bodyPr>
            <a:normAutofit lnSpcReduction="10000"/>
          </a:bodyPr>
          <a:lstStyle/>
          <a:p>
            <a:r>
              <a:rPr lang="en-US" dirty="0" smtClean="0"/>
              <a:t>Sponsorship of meetings</a:t>
            </a:r>
          </a:p>
          <a:p>
            <a:r>
              <a:rPr lang="en-US" dirty="0" smtClean="0"/>
              <a:t>Visiting professorships</a:t>
            </a:r>
          </a:p>
          <a:p>
            <a:r>
              <a:rPr lang="en-US" dirty="0" smtClean="0"/>
              <a:t>Inter-regional bursaries</a:t>
            </a:r>
          </a:p>
          <a:p>
            <a:r>
              <a:rPr lang="en-US" dirty="0" smtClean="0"/>
              <a:t>Crystallography in Africa, and beyond . . .</a:t>
            </a:r>
          </a:p>
          <a:p>
            <a:r>
              <a:rPr lang="en-US" dirty="0" smtClean="0"/>
              <a:t>Senior scientists</a:t>
            </a:r>
          </a:p>
          <a:p>
            <a:r>
              <a:rPr lang="en-US" i="1" dirty="0" smtClean="0"/>
              <a:t>IUCr Newsletter</a:t>
            </a:r>
          </a:p>
          <a:p>
            <a:r>
              <a:rPr lang="en-US" i="1" dirty="0" smtClean="0"/>
              <a:t>World Directory of Crystallographers</a:t>
            </a:r>
          </a:p>
          <a:p>
            <a:r>
              <a:rPr lang="en-US" dirty="0" smtClean="0"/>
              <a:t>International Year of Crystallography</a:t>
            </a:r>
            <a:endParaRPr lang="en-US" dirty="0"/>
          </a:p>
        </p:txBody>
      </p:sp>
    </p:spTree>
    <p:extLst>
      <p:ext uri="{BB962C8B-B14F-4D97-AF65-F5344CB8AC3E}">
        <p14:creationId xmlns:p14="http://schemas.microsoft.com/office/powerpoint/2010/main" val="2760313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102 MEETINGS IN 34 COUNTRIES SUPPORTED SINCE 2011	</a:t>
            </a:r>
            <a:endParaRPr lang="en-US" dirty="0"/>
          </a:p>
        </p:txBody>
      </p:sp>
      <p:sp>
        <p:nvSpPr>
          <p:cNvPr id="5" name="Content Placeholder 2"/>
          <p:cNvSpPr>
            <a:spLocks noGrp="1"/>
          </p:cNvSpPr>
          <p:nvPr>
            <p:ph idx="1"/>
          </p:nvPr>
        </p:nvSpPr>
        <p:spPr>
          <a:xfrm>
            <a:off x="262467" y="1419756"/>
            <a:ext cx="8915400" cy="4525963"/>
          </a:xfrm>
        </p:spPr>
        <p:txBody>
          <a:bodyPr numCol="3">
            <a:noAutofit/>
          </a:bodyPr>
          <a:lstStyle/>
          <a:p>
            <a:r>
              <a:rPr lang="en-US" sz="2000" dirty="0" smtClean="0">
                <a:solidFill>
                  <a:srgbClr val="FF6600"/>
                </a:solidFill>
              </a:rPr>
              <a:t>Argentina</a:t>
            </a:r>
          </a:p>
          <a:p>
            <a:r>
              <a:rPr lang="en-US" sz="2000" dirty="0" smtClean="0">
                <a:solidFill>
                  <a:srgbClr val="3366FF"/>
                </a:solidFill>
              </a:rPr>
              <a:t>Australia</a:t>
            </a:r>
          </a:p>
          <a:p>
            <a:r>
              <a:rPr lang="en-US" sz="2000" dirty="0" smtClean="0">
                <a:solidFill>
                  <a:srgbClr val="FF6600"/>
                </a:solidFill>
              </a:rPr>
              <a:t>Brazil</a:t>
            </a:r>
          </a:p>
          <a:p>
            <a:r>
              <a:rPr lang="en-US" sz="2000" dirty="0" smtClean="0">
                <a:solidFill>
                  <a:srgbClr val="3366FF"/>
                </a:solidFill>
              </a:rPr>
              <a:t>China</a:t>
            </a:r>
          </a:p>
          <a:p>
            <a:r>
              <a:rPr lang="en-US" sz="2000" dirty="0" smtClean="0">
                <a:solidFill>
                  <a:srgbClr val="FF6600"/>
                </a:solidFill>
              </a:rPr>
              <a:t>Colombia</a:t>
            </a:r>
          </a:p>
          <a:p>
            <a:r>
              <a:rPr lang="en-US" sz="2000" dirty="0" smtClean="0">
                <a:solidFill>
                  <a:srgbClr val="FF6600"/>
                </a:solidFill>
              </a:rPr>
              <a:t>Costa Rica</a:t>
            </a:r>
          </a:p>
          <a:p>
            <a:r>
              <a:rPr lang="en-US" sz="2000" dirty="0" smtClean="0"/>
              <a:t>Croatia</a:t>
            </a:r>
          </a:p>
          <a:p>
            <a:r>
              <a:rPr lang="en-US" sz="2000" dirty="0" smtClean="0">
                <a:solidFill>
                  <a:srgbClr val="FF6600"/>
                </a:solidFill>
              </a:rPr>
              <a:t>Cuba</a:t>
            </a:r>
          </a:p>
          <a:p>
            <a:r>
              <a:rPr lang="en-US" sz="2000" dirty="0" smtClean="0">
                <a:solidFill>
                  <a:srgbClr val="008000"/>
                </a:solidFill>
              </a:rPr>
              <a:t>Egypt</a:t>
            </a:r>
          </a:p>
          <a:p>
            <a:r>
              <a:rPr lang="en-US" sz="2000" dirty="0" smtClean="0"/>
              <a:t>France</a:t>
            </a:r>
          </a:p>
          <a:p>
            <a:r>
              <a:rPr lang="en-US" sz="2000" dirty="0" smtClean="0"/>
              <a:t>Germany</a:t>
            </a:r>
          </a:p>
          <a:p>
            <a:r>
              <a:rPr lang="en-US" sz="2000" dirty="0" smtClean="0"/>
              <a:t>Greece</a:t>
            </a:r>
          </a:p>
          <a:p>
            <a:r>
              <a:rPr lang="en-US" sz="2000" dirty="0" smtClean="0">
                <a:solidFill>
                  <a:srgbClr val="3366FF"/>
                </a:solidFill>
              </a:rPr>
              <a:t>India</a:t>
            </a:r>
          </a:p>
          <a:p>
            <a:r>
              <a:rPr lang="en-US" sz="2000" dirty="0" smtClean="0"/>
              <a:t>Italy</a:t>
            </a:r>
          </a:p>
          <a:p>
            <a:r>
              <a:rPr lang="en-US" sz="2000" dirty="0" smtClean="0">
                <a:solidFill>
                  <a:srgbClr val="3366FF"/>
                </a:solidFill>
              </a:rPr>
              <a:t>Japan</a:t>
            </a:r>
          </a:p>
          <a:p>
            <a:r>
              <a:rPr lang="en-US" sz="2000" dirty="0" smtClean="0">
                <a:solidFill>
                  <a:srgbClr val="008000"/>
                </a:solidFill>
              </a:rPr>
              <a:t>Morocco</a:t>
            </a:r>
          </a:p>
          <a:p>
            <a:r>
              <a:rPr lang="en-US" sz="2000" dirty="0" smtClean="0"/>
              <a:t>Norway</a:t>
            </a:r>
          </a:p>
          <a:p>
            <a:r>
              <a:rPr lang="en-US" sz="2000" dirty="0" smtClean="0">
                <a:solidFill>
                  <a:srgbClr val="3366FF"/>
                </a:solidFill>
              </a:rPr>
              <a:t>Philippines</a:t>
            </a:r>
          </a:p>
          <a:p>
            <a:r>
              <a:rPr lang="en-US" sz="2000" dirty="0" smtClean="0"/>
              <a:t>Poland</a:t>
            </a:r>
          </a:p>
          <a:p>
            <a:r>
              <a:rPr lang="en-US" sz="2000" dirty="0" smtClean="0"/>
              <a:t>Portugal</a:t>
            </a:r>
          </a:p>
          <a:p>
            <a:r>
              <a:rPr lang="en-US" sz="2000" dirty="0" smtClean="0"/>
              <a:t>Romania</a:t>
            </a:r>
          </a:p>
          <a:p>
            <a:r>
              <a:rPr lang="en-US" sz="2000" dirty="0" smtClean="0"/>
              <a:t>Russia</a:t>
            </a:r>
          </a:p>
          <a:p>
            <a:r>
              <a:rPr lang="en-US" sz="2000" dirty="0" smtClean="0">
                <a:solidFill>
                  <a:srgbClr val="008000"/>
                </a:solidFill>
              </a:rPr>
              <a:t>Senegal</a:t>
            </a:r>
          </a:p>
          <a:p>
            <a:r>
              <a:rPr lang="en-US" sz="2000" dirty="0" smtClean="0"/>
              <a:t>Serbia</a:t>
            </a:r>
          </a:p>
          <a:p>
            <a:r>
              <a:rPr lang="en-US" sz="2000" dirty="0" smtClean="0"/>
              <a:t>Slovakia</a:t>
            </a:r>
          </a:p>
          <a:p>
            <a:r>
              <a:rPr lang="en-US" sz="2000" dirty="0" smtClean="0">
                <a:solidFill>
                  <a:srgbClr val="008000"/>
                </a:solidFill>
              </a:rPr>
              <a:t>South Africa</a:t>
            </a:r>
          </a:p>
          <a:p>
            <a:r>
              <a:rPr lang="en-US" sz="2000" dirty="0" smtClean="0"/>
              <a:t>Spain</a:t>
            </a:r>
          </a:p>
          <a:p>
            <a:r>
              <a:rPr lang="en-US" sz="2000" dirty="0" smtClean="0"/>
              <a:t>Sweden</a:t>
            </a:r>
          </a:p>
          <a:p>
            <a:r>
              <a:rPr lang="en-US" sz="2000" dirty="0" smtClean="0"/>
              <a:t>Switzerland</a:t>
            </a:r>
          </a:p>
          <a:p>
            <a:r>
              <a:rPr lang="en-US" sz="2000" dirty="0" smtClean="0">
                <a:solidFill>
                  <a:srgbClr val="008000"/>
                </a:solidFill>
              </a:rPr>
              <a:t>Tunisia</a:t>
            </a:r>
          </a:p>
          <a:p>
            <a:r>
              <a:rPr lang="en-US" sz="2000" dirty="0" smtClean="0"/>
              <a:t>UK</a:t>
            </a:r>
          </a:p>
          <a:p>
            <a:r>
              <a:rPr lang="en-US" sz="2000" dirty="0" smtClean="0"/>
              <a:t>USA</a:t>
            </a:r>
          </a:p>
          <a:p>
            <a:r>
              <a:rPr lang="en-US" sz="2000" dirty="0" smtClean="0">
                <a:solidFill>
                  <a:srgbClr val="FF6600"/>
                </a:solidFill>
              </a:rPr>
              <a:t>Uruguay</a:t>
            </a:r>
          </a:p>
          <a:p>
            <a:r>
              <a:rPr lang="en-US" sz="2000" dirty="0" smtClean="0">
                <a:solidFill>
                  <a:srgbClr val="008000"/>
                </a:solidFill>
              </a:rPr>
              <a:t>Zimbabwe</a:t>
            </a:r>
            <a:endParaRPr lang="en-US" sz="2000" dirty="0">
              <a:solidFill>
                <a:srgbClr val="008000"/>
              </a:solidFill>
            </a:endParaRPr>
          </a:p>
        </p:txBody>
      </p:sp>
    </p:spTree>
    <p:extLst>
      <p:ext uri="{BB962C8B-B14F-4D97-AF65-F5344CB8AC3E}">
        <p14:creationId xmlns:p14="http://schemas.microsoft.com/office/powerpoint/2010/main" val="11388803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MEETINGS SUPPORTED IN ASIA/AUSTRALASIA IN 2011</a:t>
            </a:r>
            <a:endParaRPr lang="en-US" dirty="0"/>
          </a:p>
        </p:txBody>
      </p:sp>
      <p:sp>
        <p:nvSpPr>
          <p:cNvPr id="3" name="Content Placeholder 2"/>
          <p:cNvSpPr>
            <a:spLocks noGrp="1"/>
          </p:cNvSpPr>
          <p:nvPr>
            <p:ph idx="1"/>
          </p:nvPr>
        </p:nvSpPr>
        <p:spPr/>
        <p:txBody>
          <a:bodyPr>
            <a:normAutofit/>
          </a:bodyPr>
          <a:lstStyle/>
          <a:p>
            <a:r>
              <a:rPr lang="en-US" sz="2800" dirty="0" smtClean="0"/>
              <a:t>Improving the Data Quality and Quantity for XAFS Experiments, Tsukuba, Japan</a:t>
            </a:r>
          </a:p>
          <a:p>
            <a:r>
              <a:rPr lang="en-US" sz="2800" dirty="0" smtClean="0"/>
              <a:t>Workshop on Crystallographic Software, Tokyo, Japan</a:t>
            </a:r>
          </a:p>
          <a:p>
            <a:r>
              <a:rPr lang="en-US" sz="2800" dirty="0" smtClean="0"/>
              <a:t>Workshop on Mathematical Crystallography, Manila, Philippines</a:t>
            </a:r>
          </a:p>
        </p:txBody>
      </p:sp>
    </p:spTree>
    <p:extLst>
      <p:ext uri="{BB962C8B-B14F-4D97-AF65-F5344CB8AC3E}">
        <p14:creationId xmlns:p14="http://schemas.microsoft.com/office/powerpoint/2010/main" val="9382835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FORMATION OF IUCR</a:t>
            </a:r>
            <a:endParaRPr lang="en-US" dirty="0"/>
          </a:p>
        </p:txBody>
      </p:sp>
      <p:sp>
        <p:nvSpPr>
          <p:cNvPr id="3" name="Content Placeholder 2"/>
          <p:cNvSpPr>
            <a:spLocks noGrp="1"/>
          </p:cNvSpPr>
          <p:nvPr>
            <p:ph idx="1"/>
          </p:nvPr>
        </p:nvSpPr>
        <p:spPr>
          <a:xfrm>
            <a:off x="433614" y="1600205"/>
            <a:ext cx="8915400" cy="4525963"/>
          </a:xfrm>
        </p:spPr>
        <p:txBody>
          <a:bodyPr numCol="1">
            <a:normAutofit fontScale="25000" lnSpcReduction="20000"/>
          </a:bodyPr>
          <a:lstStyle/>
          <a:p>
            <a:pPr marL="0" indent="0">
              <a:buNone/>
            </a:pPr>
            <a:endParaRPr lang="en-US" sz="7400" b="1" dirty="0" smtClean="0"/>
          </a:p>
          <a:p>
            <a:pPr marL="0" indent="0">
              <a:buNone/>
            </a:pPr>
            <a:r>
              <a:rPr lang="en-US" sz="9800" dirty="0" smtClean="0"/>
              <a:t>The IUCr became a member of ICSU in April 1947.</a:t>
            </a:r>
          </a:p>
          <a:p>
            <a:pPr marL="0" indent="0">
              <a:buNone/>
            </a:pPr>
            <a:endParaRPr lang="en-US" sz="9800" dirty="0"/>
          </a:p>
          <a:p>
            <a:pPr marL="0" indent="0">
              <a:buNone/>
            </a:pPr>
            <a:r>
              <a:rPr lang="en-US" sz="9800" i="1" dirty="0" err="1" smtClean="0"/>
              <a:t>Acta</a:t>
            </a:r>
            <a:r>
              <a:rPr lang="en-US" sz="9800" i="1" dirty="0" smtClean="0"/>
              <a:t> </a:t>
            </a:r>
            <a:r>
              <a:rPr lang="en-US" sz="9800" i="1" dirty="0" err="1" smtClean="0"/>
              <a:t>Crystallographica</a:t>
            </a:r>
            <a:r>
              <a:rPr lang="en-US" sz="9800" i="1" dirty="0" smtClean="0"/>
              <a:t> </a:t>
            </a:r>
            <a:r>
              <a:rPr lang="en-US" sz="9800" dirty="0" smtClean="0"/>
              <a:t>was launched in 1948.</a:t>
            </a:r>
          </a:p>
          <a:p>
            <a:pPr marL="0" indent="0">
              <a:buNone/>
            </a:pPr>
            <a:endParaRPr lang="en-US" sz="9800" i="1" dirty="0"/>
          </a:p>
          <a:p>
            <a:pPr marL="0" indent="0">
              <a:buNone/>
            </a:pPr>
            <a:r>
              <a:rPr lang="en-US" sz="9800" dirty="0" smtClean="0"/>
              <a:t>The first General Assembly was held in 1948 in Cambridge, USA.</a:t>
            </a:r>
            <a:endParaRPr lang="en-US" sz="9800" dirty="0"/>
          </a:p>
          <a:p>
            <a:pPr marL="0" indent="0">
              <a:buNone/>
            </a:pPr>
            <a:endParaRPr lang="en-US" sz="9800" dirty="0" smtClean="0"/>
          </a:p>
          <a:p>
            <a:pPr marL="0" indent="0">
              <a:buNone/>
            </a:pPr>
            <a:r>
              <a:rPr lang="en-US" sz="9800" dirty="0" smtClean="0"/>
              <a:t>Four founding Adhering </a:t>
            </a:r>
            <a:r>
              <a:rPr lang="en-US" sz="9800" dirty="0"/>
              <a:t>Bodies</a:t>
            </a:r>
            <a:r>
              <a:rPr lang="en-US" sz="9800" dirty="0" smtClean="0"/>
              <a:t>: Canada,</a:t>
            </a:r>
            <a:r>
              <a:rPr lang="en-US" sz="9800" dirty="0"/>
              <a:t> </a:t>
            </a:r>
            <a:r>
              <a:rPr lang="en-US" sz="9800" dirty="0" smtClean="0"/>
              <a:t>Norway, UK, USA</a:t>
            </a:r>
            <a:endParaRPr lang="en-US" sz="9800" dirty="0"/>
          </a:p>
          <a:p>
            <a:pPr marL="0" indent="0">
              <a:buNone/>
            </a:pPr>
            <a:endParaRPr lang="en-US" sz="9800" dirty="0" smtClean="0"/>
          </a:p>
          <a:p>
            <a:pPr marL="0" indent="0">
              <a:buNone/>
            </a:pPr>
            <a:r>
              <a:rPr lang="en-US" sz="9800" dirty="0" smtClean="0"/>
              <a:t>Six Commissions</a:t>
            </a:r>
            <a:endParaRPr lang="en-US" sz="9800" dirty="0"/>
          </a:p>
        </p:txBody>
      </p:sp>
    </p:spTree>
    <p:extLst>
      <p:ext uri="{BB962C8B-B14F-4D97-AF65-F5344CB8AC3E}">
        <p14:creationId xmlns:p14="http://schemas.microsoft.com/office/powerpoint/2010/main" val="10687745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MEETINGS SUPPORTED IN ASIA/AUSTRALASIA IN 2012</a:t>
            </a:r>
            <a:endParaRPr lang="en-US" dirty="0"/>
          </a:p>
        </p:txBody>
      </p:sp>
      <p:sp>
        <p:nvSpPr>
          <p:cNvPr id="3" name="Content Placeholder 2"/>
          <p:cNvSpPr>
            <a:spLocks noGrp="1"/>
          </p:cNvSpPr>
          <p:nvPr>
            <p:ph idx="1"/>
          </p:nvPr>
        </p:nvSpPr>
        <p:spPr>
          <a:xfrm>
            <a:off x="495300" y="1600205"/>
            <a:ext cx="8293858" cy="4525963"/>
          </a:xfrm>
        </p:spPr>
        <p:txBody>
          <a:bodyPr>
            <a:normAutofit fontScale="77500" lnSpcReduction="20000"/>
          </a:bodyPr>
          <a:lstStyle/>
          <a:p>
            <a:r>
              <a:rPr lang="en-US" dirty="0" err="1" smtClean="0"/>
              <a:t>Sagamore</a:t>
            </a:r>
            <a:r>
              <a:rPr lang="en-US" dirty="0" smtClean="0"/>
              <a:t> XVII – Great Potentials from Advanced Probes, Hokkaido, Japan</a:t>
            </a:r>
          </a:p>
          <a:p>
            <a:r>
              <a:rPr lang="en-US" dirty="0" smtClean="0"/>
              <a:t>International Workshop on New Developments of Methods and Software for Protein Crystallography, </a:t>
            </a:r>
            <a:r>
              <a:rPr lang="en-US" dirty="0" err="1" smtClean="0"/>
              <a:t>Xi’An</a:t>
            </a:r>
            <a:r>
              <a:rPr lang="en-US" dirty="0" smtClean="0"/>
              <a:t>, People’s Republic of China</a:t>
            </a:r>
          </a:p>
          <a:p>
            <a:r>
              <a:rPr lang="en-US" dirty="0" smtClean="0"/>
              <a:t>Aperiodic 2012, Cairns, Australia</a:t>
            </a:r>
          </a:p>
          <a:p>
            <a:r>
              <a:rPr lang="en-US" dirty="0" smtClean="0"/>
              <a:t>Advances in Crystallography at High Pressure, Mito, Japan</a:t>
            </a:r>
          </a:p>
          <a:p>
            <a:r>
              <a:rPr lang="en-US" dirty="0" smtClean="0"/>
              <a:t>Fifth K.H. </a:t>
            </a:r>
            <a:r>
              <a:rPr lang="en-US" dirty="0" err="1" smtClean="0"/>
              <a:t>Kuo</a:t>
            </a:r>
            <a:r>
              <a:rPr lang="en-US" dirty="0" smtClean="0"/>
              <a:t> Summer School of Electron Microscopy and International Crystallography Workshop of </a:t>
            </a:r>
            <a:r>
              <a:rPr lang="en-US" dirty="0" err="1" smtClean="0"/>
              <a:t>Cryo</a:t>
            </a:r>
            <a:r>
              <a:rPr lang="en-US" dirty="0" smtClean="0"/>
              <a:t> Electron Microscopy and Tomography, Hefei, People’s Republic of China</a:t>
            </a:r>
          </a:p>
          <a:p>
            <a:r>
              <a:rPr lang="en-US" dirty="0" err="1" smtClean="0"/>
              <a:t>AsCA</a:t>
            </a:r>
            <a:r>
              <a:rPr lang="en-US" dirty="0" smtClean="0"/>
              <a:t> ‘12/CRYSTAL 28, Adelaide Australia</a:t>
            </a:r>
          </a:p>
          <a:p>
            <a:endParaRPr lang="en-US" dirty="0" smtClean="0"/>
          </a:p>
        </p:txBody>
      </p:sp>
    </p:spTree>
    <p:extLst>
      <p:ext uri="{BB962C8B-B14F-4D97-AF65-F5344CB8AC3E}">
        <p14:creationId xmlns:p14="http://schemas.microsoft.com/office/powerpoint/2010/main" val="1187483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MEETINGS SUPPORTED IN ASIA/AUSTRALASIA IN 2013</a:t>
            </a:r>
            <a:endParaRPr lang="en-US" dirty="0"/>
          </a:p>
        </p:txBody>
      </p:sp>
      <p:sp>
        <p:nvSpPr>
          <p:cNvPr id="3" name="Content Placeholder 2"/>
          <p:cNvSpPr>
            <a:spLocks noGrp="1"/>
          </p:cNvSpPr>
          <p:nvPr>
            <p:ph idx="1"/>
          </p:nvPr>
        </p:nvSpPr>
        <p:spPr/>
        <p:txBody>
          <a:bodyPr>
            <a:normAutofit/>
          </a:bodyPr>
          <a:lstStyle/>
          <a:p>
            <a:r>
              <a:rPr lang="en-US" sz="2800" dirty="0" err="1" smtClean="0"/>
              <a:t>Biomolecular</a:t>
            </a:r>
            <a:r>
              <a:rPr lang="en-US" sz="2800" dirty="0" smtClean="0"/>
              <a:t> Forms and Functions: A Celebration of 50 Years of the </a:t>
            </a:r>
            <a:r>
              <a:rPr lang="en-US" sz="2800" dirty="0" err="1" smtClean="0"/>
              <a:t>Ramachandran</a:t>
            </a:r>
            <a:r>
              <a:rPr lang="en-US" sz="2800" dirty="0" smtClean="0"/>
              <a:t> Map, Bangalore, India</a:t>
            </a:r>
          </a:p>
          <a:p>
            <a:r>
              <a:rPr lang="en-US" sz="2800" dirty="0" smtClean="0"/>
              <a:t>International Conference on Structural Genomics 2013 – Structural Life Science, Hokkaido, Japan</a:t>
            </a:r>
          </a:p>
          <a:p>
            <a:r>
              <a:rPr lang="en-US" sz="2800" dirty="0" err="1" smtClean="0"/>
              <a:t>AsCA</a:t>
            </a:r>
            <a:r>
              <a:rPr lang="en-US" sz="2800" dirty="0" smtClean="0"/>
              <a:t> ‘13, Hong Kong, People’s Republic of China</a:t>
            </a:r>
          </a:p>
          <a:p>
            <a:r>
              <a:rPr lang="en-US" sz="2800" dirty="0" smtClean="0"/>
              <a:t>Australasian Course in Macromolecular Crystallization 2013, Melbourne, Australia</a:t>
            </a:r>
            <a:endParaRPr lang="en-US" sz="2800" dirty="0"/>
          </a:p>
        </p:txBody>
      </p:sp>
    </p:spTree>
    <p:extLst>
      <p:ext uri="{BB962C8B-B14F-4D97-AF65-F5344CB8AC3E}">
        <p14:creationId xmlns:p14="http://schemas.microsoft.com/office/powerpoint/2010/main" val="39282859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MEETINGS SUPPORTED IN ASIA/AUSTRALASIA IN 2014</a:t>
            </a:r>
            <a:endParaRPr lang="en-US" dirty="0"/>
          </a:p>
        </p:txBody>
      </p:sp>
      <p:sp>
        <p:nvSpPr>
          <p:cNvPr id="3" name="Content Placeholder 2"/>
          <p:cNvSpPr>
            <a:spLocks noGrp="1"/>
          </p:cNvSpPr>
          <p:nvPr>
            <p:ph idx="1"/>
          </p:nvPr>
        </p:nvSpPr>
        <p:spPr>
          <a:xfrm>
            <a:off x="495301" y="1600205"/>
            <a:ext cx="8075494" cy="4525963"/>
          </a:xfrm>
        </p:spPr>
        <p:txBody>
          <a:bodyPr>
            <a:normAutofit/>
          </a:bodyPr>
          <a:lstStyle/>
          <a:p>
            <a:r>
              <a:rPr lang="en-US" sz="2800" dirty="0" smtClean="0"/>
              <a:t>Quantum Materials, Beijing, People’s Republic of China</a:t>
            </a:r>
          </a:p>
          <a:p>
            <a:r>
              <a:rPr lang="en-US" sz="2800" dirty="0" smtClean="0"/>
              <a:t>Symmetry Relationships Between Crystal Structures with Application to Structural Phase Transitions, Varanasi, India</a:t>
            </a:r>
          </a:p>
          <a:p>
            <a:endParaRPr lang="en-US" sz="2800" dirty="0" smtClean="0"/>
          </a:p>
          <a:p>
            <a:pPr marL="0" indent="0">
              <a:buNone/>
              <a:tabLst>
                <a:tab pos="2865438" algn="l"/>
              </a:tabLst>
            </a:pPr>
            <a:r>
              <a:rPr lang="en-US" sz="2800" i="1" dirty="0" smtClean="0"/>
              <a:t>(Another 4 meetings are currently under consideration – in India, Indonesia and People’s Republic of China)</a:t>
            </a:r>
          </a:p>
          <a:p>
            <a:endParaRPr lang="en-US" dirty="0"/>
          </a:p>
        </p:txBody>
      </p:sp>
    </p:spTree>
    <p:extLst>
      <p:ext uri="{BB962C8B-B14F-4D97-AF65-F5344CB8AC3E}">
        <p14:creationId xmlns:p14="http://schemas.microsoft.com/office/powerpoint/2010/main" val="31075650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VISITING PROFESSORSHIPS AWARDED SINCE 2011</a:t>
            </a:r>
            <a:endParaRPr lang="en-US" dirty="0"/>
          </a:p>
        </p:txBody>
      </p:sp>
      <p:sp>
        <p:nvSpPr>
          <p:cNvPr id="5" name="Content Placeholder 2"/>
          <p:cNvSpPr>
            <a:spLocks noGrp="1"/>
          </p:cNvSpPr>
          <p:nvPr>
            <p:ph idx="1"/>
          </p:nvPr>
        </p:nvSpPr>
        <p:spPr>
          <a:xfrm>
            <a:off x="495300" y="1600201"/>
            <a:ext cx="8661400" cy="4525963"/>
          </a:xfrm>
        </p:spPr>
        <p:txBody>
          <a:bodyPr numCol="2">
            <a:normAutofit/>
          </a:bodyPr>
          <a:lstStyle/>
          <a:p>
            <a:pPr marL="0" indent="0">
              <a:buNone/>
            </a:pPr>
            <a:r>
              <a:rPr lang="en-US" dirty="0" smtClean="0"/>
              <a:t>Argentina</a:t>
            </a:r>
          </a:p>
          <a:p>
            <a:pPr marL="0" indent="0">
              <a:buNone/>
            </a:pPr>
            <a:r>
              <a:rPr lang="en-US" dirty="0" smtClean="0"/>
              <a:t>Brazil</a:t>
            </a:r>
          </a:p>
          <a:p>
            <a:pPr marL="0" indent="0">
              <a:buNone/>
            </a:pPr>
            <a:r>
              <a:rPr lang="en-US" dirty="0" smtClean="0"/>
              <a:t>Costa Rica</a:t>
            </a:r>
          </a:p>
          <a:p>
            <a:pPr marL="0" indent="0">
              <a:buNone/>
            </a:pPr>
            <a:r>
              <a:rPr lang="en-US" dirty="0" smtClean="0"/>
              <a:t>Cuba</a:t>
            </a:r>
          </a:p>
          <a:p>
            <a:pPr marL="0" indent="0">
              <a:buNone/>
            </a:pPr>
            <a:r>
              <a:rPr lang="en-US" dirty="0" smtClean="0"/>
              <a:t>India</a:t>
            </a:r>
          </a:p>
          <a:p>
            <a:pPr marL="0" indent="0">
              <a:buNone/>
            </a:pPr>
            <a:r>
              <a:rPr lang="en-US" dirty="0" smtClean="0"/>
              <a:t>Morocco</a:t>
            </a:r>
          </a:p>
          <a:p>
            <a:pPr marL="0" indent="0">
              <a:buNone/>
            </a:pPr>
            <a:r>
              <a:rPr lang="en-US" dirty="0" smtClean="0"/>
              <a:t>Philippines</a:t>
            </a:r>
          </a:p>
          <a:p>
            <a:pPr marL="0" indent="0">
              <a:buNone/>
            </a:pPr>
            <a:r>
              <a:rPr lang="en-US" dirty="0" smtClean="0"/>
              <a:t>Romania</a:t>
            </a:r>
          </a:p>
          <a:p>
            <a:pPr marL="0" indent="0">
              <a:buNone/>
            </a:pPr>
            <a:r>
              <a:rPr lang="en-US" dirty="0" smtClean="0"/>
              <a:t>Russia</a:t>
            </a:r>
          </a:p>
          <a:p>
            <a:pPr marL="0" indent="0">
              <a:buNone/>
            </a:pPr>
            <a:r>
              <a:rPr lang="en-US" dirty="0" smtClean="0"/>
              <a:t>Serbia</a:t>
            </a:r>
          </a:p>
          <a:p>
            <a:pPr marL="0" indent="0">
              <a:buNone/>
            </a:pPr>
            <a:r>
              <a:rPr lang="en-US" dirty="0" smtClean="0"/>
              <a:t>South Africa</a:t>
            </a:r>
          </a:p>
          <a:p>
            <a:pPr marL="0" indent="0">
              <a:buNone/>
            </a:pPr>
            <a:r>
              <a:rPr lang="en-US" dirty="0" smtClean="0"/>
              <a:t>Uruguay</a:t>
            </a:r>
          </a:p>
          <a:p>
            <a:pPr marL="0" indent="0">
              <a:buNone/>
            </a:pPr>
            <a:r>
              <a:rPr lang="en-US" dirty="0" smtClean="0"/>
              <a:t>Zimbabwe</a:t>
            </a:r>
          </a:p>
          <a:p>
            <a:pPr marL="0" indent="0">
              <a:buNone/>
            </a:pPr>
            <a:endParaRPr lang="en-US" dirty="0"/>
          </a:p>
        </p:txBody>
      </p:sp>
    </p:spTree>
    <p:extLst>
      <p:ext uri="{BB962C8B-B14F-4D97-AF65-F5344CB8AC3E}">
        <p14:creationId xmlns:p14="http://schemas.microsoft.com/office/powerpoint/2010/main" val="8969360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COSTA RICA SCHOOL OF CRYSTALLIZATION AND POLYMORPHISM 2014 – YOUNG SCIENTIST SUPPORT AND TWO VPs </a:t>
            </a:r>
            <a:endParaRPr lang="en-US" sz="2800" dirty="0"/>
          </a:p>
        </p:txBody>
      </p:sp>
      <p:pic>
        <p:nvPicPr>
          <p:cNvPr id="6" name="Content Placeholder 5" descr="costa rica hires.jpg"/>
          <p:cNvPicPr>
            <a:picLocks noGrp="1" noChangeAspect="1"/>
          </p:cNvPicPr>
          <p:nvPr>
            <p:ph idx="1"/>
          </p:nvPr>
        </p:nvPicPr>
        <p:blipFill>
          <a:blip r:embed="rId2">
            <a:extLst>
              <a:ext uri="{28A0092B-C50C-407E-A947-70E740481C1C}">
                <a14:useLocalDpi xmlns:a14="http://schemas.microsoft.com/office/drawing/2010/main" val="0"/>
              </a:ext>
            </a:extLst>
          </a:blip>
          <a:srcRect t="16001" b="16001"/>
          <a:stretch>
            <a:fillRect/>
          </a:stretch>
        </p:blipFill>
        <p:spPr/>
      </p:pic>
    </p:spTree>
    <p:extLst>
      <p:ext uri="{BB962C8B-B14F-4D97-AF65-F5344CB8AC3E}">
        <p14:creationId xmlns:p14="http://schemas.microsoft.com/office/powerpoint/2010/main" val="10717731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 INTER-REGIONAL BURSARIES</a:t>
            </a:r>
            <a:br>
              <a:rPr lang="en-US" dirty="0" smtClean="0"/>
            </a:br>
            <a:r>
              <a:rPr lang="en-US" dirty="0" smtClean="0"/>
              <a:t>SINCE 2012</a:t>
            </a:r>
            <a:endParaRPr lang="en-US" dirty="0"/>
          </a:p>
        </p:txBody>
      </p:sp>
      <p:sp>
        <p:nvSpPr>
          <p:cNvPr id="3" name="Content Placeholder 2"/>
          <p:cNvSpPr>
            <a:spLocks noGrp="1"/>
          </p:cNvSpPr>
          <p:nvPr>
            <p:ph idx="1"/>
          </p:nvPr>
        </p:nvSpPr>
        <p:spPr/>
        <p:txBody>
          <a:bodyPr>
            <a:normAutofit/>
          </a:bodyPr>
          <a:lstStyle/>
          <a:p>
            <a:r>
              <a:rPr lang="en-US" dirty="0" smtClean="0"/>
              <a:t>ACA Annual Meetings</a:t>
            </a:r>
          </a:p>
          <a:p>
            <a:pPr lvl="1"/>
            <a:r>
              <a:rPr lang="en-US" dirty="0" smtClean="0"/>
              <a:t>12 young scientists from Africa, Asia, Europe and Latin America have been supported</a:t>
            </a:r>
          </a:p>
          <a:p>
            <a:r>
              <a:rPr lang="en-US" dirty="0" err="1" smtClean="0"/>
              <a:t>AsCA</a:t>
            </a:r>
            <a:r>
              <a:rPr lang="en-US" dirty="0" smtClean="0"/>
              <a:t> Annual meetings</a:t>
            </a:r>
          </a:p>
          <a:p>
            <a:pPr lvl="1"/>
            <a:r>
              <a:rPr lang="en-US" dirty="0" smtClean="0"/>
              <a:t>3 young scientists from Europe have been supported</a:t>
            </a:r>
          </a:p>
          <a:p>
            <a:r>
              <a:rPr lang="en-US" dirty="0" smtClean="0"/>
              <a:t>ECA Annual Meetings</a:t>
            </a:r>
          </a:p>
          <a:p>
            <a:pPr lvl="1"/>
            <a:r>
              <a:rPr lang="en-US" dirty="0" smtClean="0"/>
              <a:t>4 young scientists from Asia and USA have been supported</a:t>
            </a:r>
          </a:p>
          <a:p>
            <a:endParaRPr lang="en-US" dirty="0"/>
          </a:p>
        </p:txBody>
      </p:sp>
    </p:spTree>
    <p:extLst>
      <p:ext uri="{BB962C8B-B14F-4D97-AF65-F5344CB8AC3E}">
        <p14:creationId xmlns:p14="http://schemas.microsoft.com/office/powerpoint/2010/main" val="11559650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5864557" cy="1143000"/>
          </a:xfrm>
        </p:spPr>
        <p:txBody>
          <a:bodyPr/>
          <a:lstStyle/>
          <a:p>
            <a:r>
              <a:rPr lang="en-US" smtClean="0"/>
              <a:t>VIEWS OF RECIPIENTS</a:t>
            </a:r>
            <a:endParaRPr lang="en-US" dirty="0"/>
          </a:p>
        </p:txBody>
      </p:sp>
      <p:sp>
        <p:nvSpPr>
          <p:cNvPr id="3" name="Content Placeholder 2"/>
          <p:cNvSpPr>
            <a:spLocks noGrp="1"/>
          </p:cNvSpPr>
          <p:nvPr>
            <p:ph idx="1"/>
          </p:nvPr>
        </p:nvSpPr>
        <p:spPr>
          <a:xfrm>
            <a:off x="495300" y="1600205"/>
            <a:ext cx="8211972" cy="4525963"/>
          </a:xfrm>
        </p:spPr>
        <p:txBody>
          <a:bodyPr>
            <a:normAutofit fontScale="77500" lnSpcReduction="20000"/>
          </a:bodyPr>
          <a:lstStyle/>
          <a:p>
            <a:pPr marL="0" indent="0">
              <a:buNone/>
            </a:pPr>
            <a:r>
              <a:rPr lang="en-US" sz="2600" b="1" dirty="0" err="1" smtClean="0"/>
              <a:t>Serah</a:t>
            </a:r>
            <a:r>
              <a:rPr lang="en-US" sz="2600" b="1" dirty="0" smtClean="0"/>
              <a:t> </a:t>
            </a:r>
            <a:r>
              <a:rPr lang="en-US" sz="2600" b="1" dirty="0" err="1" smtClean="0"/>
              <a:t>Kimani</a:t>
            </a:r>
            <a:r>
              <a:rPr lang="en-US" sz="2600" b="1" dirty="0" smtClean="0"/>
              <a:t> (South Africa)</a:t>
            </a:r>
          </a:p>
          <a:p>
            <a:pPr marL="0" indent="0">
              <a:buNone/>
            </a:pPr>
            <a:endParaRPr lang="en-GB" dirty="0" smtClean="0"/>
          </a:p>
          <a:p>
            <a:pPr marL="0" indent="0">
              <a:buNone/>
            </a:pPr>
            <a:endParaRPr lang="en-US" dirty="0" smtClean="0"/>
          </a:p>
          <a:p>
            <a:pPr marL="0" indent="0">
              <a:buNone/>
            </a:pPr>
            <a:endParaRPr lang="en-US" dirty="0" smtClean="0"/>
          </a:p>
          <a:p>
            <a:pPr marL="0" indent="0">
              <a:buNone/>
            </a:pPr>
            <a:r>
              <a:rPr lang="en-US" dirty="0" smtClean="0"/>
              <a:t>What attracted me most to this year’s ACA meeting was the good coverage of my area of interest in the program –talks and posters in these sections did not disappoint. I gained valuable knowledge on approaches and methods that I will apply in my research going forward.</a:t>
            </a:r>
            <a:endParaRPr lang="en-GB" dirty="0" smtClean="0"/>
          </a:p>
          <a:p>
            <a:pPr marL="0" indent="0">
              <a:buNone/>
            </a:pPr>
            <a:endParaRPr lang="en-US" dirty="0" smtClean="0"/>
          </a:p>
          <a:p>
            <a:pPr marL="0" indent="0">
              <a:buNone/>
            </a:pPr>
            <a:r>
              <a:rPr lang="en-US" dirty="0" smtClean="0"/>
              <a:t>I’m glad to have participated in the ACA 2012 meeting, and it’s all thanks to the </a:t>
            </a:r>
            <a:r>
              <a:rPr lang="en-US" dirty="0" err="1" smtClean="0"/>
              <a:t>IUCr</a:t>
            </a:r>
            <a:r>
              <a:rPr lang="en-US" dirty="0" smtClean="0"/>
              <a:t> travel bursary that made my trip from Cape Town to Boston possible. Thank you!        </a:t>
            </a:r>
            <a:endParaRPr lang="en-GB" dirty="0" smtClean="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51332" y="287025"/>
            <a:ext cx="2680335" cy="2626360"/>
          </a:xfrm>
          <a:prstGeom prst="rect">
            <a:avLst/>
          </a:prstGeom>
        </p:spPr>
      </p:pic>
    </p:spTree>
    <p:extLst>
      <p:ext uri="{BB962C8B-B14F-4D97-AF65-F5344CB8AC3E}">
        <p14:creationId xmlns:p14="http://schemas.microsoft.com/office/powerpoint/2010/main" val="34709955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9" y="274638"/>
            <a:ext cx="5745708" cy="1143000"/>
          </a:xfrm>
        </p:spPr>
        <p:txBody>
          <a:bodyPr>
            <a:normAutofit/>
          </a:bodyPr>
          <a:lstStyle/>
          <a:p>
            <a:r>
              <a:rPr lang="en-US" smtClean="0"/>
              <a:t>VIEWS OF RECIPIENTS</a:t>
            </a:r>
            <a:endParaRPr lang="en-US" dirty="0"/>
          </a:p>
        </p:txBody>
      </p:sp>
      <p:sp>
        <p:nvSpPr>
          <p:cNvPr id="3" name="Content Placeholder 2"/>
          <p:cNvSpPr>
            <a:spLocks noGrp="1"/>
          </p:cNvSpPr>
          <p:nvPr>
            <p:ph idx="1"/>
          </p:nvPr>
        </p:nvSpPr>
        <p:spPr>
          <a:xfrm>
            <a:off x="495301" y="1600205"/>
            <a:ext cx="7979959" cy="4525963"/>
          </a:xfrm>
        </p:spPr>
        <p:txBody>
          <a:bodyPr>
            <a:normAutofit fontScale="70000" lnSpcReduction="20000"/>
          </a:bodyPr>
          <a:lstStyle/>
          <a:p>
            <a:pPr marL="0" indent="0">
              <a:buNone/>
            </a:pPr>
            <a:r>
              <a:rPr lang="en-US" sz="2900" b="1" dirty="0" smtClean="0"/>
              <a:t>Allan Hung Pang (UK)</a:t>
            </a:r>
            <a:endParaRPr lang="en-GB" sz="2900" b="1" dirty="0" smtClean="0"/>
          </a:p>
          <a:p>
            <a:pPr marL="0" indent="0">
              <a:buNone/>
            </a:pPr>
            <a:endParaRPr lang="en-US" dirty="0" smtClean="0"/>
          </a:p>
          <a:p>
            <a:pPr marL="0" indent="0">
              <a:buNone/>
            </a:pPr>
            <a:r>
              <a:rPr lang="en-US" dirty="0" smtClean="0"/>
              <a:t>As a first timer, I was really quite worried and</a:t>
            </a:r>
          </a:p>
          <a:p>
            <a:pPr marL="0" indent="0">
              <a:buNone/>
            </a:pPr>
            <a:r>
              <a:rPr lang="en-US" dirty="0" smtClean="0"/>
              <a:t>feel a bit lost, but fortunately, the people in the </a:t>
            </a:r>
          </a:p>
          <a:p>
            <a:pPr marL="0" indent="0">
              <a:buNone/>
            </a:pPr>
            <a:r>
              <a:rPr lang="en-US" dirty="0" smtClean="0"/>
              <a:t>conference were very nice and made me feel </a:t>
            </a:r>
          </a:p>
          <a:p>
            <a:pPr marL="0" indent="0">
              <a:buNone/>
            </a:pPr>
            <a:r>
              <a:rPr lang="en-US" dirty="0" smtClean="0"/>
              <a:t>relaxed very quickly;</a:t>
            </a:r>
            <a:endParaRPr lang="en-GB" dirty="0" smtClean="0"/>
          </a:p>
          <a:p>
            <a:pPr marL="0" indent="0">
              <a:buNone/>
            </a:pPr>
            <a:r>
              <a:rPr lang="en-US" dirty="0" smtClean="0"/>
              <a:t> </a:t>
            </a:r>
            <a:endParaRPr lang="en-GB" dirty="0" smtClean="0"/>
          </a:p>
          <a:p>
            <a:pPr marL="0" indent="0">
              <a:buNone/>
            </a:pPr>
            <a:r>
              <a:rPr lang="en-US" dirty="0" smtClean="0"/>
              <a:t>Overall, it was such a great opportunity to meet new people, to learn what other people’s research was </a:t>
            </a:r>
            <a:r>
              <a:rPr lang="en-US" dirty="0" err="1" smtClean="0"/>
              <a:t>about,and</a:t>
            </a:r>
            <a:r>
              <a:rPr lang="en-US" dirty="0" smtClean="0"/>
              <a:t> what they thought about my project (and their suggestions), to find out new ideas and, most important of all, to step out of the four corners of the lab and be a scientist who can and has the ability to relay things to others.  It was a very pleasant experience and I am looking forward to more conferences.</a:t>
            </a:r>
            <a:endParaRPr lang="en-GB" dirty="0" smtClean="0"/>
          </a:p>
          <a:p>
            <a:endParaRPr lang="en-US" dirty="0"/>
          </a:p>
        </p:txBody>
      </p:sp>
      <p:pic>
        <p:nvPicPr>
          <p:cNvPr id="4" name="Picture 3" descr="542313_10151150842952165_1874755468_n"/>
          <p:cNvPicPr/>
          <p:nvPr/>
        </p:nvPicPr>
        <p:blipFill>
          <a:blip r:embed="rId2">
            <a:extLst>
              <a:ext uri="{28A0092B-C50C-407E-A947-70E740481C1C}">
                <a14:useLocalDpi xmlns:a14="http://schemas.microsoft.com/office/drawing/2010/main" val="0"/>
              </a:ext>
            </a:extLst>
          </a:blip>
          <a:srcRect l="26901" t="23230" r="10390"/>
          <a:stretch>
            <a:fillRect/>
          </a:stretch>
        </p:blipFill>
        <p:spPr bwMode="auto">
          <a:xfrm>
            <a:off x="7301551" y="137055"/>
            <a:ext cx="1706316" cy="3738909"/>
          </a:xfrm>
          <a:prstGeom prst="rect">
            <a:avLst/>
          </a:prstGeom>
          <a:noFill/>
          <a:ln>
            <a:noFill/>
          </a:ln>
        </p:spPr>
      </p:pic>
    </p:spTree>
    <p:extLst>
      <p:ext uri="{BB962C8B-B14F-4D97-AF65-F5344CB8AC3E}">
        <p14:creationId xmlns:p14="http://schemas.microsoft.com/office/powerpoint/2010/main" val="17068640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CRYSTALLOGRAPHY IN AFRICA</a:t>
            </a:r>
            <a:endParaRPr lang="en-US" dirty="0"/>
          </a:p>
        </p:txBody>
      </p:sp>
      <p:sp>
        <p:nvSpPr>
          <p:cNvPr id="3" name="Content Placeholder 2"/>
          <p:cNvSpPr>
            <a:spLocks noGrp="1"/>
          </p:cNvSpPr>
          <p:nvPr>
            <p:ph idx="1"/>
          </p:nvPr>
        </p:nvSpPr>
        <p:spPr>
          <a:xfrm>
            <a:off x="495300" y="1600205"/>
            <a:ext cx="8184676" cy="4363867"/>
          </a:xfrm>
        </p:spPr>
        <p:txBody>
          <a:bodyPr>
            <a:normAutofit fontScale="85000" lnSpcReduction="20000"/>
          </a:bodyPr>
          <a:lstStyle/>
          <a:p>
            <a:pPr marL="0" indent="0">
              <a:buNone/>
            </a:pPr>
            <a:r>
              <a:rPr lang="en-US" dirty="0" smtClean="0"/>
              <a:t>The Executive Committee is keen to promote crystallography in developing regions.  In particular, it has established a small Committee to manage the Crystallography in Africa initiative [C. </a:t>
            </a:r>
            <a:r>
              <a:rPr lang="en-US" dirty="0" err="1" smtClean="0"/>
              <a:t>Lecomte</a:t>
            </a:r>
            <a:r>
              <a:rPr lang="en-US" dirty="0" smtClean="0"/>
              <a:t> (Chair), L. Van </a:t>
            </a:r>
            <a:r>
              <a:rPr lang="en-US" dirty="0" err="1" smtClean="0"/>
              <a:t>Meervelt</a:t>
            </a:r>
            <a:r>
              <a:rPr lang="en-US" dirty="0" smtClean="0"/>
              <a:t>, D. Billing, A. </a:t>
            </a:r>
            <a:r>
              <a:rPr lang="en-US" dirty="0" err="1" smtClean="0"/>
              <a:t>Roodt</a:t>
            </a:r>
            <a:r>
              <a:rPr lang="en-US" dirty="0" smtClean="0"/>
              <a:t>, A. </a:t>
            </a:r>
            <a:r>
              <a:rPr lang="en-US" dirty="0" err="1" smtClean="0"/>
              <a:t>Thalal</a:t>
            </a:r>
            <a:r>
              <a:rPr lang="en-US" dirty="0" smtClean="0"/>
              <a:t>].  </a:t>
            </a:r>
          </a:p>
          <a:p>
            <a:pPr marL="0" indent="0">
              <a:buNone/>
            </a:pPr>
            <a:endParaRPr lang="en-US" dirty="0" smtClean="0"/>
          </a:p>
          <a:p>
            <a:pPr marL="0" indent="0">
              <a:buNone/>
            </a:pPr>
            <a:r>
              <a:rPr lang="en-US" b="1" dirty="0" smtClean="0"/>
              <a:t>Lecture series and Schools</a:t>
            </a:r>
          </a:p>
          <a:p>
            <a:pPr marL="0" indent="0">
              <a:buNone/>
            </a:pPr>
            <a:endParaRPr lang="en-US" b="1" dirty="0" smtClean="0"/>
          </a:p>
          <a:p>
            <a:pPr marL="0" indent="0">
              <a:buNone/>
            </a:pPr>
            <a:r>
              <a:rPr lang="en-US" b="1" dirty="0" smtClean="0"/>
              <a:t>Equipment</a:t>
            </a:r>
          </a:p>
          <a:p>
            <a:pPr marL="0" indent="0">
              <a:buNone/>
            </a:pPr>
            <a:endParaRPr lang="en-US" b="1" dirty="0" smtClean="0"/>
          </a:p>
          <a:p>
            <a:pPr marL="0" indent="0">
              <a:buNone/>
            </a:pPr>
            <a:r>
              <a:rPr lang="en-US" b="1" dirty="0" smtClean="0"/>
              <a:t>Bursaries</a:t>
            </a:r>
            <a:endParaRPr lang="en-US" b="1" dirty="0" smtClean="0"/>
          </a:p>
          <a:p>
            <a:endParaRPr lang="en-US" dirty="0" smtClean="0"/>
          </a:p>
        </p:txBody>
      </p:sp>
    </p:spTree>
    <p:extLst>
      <p:ext uri="{BB962C8B-B14F-4D97-AF65-F5344CB8AC3E}">
        <p14:creationId xmlns:p14="http://schemas.microsoft.com/office/powerpoint/2010/main" val="11637524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AFRICA – LECTURE SERIES AND SCHOOLS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Lecture series and schools on general crystallography have been held in various countries (for example, Cameroon, Congo, Ivory Coast, South Africa).  The host pays </a:t>
            </a:r>
          </a:p>
          <a:p>
            <a:pPr marL="0" indent="0">
              <a:buNone/>
            </a:pPr>
            <a:r>
              <a:rPr lang="en-US" sz="2400" dirty="0" smtClean="0"/>
              <a:t>the accommodation costs and </a:t>
            </a:r>
          </a:p>
          <a:p>
            <a:pPr marL="0" indent="0">
              <a:buNone/>
            </a:pPr>
            <a:r>
              <a:rPr lang="en-US" sz="2400" dirty="0" smtClean="0"/>
              <a:t>the </a:t>
            </a:r>
            <a:r>
              <a:rPr lang="en-US" sz="2400" dirty="0" err="1" smtClean="0"/>
              <a:t>IUCr</a:t>
            </a:r>
            <a:r>
              <a:rPr lang="en-US" sz="2400" dirty="0" smtClean="0"/>
              <a:t> pays the travel costs</a:t>
            </a:r>
          </a:p>
          <a:p>
            <a:pPr marL="0" indent="0">
              <a:buNone/>
            </a:pPr>
            <a:r>
              <a:rPr lang="en-US" sz="2400" dirty="0" smtClean="0"/>
              <a:t>for one lecturer and also </a:t>
            </a:r>
          </a:p>
          <a:p>
            <a:pPr marL="0" indent="0">
              <a:buNone/>
            </a:pPr>
            <a:r>
              <a:rPr lang="en-US" sz="2400" dirty="0" smtClean="0"/>
              <a:t>Contributes towards the travel </a:t>
            </a:r>
          </a:p>
          <a:p>
            <a:pPr marL="0" indent="0">
              <a:buNone/>
            </a:pPr>
            <a:r>
              <a:rPr lang="en-US" sz="2400" dirty="0" smtClean="0"/>
              <a:t>costs of other African professors </a:t>
            </a:r>
          </a:p>
          <a:p>
            <a:pPr marL="0" indent="0">
              <a:buNone/>
            </a:pPr>
            <a:r>
              <a:rPr lang="en-US" sz="2400" dirty="0" smtClean="0"/>
              <a:t>coming to attend the course from</a:t>
            </a:r>
          </a:p>
          <a:p>
            <a:pPr marL="0" indent="0">
              <a:buNone/>
            </a:pPr>
            <a:r>
              <a:rPr lang="en-US" sz="2400" dirty="0" smtClean="0"/>
              <a:t>other universities. </a:t>
            </a:r>
            <a:endParaRPr lang="en-US" sz="2400" dirty="0"/>
          </a:p>
        </p:txBody>
      </p:sp>
      <p:pic>
        <p:nvPicPr>
          <p:cNvPr id="5" name="Picture 4" descr="dscha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917" y="2582335"/>
            <a:ext cx="4836583" cy="3627437"/>
          </a:xfrm>
          <a:prstGeom prst="rect">
            <a:avLst/>
          </a:prstGeom>
        </p:spPr>
      </p:pic>
    </p:spTree>
    <p:extLst>
      <p:ext uri="{BB962C8B-B14F-4D97-AF65-F5344CB8AC3E}">
        <p14:creationId xmlns:p14="http://schemas.microsoft.com/office/powerpoint/2010/main" val="38101959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AIMS</a:t>
            </a:r>
            <a:endParaRPr lang="en-US" dirty="0"/>
          </a:p>
        </p:txBody>
      </p:sp>
      <p:sp>
        <p:nvSpPr>
          <p:cNvPr id="3" name="Content Placeholder 2"/>
          <p:cNvSpPr>
            <a:spLocks noGrp="1"/>
          </p:cNvSpPr>
          <p:nvPr>
            <p:ph idx="1"/>
          </p:nvPr>
        </p:nvSpPr>
        <p:spPr>
          <a:xfrm>
            <a:off x="495300" y="1600205"/>
            <a:ext cx="8131865" cy="4525963"/>
          </a:xfrm>
        </p:spPr>
        <p:txBody>
          <a:bodyPr>
            <a:noAutofit/>
          </a:bodyPr>
          <a:lstStyle/>
          <a:p>
            <a:r>
              <a:rPr lang="en-US" sz="2800" i="1" dirty="0"/>
              <a:t>(a)</a:t>
            </a:r>
            <a:r>
              <a:rPr lang="en-US" sz="2800" dirty="0"/>
              <a:t> to promote international cooperation in crystallography;</a:t>
            </a:r>
          </a:p>
          <a:p>
            <a:r>
              <a:rPr lang="en-US" sz="2800" i="1" dirty="0"/>
              <a:t>(b)</a:t>
            </a:r>
            <a:r>
              <a:rPr lang="en-US" sz="2800" dirty="0"/>
              <a:t> to contribute to the advancement of crystallography in all its aspects, including related topics concerning the non-crystalline states;</a:t>
            </a:r>
          </a:p>
          <a:p>
            <a:r>
              <a:rPr lang="en-US" sz="2800" i="1" dirty="0"/>
              <a:t>(c)</a:t>
            </a:r>
            <a:r>
              <a:rPr lang="en-US" sz="2800" dirty="0"/>
              <a:t> to facilitate international standardization of methods, of units, of nomenclature and of symbols used in crystallography;</a:t>
            </a:r>
          </a:p>
          <a:p>
            <a:r>
              <a:rPr lang="en-US" sz="2800" i="1" dirty="0"/>
              <a:t>(d)</a:t>
            </a:r>
            <a:r>
              <a:rPr lang="en-US" sz="2800" dirty="0"/>
              <a:t> to form a focus for the relations of crystallography to other sciences.</a:t>
            </a:r>
          </a:p>
        </p:txBody>
      </p:sp>
    </p:spTree>
    <p:extLst>
      <p:ext uri="{BB962C8B-B14F-4D97-AF65-F5344CB8AC3E}">
        <p14:creationId xmlns:p14="http://schemas.microsoft.com/office/powerpoint/2010/main" val="120440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AFRICA – EQUIPMENT</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2800" dirty="0" err="1" smtClean="0"/>
              <a:t>Diffractometer</a:t>
            </a:r>
            <a:r>
              <a:rPr lang="en-US" sz="2800" dirty="0" smtClean="0"/>
              <a:t> manufacturers have supplied powder and single-crystal </a:t>
            </a:r>
            <a:r>
              <a:rPr lang="en-US" sz="2800" dirty="0" err="1" smtClean="0"/>
              <a:t>diffractometers</a:t>
            </a:r>
            <a:r>
              <a:rPr lang="en-US" sz="2800" dirty="0" smtClean="0"/>
              <a:t> free of charge. The </a:t>
            </a:r>
            <a:r>
              <a:rPr lang="en-US" sz="2800" dirty="0" err="1" smtClean="0"/>
              <a:t>IUCr</a:t>
            </a:r>
            <a:r>
              <a:rPr lang="en-US" sz="2800" dirty="0" smtClean="0"/>
              <a:t> pays the shipping costs and the recipient Universities undertake to ensure their successful installation.  Schools are organized at these locations following the installation.  </a:t>
            </a:r>
            <a:endParaRPr lang="en-US" sz="2800" dirty="0"/>
          </a:p>
        </p:txBody>
      </p:sp>
    </p:spTree>
    <p:extLst>
      <p:ext uri="{BB962C8B-B14F-4D97-AF65-F5344CB8AC3E}">
        <p14:creationId xmlns:p14="http://schemas.microsoft.com/office/powerpoint/2010/main" val="33256305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AFRICA – BURSARIES</a:t>
            </a:r>
            <a:endParaRPr lang="en-US" dirty="0"/>
          </a:p>
        </p:txBody>
      </p:sp>
      <p:sp>
        <p:nvSpPr>
          <p:cNvPr id="3" name="Content Placeholder 2"/>
          <p:cNvSpPr>
            <a:spLocks noGrp="1"/>
          </p:cNvSpPr>
          <p:nvPr>
            <p:ph idx="1"/>
          </p:nvPr>
        </p:nvSpPr>
        <p:spPr/>
        <p:txBody>
          <a:bodyPr/>
          <a:lstStyle/>
          <a:p>
            <a:pPr marL="0" indent="0">
              <a:buNone/>
            </a:pPr>
            <a:r>
              <a:rPr lang="en-US" dirty="0"/>
              <a:t>B</a:t>
            </a:r>
            <a:r>
              <a:rPr lang="en-US" dirty="0" smtClean="0"/>
              <a:t>ursaries </a:t>
            </a:r>
            <a:r>
              <a:rPr lang="en-US" dirty="0" smtClean="0"/>
              <a:t>are available to African students to enable them to attend regional </a:t>
            </a:r>
            <a:r>
              <a:rPr lang="en-US" dirty="0" smtClean="0"/>
              <a:t>meetings and the IUCr Congress.</a:t>
            </a:r>
            <a:endParaRPr lang="en-US" dirty="0"/>
          </a:p>
        </p:txBody>
      </p:sp>
    </p:spTree>
    <p:extLst>
      <p:ext uri="{BB962C8B-B14F-4D97-AF65-F5344CB8AC3E}">
        <p14:creationId xmlns:p14="http://schemas.microsoft.com/office/powerpoint/2010/main" val="34874249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AFRICA AND BEYOND .  . .</a:t>
            </a:r>
            <a:endParaRPr lang="en-US" dirty="0"/>
          </a:p>
        </p:txBody>
      </p:sp>
      <p:sp>
        <p:nvSpPr>
          <p:cNvPr id="3" name="Content Placeholder 2"/>
          <p:cNvSpPr>
            <a:spLocks noGrp="1"/>
          </p:cNvSpPr>
          <p:nvPr>
            <p:ph idx="1"/>
          </p:nvPr>
        </p:nvSpPr>
        <p:spPr/>
        <p:txBody>
          <a:bodyPr/>
          <a:lstStyle/>
          <a:p>
            <a:pPr marL="0" indent="0">
              <a:buNone/>
            </a:pPr>
            <a:r>
              <a:rPr lang="en-US" dirty="0" smtClean="0"/>
              <a:t>The Crystallography in Africa initiative has proved successful and the Executive Committee will consider extending this to Latin America and Asia.  The needs of the different regions are, of course, different.</a:t>
            </a:r>
            <a:endParaRPr lang="en-US" dirty="0"/>
          </a:p>
        </p:txBody>
      </p:sp>
    </p:spTree>
    <p:extLst>
      <p:ext uri="{BB962C8B-B14F-4D97-AF65-F5344CB8AC3E}">
        <p14:creationId xmlns:p14="http://schemas.microsoft.com/office/powerpoint/2010/main" val="31997014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IUCR NEWSLETTER/WORLD DIRECTORY OF CRYSTALLOGRAPHERS</a:t>
            </a:r>
            <a:endParaRPr lang="en-US" i="1" dirty="0"/>
          </a:p>
        </p:txBody>
      </p:sp>
      <p:sp>
        <p:nvSpPr>
          <p:cNvPr id="3" name="Content Placeholder 2"/>
          <p:cNvSpPr>
            <a:spLocks noGrp="1"/>
          </p:cNvSpPr>
          <p:nvPr>
            <p:ph idx="1"/>
          </p:nvPr>
        </p:nvSpPr>
        <p:spPr>
          <a:xfrm>
            <a:off x="495300" y="1600205"/>
            <a:ext cx="8280210" cy="4525963"/>
          </a:xfrm>
        </p:spPr>
        <p:txBody>
          <a:bodyPr>
            <a:normAutofit lnSpcReduction="10000"/>
          </a:bodyPr>
          <a:lstStyle/>
          <a:p>
            <a:r>
              <a:rPr lang="en-US" dirty="0" smtClean="0"/>
              <a:t>The </a:t>
            </a:r>
            <a:r>
              <a:rPr lang="en-US" i="1" dirty="0" smtClean="0"/>
              <a:t>IUCr Newsletter </a:t>
            </a:r>
            <a:r>
              <a:rPr lang="en-US" dirty="0" smtClean="0"/>
              <a:t>is subsidized by the IUCr and distributed electronically to 12,000 crystallographers and other interested individuals in 102 countries. </a:t>
            </a:r>
          </a:p>
          <a:p>
            <a:r>
              <a:rPr lang="en-US" dirty="0" smtClean="0"/>
              <a:t>The electronic mailing list is based on the </a:t>
            </a:r>
            <a:r>
              <a:rPr lang="en-US" i="1" dirty="0" smtClean="0"/>
              <a:t>World Directory of Crystallographers</a:t>
            </a:r>
            <a:r>
              <a:rPr lang="en-US" dirty="0" smtClean="0"/>
              <a:t> and this will prove a valuable way to inform recipients of news and developments within the </a:t>
            </a:r>
            <a:r>
              <a:rPr lang="en-US" dirty="0" err="1" smtClean="0"/>
              <a:t>IUCr</a:t>
            </a:r>
            <a:r>
              <a:rPr lang="en-US" dirty="0" smtClean="0"/>
              <a:t> and its journals</a:t>
            </a:r>
            <a:endParaRPr lang="en-US" dirty="0"/>
          </a:p>
        </p:txBody>
      </p:sp>
    </p:spTree>
    <p:extLst>
      <p:ext uri="{BB962C8B-B14F-4D97-AF65-F5344CB8AC3E}">
        <p14:creationId xmlns:p14="http://schemas.microsoft.com/office/powerpoint/2010/main" val="16117423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BECOME A MEMBER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Membership provides an opportunity to play a part in all the activities of the Union and join a friendly active community</a:t>
            </a:r>
            <a:r>
              <a:rPr lang="en-US" dirty="0" smtClean="0"/>
              <a:t>.</a:t>
            </a:r>
          </a:p>
          <a:p>
            <a:pPr marL="0" indent="0">
              <a:buNone/>
            </a:pPr>
            <a:endParaRPr lang="en-GB" dirty="0"/>
          </a:p>
          <a:p>
            <a:r>
              <a:rPr lang="en-US" dirty="0" smtClean="0"/>
              <a:t>Membership is straightforward!</a:t>
            </a:r>
          </a:p>
          <a:p>
            <a:endParaRPr lang="en-US" dirty="0" smtClean="0"/>
          </a:p>
          <a:p>
            <a:r>
              <a:rPr lang="en-US" dirty="0" smtClean="0"/>
              <a:t>In order to apply for membership you will need to specify: </a:t>
            </a:r>
            <a:br>
              <a:rPr lang="en-US" dirty="0" smtClean="0"/>
            </a:br>
            <a:endParaRPr lang="en-US" dirty="0" smtClean="0"/>
          </a:p>
          <a:p>
            <a:r>
              <a:rPr lang="en-US" dirty="0" smtClean="0"/>
              <a:t>the Adhering Body (which undertakes to pay the subscription);</a:t>
            </a:r>
          </a:p>
          <a:p>
            <a:endParaRPr lang="en-US" dirty="0" smtClean="0"/>
          </a:p>
          <a:p>
            <a:r>
              <a:rPr lang="en-US" dirty="0" smtClean="0"/>
              <a:t>the membership of the National Committee for </a:t>
            </a:r>
            <a:endParaRPr lang="en-US" dirty="0"/>
          </a:p>
          <a:p>
            <a:pPr marL="0" indent="0">
              <a:buNone/>
            </a:pPr>
            <a:r>
              <a:rPr lang="en-US" dirty="0" smtClean="0"/>
              <a:t>      Crystallography; </a:t>
            </a:r>
            <a:br>
              <a:rPr lang="en-US" dirty="0" smtClean="0"/>
            </a:br>
            <a:endParaRPr lang="en-US" dirty="0" smtClean="0"/>
          </a:p>
          <a:p>
            <a:r>
              <a:rPr lang="en-US" dirty="0" smtClean="0"/>
              <a:t>the category of adherence. </a:t>
            </a:r>
          </a:p>
        </p:txBody>
      </p:sp>
    </p:spTree>
    <p:extLst>
      <p:ext uri="{BB962C8B-B14F-4D97-AF65-F5344CB8AC3E}">
        <p14:creationId xmlns:p14="http://schemas.microsoft.com/office/powerpoint/2010/main" val="11160131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HOW TO JOIN – AS PART OF A REGIONAL COMMITTEE</a:t>
            </a:r>
            <a:endParaRPr lang="en-US" dirty="0"/>
          </a:p>
        </p:txBody>
      </p:sp>
      <p:sp>
        <p:nvSpPr>
          <p:cNvPr id="3" name="Content Placeholder 2"/>
          <p:cNvSpPr>
            <a:spLocks noGrp="1"/>
          </p:cNvSpPr>
          <p:nvPr>
            <p:ph idx="1"/>
          </p:nvPr>
        </p:nvSpPr>
        <p:spPr>
          <a:xfrm>
            <a:off x="495300" y="1600205"/>
            <a:ext cx="8198324" cy="4525963"/>
          </a:xfrm>
        </p:spPr>
        <p:txBody>
          <a:bodyPr>
            <a:normAutofit fontScale="77500" lnSpcReduction="20000"/>
          </a:bodyPr>
          <a:lstStyle/>
          <a:p>
            <a:pPr marL="0" indent="0">
              <a:buNone/>
            </a:pPr>
            <a:r>
              <a:rPr lang="en-US" dirty="0" smtClean="0"/>
              <a:t>Membership as part of a Regional Committee is a good way for smaller countries to join.  </a:t>
            </a:r>
          </a:p>
          <a:p>
            <a:pPr marL="0" indent="0">
              <a:buNone/>
            </a:pPr>
            <a:endParaRPr lang="en-US" dirty="0"/>
          </a:p>
          <a:p>
            <a:pPr marL="0" indent="0">
              <a:buNone/>
            </a:pPr>
            <a:r>
              <a:rPr lang="en-US" dirty="0" smtClean="0"/>
              <a:t>At present there are three Regional Committees:</a:t>
            </a:r>
          </a:p>
          <a:p>
            <a:pPr marL="0" indent="0">
              <a:buNone/>
            </a:pPr>
            <a:endParaRPr lang="en-US" dirty="0" smtClean="0"/>
          </a:p>
          <a:p>
            <a:pPr marL="0" indent="0">
              <a:buNone/>
            </a:pPr>
            <a:r>
              <a:rPr lang="en-US" dirty="0" smtClean="0"/>
              <a:t>The Regional Committee of Czech/Slovak Crystallographers</a:t>
            </a:r>
          </a:p>
          <a:p>
            <a:pPr marL="0" indent="0">
              <a:buNone/>
            </a:pPr>
            <a:endParaRPr lang="en-US" dirty="0" smtClean="0"/>
          </a:p>
          <a:p>
            <a:pPr marL="0" indent="0">
              <a:buNone/>
            </a:pPr>
            <a:r>
              <a:rPr lang="en-US" dirty="0" smtClean="0"/>
              <a:t>The Regional Committee of Crystallographers from Bangladesh, Malaysia, Singapore, Thailand and Vietnam</a:t>
            </a:r>
          </a:p>
          <a:p>
            <a:pPr marL="0" indent="0">
              <a:buNone/>
            </a:pPr>
            <a:endParaRPr lang="en-US" dirty="0" smtClean="0"/>
          </a:p>
          <a:p>
            <a:pPr marL="0" indent="0">
              <a:buNone/>
            </a:pPr>
            <a:r>
              <a:rPr lang="en-US" dirty="0" smtClean="0"/>
              <a:t>The Regional Committee of Crystallographers from Algeria, Latvia, Morocco, Tunisia, Turkey and Ukraine</a:t>
            </a:r>
          </a:p>
          <a:p>
            <a:pPr marL="0" indent="0">
              <a:buNone/>
            </a:pPr>
            <a:endParaRPr lang="en-US" dirty="0" smtClean="0"/>
          </a:p>
        </p:txBody>
      </p:sp>
    </p:spTree>
    <p:extLst>
      <p:ext uri="{BB962C8B-B14F-4D97-AF65-F5344CB8AC3E}">
        <p14:creationId xmlns:p14="http://schemas.microsoft.com/office/powerpoint/2010/main" val="32223332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SITES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Details of all </a:t>
            </a:r>
            <a:r>
              <a:rPr lang="en-US" dirty="0" err="1" smtClean="0"/>
              <a:t>IUCr</a:t>
            </a:r>
            <a:r>
              <a:rPr lang="en-US" dirty="0" smtClean="0"/>
              <a:t> activities (including a photographic archive)may be found at the </a:t>
            </a:r>
            <a:r>
              <a:rPr lang="en-US" dirty="0" err="1" smtClean="0"/>
              <a:t>IUCr</a:t>
            </a:r>
            <a:r>
              <a:rPr lang="en-US" dirty="0" smtClean="0"/>
              <a:t> web sites</a:t>
            </a:r>
          </a:p>
          <a:p>
            <a:pPr marL="0" indent="0">
              <a:buNone/>
            </a:pPr>
            <a:r>
              <a:rPr lang="en-US" u="sng" dirty="0" smtClean="0">
                <a:solidFill>
                  <a:schemeClr val="accent2">
                    <a:lumMod val="75000"/>
                  </a:schemeClr>
                </a:solidFill>
              </a:rPr>
              <a:t>www.iucr.org</a:t>
            </a:r>
          </a:p>
          <a:p>
            <a:pPr marL="0" indent="0">
              <a:buNone/>
            </a:pPr>
            <a:r>
              <a:rPr lang="en-US" dirty="0" smtClean="0"/>
              <a:t>and</a:t>
            </a:r>
          </a:p>
          <a:p>
            <a:pPr marL="0" indent="0">
              <a:buNone/>
            </a:pPr>
            <a:r>
              <a:rPr lang="en-US" u="sng" dirty="0" smtClean="0">
                <a:solidFill>
                  <a:schemeClr val="accent2">
                    <a:lumMod val="75000"/>
                  </a:schemeClr>
                </a:solidFill>
              </a:rPr>
              <a:t>www.iycr2014.org</a:t>
            </a:r>
          </a:p>
          <a:p>
            <a:pPr marL="0" indent="0">
              <a:buNone/>
            </a:pPr>
            <a:endParaRPr lang="en-US" dirty="0" smtClean="0"/>
          </a:p>
          <a:p>
            <a:pPr marL="0" indent="0">
              <a:buNone/>
            </a:pPr>
            <a:r>
              <a:rPr lang="en-US" dirty="0" smtClean="0"/>
              <a:t>For any questions about membership, I will be very pleased to help:</a:t>
            </a:r>
          </a:p>
          <a:p>
            <a:pPr marL="0" indent="0">
              <a:buNone/>
            </a:pPr>
            <a:r>
              <a:rPr lang="en-US" b="1" dirty="0" smtClean="0">
                <a:solidFill>
                  <a:schemeClr val="accent2">
                    <a:lumMod val="75000"/>
                  </a:schemeClr>
                </a:solidFill>
              </a:rPr>
              <a:t>execsec@iucr.org</a:t>
            </a:r>
          </a:p>
          <a:p>
            <a:endParaRPr lang="en-US" dirty="0" smtClean="0"/>
          </a:p>
          <a:p>
            <a:endParaRPr lang="en-US" dirty="0"/>
          </a:p>
        </p:txBody>
      </p:sp>
    </p:spTree>
    <p:extLst>
      <p:ext uri="{BB962C8B-B14F-4D97-AF65-F5344CB8AC3E}">
        <p14:creationId xmlns:p14="http://schemas.microsoft.com/office/powerpoint/2010/main" val="8425067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FINALLY . . .</a:t>
            </a:r>
            <a:endParaRPr lang="en-US" dirty="0"/>
          </a:p>
        </p:txBody>
      </p:sp>
      <p:sp>
        <p:nvSpPr>
          <p:cNvPr id="3" name="Content Placeholder 2"/>
          <p:cNvSpPr>
            <a:spLocks noGrp="1"/>
          </p:cNvSpPr>
          <p:nvPr>
            <p:ph idx="1"/>
          </p:nvPr>
        </p:nvSpPr>
        <p:spPr>
          <a:xfrm>
            <a:off x="495300" y="1600205"/>
            <a:ext cx="8048199" cy="4525963"/>
          </a:xfrm>
        </p:spPr>
        <p:txBody>
          <a:bodyPr>
            <a:normAutofit fontScale="77500" lnSpcReduction="20000"/>
          </a:bodyPr>
          <a:lstStyle/>
          <a:p>
            <a:pPr marL="0" indent="0">
              <a:buNone/>
            </a:pPr>
            <a:r>
              <a:rPr lang="en-US" dirty="0" smtClean="0"/>
              <a:t>None of the good work of the Union could be undertaken without the </a:t>
            </a:r>
            <a:r>
              <a:rPr lang="en-US" dirty="0" err="1" smtClean="0"/>
              <a:t>IUCr</a:t>
            </a:r>
            <a:r>
              <a:rPr lang="en-US" dirty="0" smtClean="0"/>
              <a:t> journals – a dedicated team of editors and the Chester staff ensure that the publications are at the forefront of modern publishing and that the contents are of the highest </a:t>
            </a:r>
            <a:r>
              <a:rPr lang="en-US" dirty="0" err="1" smtClean="0"/>
              <a:t>calibre</a:t>
            </a:r>
            <a:r>
              <a:rPr lang="en-US" dirty="0" smtClean="0"/>
              <a:t>.</a:t>
            </a:r>
          </a:p>
          <a:p>
            <a:pPr marL="0" indent="0">
              <a:buNone/>
            </a:pPr>
            <a:endParaRPr lang="en-US" dirty="0" smtClean="0"/>
          </a:p>
          <a:p>
            <a:pPr marL="0" indent="0">
              <a:buNone/>
            </a:pPr>
            <a:r>
              <a:rPr lang="en-US" dirty="0" smtClean="0"/>
              <a:t>Present and continuing developments (including the new journal </a:t>
            </a:r>
            <a:r>
              <a:rPr lang="en-US" i="1" dirty="0" err="1" smtClean="0"/>
              <a:t>IUCrJ</a:t>
            </a:r>
            <a:r>
              <a:rPr lang="en-US" dirty="0" smtClean="0"/>
              <a:t>) are aimed to ensure that you will have a good experience when you come to the </a:t>
            </a:r>
            <a:r>
              <a:rPr lang="en-US" dirty="0" err="1" smtClean="0"/>
              <a:t>IUCr</a:t>
            </a:r>
            <a:r>
              <a:rPr lang="en-US" dirty="0" smtClean="0"/>
              <a:t> as an author or as a reader! </a:t>
            </a:r>
          </a:p>
          <a:p>
            <a:pPr marL="0" indent="0">
              <a:buNone/>
            </a:pPr>
            <a:endParaRPr lang="en-US" dirty="0" smtClean="0"/>
          </a:p>
          <a:p>
            <a:pPr marL="0" indent="0">
              <a:buNone/>
              <a:tabLst>
                <a:tab pos="3138488" algn="l"/>
              </a:tabLst>
            </a:pPr>
            <a:r>
              <a:rPr lang="en-US" b="1" dirty="0" smtClean="0"/>
              <a:t>Income from publications provides 93.5% of Union income</a:t>
            </a:r>
          </a:p>
          <a:p>
            <a:endParaRPr lang="en-US" dirty="0"/>
          </a:p>
        </p:txBody>
      </p:sp>
    </p:spTree>
    <p:extLst>
      <p:ext uri="{BB962C8B-B14F-4D97-AF65-F5344CB8AC3E}">
        <p14:creationId xmlns:p14="http://schemas.microsoft.com/office/powerpoint/2010/main" val="22354753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1951 GA – STOCKHOLM, SWEDEN</a:t>
            </a:r>
            <a:br>
              <a:rPr lang="en-US" dirty="0" smtClean="0"/>
            </a:br>
            <a:r>
              <a:rPr lang="en-US" dirty="0" smtClean="0"/>
              <a:t>MEMBERSHIP GROWS</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r>
              <a:rPr lang="en-US" sz="2400" dirty="0" smtClean="0"/>
              <a:t>Australia		France			South Africa</a:t>
            </a:r>
          </a:p>
          <a:p>
            <a:pPr marL="0" indent="0">
              <a:buNone/>
            </a:pPr>
            <a:r>
              <a:rPr lang="en-US" sz="2400" dirty="0" smtClean="0"/>
              <a:t>Belgium		India			Spain</a:t>
            </a:r>
          </a:p>
          <a:p>
            <a:pPr marL="0" indent="0">
              <a:buNone/>
            </a:pPr>
            <a:r>
              <a:rPr lang="en-US" sz="2400" dirty="0" smtClean="0"/>
              <a:t>Brazil			Italy			Sweden</a:t>
            </a:r>
          </a:p>
          <a:p>
            <a:pPr marL="0" indent="0">
              <a:buNone/>
            </a:pPr>
            <a:r>
              <a:rPr lang="en-US" sz="2400" dirty="0" smtClean="0"/>
              <a:t>Canada		Japan			Switzerland</a:t>
            </a:r>
          </a:p>
          <a:p>
            <a:pPr marL="0" indent="0">
              <a:buNone/>
            </a:pPr>
            <a:r>
              <a:rPr lang="en-US" sz="2400" dirty="0" smtClean="0"/>
              <a:t>Czechoslovakia	Netherlands		UK</a:t>
            </a:r>
          </a:p>
          <a:p>
            <a:pPr marL="0" indent="0">
              <a:buNone/>
            </a:pPr>
            <a:r>
              <a:rPr lang="en-US" sz="2400" dirty="0" smtClean="0"/>
              <a:t>Denmark		Norway		USA</a:t>
            </a:r>
          </a:p>
          <a:p>
            <a:endParaRPr lang="en-US" dirty="0"/>
          </a:p>
        </p:txBody>
      </p:sp>
    </p:spTree>
    <p:extLst>
      <p:ext uri="{BB962C8B-B14F-4D97-AF65-F5344CB8AC3E}">
        <p14:creationId xmlns:p14="http://schemas.microsoft.com/office/powerpoint/2010/main" val="28439107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1978 GA – WARSAW, POLAND</a:t>
            </a:r>
            <a:br>
              <a:rPr lang="en-US" dirty="0" smtClean="0"/>
            </a:br>
            <a:r>
              <a:rPr lang="en-US" dirty="0" smtClean="0"/>
              <a:t> 32 ADHERING BODIES</a:t>
            </a:r>
            <a:endParaRPr lang="en-US" dirty="0"/>
          </a:p>
        </p:txBody>
      </p:sp>
      <p:sp>
        <p:nvSpPr>
          <p:cNvPr id="3" name="Content Placeholder 2"/>
          <p:cNvSpPr>
            <a:spLocks noGrp="1"/>
          </p:cNvSpPr>
          <p:nvPr>
            <p:ph idx="1"/>
          </p:nvPr>
        </p:nvSpPr>
        <p:spPr/>
        <p:txBody>
          <a:bodyPr numCol="3">
            <a:normAutofit fontScale="77500" lnSpcReduction="20000"/>
          </a:bodyPr>
          <a:lstStyle/>
          <a:p>
            <a:pPr marL="0" indent="0">
              <a:buNone/>
            </a:pPr>
            <a:r>
              <a:rPr lang="en-US" dirty="0" smtClean="0"/>
              <a:t>Argentina</a:t>
            </a:r>
          </a:p>
          <a:p>
            <a:pPr marL="0" indent="0">
              <a:buNone/>
            </a:pPr>
            <a:r>
              <a:rPr lang="en-US" dirty="0" smtClean="0"/>
              <a:t>Australia</a:t>
            </a:r>
          </a:p>
          <a:p>
            <a:pPr marL="0" indent="0">
              <a:buNone/>
            </a:pPr>
            <a:r>
              <a:rPr lang="en-US" dirty="0" smtClean="0"/>
              <a:t>Austria</a:t>
            </a:r>
          </a:p>
          <a:p>
            <a:pPr marL="0" indent="0">
              <a:buNone/>
            </a:pPr>
            <a:r>
              <a:rPr lang="en-US" dirty="0" smtClean="0"/>
              <a:t>Belgium</a:t>
            </a:r>
          </a:p>
          <a:p>
            <a:pPr marL="0" indent="0">
              <a:buNone/>
            </a:pPr>
            <a:r>
              <a:rPr lang="en-US" dirty="0" smtClean="0"/>
              <a:t>Brazil</a:t>
            </a:r>
          </a:p>
          <a:p>
            <a:pPr marL="0" indent="0">
              <a:buNone/>
            </a:pPr>
            <a:r>
              <a:rPr lang="en-US" dirty="0" smtClean="0"/>
              <a:t>Canada</a:t>
            </a:r>
          </a:p>
          <a:p>
            <a:pPr marL="0" indent="0">
              <a:buNone/>
            </a:pPr>
            <a:r>
              <a:rPr lang="en-US" dirty="0" smtClean="0"/>
              <a:t>Chile</a:t>
            </a:r>
          </a:p>
          <a:p>
            <a:pPr marL="0" indent="0">
              <a:buNone/>
            </a:pPr>
            <a:r>
              <a:rPr lang="en-US" dirty="0" smtClean="0"/>
              <a:t>China, PR</a:t>
            </a:r>
          </a:p>
          <a:p>
            <a:pPr marL="0" indent="0">
              <a:buNone/>
            </a:pPr>
            <a:r>
              <a:rPr lang="en-US" dirty="0" smtClean="0"/>
              <a:t>Czechoslovakia</a:t>
            </a:r>
          </a:p>
          <a:p>
            <a:pPr marL="0" indent="0">
              <a:buNone/>
            </a:pPr>
            <a:r>
              <a:rPr lang="en-US" dirty="0" smtClean="0"/>
              <a:t>Denmark</a:t>
            </a:r>
          </a:p>
          <a:p>
            <a:pPr marL="0" indent="0">
              <a:buNone/>
            </a:pPr>
            <a:r>
              <a:rPr lang="en-US" dirty="0" smtClean="0"/>
              <a:t>Egypt</a:t>
            </a:r>
          </a:p>
          <a:p>
            <a:pPr marL="0" indent="0">
              <a:buNone/>
            </a:pPr>
            <a:r>
              <a:rPr lang="en-US" dirty="0" smtClean="0"/>
              <a:t>Finland</a:t>
            </a:r>
          </a:p>
          <a:p>
            <a:pPr marL="0" indent="0">
              <a:buNone/>
            </a:pPr>
            <a:r>
              <a:rPr lang="en-US" dirty="0" smtClean="0"/>
              <a:t>France</a:t>
            </a:r>
          </a:p>
          <a:p>
            <a:pPr marL="0" indent="0">
              <a:buNone/>
            </a:pPr>
            <a:r>
              <a:rPr lang="en-US" dirty="0" smtClean="0"/>
              <a:t>Germany, DR</a:t>
            </a:r>
          </a:p>
          <a:p>
            <a:pPr marL="0" indent="0">
              <a:buNone/>
            </a:pPr>
            <a:r>
              <a:rPr lang="en-US" dirty="0" smtClean="0"/>
              <a:t>Germany, FR</a:t>
            </a:r>
          </a:p>
          <a:p>
            <a:pPr marL="0" indent="0">
              <a:buNone/>
            </a:pPr>
            <a:r>
              <a:rPr lang="en-US" dirty="0" smtClean="0"/>
              <a:t>Hungary</a:t>
            </a:r>
          </a:p>
          <a:p>
            <a:pPr marL="0" indent="0">
              <a:buNone/>
            </a:pPr>
            <a:r>
              <a:rPr lang="en-US" dirty="0" smtClean="0"/>
              <a:t>India</a:t>
            </a:r>
          </a:p>
          <a:p>
            <a:pPr marL="0" indent="0">
              <a:buNone/>
            </a:pPr>
            <a:r>
              <a:rPr lang="en-US" dirty="0" smtClean="0"/>
              <a:t>Israel</a:t>
            </a:r>
          </a:p>
          <a:p>
            <a:pPr marL="0" indent="0">
              <a:buNone/>
            </a:pPr>
            <a:r>
              <a:rPr lang="en-US" dirty="0" smtClean="0"/>
              <a:t>Italy</a:t>
            </a:r>
          </a:p>
          <a:p>
            <a:pPr marL="0" indent="0">
              <a:buNone/>
            </a:pPr>
            <a:r>
              <a:rPr lang="en-US" dirty="0" smtClean="0"/>
              <a:t>Japan</a:t>
            </a:r>
          </a:p>
          <a:p>
            <a:pPr marL="0" indent="0">
              <a:buNone/>
            </a:pPr>
            <a:r>
              <a:rPr lang="en-US" dirty="0" smtClean="0"/>
              <a:t>Netherlands</a:t>
            </a:r>
          </a:p>
          <a:p>
            <a:pPr marL="0" indent="0">
              <a:buNone/>
            </a:pPr>
            <a:r>
              <a:rPr lang="en-US" dirty="0" smtClean="0"/>
              <a:t>New Zealand</a:t>
            </a:r>
          </a:p>
          <a:p>
            <a:pPr marL="0" indent="0">
              <a:buNone/>
            </a:pPr>
            <a:r>
              <a:rPr lang="en-US" dirty="0" smtClean="0"/>
              <a:t>Norway</a:t>
            </a:r>
          </a:p>
          <a:p>
            <a:pPr marL="0" indent="0">
              <a:buNone/>
            </a:pPr>
            <a:r>
              <a:rPr lang="en-US" dirty="0" smtClean="0"/>
              <a:t>Poland</a:t>
            </a:r>
          </a:p>
          <a:p>
            <a:pPr marL="0" indent="0">
              <a:buNone/>
            </a:pPr>
            <a:r>
              <a:rPr lang="en-US" dirty="0" smtClean="0"/>
              <a:t>South Africa</a:t>
            </a:r>
          </a:p>
          <a:p>
            <a:pPr marL="0" indent="0">
              <a:buNone/>
            </a:pPr>
            <a:r>
              <a:rPr lang="en-US" dirty="0" smtClean="0"/>
              <a:t>Spain</a:t>
            </a:r>
          </a:p>
          <a:p>
            <a:pPr marL="0" indent="0">
              <a:buNone/>
            </a:pPr>
            <a:r>
              <a:rPr lang="en-US" dirty="0" smtClean="0"/>
              <a:t>Sweden</a:t>
            </a:r>
          </a:p>
          <a:p>
            <a:pPr marL="0" indent="0">
              <a:buNone/>
            </a:pPr>
            <a:r>
              <a:rPr lang="en-US" dirty="0" smtClean="0"/>
              <a:t>Switzerland</a:t>
            </a:r>
          </a:p>
          <a:p>
            <a:pPr marL="0" indent="0">
              <a:buNone/>
            </a:pPr>
            <a:r>
              <a:rPr lang="en-US" dirty="0" smtClean="0"/>
              <a:t>UK</a:t>
            </a:r>
          </a:p>
          <a:p>
            <a:pPr marL="0" indent="0">
              <a:buNone/>
            </a:pPr>
            <a:r>
              <a:rPr lang="en-US" dirty="0" smtClean="0"/>
              <a:t>USA</a:t>
            </a:r>
          </a:p>
          <a:p>
            <a:pPr marL="0" indent="0">
              <a:buNone/>
            </a:pPr>
            <a:r>
              <a:rPr lang="en-US" dirty="0" smtClean="0"/>
              <a:t>USSR</a:t>
            </a:r>
          </a:p>
          <a:p>
            <a:pPr marL="0" indent="0">
              <a:buNone/>
            </a:pPr>
            <a:r>
              <a:rPr lang="en-US" dirty="0" smtClean="0"/>
              <a:t>Yugoslavia</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774199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25953"/>
          <p:cNvSpPr>
            <a:spLocks noGrp="1" noChangeArrowheads="1"/>
          </p:cNvSpPr>
          <p:nvPr>
            <p:ph type="title"/>
          </p:nvPr>
        </p:nvSpPr>
        <p:spPr/>
        <p:txBody>
          <a:bodyPr>
            <a:normAutofit fontScale="90000"/>
          </a:bodyPr>
          <a:lstStyle/>
          <a:p>
            <a:r>
              <a:rPr lang="en-GB" dirty="0" smtClean="0"/>
              <a:t>2014 – 42 Adhering Bodies representing  </a:t>
            </a:r>
            <a:br>
              <a:rPr lang="en-GB" dirty="0" smtClean="0"/>
            </a:br>
            <a:r>
              <a:rPr lang="en-GB" dirty="0" smtClean="0"/>
              <a:t>51 countries</a:t>
            </a:r>
          </a:p>
        </p:txBody>
      </p:sp>
      <p:sp>
        <p:nvSpPr>
          <p:cNvPr id="30725" name="Rectangle 125956"/>
          <p:cNvSpPr>
            <a:spLocks noChangeArrowheads="1"/>
          </p:cNvSpPr>
          <p:nvPr/>
        </p:nvSpPr>
        <p:spPr bwMode="auto">
          <a:xfrm>
            <a:off x="3136900" y="1981200"/>
            <a:ext cx="2971800" cy="4114800"/>
          </a:xfrm>
          <a:prstGeom prst="rect">
            <a:avLst/>
          </a:prstGeom>
          <a:noFill/>
          <a:ln w="9525">
            <a:noFill/>
            <a:miter lim="800000"/>
            <a:headEnd/>
            <a:tailEnd/>
          </a:ln>
        </p:spPr>
        <p:txBody>
          <a:bodyPr lIns="92075" tIns="46038" rIns="92075" bIns="46038"/>
          <a:lstStyle/>
          <a:p>
            <a:pPr marL="342900" indent="-342900" eaLnBrk="1" hangingPunct="1">
              <a:spcBef>
                <a:spcPct val="20000"/>
              </a:spcBef>
            </a:pPr>
            <a:endParaRPr lang="en-US">
              <a:latin typeface="Arial" charset="0"/>
            </a:endParaRPr>
          </a:p>
        </p:txBody>
      </p:sp>
      <p:sp>
        <p:nvSpPr>
          <p:cNvPr id="30726" name="Rectangle 125957"/>
          <p:cNvSpPr>
            <a:spLocks noChangeArrowheads="1"/>
          </p:cNvSpPr>
          <p:nvPr/>
        </p:nvSpPr>
        <p:spPr bwMode="auto">
          <a:xfrm>
            <a:off x="6934200" y="2057400"/>
            <a:ext cx="2971800" cy="4114800"/>
          </a:xfrm>
          <a:prstGeom prst="rect">
            <a:avLst/>
          </a:prstGeom>
          <a:noFill/>
          <a:ln w="9525">
            <a:noFill/>
            <a:miter lim="800000"/>
            <a:headEnd/>
            <a:tailEnd/>
          </a:ln>
        </p:spPr>
        <p:txBody>
          <a:bodyPr wrap="none" anchor="ctr"/>
          <a:lstStyle/>
          <a:p>
            <a:pPr eaLnBrk="1" hangingPunct="1"/>
            <a:endParaRPr lang="en-US" sz="1800">
              <a:solidFill>
                <a:srgbClr val="000000"/>
              </a:solidFill>
              <a:latin typeface="Arial" charset="0"/>
            </a:endParaRPr>
          </a:p>
        </p:txBody>
      </p:sp>
      <p:sp>
        <p:nvSpPr>
          <p:cNvPr id="10" name="Shape 125954"/>
          <p:cNvSpPr txBox="1">
            <a:spLocks noChangeArrowheads="1"/>
          </p:cNvSpPr>
          <p:nvPr/>
        </p:nvSpPr>
        <p:spPr>
          <a:xfrm>
            <a:off x="412750" y="1500174"/>
            <a:ext cx="3219450" cy="50368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Monotype Sorts" charset="2"/>
              <a:buNone/>
            </a:pPr>
            <a:r>
              <a:rPr lang="en-GB" sz="1200" dirty="0" smtClean="0"/>
              <a:t>Argentina</a:t>
            </a:r>
            <a:endParaRPr lang="en-GB" sz="900" dirty="0" smtClean="0"/>
          </a:p>
          <a:p>
            <a:pPr>
              <a:lnSpc>
                <a:spcPct val="80000"/>
              </a:lnSpc>
              <a:buFont typeface="Monotype Sorts" charset="2"/>
              <a:buNone/>
            </a:pPr>
            <a:r>
              <a:rPr lang="en-GB" sz="900" dirty="0" err="1" smtClean="0">
                <a:solidFill>
                  <a:schemeClr val="hlink"/>
                </a:solidFill>
              </a:rPr>
              <a:t>Consejo</a:t>
            </a:r>
            <a:r>
              <a:rPr lang="en-GB" sz="900" dirty="0" smtClean="0">
                <a:solidFill>
                  <a:schemeClr val="hlink"/>
                </a:solidFill>
              </a:rPr>
              <a:t> </a:t>
            </a:r>
            <a:r>
              <a:rPr lang="en-GB" sz="900" dirty="0" err="1" smtClean="0">
                <a:solidFill>
                  <a:schemeClr val="hlink"/>
                </a:solidFill>
              </a:rPr>
              <a:t>Nacional</a:t>
            </a:r>
            <a:r>
              <a:rPr lang="en-GB" sz="900" dirty="0" smtClean="0">
                <a:solidFill>
                  <a:schemeClr val="hlink"/>
                </a:solidFill>
              </a:rPr>
              <a:t> de </a:t>
            </a:r>
            <a:r>
              <a:rPr lang="en-GB" sz="900" dirty="0" err="1" smtClean="0">
                <a:solidFill>
                  <a:schemeClr val="hlink"/>
                </a:solidFill>
              </a:rPr>
              <a:t>Investigaciones</a:t>
            </a:r>
            <a:r>
              <a:rPr lang="en-GB" sz="900" dirty="0" smtClean="0">
                <a:solidFill>
                  <a:schemeClr val="hlink"/>
                </a:solidFill>
              </a:rPr>
              <a:t> </a:t>
            </a:r>
            <a:r>
              <a:rPr lang="en-GB" sz="900" dirty="0" err="1" smtClean="0">
                <a:solidFill>
                  <a:schemeClr val="hlink"/>
                </a:solidFill>
              </a:rPr>
              <a:t>Cientificas</a:t>
            </a:r>
            <a:r>
              <a:rPr lang="en-GB" sz="900" dirty="0" smtClean="0">
                <a:solidFill>
                  <a:schemeClr val="hlink"/>
                </a:solidFill>
              </a:rPr>
              <a:t> y   </a:t>
            </a:r>
            <a:r>
              <a:rPr lang="en-GB" sz="900" dirty="0" err="1" smtClean="0">
                <a:solidFill>
                  <a:schemeClr val="hlink"/>
                </a:solidFill>
              </a:rPr>
              <a:t>Tecnicas</a:t>
            </a:r>
            <a:r>
              <a:rPr lang="en-GB" sz="800" dirty="0" smtClean="0"/>
              <a:t> </a:t>
            </a:r>
          </a:p>
          <a:p>
            <a:pPr>
              <a:lnSpc>
                <a:spcPct val="80000"/>
              </a:lnSpc>
              <a:buFont typeface="Monotype Sorts" charset="2"/>
              <a:buNone/>
            </a:pPr>
            <a:r>
              <a:rPr lang="en-GB" sz="1200" dirty="0" smtClean="0"/>
              <a:t>Australia</a:t>
            </a:r>
            <a:endParaRPr lang="en-GB" sz="900" dirty="0" smtClean="0"/>
          </a:p>
          <a:p>
            <a:pPr>
              <a:lnSpc>
                <a:spcPct val="80000"/>
              </a:lnSpc>
              <a:buFont typeface="Monotype Sorts" charset="2"/>
              <a:buNone/>
            </a:pPr>
            <a:r>
              <a:rPr lang="en-GB" sz="900" dirty="0" smtClean="0">
                <a:solidFill>
                  <a:schemeClr val="hlink"/>
                </a:solidFill>
              </a:rPr>
              <a:t>Australian Academy of Science</a:t>
            </a:r>
            <a:r>
              <a:rPr lang="en-GB" sz="800" dirty="0" smtClean="0"/>
              <a:t> </a:t>
            </a:r>
          </a:p>
          <a:p>
            <a:pPr>
              <a:lnSpc>
                <a:spcPct val="80000"/>
              </a:lnSpc>
              <a:buFont typeface="Monotype Sorts" charset="2"/>
              <a:buNone/>
            </a:pPr>
            <a:r>
              <a:rPr lang="en-GB" sz="1200" dirty="0" smtClean="0"/>
              <a:t>Austria</a:t>
            </a:r>
            <a:endParaRPr lang="en-GB" sz="900" dirty="0" smtClean="0"/>
          </a:p>
          <a:p>
            <a:pPr>
              <a:lnSpc>
                <a:spcPct val="80000"/>
              </a:lnSpc>
              <a:buFont typeface="Monotype Sorts" charset="2"/>
              <a:buNone/>
            </a:pPr>
            <a:r>
              <a:rPr lang="en-GB" sz="900" dirty="0" err="1" smtClean="0">
                <a:solidFill>
                  <a:schemeClr val="hlink"/>
                </a:solidFill>
              </a:rPr>
              <a:t>Österreichische</a:t>
            </a:r>
            <a:r>
              <a:rPr lang="en-GB" sz="900" dirty="0" smtClean="0">
                <a:solidFill>
                  <a:schemeClr val="hlink"/>
                </a:solidFill>
              </a:rPr>
              <a:t> </a:t>
            </a:r>
            <a:r>
              <a:rPr lang="en-GB" sz="900" dirty="0" err="1" smtClean="0">
                <a:solidFill>
                  <a:schemeClr val="hlink"/>
                </a:solidFill>
              </a:rPr>
              <a:t>Akademie</a:t>
            </a:r>
            <a:r>
              <a:rPr lang="en-GB" sz="900" dirty="0" smtClean="0">
                <a:solidFill>
                  <a:schemeClr val="hlink"/>
                </a:solidFill>
              </a:rPr>
              <a:t> der </a:t>
            </a:r>
            <a:r>
              <a:rPr lang="en-GB" sz="900" dirty="0" err="1" smtClean="0">
                <a:solidFill>
                  <a:schemeClr val="hlink"/>
                </a:solidFill>
              </a:rPr>
              <a:t>Wissenschaften</a:t>
            </a:r>
            <a:r>
              <a:rPr lang="en-GB" sz="800" dirty="0" smtClean="0"/>
              <a:t> </a:t>
            </a:r>
          </a:p>
          <a:p>
            <a:pPr>
              <a:lnSpc>
                <a:spcPct val="80000"/>
              </a:lnSpc>
              <a:buFont typeface="Monotype Sorts" charset="2"/>
              <a:buNone/>
            </a:pPr>
            <a:r>
              <a:rPr lang="en-GB" sz="1200" dirty="0" smtClean="0"/>
              <a:t>Belgium</a:t>
            </a:r>
            <a:endParaRPr lang="en-GB" sz="900" dirty="0" smtClean="0"/>
          </a:p>
          <a:p>
            <a:pPr>
              <a:lnSpc>
                <a:spcPct val="80000"/>
              </a:lnSpc>
              <a:buFont typeface="Monotype Sorts" charset="2"/>
              <a:buNone/>
            </a:pPr>
            <a:r>
              <a:rPr lang="en-GB" sz="900" dirty="0" err="1" smtClean="0">
                <a:solidFill>
                  <a:schemeClr val="hlink"/>
                </a:solidFill>
              </a:rPr>
              <a:t>Académie</a:t>
            </a:r>
            <a:r>
              <a:rPr lang="en-GB" sz="900" dirty="0" smtClean="0">
                <a:solidFill>
                  <a:schemeClr val="hlink"/>
                </a:solidFill>
              </a:rPr>
              <a:t> Royale des Sciences, des </a:t>
            </a:r>
            <a:r>
              <a:rPr lang="en-GB" sz="900" dirty="0" err="1" smtClean="0">
                <a:solidFill>
                  <a:schemeClr val="hlink"/>
                </a:solidFill>
              </a:rPr>
              <a:t>Lettres</a:t>
            </a:r>
            <a:r>
              <a:rPr lang="en-GB" sz="900" dirty="0" smtClean="0">
                <a:solidFill>
                  <a:schemeClr val="hlink"/>
                </a:solidFill>
              </a:rPr>
              <a:t> et des Beaux-Arts de </a:t>
            </a:r>
            <a:r>
              <a:rPr lang="en-GB" sz="900" dirty="0" err="1" smtClean="0">
                <a:solidFill>
                  <a:schemeClr val="hlink"/>
                </a:solidFill>
              </a:rPr>
              <a:t>Belgique</a:t>
            </a:r>
            <a:r>
              <a:rPr lang="en-GB" sz="800" dirty="0" smtClean="0"/>
              <a:t> </a:t>
            </a:r>
          </a:p>
          <a:p>
            <a:pPr>
              <a:lnSpc>
                <a:spcPct val="80000"/>
              </a:lnSpc>
              <a:buFont typeface="Monotype Sorts" charset="2"/>
              <a:buNone/>
            </a:pPr>
            <a:r>
              <a:rPr lang="en-GB" sz="1200" dirty="0" smtClean="0"/>
              <a:t>Brazil</a:t>
            </a:r>
            <a:endParaRPr lang="en-GB" sz="900" dirty="0" smtClean="0"/>
          </a:p>
          <a:p>
            <a:pPr>
              <a:lnSpc>
                <a:spcPct val="80000"/>
              </a:lnSpc>
              <a:buFont typeface="Monotype Sorts" charset="2"/>
              <a:buNone/>
            </a:pPr>
            <a:r>
              <a:rPr lang="en-GB" sz="900" dirty="0" smtClean="0">
                <a:solidFill>
                  <a:schemeClr val="hlink"/>
                </a:solidFill>
              </a:rPr>
              <a:t>Brazilian Crystallographic Association</a:t>
            </a:r>
            <a:r>
              <a:rPr lang="en-GB" sz="800" dirty="0" smtClean="0"/>
              <a:t> </a:t>
            </a:r>
          </a:p>
          <a:p>
            <a:pPr>
              <a:lnSpc>
                <a:spcPct val="80000"/>
              </a:lnSpc>
              <a:buFont typeface="Monotype Sorts" charset="2"/>
              <a:buNone/>
            </a:pPr>
            <a:r>
              <a:rPr lang="en-GB" sz="1200" dirty="0" smtClean="0"/>
              <a:t>Bulgaria</a:t>
            </a:r>
          </a:p>
          <a:p>
            <a:pPr>
              <a:lnSpc>
                <a:spcPct val="80000"/>
              </a:lnSpc>
              <a:buFont typeface="Monotype Sorts" charset="2"/>
              <a:buNone/>
            </a:pPr>
            <a:r>
              <a:rPr lang="en-GB" sz="900" dirty="0" smtClean="0">
                <a:solidFill>
                  <a:schemeClr val="hlink"/>
                </a:solidFill>
              </a:rPr>
              <a:t>Bulgarian Crystallographic Association</a:t>
            </a:r>
            <a:endParaRPr lang="en-GB" sz="900" dirty="0" smtClean="0"/>
          </a:p>
          <a:p>
            <a:pPr>
              <a:lnSpc>
                <a:spcPct val="80000"/>
              </a:lnSpc>
              <a:buFont typeface="Monotype Sorts" charset="2"/>
              <a:buNone/>
            </a:pPr>
            <a:r>
              <a:rPr lang="en-GB" sz="1200" dirty="0" smtClean="0"/>
              <a:t>Canada</a:t>
            </a:r>
            <a:endParaRPr lang="en-GB" sz="900" dirty="0" smtClean="0"/>
          </a:p>
          <a:p>
            <a:pPr>
              <a:lnSpc>
                <a:spcPct val="80000"/>
              </a:lnSpc>
              <a:buFont typeface="Monotype Sorts" charset="2"/>
              <a:buNone/>
            </a:pPr>
            <a:r>
              <a:rPr lang="en-GB" sz="900" dirty="0" smtClean="0">
                <a:solidFill>
                  <a:schemeClr val="hlink"/>
                </a:solidFill>
              </a:rPr>
              <a:t>National Research Council</a:t>
            </a:r>
            <a:r>
              <a:rPr lang="en-GB" sz="900" dirty="0" smtClean="0"/>
              <a:t> </a:t>
            </a:r>
          </a:p>
          <a:p>
            <a:pPr>
              <a:lnSpc>
                <a:spcPct val="80000"/>
              </a:lnSpc>
              <a:buFont typeface="Monotype Sorts" charset="2"/>
              <a:buNone/>
            </a:pPr>
            <a:r>
              <a:rPr lang="en-GB" sz="1200" dirty="0" smtClean="0"/>
              <a:t>Chile</a:t>
            </a:r>
            <a:endParaRPr lang="en-GB" sz="900" dirty="0" smtClean="0"/>
          </a:p>
          <a:p>
            <a:pPr>
              <a:lnSpc>
                <a:spcPct val="80000"/>
              </a:lnSpc>
              <a:buFont typeface="Monotype Sorts" charset="2"/>
              <a:buNone/>
            </a:pPr>
            <a:r>
              <a:rPr lang="en-GB" sz="900" dirty="0" err="1" smtClean="0">
                <a:solidFill>
                  <a:schemeClr val="hlink"/>
                </a:solidFill>
              </a:rPr>
              <a:t>Comision</a:t>
            </a:r>
            <a:r>
              <a:rPr lang="en-GB" sz="900" dirty="0" smtClean="0">
                <a:solidFill>
                  <a:schemeClr val="hlink"/>
                </a:solidFill>
              </a:rPr>
              <a:t> </a:t>
            </a:r>
            <a:r>
              <a:rPr lang="en-GB" sz="900" dirty="0" err="1" smtClean="0">
                <a:solidFill>
                  <a:schemeClr val="hlink"/>
                </a:solidFill>
              </a:rPr>
              <a:t>Nacional</a:t>
            </a:r>
            <a:r>
              <a:rPr lang="en-GB" sz="900" dirty="0" smtClean="0">
                <a:solidFill>
                  <a:schemeClr val="hlink"/>
                </a:solidFill>
              </a:rPr>
              <a:t> de </a:t>
            </a:r>
            <a:r>
              <a:rPr lang="en-GB" sz="900" dirty="0" err="1" smtClean="0">
                <a:solidFill>
                  <a:schemeClr val="hlink"/>
                </a:solidFill>
              </a:rPr>
              <a:t>Investigacion</a:t>
            </a:r>
            <a:r>
              <a:rPr lang="en-GB" sz="900" dirty="0" smtClean="0">
                <a:solidFill>
                  <a:schemeClr val="hlink"/>
                </a:solidFill>
              </a:rPr>
              <a:t> </a:t>
            </a:r>
            <a:r>
              <a:rPr lang="en-GB" sz="900" dirty="0" err="1" smtClean="0">
                <a:solidFill>
                  <a:schemeClr val="hlink"/>
                </a:solidFill>
              </a:rPr>
              <a:t>Cientifica</a:t>
            </a:r>
            <a:r>
              <a:rPr lang="en-GB" sz="900" dirty="0" smtClean="0">
                <a:solidFill>
                  <a:schemeClr val="hlink"/>
                </a:solidFill>
              </a:rPr>
              <a:t> y </a:t>
            </a:r>
            <a:r>
              <a:rPr lang="en-GB" sz="900" dirty="0" err="1" smtClean="0">
                <a:solidFill>
                  <a:schemeClr val="hlink"/>
                </a:solidFill>
              </a:rPr>
              <a:t>Tecnologia</a:t>
            </a:r>
            <a:r>
              <a:rPr lang="en-GB" sz="900" dirty="0" smtClean="0"/>
              <a:t> </a:t>
            </a:r>
          </a:p>
          <a:p>
            <a:pPr>
              <a:lnSpc>
                <a:spcPct val="80000"/>
              </a:lnSpc>
              <a:buFont typeface="Monotype Sorts" charset="2"/>
              <a:buNone/>
            </a:pPr>
            <a:r>
              <a:rPr lang="en-GB" sz="1200" dirty="0" smtClean="0"/>
              <a:t>China, People's Republic of</a:t>
            </a:r>
          </a:p>
          <a:p>
            <a:pPr>
              <a:lnSpc>
                <a:spcPct val="80000"/>
              </a:lnSpc>
              <a:buFont typeface="Monotype Sorts" charset="2"/>
              <a:buNone/>
            </a:pPr>
            <a:r>
              <a:rPr lang="en-GB" sz="900" dirty="0" smtClean="0">
                <a:solidFill>
                  <a:schemeClr val="hlink"/>
                </a:solidFill>
              </a:rPr>
              <a:t>Chinese Association for Science and Technology</a:t>
            </a:r>
            <a:endParaRPr lang="en-GB" sz="900" dirty="0" smtClean="0"/>
          </a:p>
          <a:p>
            <a:pPr>
              <a:lnSpc>
                <a:spcPct val="80000"/>
              </a:lnSpc>
              <a:buFont typeface="Monotype Sorts" charset="2"/>
              <a:buNone/>
            </a:pPr>
            <a:r>
              <a:rPr lang="en-GB" sz="1200" dirty="0" smtClean="0"/>
              <a:t>China, Taipei</a:t>
            </a:r>
          </a:p>
          <a:p>
            <a:pPr>
              <a:lnSpc>
                <a:spcPct val="80000"/>
              </a:lnSpc>
              <a:buFont typeface="Monotype Sorts" charset="2"/>
              <a:buNone/>
            </a:pPr>
            <a:r>
              <a:rPr lang="en-GB" sz="900" dirty="0" smtClean="0">
                <a:solidFill>
                  <a:schemeClr val="hlink"/>
                </a:solidFill>
              </a:rPr>
              <a:t>The Academy of Sciences Located in Taipei</a:t>
            </a:r>
            <a:r>
              <a:rPr lang="en-GB" sz="900" dirty="0" smtClean="0"/>
              <a:t> </a:t>
            </a:r>
          </a:p>
          <a:p>
            <a:pPr>
              <a:lnSpc>
                <a:spcPct val="80000"/>
              </a:lnSpc>
              <a:buFont typeface="Monotype Sorts" charset="2"/>
              <a:buNone/>
            </a:pPr>
            <a:r>
              <a:rPr lang="en-GB" sz="1200" dirty="0" smtClean="0"/>
              <a:t>Croatia</a:t>
            </a:r>
            <a:endParaRPr lang="en-GB" sz="900" dirty="0" smtClean="0"/>
          </a:p>
          <a:p>
            <a:pPr>
              <a:lnSpc>
                <a:spcPct val="80000"/>
              </a:lnSpc>
              <a:buFont typeface="Monotype Sorts" charset="2"/>
              <a:buNone/>
            </a:pPr>
            <a:r>
              <a:rPr lang="en-GB" sz="900" dirty="0" smtClean="0">
                <a:solidFill>
                  <a:schemeClr val="hlink"/>
                </a:solidFill>
              </a:rPr>
              <a:t>Croatian Crystallographic Association (under the auspices  of the Croatian Academy of Science and Arts)</a:t>
            </a:r>
            <a:r>
              <a:rPr lang="en-GB" sz="900" dirty="0" smtClean="0"/>
              <a:t> </a:t>
            </a:r>
          </a:p>
          <a:p>
            <a:pPr>
              <a:lnSpc>
                <a:spcPct val="80000"/>
              </a:lnSpc>
              <a:buFont typeface="Monotype Sorts" charset="2"/>
              <a:buNone/>
            </a:pPr>
            <a:r>
              <a:rPr lang="en-GB" sz="1200" dirty="0" smtClean="0"/>
              <a:t>Czech and Slovak Republics</a:t>
            </a:r>
          </a:p>
          <a:p>
            <a:pPr>
              <a:lnSpc>
                <a:spcPct val="80000"/>
              </a:lnSpc>
              <a:buFont typeface="Monotype Sorts" charset="2"/>
              <a:buNone/>
            </a:pPr>
            <a:r>
              <a:rPr lang="en-GB" sz="900" dirty="0" smtClean="0">
                <a:solidFill>
                  <a:schemeClr val="hlink"/>
                </a:solidFill>
              </a:rPr>
              <a:t>Regional Committee of Czech and Slovak Crystallographers</a:t>
            </a:r>
            <a:r>
              <a:rPr lang="en-GB" sz="900" dirty="0" smtClean="0"/>
              <a:t> </a:t>
            </a:r>
          </a:p>
          <a:p>
            <a:pPr>
              <a:lnSpc>
                <a:spcPct val="80000"/>
              </a:lnSpc>
              <a:buFont typeface="Monotype Sorts" charset="2"/>
              <a:buNone/>
            </a:pPr>
            <a:r>
              <a:rPr lang="en-GB" sz="1200" dirty="0" smtClean="0"/>
              <a:t>Denmark</a:t>
            </a:r>
            <a:endParaRPr lang="en-GB" sz="900" dirty="0" smtClean="0"/>
          </a:p>
          <a:p>
            <a:pPr>
              <a:lnSpc>
                <a:spcPct val="80000"/>
              </a:lnSpc>
              <a:buFont typeface="Monotype Sorts" charset="2"/>
              <a:buNone/>
            </a:pPr>
            <a:r>
              <a:rPr lang="en-GB" sz="900" dirty="0" smtClean="0">
                <a:solidFill>
                  <a:schemeClr val="hlink"/>
                </a:solidFill>
              </a:rPr>
              <a:t>Royal Danish Academy of Sciences and Letters</a:t>
            </a:r>
            <a:r>
              <a:rPr lang="en-GB" sz="900" dirty="0" smtClean="0"/>
              <a:t> </a:t>
            </a:r>
          </a:p>
          <a:p>
            <a:pPr>
              <a:lnSpc>
                <a:spcPct val="80000"/>
              </a:lnSpc>
              <a:buFont typeface="Monotype Sorts" charset="2"/>
              <a:buNone/>
            </a:pPr>
            <a:r>
              <a:rPr lang="en-GB" sz="1200" dirty="0" smtClean="0"/>
              <a:t>Egypt, Arab Republic of</a:t>
            </a:r>
          </a:p>
          <a:p>
            <a:pPr>
              <a:lnSpc>
                <a:spcPct val="80000"/>
              </a:lnSpc>
              <a:buFont typeface="Monotype Sorts" charset="2"/>
              <a:buNone/>
            </a:pPr>
            <a:r>
              <a:rPr lang="en-GB" sz="900" dirty="0" smtClean="0">
                <a:solidFill>
                  <a:schemeClr val="hlink"/>
                </a:solidFill>
              </a:rPr>
              <a:t>Academy of Scientific Research and Technology</a:t>
            </a:r>
            <a:r>
              <a:rPr lang="en-GB" sz="900" dirty="0" smtClean="0"/>
              <a:t> </a:t>
            </a:r>
          </a:p>
          <a:p>
            <a:pPr>
              <a:lnSpc>
                <a:spcPct val="80000"/>
              </a:lnSpc>
              <a:buFont typeface="Monotype Sorts" charset="2"/>
              <a:buNone/>
            </a:pPr>
            <a:endParaRPr lang="en-GB" sz="900" dirty="0" smtClean="0"/>
          </a:p>
        </p:txBody>
      </p:sp>
      <p:sp>
        <p:nvSpPr>
          <p:cNvPr id="11" name="Shape 125955"/>
          <p:cNvSpPr txBox="1">
            <a:spLocks noChangeArrowheads="1"/>
          </p:cNvSpPr>
          <p:nvPr/>
        </p:nvSpPr>
        <p:spPr>
          <a:xfrm>
            <a:off x="3632200" y="1466871"/>
            <a:ext cx="2889250" cy="51918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Monotype Sorts" charset="2"/>
              <a:buNone/>
            </a:pPr>
            <a:r>
              <a:rPr lang="en-GB" sz="1200" dirty="0" smtClean="0"/>
              <a:t>Finland</a:t>
            </a:r>
            <a:endParaRPr lang="en-GB" sz="900" dirty="0" smtClean="0"/>
          </a:p>
          <a:p>
            <a:pPr>
              <a:lnSpc>
                <a:spcPct val="80000"/>
              </a:lnSpc>
              <a:buFont typeface="Monotype Sorts" charset="2"/>
              <a:buNone/>
            </a:pPr>
            <a:r>
              <a:rPr lang="en-GB" sz="900" dirty="0" err="1" smtClean="0">
                <a:solidFill>
                  <a:schemeClr val="hlink"/>
                </a:solidFill>
              </a:rPr>
              <a:t>Suomen</a:t>
            </a:r>
            <a:r>
              <a:rPr lang="en-GB" sz="900" dirty="0" smtClean="0">
                <a:solidFill>
                  <a:schemeClr val="hlink"/>
                </a:solidFill>
              </a:rPr>
              <a:t> </a:t>
            </a:r>
            <a:r>
              <a:rPr lang="en-GB" sz="900" dirty="0" err="1" smtClean="0">
                <a:solidFill>
                  <a:schemeClr val="hlink"/>
                </a:solidFill>
              </a:rPr>
              <a:t>Tiedeakatemiain</a:t>
            </a:r>
            <a:r>
              <a:rPr lang="en-GB" sz="900" dirty="0" smtClean="0">
                <a:solidFill>
                  <a:schemeClr val="hlink"/>
                </a:solidFill>
              </a:rPr>
              <a:t> </a:t>
            </a:r>
            <a:r>
              <a:rPr lang="en-GB" sz="900" dirty="0" err="1" smtClean="0">
                <a:solidFill>
                  <a:schemeClr val="hlink"/>
                </a:solidFill>
              </a:rPr>
              <a:t>Valtuuskunta</a:t>
            </a:r>
            <a:r>
              <a:rPr lang="en-GB" sz="900" dirty="0" smtClean="0"/>
              <a:t> </a:t>
            </a:r>
          </a:p>
          <a:p>
            <a:pPr>
              <a:lnSpc>
                <a:spcPct val="80000"/>
              </a:lnSpc>
              <a:buFont typeface="Monotype Sorts" charset="2"/>
              <a:buNone/>
            </a:pPr>
            <a:r>
              <a:rPr lang="en-GB" sz="1200" dirty="0" smtClean="0"/>
              <a:t>France</a:t>
            </a:r>
            <a:endParaRPr lang="en-GB" sz="900" dirty="0" smtClean="0"/>
          </a:p>
          <a:p>
            <a:pPr>
              <a:lnSpc>
                <a:spcPct val="80000"/>
              </a:lnSpc>
              <a:buFont typeface="Monotype Sorts" charset="2"/>
              <a:buNone/>
            </a:pPr>
            <a:r>
              <a:rPr lang="en-GB" sz="900" dirty="0" err="1" smtClean="0">
                <a:solidFill>
                  <a:schemeClr val="hlink"/>
                </a:solidFill>
              </a:rPr>
              <a:t>Académie</a:t>
            </a:r>
            <a:r>
              <a:rPr lang="en-GB" sz="900" dirty="0" smtClean="0">
                <a:solidFill>
                  <a:schemeClr val="hlink"/>
                </a:solidFill>
              </a:rPr>
              <a:t> des Sciences (</a:t>
            </a:r>
            <a:r>
              <a:rPr lang="en-GB" sz="900" dirty="0" err="1" smtClean="0">
                <a:solidFill>
                  <a:schemeClr val="hlink"/>
                </a:solidFill>
              </a:rPr>
              <a:t>Institut</a:t>
            </a:r>
            <a:r>
              <a:rPr lang="en-GB" sz="900" dirty="0" smtClean="0">
                <a:solidFill>
                  <a:schemeClr val="hlink"/>
                </a:solidFill>
              </a:rPr>
              <a:t> de France)</a:t>
            </a:r>
            <a:r>
              <a:rPr lang="en-GB" sz="900" dirty="0" smtClean="0"/>
              <a:t> </a:t>
            </a:r>
          </a:p>
          <a:p>
            <a:pPr>
              <a:lnSpc>
                <a:spcPct val="80000"/>
              </a:lnSpc>
              <a:buFont typeface="Monotype Sorts" charset="2"/>
              <a:buNone/>
            </a:pPr>
            <a:r>
              <a:rPr lang="en-GB" sz="1200" dirty="0" smtClean="0"/>
              <a:t>Germany</a:t>
            </a:r>
            <a:endParaRPr lang="en-GB" sz="900" dirty="0" smtClean="0"/>
          </a:p>
          <a:p>
            <a:pPr>
              <a:lnSpc>
                <a:spcPct val="80000"/>
              </a:lnSpc>
              <a:buFont typeface="Monotype Sorts" charset="2"/>
              <a:buNone/>
            </a:pPr>
            <a:r>
              <a:rPr lang="en-GB" sz="900" dirty="0" smtClean="0">
                <a:solidFill>
                  <a:schemeClr val="hlink"/>
                </a:solidFill>
              </a:rPr>
              <a:t>Deutsche </a:t>
            </a:r>
            <a:r>
              <a:rPr lang="en-GB" sz="900" dirty="0" err="1" smtClean="0">
                <a:solidFill>
                  <a:schemeClr val="hlink"/>
                </a:solidFill>
              </a:rPr>
              <a:t>Gesellschaft</a:t>
            </a:r>
            <a:r>
              <a:rPr lang="en-GB" sz="900" dirty="0" smtClean="0">
                <a:solidFill>
                  <a:schemeClr val="hlink"/>
                </a:solidFill>
              </a:rPr>
              <a:t> </a:t>
            </a:r>
            <a:r>
              <a:rPr lang="en-GB" sz="900" dirty="0" err="1" smtClean="0">
                <a:solidFill>
                  <a:schemeClr val="hlink"/>
                </a:solidFill>
              </a:rPr>
              <a:t>für</a:t>
            </a:r>
            <a:r>
              <a:rPr lang="en-GB" sz="900" dirty="0" smtClean="0">
                <a:solidFill>
                  <a:schemeClr val="hlink"/>
                </a:solidFill>
              </a:rPr>
              <a:t> </a:t>
            </a:r>
            <a:r>
              <a:rPr lang="en-GB" sz="900" dirty="0" err="1" smtClean="0">
                <a:solidFill>
                  <a:schemeClr val="hlink"/>
                </a:solidFill>
              </a:rPr>
              <a:t>Kristallographie</a:t>
            </a:r>
            <a:endParaRPr lang="en-GB" sz="900" dirty="0" smtClean="0">
              <a:solidFill>
                <a:schemeClr val="hlink"/>
              </a:solidFill>
            </a:endParaRPr>
          </a:p>
          <a:p>
            <a:pPr>
              <a:lnSpc>
                <a:spcPct val="80000"/>
              </a:lnSpc>
              <a:buFont typeface="Monotype Sorts" charset="2"/>
              <a:buNone/>
            </a:pPr>
            <a:r>
              <a:rPr lang="en-GB" sz="1200" dirty="0" smtClean="0"/>
              <a:t>Greece</a:t>
            </a:r>
            <a:endParaRPr lang="en-GB" sz="900" dirty="0" smtClean="0"/>
          </a:p>
          <a:p>
            <a:pPr>
              <a:lnSpc>
                <a:spcPct val="80000"/>
              </a:lnSpc>
              <a:buFont typeface="Monotype Sorts" charset="2"/>
              <a:buNone/>
            </a:pPr>
            <a:r>
              <a:rPr lang="en-GB" sz="900" dirty="0" smtClean="0">
                <a:solidFill>
                  <a:schemeClr val="hlink"/>
                </a:solidFill>
              </a:rPr>
              <a:t>Hellenic Crystallographic Association</a:t>
            </a:r>
            <a:endParaRPr lang="en-GB" sz="900" dirty="0" smtClean="0"/>
          </a:p>
          <a:p>
            <a:pPr>
              <a:lnSpc>
                <a:spcPct val="80000"/>
              </a:lnSpc>
              <a:buFont typeface="Monotype Sorts" charset="2"/>
              <a:buNone/>
            </a:pPr>
            <a:r>
              <a:rPr lang="en-GB" sz="1200" dirty="0" smtClean="0"/>
              <a:t>Hungary</a:t>
            </a:r>
            <a:endParaRPr lang="en-GB" sz="900" dirty="0" smtClean="0"/>
          </a:p>
          <a:p>
            <a:pPr>
              <a:lnSpc>
                <a:spcPct val="80000"/>
              </a:lnSpc>
              <a:buFont typeface="Monotype Sorts" charset="2"/>
              <a:buNone/>
            </a:pPr>
            <a:r>
              <a:rPr lang="en-GB" sz="900" dirty="0" smtClean="0">
                <a:solidFill>
                  <a:schemeClr val="hlink"/>
                </a:solidFill>
              </a:rPr>
              <a:t>Magyar </a:t>
            </a:r>
            <a:r>
              <a:rPr lang="en-GB" sz="900" dirty="0" err="1" smtClean="0">
                <a:solidFill>
                  <a:schemeClr val="hlink"/>
                </a:solidFill>
              </a:rPr>
              <a:t>Tudományos</a:t>
            </a:r>
            <a:r>
              <a:rPr lang="en-GB" sz="900" dirty="0" smtClean="0">
                <a:solidFill>
                  <a:schemeClr val="hlink"/>
                </a:solidFill>
              </a:rPr>
              <a:t> </a:t>
            </a:r>
            <a:r>
              <a:rPr lang="en-GB" sz="900" dirty="0" err="1" smtClean="0">
                <a:solidFill>
                  <a:schemeClr val="hlink"/>
                </a:solidFill>
              </a:rPr>
              <a:t>Akadémia</a:t>
            </a:r>
            <a:r>
              <a:rPr lang="en-GB" sz="900" dirty="0" smtClean="0"/>
              <a:t> </a:t>
            </a:r>
          </a:p>
          <a:p>
            <a:pPr>
              <a:lnSpc>
                <a:spcPct val="80000"/>
              </a:lnSpc>
              <a:buFont typeface="Monotype Sorts" charset="2"/>
              <a:buNone/>
            </a:pPr>
            <a:r>
              <a:rPr lang="en-GB" sz="1200" dirty="0" smtClean="0"/>
              <a:t>India</a:t>
            </a:r>
            <a:endParaRPr lang="en-GB" sz="900" dirty="0" smtClean="0"/>
          </a:p>
          <a:p>
            <a:pPr>
              <a:lnSpc>
                <a:spcPct val="80000"/>
              </a:lnSpc>
              <a:buFont typeface="Monotype Sorts" charset="2"/>
              <a:buNone/>
            </a:pPr>
            <a:r>
              <a:rPr lang="en-GB" sz="900" dirty="0" smtClean="0">
                <a:solidFill>
                  <a:schemeClr val="hlink"/>
                </a:solidFill>
              </a:rPr>
              <a:t>Indian National Science Academy</a:t>
            </a:r>
            <a:r>
              <a:rPr lang="en-GB" sz="900" dirty="0" smtClean="0"/>
              <a:t> </a:t>
            </a:r>
          </a:p>
          <a:p>
            <a:pPr>
              <a:lnSpc>
                <a:spcPct val="80000"/>
              </a:lnSpc>
              <a:buFont typeface="Monotype Sorts" charset="2"/>
              <a:buNone/>
            </a:pPr>
            <a:r>
              <a:rPr lang="en-GB" sz="1200" dirty="0" smtClean="0"/>
              <a:t>Ireland, Republic of</a:t>
            </a:r>
            <a:endParaRPr lang="en-GB" sz="900" dirty="0" smtClean="0"/>
          </a:p>
          <a:p>
            <a:pPr>
              <a:lnSpc>
                <a:spcPct val="80000"/>
              </a:lnSpc>
              <a:buFont typeface="Monotype Sorts" charset="2"/>
              <a:buNone/>
            </a:pPr>
            <a:r>
              <a:rPr lang="en-GB" sz="900" dirty="0" smtClean="0">
                <a:solidFill>
                  <a:schemeClr val="hlink"/>
                </a:solidFill>
              </a:rPr>
              <a:t>Irish Crystallographic Association</a:t>
            </a:r>
            <a:endParaRPr lang="en-GB" sz="900" dirty="0" smtClean="0"/>
          </a:p>
          <a:p>
            <a:pPr>
              <a:lnSpc>
                <a:spcPct val="80000"/>
              </a:lnSpc>
              <a:buFont typeface="Monotype Sorts" charset="2"/>
              <a:buNone/>
            </a:pPr>
            <a:r>
              <a:rPr lang="en-GB" sz="1200" dirty="0" smtClean="0"/>
              <a:t>Israel</a:t>
            </a:r>
            <a:endParaRPr lang="en-GB" sz="900" dirty="0" smtClean="0"/>
          </a:p>
          <a:p>
            <a:pPr>
              <a:lnSpc>
                <a:spcPct val="80000"/>
              </a:lnSpc>
              <a:buFont typeface="Monotype Sorts" charset="2"/>
              <a:buNone/>
            </a:pPr>
            <a:r>
              <a:rPr lang="en-GB" sz="900" dirty="0" smtClean="0">
                <a:solidFill>
                  <a:schemeClr val="hlink"/>
                </a:solidFill>
              </a:rPr>
              <a:t>Israel Academy of Sciences and Humanities</a:t>
            </a:r>
            <a:r>
              <a:rPr lang="en-GB" sz="900" dirty="0" smtClean="0"/>
              <a:t> </a:t>
            </a:r>
          </a:p>
          <a:p>
            <a:pPr>
              <a:lnSpc>
                <a:spcPct val="80000"/>
              </a:lnSpc>
              <a:buFont typeface="Monotype Sorts" charset="2"/>
              <a:buNone/>
            </a:pPr>
            <a:r>
              <a:rPr lang="en-GB" sz="1200" dirty="0" smtClean="0"/>
              <a:t>Italy</a:t>
            </a:r>
            <a:endParaRPr lang="en-GB" sz="900" dirty="0" smtClean="0"/>
          </a:p>
          <a:p>
            <a:pPr>
              <a:lnSpc>
                <a:spcPct val="80000"/>
              </a:lnSpc>
              <a:buFont typeface="Monotype Sorts" charset="2"/>
              <a:buNone/>
            </a:pPr>
            <a:r>
              <a:rPr lang="en-GB" sz="900" dirty="0" err="1" smtClean="0">
                <a:solidFill>
                  <a:schemeClr val="hlink"/>
                </a:solidFill>
              </a:rPr>
              <a:t>Consiglio</a:t>
            </a:r>
            <a:r>
              <a:rPr lang="en-GB" sz="900" dirty="0" smtClean="0">
                <a:solidFill>
                  <a:schemeClr val="hlink"/>
                </a:solidFill>
              </a:rPr>
              <a:t> </a:t>
            </a:r>
            <a:r>
              <a:rPr lang="en-GB" sz="900" dirty="0" err="1" smtClean="0">
                <a:solidFill>
                  <a:schemeClr val="hlink"/>
                </a:solidFill>
              </a:rPr>
              <a:t>Nazionale</a:t>
            </a:r>
            <a:r>
              <a:rPr lang="en-GB" sz="900" dirty="0" smtClean="0">
                <a:solidFill>
                  <a:schemeClr val="hlink"/>
                </a:solidFill>
              </a:rPr>
              <a:t> </a:t>
            </a:r>
            <a:r>
              <a:rPr lang="en-GB" sz="900" dirty="0" err="1" smtClean="0">
                <a:solidFill>
                  <a:schemeClr val="hlink"/>
                </a:solidFill>
              </a:rPr>
              <a:t>delle</a:t>
            </a:r>
            <a:r>
              <a:rPr lang="en-GB" sz="900" dirty="0" smtClean="0">
                <a:solidFill>
                  <a:schemeClr val="hlink"/>
                </a:solidFill>
              </a:rPr>
              <a:t> </a:t>
            </a:r>
            <a:r>
              <a:rPr lang="en-GB" sz="900" dirty="0" err="1" smtClean="0">
                <a:solidFill>
                  <a:schemeClr val="hlink"/>
                </a:solidFill>
              </a:rPr>
              <a:t>Ricerche</a:t>
            </a:r>
            <a:r>
              <a:rPr lang="en-GB" sz="900" dirty="0" smtClean="0"/>
              <a:t> </a:t>
            </a:r>
          </a:p>
          <a:p>
            <a:pPr>
              <a:lnSpc>
                <a:spcPct val="80000"/>
              </a:lnSpc>
              <a:buFont typeface="Monotype Sorts" charset="2"/>
              <a:buNone/>
            </a:pPr>
            <a:r>
              <a:rPr lang="en-GB" sz="1200" dirty="0" smtClean="0"/>
              <a:t>Japan</a:t>
            </a:r>
            <a:endParaRPr lang="en-GB" sz="900" dirty="0" smtClean="0"/>
          </a:p>
          <a:p>
            <a:pPr>
              <a:lnSpc>
                <a:spcPct val="80000"/>
              </a:lnSpc>
              <a:buFont typeface="Monotype Sorts" charset="2"/>
              <a:buNone/>
            </a:pPr>
            <a:r>
              <a:rPr lang="en-GB" sz="900" dirty="0" smtClean="0">
                <a:solidFill>
                  <a:schemeClr val="hlink"/>
                </a:solidFill>
              </a:rPr>
              <a:t>Science Council of Japan</a:t>
            </a:r>
          </a:p>
          <a:p>
            <a:pPr>
              <a:lnSpc>
                <a:spcPct val="80000"/>
              </a:lnSpc>
              <a:buFont typeface="Monotype Sorts" charset="2"/>
              <a:buNone/>
            </a:pPr>
            <a:r>
              <a:rPr lang="en-GB" sz="1200" dirty="0" smtClean="0"/>
              <a:t>Korea, Republic of</a:t>
            </a:r>
          </a:p>
          <a:p>
            <a:pPr>
              <a:lnSpc>
                <a:spcPct val="80000"/>
              </a:lnSpc>
              <a:buFont typeface="Monotype Sorts" charset="2"/>
              <a:buNone/>
            </a:pPr>
            <a:r>
              <a:rPr lang="en-GB" sz="900" dirty="0" smtClean="0">
                <a:solidFill>
                  <a:schemeClr val="hlink"/>
                </a:solidFill>
              </a:rPr>
              <a:t>Korean Crystallographic Association</a:t>
            </a:r>
          </a:p>
          <a:p>
            <a:pPr>
              <a:lnSpc>
                <a:spcPct val="80000"/>
              </a:lnSpc>
              <a:buFont typeface="Monotype Sorts" charset="2"/>
              <a:buNone/>
            </a:pPr>
            <a:r>
              <a:rPr lang="en-GB" sz="1200" dirty="0" smtClean="0"/>
              <a:t>Mexico</a:t>
            </a:r>
            <a:endParaRPr lang="en-GB" sz="900" dirty="0" smtClean="0"/>
          </a:p>
          <a:p>
            <a:pPr>
              <a:lnSpc>
                <a:spcPct val="80000"/>
              </a:lnSpc>
              <a:buFont typeface="Monotype Sorts" charset="2"/>
              <a:buNone/>
            </a:pPr>
            <a:r>
              <a:rPr lang="en-GB" sz="900" dirty="0" err="1" smtClean="0">
                <a:solidFill>
                  <a:schemeClr val="hlink"/>
                </a:solidFill>
              </a:rPr>
              <a:t>Consejo</a:t>
            </a:r>
            <a:r>
              <a:rPr lang="en-GB" sz="900" dirty="0" smtClean="0">
                <a:solidFill>
                  <a:schemeClr val="hlink"/>
                </a:solidFill>
              </a:rPr>
              <a:t> </a:t>
            </a:r>
            <a:r>
              <a:rPr lang="en-GB" sz="900" dirty="0" err="1" smtClean="0">
                <a:solidFill>
                  <a:schemeClr val="hlink"/>
                </a:solidFill>
              </a:rPr>
              <a:t>Nacional</a:t>
            </a:r>
            <a:r>
              <a:rPr lang="en-GB" sz="900" dirty="0" smtClean="0">
                <a:solidFill>
                  <a:schemeClr val="hlink"/>
                </a:solidFill>
              </a:rPr>
              <a:t> de </a:t>
            </a:r>
            <a:r>
              <a:rPr lang="en-GB" sz="900" dirty="0" err="1" smtClean="0">
                <a:solidFill>
                  <a:schemeClr val="hlink"/>
                </a:solidFill>
              </a:rPr>
              <a:t>Ciencia</a:t>
            </a:r>
            <a:r>
              <a:rPr lang="en-GB" sz="900" dirty="0" smtClean="0">
                <a:solidFill>
                  <a:schemeClr val="hlink"/>
                </a:solidFill>
              </a:rPr>
              <a:t> y </a:t>
            </a:r>
            <a:r>
              <a:rPr lang="en-GB" sz="900" dirty="0" err="1" smtClean="0">
                <a:solidFill>
                  <a:schemeClr val="hlink"/>
                </a:solidFill>
              </a:rPr>
              <a:t>Tecnologia</a:t>
            </a:r>
            <a:r>
              <a:rPr lang="en-GB" sz="900" dirty="0" smtClean="0"/>
              <a:t> </a:t>
            </a:r>
          </a:p>
          <a:p>
            <a:pPr>
              <a:lnSpc>
                <a:spcPct val="80000"/>
              </a:lnSpc>
              <a:buFont typeface="Monotype Sorts" charset="2"/>
              <a:buNone/>
            </a:pPr>
            <a:r>
              <a:rPr lang="en-GB" sz="1200" dirty="0" smtClean="0"/>
              <a:t>Netherlands</a:t>
            </a:r>
            <a:endParaRPr lang="en-GB" sz="900" dirty="0" smtClean="0"/>
          </a:p>
          <a:p>
            <a:pPr>
              <a:lnSpc>
                <a:spcPct val="80000"/>
              </a:lnSpc>
              <a:buFont typeface="Monotype Sorts" charset="2"/>
              <a:buNone/>
            </a:pPr>
            <a:r>
              <a:rPr lang="en-GB" sz="900" dirty="0" smtClean="0">
                <a:solidFill>
                  <a:schemeClr val="hlink"/>
                </a:solidFill>
              </a:rPr>
              <a:t>The Dutch Association for Crystallography (NVK)</a:t>
            </a:r>
          </a:p>
          <a:p>
            <a:pPr>
              <a:lnSpc>
                <a:spcPct val="80000"/>
              </a:lnSpc>
              <a:buFont typeface="Monotype Sorts" charset="2"/>
              <a:buNone/>
            </a:pPr>
            <a:r>
              <a:rPr lang="en-GB" sz="1200" dirty="0" smtClean="0"/>
              <a:t>New Zealand</a:t>
            </a:r>
          </a:p>
          <a:p>
            <a:pPr>
              <a:lnSpc>
                <a:spcPct val="80000"/>
              </a:lnSpc>
              <a:buFont typeface="Monotype Sorts" charset="2"/>
              <a:buNone/>
            </a:pPr>
            <a:r>
              <a:rPr lang="en-GB" sz="900" dirty="0" smtClean="0">
                <a:solidFill>
                  <a:schemeClr val="hlink"/>
                </a:solidFill>
              </a:rPr>
              <a:t>The Royal Society of New Zealand</a:t>
            </a:r>
          </a:p>
          <a:p>
            <a:pPr>
              <a:lnSpc>
                <a:spcPct val="80000"/>
              </a:lnSpc>
              <a:buFont typeface="Monotype Sorts" charset="2"/>
              <a:buNone/>
            </a:pPr>
            <a:r>
              <a:rPr lang="en-GB" sz="1200" dirty="0" smtClean="0"/>
              <a:t>Norway</a:t>
            </a:r>
            <a:endParaRPr lang="en-GB" sz="900" dirty="0" smtClean="0"/>
          </a:p>
          <a:p>
            <a:pPr>
              <a:lnSpc>
                <a:spcPct val="80000"/>
              </a:lnSpc>
              <a:buFont typeface="Monotype Sorts" charset="2"/>
              <a:buNone/>
            </a:pPr>
            <a:r>
              <a:rPr lang="en-GB" sz="900" dirty="0" err="1" smtClean="0">
                <a:solidFill>
                  <a:schemeClr val="hlink"/>
                </a:solidFill>
              </a:rPr>
              <a:t>Det</a:t>
            </a:r>
            <a:r>
              <a:rPr lang="en-GB" sz="900" dirty="0" smtClean="0">
                <a:solidFill>
                  <a:schemeClr val="hlink"/>
                </a:solidFill>
              </a:rPr>
              <a:t> Norske </a:t>
            </a:r>
            <a:r>
              <a:rPr lang="en-GB" sz="900" dirty="0" err="1" smtClean="0">
                <a:solidFill>
                  <a:schemeClr val="hlink"/>
                </a:solidFill>
              </a:rPr>
              <a:t>Videnskaps-Akademi</a:t>
            </a:r>
            <a:r>
              <a:rPr lang="en-GB" sz="1200" dirty="0" smtClean="0"/>
              <a:t> </a:t>
            </a:r>
          </a:p>
          <a:p>
            <a:pPr>
              <a:lnSpc>
                <a:spcPct val="80000"/>
              </a:lnSpc>
              <a:buFont typeface="Monotype Sorts" charset="2"/>
              <a:buNone/>
            </a:pPr>
            <a:endParaRPr lang="en-GB" sz="900" dirty="0" smtClean="0">
              <a:solidFill>
                <a:schemeClr val="hlink"/>
              </a:solidFill>
            </a:endParaRPr>
          </a:p>
          <a:p>
            <a:pPr>
              <a:lnSpc>
                <a:spcPct val="80000"/>
              </a:lnSpc>
              <a:buFont typeface="Monotype Sorts" charset="2"/>
              <a:buNone/>
            </a:pPr>
            <a:endParaRPr lang="en-GB" sz="900" dirty="0" smtClean="0">
              <a:solidFill>
                <a:schemeClr val="hlink"/>
              </a:solidFill>
            </a:endParaRPr>
          </a:p>
        </p:txBody>
      </p:sp>
      <p:sp>
        <p:nvSpPr>
          <p:cNvPr id="12" name="Rectangle 125958"/>
          <p:cNvSpPr>
            <a:spLocks noChangeArrowheads="1"/>
          </p:cNvSpPr>
          <p:nvPr/>
        </p:nvSpPr>
        <p:spPr bwMode="auto">
          <a:xfrm>
            <a:off x="6521451" y="1500174"/>
            <a:ext cx="3050910" cy="4716000"/>
          </a:xfrm>
          <a:prstGeom prst="rect">
            <a:avLst/>
          </a:prstGeom>
          <a:solidFill>
            <a:schemeClr val="bg2"/>
          </a:solidFill>
          <a:ln w="9525">
            <a:noFill/>
            <a:miter lim="800000"/>
            <a:headEnd/>
            <a:tailEnd/>
          </a:ln>
        </p:spPr>
        <p:txBody>
          <a:bodyPr lIns="92075" tIns="46038" rIns="92075" bIns="46038">
            <a:spAutoFit/>
          </a:bodyPr>
          <a:lstStyle/>
          <a:p>
            <a:pPr>
              <a:lnSpc>
                <a:spcPct val="80000"/>
              </a:lnSpc>
              <a:spcBef>
                <a:spcPct val="20000"/>
              </a:spcBef>
              <a:buClr>
                <a:schemeClr val="tx2"/>
              </a:buClr>
              <a:buSzPct val="75000"/>
              <a:buFont typeface="Monotype Sorts" charset="2"/>
              <a:buNone/>
            </a:pPr>
            <a:r>
              <a:rPr lang="en-GB" sz="1200" dirty="0">
                <a:latin typeface="+mn-lt"/>
                <a:cs typeface="Arial" pitchFamily="34" charset="0"/>
              </a:rPr>
              <a:t>Poland</a:t>
            </a:r>
            <a:endParaRPr lang="en-GB" sz="900" dirty="0">
              <a:latin typeface="+mn-lt"/>
              <a:cs typeface="Arial" pitchFamily="34" charset="0"/>
            </a:endParaRPr>
          </a:p>
          <a:p>
            <a:pPr eaLnBrk="1" hangingPunct="1">
              <a:lnSpc>
                <a:spcPct val="80000"/>
              </a:lnSpc>
              <a:spcBef>
                <a:spcPct val="20000"/>
              </a:spcBef>
            </a:pPr>
            <a:r>
              <a:rPr lang="en-GB" sz="900" dirty="0" err="1">
                <a:solidFill>
                  <a:schemeClr val="hlink"/>
                </a:solidFill>
                <a:latin typeface="+mn-lt"/>
                <a:cs typeface="Arial" pitchFamily="34" charset="0"/>
              </a:rPr>
              <a:t>Polska</a:t>
            </a:r>
            <a:r>
              <a:rPr lang="en-GB" sz="900" dirty="0">
                <a:solidFill>
                  <a:schemeClr val="hlink"/>
                </a:solidFill>
                <a:latin typeface="+mn-lt"/>
                <a:cs typeface="Arial" pitchFamily="34" charset="0"/>
              </a:rPr>
              <a:t> </a:t>
            </a:r>
            <a:r>
              <a:rPr lang="en-GB" sz="900" dirty="0" err="1">
                <a:solidFill>
                  <a:schemeClr val="hlink"/>
                </a:solidFill>
                <a:latin typeface="+mn-lt"/>
                <a:cs typeface="Arial" pitchFamily="34" charset="0"/>
              </a:rPr>
              <a:t>Akademia</a:t>
            </a:r>
            <a:r>
              <a:rPr lang="en-GB" sz="900" dirty="0">
                <a:solidFill>
                  <a:schemeClr val="hlink"/>
                </a:solidFill>
                <a:latin typeface="+mn-lt"/>
                <a:cs typeface="Arial" pitchFamily="34" charset="0"/>
              </a:rPr>
              <a:t> </a:t>
            </a:r>
            <a:r>
              <a:rPr lang="en-GB" sz="900" dirty="0" err="1">
                <a:solidFill>
                  <a:schemeClr val="hlink"/>
                </a:solidFill>
                <a:latin typeface="+mn-lt"/>
                <a:cs typeface="Arial" pitchFamily="34" charset="0"/>
              </a:rPr>
              <a:t>Nauk</a:t>
            </a:r>
            <a:r>
              <a:rPr lang="en-GB" sz="900" dirty="0">
                <a:latin typeface="+mn-lt"/>
                <a:cs typeface="Arial" pitchFamily="34" charset="0"/>
              </a:rPr>
              <a:t> </a:t>
            </a:r>
          </a:p>
          <a:p>
            <a:pPr eaLnBrk="1" hangingPunct="1">
              <a:lnSpc>
                <a:spcPct val="80000"/>
              </a:lnSpc>
              <a:spcBef>
                <a:spcPct val="20000"/>
              </a:spcBef>
            </a:pPr>
            <a:r>
              <a:rPr lang="en-GB" sz="1200" dirty="0">
                <a:latin typeface="+mn-lt"/>
                <a:cs typeface="Arial" pitchFamily="34" charset="0"/>
              </a:rPr>
              <a:t>Portugal</a:t>
            </a:r>
            <a:endParaRPr lang="en-GB" sz="900" dirty="0">
              <a:latin typeface="+mn-lt"/>
              <a:cs typeface="Arial" pitchFamily="34" charset="0"/>
            </a:endParaRPr>
          </a:p>
          <a:p>
            <a:pPr eaLnBrk="1" hangingPunct="1">
              <a:lnSpc>
                <a:spcPct val="80000"/>
              </a:lnSpc>
              <a:spcBef>
                <a:spcPct val="20000"/>
              </a:spcBef>
            </a:pPr>
            <a:r>
              <a:rPr lang="en-GB" sz="900" dirty="0" err="1">
                <a:solidFill>
                  <a:schemeClr val="hlink"/>
                </a:solidFill>
                <a:latin typeface="+mn-lt"/>
                <a:cs typeface="Arial" pitchFamily="34" charset="0"/>
              </a:rPr>
              <a:t>Sociedade</a:t>
            </a:r>
            <a:r>
              <a:rPr lang="en-GB" sz="900" dirty="0">
                <a:solidFill>
                  <a:schemeClr val="hlink"/>
                </a:solidFill>
                <a:latin typeface="+mn-lt"/>
                <a:cs typeface="Arial" pitchFamily="34" charset="0"/>
              </a:rPr>
              <a:t> Portuguesa de </a:t>
            </a:r>
            <a:r>
              <a:rPr lang="en-GB" sz="900" dirty="0" err="1">
                <a:solidFill>
                  <a:schemeClr val="hlink"/>
                </a:solidFill>
                <a:latin typeface="+mn-lt"/>
                <a:cs typeface="Arial" pitchFamily="34" charset="0"/>
              </a:rPr>
              <a:t>Fisica</a:t>
            </a:r>
            <a:r>
              <a:rPr lang="en-GB" sz="900" dirty="0">
                <a:solidFill>
                  <a:schemeClr val="hlink"/>
                </a:solidFill>
                <a:latin typeface="+mn-lt"/>
                <a:cs typeface="Arial" pitchFamily="34" charset="0"/>
              </a:rPr>
              <a:t> </a:t>
            </a:r>
          </a:p>
          <a:p>
            <a:pPr eaLnBrk="1" hangingPunct="1">
              <a:lnSpc>
                <a:spcPct val="80000"/>
              </a:lnSpc>
              <a:spcBef>
                <a:spcPct val="20000"/>
              </a:spcBef>
            </a:pPr>
            <a:r>
              <a:rPr lang="en-GB" sz="1200" dirty="0">
                <a:latin typeface="+mn-lt"/>
                <a:cs typeface="Arial" pitchFamily="34" charset="0"/>
              </a:rPr>
              <a:t>Regional Committee – </a:t>
            </a:r>
            <a:r>
              <a:rPr lang="en-GB" sz="1200" dirty="0" err="1">
                <a:latin typeface="+mn-lt"/>
                <a:cs typeface="Arial" pitchFamily="34" charset="0"/>
              </a:rPr>
              <a:t>AsCA</a:t>
            </a:r>
            <a:endParaRPr lang="en-GB" sz="900" dirty="0">
              <a:latin typeface="+mn-lt"/>
              <a:cs typeface="Arial" pitchFamily="34" charset="0"/>
            </a:endParaRPr>
          </a:p>
          <a:p>
            <a:pPr eaLnBrk="1" hangingPunct="1">
              <a:lnSpc>
                <a:spcPct val="80000"/>
              </a:lnSpc>
              <a:spcBef>
                <a:spcPct val="20000"/>
              </a:spcBef>
            </a:pPr>
            <a:r>
              <a:rPr lang="en-GB" sz="900" dirty="0">
                <a:solidFill>
                  <a:schemeClr val="hlink"/>
                </a:solidFill>
                <a:latin typeface="+mn-lt"/>
                <a:cs typeface="Arial" pitchFamily="34" charset="0"/>
              </a:rPr>
              <a:t>RC of  Crystallographers from  Bangladesh, Malaysia, Singapore, Thailand and Vietnam</a:t>
            </a:r>
          </a:p>
          <a:p>
            <a:pPr eaLnBrk="1" hangingPunct="1">
              <a:lnSpc>
                <a:spcPct val="80000"/>
              </a:lnSpc>
              <a:spcBef>
                <a:spcPct val="20000"/>
              </a:spcBef>
            </a:pPr>
            <a:r>
              <a:rPr lang="en-GB" sz="1200" dirty="0">
                <a:latin typeface="+mn-lt"/>
                <a:cs typeface="Arial" pitchFamily="34" charset="0"/>
              </a:rPr>
              <a:t>Regional Committee – ECA</a:t>
            </a:r>
            <a:endParaRPr lang="en-GB" sz="900" dirty="0">
              <a:latin typeface="+mn-lt"/>
              <a:cs typeface="Arial" pitchFamily="34" charset="0"/>
            </a:endParaRPr>
          </a:p>
          <a:p>
            <a:pPr eaLnBrk="1" hangingPunct="1">
              <a:lnSpc>
                <a:spcPct val="80000"/>
              </a:lnSpc>
              <a:spcBef>
                <a:spcPct val="20000"/>
              </a:spcBef>
            </a:pPr>
            <a:r>
              <a:rPr lang="en-GB" sz="900" dirty="0">
                <a:solidFill>
                  <a:schemeClr val="hlink"/>
                </a:solidFill>
                <a:latin typeface="+mn-lt"/>
                <a:cs typeface="Arial" pitchFamily="34" charset="0"/>
              </a:rPr>
              <a:t>RC of  Crystallographers from  Algeria, Latvia, Morocco, Tunisia, Turkey and Ukraine</a:t>
            </a:r>
          </a:p>
          <a:p>
            <a:pPr eaLnBrk="1" hangingPunct="1">
              <a:lnSpc>
                <a:spcPct val="80000"/>
              </a:lnSpc>
              <a:spcBef>
                <a:spcPct val="20000"/>
              </a:spcBef>
            </a:pPr>
            <a:r>
              <a:rPr lang="en-GB" sz="1200" dirty="0">
                <a:latin typeface="+mn-lt"/>
                <a:cs typeface="Arial" pitchFamily="34" charset="0"/>
              </a:rPr>
              <a:t>Russia</a:t>
            </a:r>
            <a:endParaRPr lang="en-GB" sz="900" dirty="0">
              <a:latin typeface="+mn-lt"/>
              <a:cs typeface="Arial" pitchFamily="34" charset="0"/>
            </a:endParaRPr>
          </a:p>
          <a:p>
            <a:pPr eaLnBrk="1" hangingPunct="1">
              <a:lnSpc>
                <a:spcPct val="80000"/>
              </a:lnSpc>
              <a:spcBef>
                <a:spcPct val="20000"/>
              </a:spcBef>
            </a:pPr>
            <a:r>
              <a:rPr lang="en-GB" sz="900" dirty="0">
                <a:solidFill>
                  <a:schemeClr val="hlink"/>
                </a:solidFill>
                <a:latin typeface="+mn-lt"/>
                <a:cs typeface="Arial" pitchFamily="34" charset="0"/>
              </a:rPr>
              <a:t>Russian Academy of Sciences </a:t>
            </a:r>
          </a:p>
          <a:p>
            <a:pPr eaLnBrk="1" hangingPunct="1">
              <a:lnSpc>
                <a:spcPct val="80000"/>
              </a:lnSpc>
              <a:spcBef>
                <a:spcPct val="20000"/>
              </a:spcBef>
            </a:pPr>
            <a:r>
              <a:rPr lang="en-GB" sz="1200" dirty="0">
                <a:latin typeface="+mn-lt"/>
                <a:cs typeface="Arial" pitchFamily="34" charset="0"/>
              </a:rPr>
              <a:t>Serbia</a:t>
            </a:r>
            <a:endParaRPr lang="en-GB" sz="900" dirty="0">
              <a:latin typeface="+mn-lt"/>
              <a:cs typeface="Arial" pitchFamily="34" charset="0"/>
            </a:endParaRPr>
          </a:p>
          <a:p>
            <a:pPr eaLnBrk="1" hangingPunct="1">
              <a:lnSpc>
                <a:spcPct val="80000"/>
              </a:lnSpc>
              <a:spcBef>
                <a:spcPct val="20000"/>
              </a:spcBef>
            </a:pPr>
            <a:r>
              <a:rPr lang="en-GB" sz="900" dirty="0">
                <a:solidFill>
                  <a:schemeClr val="hlink"/>
                </a:solidFill>
                <a:latin typeface="+mn-lt"/>
                <a:cs typeface="Arial" pitchFamily="34" charset="0"/>
              </a:rPr>
              <a:t>Serbian Ministry for Science and Technology</a:t>
            </a:r>
            <a:r>
              <a:rPr lang="en-GB" sz="900" dirty="0">
                <a:latin typeface="+mn-lt"/>
                <a:cs typeface="Arial" pitchFamily="34" charset="0"/>
              </a:rPr>
              <a:t> </a:t>
            </a:r>
          </a:p>
          <a:p>
            <a:pPr eaLnBrk="1" hangingPunct="1">
              <a:lnSpc>
                <a:spcPct val="80000"/>
              </a:lnSpc>
              <a:spcBef>
                <a:spcPct val="20000"/>
              </a:spcBef>
            </a:pPr>
            <a:r>
              <a:rPr lang="en-GB" sz="1200" dirty="0">
                <a:latin typeface="+mn-lt"/>
                <a:cs typeface="Arial" pitchFamily="34" charset="0"/>
              </a:rPr>
              <a:t>Slovenia</a:t>
            </a:r>
            <a:endParaRPr lang="en-GB" sz="900" dirty="0">
              <a:latin typeface="+mn-lt"/>
              <a:cs typeface="Arial" pitchFamily="34" charset="0"/>
            </a:endParaRPr>
          </a:p>
          <a:p>
            <a:pPr eaLnBrk="1" hangingPunct="1">
              <a:lnSpc>
                <a:spcPct val="80000"/>
              </a:lnSpc>
              <a:spcBef>
                <a:spcPct val="20000"/>
              </a:spcBef>
            </a:pPr>
            <a:r>
              <a:rPr lang="en-GB" sz="900" dirty="0">
                <a:solidFill>
                  <a:schemeClr val="hlink"/>
                </a:solidFill>
                <a:latin typeface="+mn-lt"/>
                <a:cs typeface="Arial" pitchFamily="34" charset="0"/>
              </a:rPr>
              <a:t>Slovenian Ministry of Science and Technology</a:t>
            </a:r>
            <a:r>
              <a:rPr lang="en-GB" sz="900" dirty="0">
                <a:latin typeface="+mn-lt"/>
                <a:cs typeface="Arial" pitchFamily="34" charset="0"/>
              </a:rPr>
              <a:t> </a:t>
            </a:r>
          </a:p>
          <a:p>
            <a:pPr eaLnBrk="1" hangingPunct="1">
              <a:lnSpc>
                <a:spcPct val="80000"/>
              </a:lnSpc>
              <a:spcBef>
                <a:spcPct val="20000"/>
              </a:spcBef>
            </a:pPr>
            <a:r>
              <a:rPr lang="en-GB" sz="1200" dirty="0">
                <a:latin typeface="+mn-lt"/>
                <a:cs typeface="Arial" pitchFamily="34" charset="0"/>
              </a:rPr>
              <a:t>South Africa</a:t>
            </a:r>
          </a:p>
          <a:p>
            <a:pPr eaLnBrk="1" hangingPunct="1">
              <a:lnSpc>
                <a:spcPct val="80000"/>
              </a:lnSpc>
              <a:spcBef>
                <a:spcPct val="20000"/>
              </a:spcBef>
            </a:pPr>
            <a:r>
              <a:rPr lang="en-GB" sz="900" dirty="0">
                <a:solidFill>
                  <a:schemeClr val="hlink"/>
                </a:solidFill>
                <a:latin typeface="+mn-lt"/>
                <a:cs typeface="Arial" pitchFamily="34" charset="0"/>
              </a:rPr>
              <a:t>National Research Foundation</a:t>
            </a:r>
            <a:r>
              <a:rPr lang="en-GB" sz="900" dirty="0">
                <a:latin typeface="+mn-lt"/>
                <a:cs typeface="Arial" pitchFamily="34" charset="0"/>
              </a:rPr>
              <a:t> </a:t>
            </a:r>
          </a:p>
          <a:p>
            <a:pPr eaLnBrk="1" hangingPunct="1">
              <a:lnSpc>
                <a:spcPct val="80000"/>
              </a:lnSpc>
              <a:spcBef>
                <a:spcPct val="20000"/>
              </a:spcBef>
            </a:pPr>
            <a:r>
              <a:rPr lang="en-GB" sz="1200" dirty="0">
                <a:latin typeface="+mn-lt"/>
                <a:cs typeface="Arial" pitchFamily="34" charset="0"/>
              </a:rPr>
              <a:t>Spain</a:t>
            </a:r>
            <a:endParaRPr lang="en-GB" sz="900" dirty="0">
              <a:latin typeface="+mn-lt"/>
              <a:cs typeface="Arial" pitchFamily="34" charset="0"/>
            </a:endParaRPr>
          </a:p>
          <a:p>
            <a:pPr eaLnBrk="1" hangingPunct="1">
              <a:lnSpc>
                <a:spcPct val="80000"/>
              </a:lnSpc>
              <a:spcBef>
                <a:spcPct val="20000"/>
              </a:spcBef>
            </a:pPr>
            <a:r>
              <a:rPr lang="en-GB" sz="900" dirty="0" err="1">
                <a:solidFill>
                  <a:schemeClr val="hlink"/>
                </a:solidFill>
                <a:latin typeface="+mn-lt"/>
                <a:cs typeface="Arial" pitchFamily="34" charset="0"/>
              </a:rPr>
              <a:t>Subdireccion</a:t>
            </a:r>
            <a:r>
              <a:rPr lang="en-GB" sz="900" dirty="0">
                <a:solidFill>
                  <a:schemeClr val="hlink"/>
                </a:solidFill>
                <a:latin typeface="+mn-lt"/>
                <a:cs typeface="Arial" pitchFamily="34" charset="0"/>
              </a:rPr>
              <a:t> General de </a:t>
            </a:r>
            <a:r>
              <a:rPr lang="en-GB" sz="900" dirty="0" err="1">
                <a:solidFill>
                  <a:schemeClr val="hlink"/>
                </a:solidFill>
                <a:latin typeface="+mn-lt"/>
                <a:cs typeface="Arial" pitchFamily="34" charset="0"/>
              </a:rPr>
              <a:t>Organismos</a:t>
            </a:r>
            <a:r>
              <a:rPr lang="en-GB" sz="900" dirty="0">
                <a:solidFill>
                  <a:schemeClr val="hlink"/>
                </a:solidFill>
                <a:latin typeface="+mn-lt"/>
                <a:cs typeface="Arial" pitchFamily="34" charset="0"/>
              </a:rPr>
              <a:t> y </a:t>
            </a:r>
            <a:r>
              <a:rPr lang="en-GB" sz="900" dirty="0" err="1">
                <a:solidFill>
                  <a:schemeClr val="hlink"/>
                </a:solidFill>
                <a:latin typeface="+mn-lt"/>
                <a:cs typeface="Arial" pitchFamily="34" charset="0"/>
              </a:rPr>
              <a:t>Programas</a:t>
            </a:r>
            <a:r>
              <a:rPr lang="en-GB" sz="900" dirty="0">
                <a:solidFill>
                  <a:schemeClr val="hlink"/>
                </a:solidFill>
                <a:latin typeface="+mn-lt"/>
                <a:cs typeface="Arial" pitchFamily="34" charset="0"/>
              </a:rPr>
              <a:t> </a:t>
            </a:r>
            <a:r>
              <a:rPr lang="en-GB" sz="900" dirty="0" err="1">
                <a:solidFill>
                  <a:schemeClr val="hlink"/>
                </a:solidFill>
                <a:latin typeface="+mn-lt"/>
                <a:cs typeface="Arial" pitchFamily="34" charset="0"/>
              </a:rPr>
              <a:t>Internacionales</a:t>
            </a:r>
            <a:r>
              <a:rPr lang="en-GB" sz="900" dirty="0">
                <a:solidFill>
                  <a:schemeClr val="hlink"/>
                </a:solidFill>
                <a:latin typeface="+mn-lt"/>
                <a:cs typeface="Arial" pitchFamily="34" charset="0"/>
              </a:rPr>
              <a:t>, </a:t>
            </a:r>
            <a:r>
              <a:rPr lang="en-GB" sz="900" dirty="0" err="1">
                <a:solidFill>
                  <a:schemeClr val="hlink"/>
                </a:solidFill>
                <a:latin typeface="+mn-lt"/>
                <a:cs typeface="Arial" pitchFamily="34" charset="0"/>
              </a:rPr>
              <a:t>Ministerio</a:t>
            </a:r>
            <a:r>
              <a:rPr lang="en-GB" sz="900" dirty="0">
                <a:solidFill>
                  <a:schemeClr val="hlink"/>
                </a:solidFill>
                <a:latin typeface="+mn-lt"/>
                <a:cs typeface="Arial" pitchFamily="34" charset="0"/>
              </a:rPr>
              <a:t> de </a:t>
            </a:r>
            <a:r>
              <a:rPr lang="en-GB" sz="900" dirty="0" err="1">
                <a:solidFill>
                  <a:schemeClr val="hlink"/>
                </a:solidFill>
                <a:latin typeface="+mn-lt"/>
                <a:cs typeface="Arial" pitchFamily="34" charset="0"/>
              </a:rPr>
              <a:t>Ciencia</a:t>
            </a:r>
            <a:r>
              <a:rPr lang="en-GB" sz="900" dirty="0">
                <a:solidFill>
                  <a:schemeClr val="hlink"/>
                </a:solidFill>
                <a:latin typeface="+mn-lt"/>
                <a:cs typeface="Arial" pitchFamily="34" charset="0"/>
              </a:rPr>
              <a:t> y  </a:t>
            </a:r>
            <a:r>
              <a:rPr lang="en-GB" sz="900" dirty="0" err="1">
                <a:solidFill>
                  <a:schemeClr val="hlink"/>
                </a:solidFill>
                <a:latin typeface="+mn-lt"/>
                <a:cs typeface="Arial" pitchFamily="34" charset="0"/>
              </a:rPr>
              <a:t>Tecnologia</a:t>
            </a:r>
            <a:r>
              <a:rPr lang="en-GB" sz="900" dirty="0">
                <a:latin typeface="+mn-lt"/>
                <a:cs typeface="Arial" pitchFamily="34" charset="0"/>
              </a:rPr>
              <a:t> </a:t>
            </a:r>
          </a:p>
          <a:p>
            <a:pPr eaLnBrk="1" hangingPunct="1">
              <a:lnSpc>
                <a:spcPct val="80000"/>
              </a:lnSpc>
              <a:spcBef>
                <a:spcPct val="20000"/>
              </a:spcBef>
            </a:pPr>
            <a:r>
              <a:rPr lang="en-GB" sz="1200" dirty="0">
                <a:latin typeface="+mn-lt"/>
                <a:cs typeface="Arial" pitchFamily="34" charset="0"/>
              </a:rPr>
              <a:t>Sweden</a:t>
            </a:r>
            <a:endParaRPr lang="en-GB" sz="900" dirty="0">
              <a:latin typeface="+mn-lt"/>
              <a:cs typeface="Arial" pitchFamily="34" charset="0"/>
            </a:endParaRPr>
          </a:p>
          <a:p>
            <a:pPr eaLnBrk="1" hangingPunct="1">
              <a:lnSpc>
                <a:spcPct val="80000"/>
              </a:lnSpc>
              <a:spcBef>
                <a:spcPct val="20000"/>
              </a:spcBef>
            </a:pPr>
            <a:r>
              <a:rPr lang="en-GB" sz="900" dirty="0" err="1">
                <a:solidFill>
                  <a:schemeClr val="hlink"/>
                </a:solidFill>
                <a:latin typeface="+mn-lt"/>
                <a:cs typeface="Arial" pitchFamily="34" charset="0"/>
              </a:rPr>
              <a:t>Kungliga</a:t>
            </a:r>
            <a:r>
              <a:rPr lang="en-GB" sz="900" dirty="0">
                <a:solidFill>
                  <a:schemeClr val="hlink"/>
                </a:solidFill>
                <a:latin typeface="+mn-lt"/>
                <a:cs typeface="Arial" pitchFamily="34" charset="0"/>
              </a:rPr>
              <a:t> </a:t>
            </a:r>
            <a:r>
              <a:rPr lang="en-GB" sz="900" dirty="0" err="1">
                <a:solidFill>
                  <a:schemeClr val="hlink"/>
                </a:solidFill>
                <a:latin typeface="+mn-lt"/>
                <a:cs typeface="Arial" pitchFamily="34" charset="0"/>
              </a:rPr>
              <a:t>Vetenskapsakademien</a:t>
            </a:r>
            <a:r>
              <a:rPr lang="en-GB" sz="900" dirty="0">
                <a:latin typeface="+mn-lt"/>
                <a:cs typeface="Arial" pitchFamily="34" charset="0"/>
              </a:rPr>
              <a:t> </a:t>
            </a:r>
          </a:p>
          <a:p>
            <a:pPr eaLnBrk="1" hangingPunct="1">
              <a:lnSpc>
                <a:spcPct val="80000"/>
              </a:lnSpc>
              <a:spcBef>
                <a:spcPct val="20000"/>
              </a:spcBef>
            </a:pPr>
            <a:r>
              <a:rPr lang="en-GB" sz="1200" dirty="0">
                <a:latin typeface="+mn-lt"/>
                <a:cs typeface="Arial" pitchFamily="34" charset="0"/>
              </a:rPr>
              <a:t>Switzerland</a:t>
            </a:r>
            <a:endParaRPr lang="en-GB" sz="900" dirty="0">
              <a:latin typeface="+mn-lt"/>
              <a:cs typeface="Arial" pitchFamily="34" charset="0"/>
            </a:endParaRPr>
          </a:p>
          <a:p>
            <a:pPr eaLnBrk="1" hangingPunct="1">
              <a:lnSpc>
                <a:spcPct val="80000"/>
              </a:lnSpc>
              <a:spcBef>
                <a:spcPct val="20000"/>
              </a:spcBef>
            </a:pPr>
            <a:r>
              <a:rPr lang="en-GB" sz="900" dirty="0" err="1">
                <a:solidFill>
                  <a:schemeClr val="hlink"/>
                </a:solidFill>
                <a:latin typeface="+mn-lt"/>
                <a:cs typeface="Arial" pitchFamily="34" charset="0"/>
              </a:rPr>
              <a:t>Schweizerische</a:t>
            </a:r>
            <a:r>
              <a:rPr lang="en-GB" sz="900" dirty="0">
                <a:solidFill>
                  <a:schemeClr val="hlink"/>
                </a:solidFill>
                <a:latin typeface="+mn-lt"/>
                <a:cs typeface="Arial" pitchFamily="34" charset="0"/>
              </a:rPr>
              <a:t> </a:t>
            </a:r>
            <a:r>
              <a:rPr lang="en-GB" sz="900" dirty="0" err="1">
                <a:solidFill>
                  <a:schemeClr val="hlink"/>
                </a:solidFill>
                <a:latin typeface="+mn-lt"/>
                <a:cs typeface="Arial" pitchFamily="34" charset="0"/>
              </a:rPr>
              <a:t>Gesellschaft</a:t>
            </a:r>
            <a:r>
              <a:rPr lang="en-GB" sz="900" dirty="0">
                <a:solidFill>
                  <a:schemeClr val="hlink"/>
                </a:solidFill>
                <a:latin typeface="+mn-lt"/>
                <a:cs typeface="Arial" pitchFamily="34" charset="0"/>
              </a:rPr>
              <a:t> </a:t>
            </a:r>
            <a:r>
              <a:rPr lang="en-GB" sz="900" dirty="0" err="1">
                <a:solidFill>
                  <a:schemeClr val="hlink"/>
                </a:solidFill>
                <a:latin typeface="+mn-lt"/>
                <a:cs typeface="Arial" pitchFamily="34" charset="0"/>
              </a:rPr>
              <a:t>für</a:t>
            </a:r>
            <a:r>
              <a:rPr lang="en-GB" sz="900" dirty="0">
                <a:solidFill>
                  <a:schemeClr val="hlink"/>
                </a:solidFill>
                <a:latin typeface="+mn-lt"/>
                <a:cs typeface="Arial" pitchFamily="34" charset="0"/>
              </a:rPr>
              <a:t> </a:t>
            </a:r>
            <a:r>
              <a:rPr lang="en-GB" sz="900" dirty="0" err="1">
                <a:solidFill>
                  <a:schemeClr val="hlink"/>
                </a:solidFill>
                <a:latin typeface="+mn-lt"/>
                <a:cs typeface="Arial" pitchFamily="34" charset="0"/>
              </a:rPr>
              <a:t>Kristallographie</a:t>
            </a:r>
            <a:r>
              <a:rPr lang="en-GB" sz="900" dirty="0">
                <a:latin typeface="+mn-lt"/>
                <a:cs typeface="Arial" pitchFamily="34" charset="0"/>
              </a:rPr>
              <a:t> </a:t>
            </a:r>
          </a:p>
          <a:p>
            <a:pPr eaLnBrk="1" hangingPunct="1">
              <a:lnSpc>
                <a:spcPct val="80000"/>
              </a:lnSpc>
              <a:spcBef>
                <a:spcPct val="20000"/>
              </a:spcBef>
            </a:pPr>
            <a:r>
              <a:rPr lang="en-GB" sz="1200" dirty="0">
                <a:latin typeface="+mn-lt"/>
                <a:cs typeface="Arial" pitchFamily="34" charset="0"/>
              </a:rPr>
              <a:t>UK</a:t>
            </a:r>
            <a:endParaRPr lang="en-GB" sz="900" dirty="0">
              <a:latin typeface="+mn-lt"/>
              <a:cs typeface="Arial" pitchFamily="34" charset="0"/>
            </a:endParaRPr>
          </a:p>
          <a:p>
            <a:pPr eaLnBrk="1" hangingPunct="1">
              <a:lnSpc>
                <a:spcPct val="80000"/>
              </a:lnSpc>
              <a:spcBef>
                <a:spcPct val="20000"/>
              </a:spcBef>
            </a:pPr>
            <a:r>
              <a:rPr lang="en-GB" sz="900" dirty="0">
                <a:solidFill>
                  <a:schemeClr val="hlink"/>
                </a:solidFill>
                <a:latin typeface="+mn-lt"/>
                <a:cs typeface="Arial" pitchFamily="34" charset="0"/>
              </a:rPr>
              <a:t>The British Crystallographic Association</a:t>
            </a:r>
            <a:r>
              <a:rPr lang="en-GB" sz="900" dirty="0">
                <a:latin typeface="+mn-lt"/>
                <a:cs typeface="Arial" pitchFamily="34" charset="0"/>
              </a:rPr>
              <a:t> </a:t>
            </a:r>
          </a:p>
          <a:p>
            <a:pPr eaLnBrk="1" hangingPunct="1">
              <a:lnSpc>
                <a:spcPct val="80000"/>
              </a:lnSpc>
              <a:spcBef>
                <a:spcPct val="20000"/>
              </a:spcBef>
            </a:pPr>
            <a:r>
              <a:rPr lang="en-GB" sz="1200" dirty="0">
                <a:latin typeface="+mn-lt"/>
                <a:cs typeface="Arial" pitchFamily="34" charset="0"/>
              </a:rPr>
              <a:t>USA</a:t>
            </a:r>
            <a:endParaRPr lang="en-GB" sz="900" dirty="0">
              <a:latin typeface="+mn-lt"/>
              <a:cs typeface="Arial" pitchFamily="34" charset="0"/>
            </a:endParaRPr>
          </a:p>
          <a:p>
            <a:pPr eaLnBrk="1" hangingPunct="1">
              <a:lnSpc>
                <a:spcPct val="80000"/>
              </a:lnSpc>
              <a:spcBef>
                <a:spcPct val="20000"/>
              </a:spcBef>
            </a:pPr>
            <a:r>
              <a:rPr lang="en-GB" sz="900" dirty="0">
                <a:solidFill>
                  <a:schemeClr val="hlink"/>
                </a:solidFill>
                <a:latin typeface="+mn-lt"/>
                <a:cs typeface="Arial" pitchFamily="34" charset="0"/>
              </a:rPr>
              <a:t>National Academy of Sciences - National Research     Council</a:t>
            </a:r>
            <a:r>
              <a:rPr lang="en-GB" sz="900" dirty="0">
                <a:latin typeface="+mn-lt"/>
                <a:cs typeface="Arial"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a:t>
            </a:r>
            <a:endParaRPr lang="en-US" dirty="0"/>
          </a:p>
        </p:txBody>
      </p:sp>
      <p:sp>
        <p:nvSpPr>
          <p:cNvPr id="10" name="Content Placeholder 9"/>
          <p:cNvSpPr>
            <a:spLocks noGrp="1"/>
          </p:cNvSpPr>
          <p:nvPr>
            <p:ph idx="1"/>
          </p:nvPr>
        </p:nvSpPr>
        <p:spPr/>
        <p:txBody>
          <a:bodyPr/>
          <a:lstStyle/>
          <a:p>
            <a:endParaRPr lang="en-GB" dirty="0"/>
          </a:p>
        </p:txBody>
      </p:sp>
      <p:sp>
        <p:nvSpPr>
          <p:cNvPr id="4" name="Rectangle 3"/>
          <p:cNvSpPr/>
          <p:nvPr/>
        </p:nvSpPr>
        <p:spPr>
          <a:xfrm>
            <a:off x="3672417" y="1703916"/>
            <a:ext cx="2222500" cy="486834"/>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ADHERING BODIES</a:t>
            </a:r>
          </a:p>
        </p:txBody>
      </p:sp>
      <p:sp>
        <p:nvSpPr>
          <p:cNvPr id="5" name="Rectangle 4"/>
          <p:cNvSpPr/>
          <p:nvPr/>
        </p:nvSpPr>
        <p:spPr>
          <a:xfrm>
            <a:off x="4349750" y="2455333"/>
            <a:ext cx="793750" cy="359834"/>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bevelT w="0" h="0"/>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a:t>
            </a:r>
            <a:endParaRPr lang="en-US" dirty="0"/>
          </a:p>
        </p:txBody>
      </p:sp>
      <p:sp>
        <p:nvSpPr>
          <p:cNvPr id="7" name="Rectangle 6"/>
          <p:cNvSpPr/>
          <p:nvPr/>
        </p:nvSpPr>
        <p:spPr>
          <a:xfrm>
            <a:off x="3407834" y="3122085"/>
            <a:ext cx="2603500" cy="529167"/>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bevelT w="0" h="0"/>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EXECUTIVE COMMITTEE</a:t>
            </a:r>
            <a:endParaRPr lang="en-US" dirty="0"/>
          </a:p>
        </p:txBody>
      </p:sp>
      <p:sp>
        <p:nvSpPr>
          <p:cNvPr id="8" name="Rectangle 7"/>
          <p:cNvSpPr/>
          <p:nvPr/>
        </p:nvSpPr>
        <p:spPr>
          <a:xfrm>
            <a:off x="899582" y="2455333"/>
            <a:ext cx="2010834" cy="412750"/>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bevelT w="0" h="0"/>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REPRESENTATIVES</a:t>
            </a:r>
            <a:endParaRPr lang="en-US" dirty="0"/>
          </a:p>
        </p:txBody>
      </p:sp>
      <p:sp>
        <p:nvSpPr>
          <p:cNvPr id="9" name="Rectangle 8"/>
          <p:cNvSpPr/>
          <p:nvPr/>
        </p:nvSpPr>
        <p:spPr>
          <a:xfrm>
            <a:off x="6720415" y="2315632"/>
            <a:ext cx="1672168" cy="563034"/>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bevelT w="0" h="0"/>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COMMISSIONS</a:t>
            </a:r>
            <a:endParaRPr lang="en-US" dirty="0"/>
          </a:p>
        </p:txBody>
      </p:sp>
      <p:sp>
        <p:nvSpPr>
          <p:cNvPr id="12" name="Rectangle 11"/>
          <p:cNvSpPr/>
          <p:nvPr/>
        </p:nvSpPr>
        <p:spPr>
          <a:xfrm>
            <a:off x="783165" y="4127500"/>
            <a:ext cx="1587500" cy="793752"/>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bevelT w="0" h="0"/>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FINANCE COMMITTEE</a:t>
            </a:r>
            <a:endParaRPr lang="en-US" dirty="0"/>
          </a:p>
        </p:txBody>
      </p:sp>
      <p:sp>
        <p:nvSpPr>
          <p:cNvPr id="13" name="Rectangle 12"/>
          <p:cNvSpPr/>
          <p:nvPr/>
        </p:nvSpPr>
        <p:spPr>
          <a:xfrm>
            <a:off x="3989916" y="5291667"/>
            <a:ext cx="1566332" cy="560916"/>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bevelT w="0" h="0"/>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CHESTER OFFICE</a:t>
            </a:r>
            <a:endParaRPr lang="en-US" dirty="0"/>
          </a:p>
        </p:txBody>
      </p:sp>
      <p:sp>
        <p:nvSpPr>
          <p:cNvPr id="14" name="Rectangle 13"/>
          <p:cNvSpPr/>
          <p:nvPr/>
        </p:nvSpPr>
        <p:spPr>
          <a:xfrm>
            <a:off x="2497667" y="4116919"/>
            <a:ext cx="1629833" cy="804333"/>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bevelT w="0" h="0"/>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UNION CALENDAR (MEETINGS)</a:t>
            </a:r>
            <a:endParaRPr lang="en-US" dirty="0"/>
          </a:p>
        </p:txBody>
      </p:sp>
      <p:sp>
        <p:nvSpPr>
          <p:cNvPr id="15" name="Rectangle 14"/>
          <p:cNvSpPr/>
          <p:nvPr/>
        </p:nvSpPr>
        <p:spPr>
          <a:xfrm>
            <a:off x="5339292" y="4201584"/>
            <a:ext cx="1111250" cy="402166"/>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bevelT w="0" h="0"/>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COMCIFS</a:t>
            </a:r>
            <a:endParaRPr lang="en-US" dirty="0"/>
          </a:p>
        </p:txBody>
      </p:sp>
      <p:sp>
        <p:nvSpPr>
          <p:cNvPr id="16" name="Rectangle 15"/>
          <p:cNvSpPr/>
          <p:nvPr/>
        </p:nvSpPr>
        <p:spPr>
          <a:xfrm>
            <a:off x="6720416" y="4138085"/>
            <a:ext cx="1248833" cy="923772"/>
          </a:xfrm>
          <a:prstGeom prst="rect">
            <a:avLst/>
          </a:prstGeom>
          <a:solidFill>
            <a:schemeClr val="bg1">
              <a:lumMod val="65000"/>
            </a:schemeClr>
          </a:solidFill>
          <a:ln>
            <a:solidFill>
              <a:schemeClr val="bg1">
                <a:lumMod val="50000"/>
              </a:schemeClr>
            </a:solidFill>
          </a:ln>
          <a:effectLst>
            <a:outerShdw blurRad="50800" dist="38100" dir="2700000" algn="tl" rotWithShape="0">
              <a:schemeClr val="bg1">
                <a:lumMod val="50000"/>
                <a:alpha val="40000"/>
              </a:schemeClr>
            </a:outerShdw>
          </a:effectLst>
          <a:scene3d>
            <a:camera prst="orthographicFront" fov="0">
              <a:rot lat="0" lon="0" rev="0"/>
            </a:camera>
            <a:lightRig rig="threePt" dir="t">
              <a:rot lat="0" lon="0" rev="0"/>
            </a:lightRig>
          </a:scene3d>
          <a:sp3d contourW="9525" prstMaterial="matte">
            <a:bevelT w="0" h="0"/>
            <a:contourClr>
              <a:schemeClr val="bg1">
                <a:lumMod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IUCR/OUP BOOK SERIES</a:t>
            </a:r>
            <a:endParaRPr lang="en-US" dirty="0"/>
          </a:p>
        </p:txBody>
      </p:sp>
      <p:cxnSp>
        <p:nvCxnSpPr>
          <p:cNvPr id="19" name="Straight Arrow Connector 18"/>
          <p:cNvCxnSpPr/>
          <p:nvPr/>
        </p:nvCxnSpPr>
        <p:spPr>
          <a:xfrm>
            <a:off x="4741333" y="2190752"/>
            <a:ext cx="0" cy="264583"/>
          </a:xfrm>
          <a:prstGeom prst="straightConnector1">
            <a:avLst/>
          </a:prstGeom>
          <a:ln>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741333" y="2857502"/>
            <a:ext cx="0" cy="264583"/>
          </a:xfrm>
          <a:prstGeom prst="straightConnector1">
            <a:avLst/>
          </a:prstGeom>
          <a:ln>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741333" y="3651252"/>
            <a:ext cx="0" cy="1640417"/>
          </a:xfrm>
          <a:prstGeom prst="straightConnector1">
            <a:avLst/>
          </a:prstGeom>
          <a:ln>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2" idx="0"/>
            <a:endCxn id="7" idx="1"/>
          </p:cNvCxnSpPr>
          <p:nvPr/>
        </p:nvCxnSpPr>
        <p:spPr>
          <a:xfrm flipV="1">
            <a:off x="1576915" y="3386669"/>
            <a:ext cx="1830919" cy="740831"/>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333751" y="3651252"/>
            <a:ext cx="550333" cy="465667"/>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flipV="1">
            <a:off x="5339294" y="3651252"/>
            <a:ext cx="555625" cy="486833"/>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6" idx="0"/>
          </p:cNvCxnSpPr>
          <p:nvPr/>
        </p:nvCxnSpPr>
        <p:spPr>
          <a:xfrm flipH="1" flipV="1">
            <a:off x="6011335" y="3386667"/>
            <a:ext cx="1333498" cy="751418"/>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5" idx="1"/>
            <a:endCxn id="8" idx="3"/>
          </p:cNvCxnSpPr>
          <p:nvPr/>
        </p:nvCxnSpPr>
        <p:spPr>
          <a:xfrm flipH="1">
            <a:off x="2910416" y="2635250"/>
            <a:ext cx="1439335" cy="26458"/>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endCxn id="9" idx="1"/>
          </p:cNvCxnSpPr>
          <p:nvPr/>
        </p:nvCxnSpPr>
        <p:spPr>
          <a:xfrm flipV="1">
            <a:off x="5143501" y="2597151"/>
            <a:ext cx="1576915" cy="38101"/>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910416" y="2857502"/>
            <a:ext cx="497418" cy="264583"/>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6011334" y="2878668"/>
            <a:ext cx="709082" cy="243417"/>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0917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UNION FULFILL ITS AIMS?</a:t>
            </a:r>
            <a:endParaRPr lang="en-US" dirty="0"/>
          </a:p>
        </p:txBody>
      </p:sp>
      <p:sp>
        <p:nvSpPr>
          <p:cNvPr id="3" name="Text Placeholder 2"/>
          <p:cNvSpPr>
            <a:spLocks noGrp="1"/>
          </p:cNvSpPr>
          <p:nvPr>
            <p:ph type="body" sz="half" idx="1"/>
          </p:nvPr>
        </p:nvSpPr>
        <p:spPr>
          <a:xfrm>
            <a:off x="742949" y="1981200"/>
            <a:ext cx="7636775" cy="4114800"/>
          </a:xfrm>
        </p:spPr>
        <p:txBody>
          <a:bodyPr/>
          <a:lstStyle/>
          <a:p>
            <a:r>
              <a:rPr lang="en-US" dirty="0" smtClean="0"/>
              <a:t>Through its interactions with Other Scientific Associations and Bodies</a:t>
            </a:r>
          </a:p>
          <a:p>
            <a:endParaRPr lang="en-US" dirty="0" smtClean="0"/>
          </a:p>
          <a:p>
            <a:r>
              <a:rPr lang="en-US" dirty="0" smtClean="0"/>
              <a:t>Through its Commissions</a:t>
            </a:r>
          </a:p>
          <a:p>
            <a:endParaRPr lang="en-US" dirty="0" smtClean="0"/>
          </a:p>
          <a:p>
            <a:r>
              <a:rPr lang="en-US" dirty="0" smtClean="0"/>
              <a:t>Through its publications</a:t>
            </a:r>
            <a:endParaRPr lang="en-US" dirty="0"/>
          </a:p>
        </p:txBody>
      </p:sp>
    </p:spTree>
    <p:extLst>
      <p:ext uri="{BB962C8B-B14F-4D97-AF65-F5344CB8AC3E}">
        <p14:creationId xmlns:p14="http://schemas.microsoft.com/office/powerpoint/2010/main" val="31221255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ASSOCIATIONS AND OTHER BODIES</a:t>
            </a:r>
            <a:endParaRPr lang="en-US" dirty="0"/>
          </a:p>
        </p:txBody>
      </p:sp>
      <p:sp>
        <p:nvSpPr>
          <p:cNvPr id="3" name="Content Placeholder 2"/>
          <p:cNvSpPr>
            <a:spLocks noGrp="1"/>
          </p:cNvSpPr>
          <p:nvPr>
            <p:ph idx="1"/>
          </p:nvPr>
        </p:nvSpPr>
        <p:spPr>
          <a:xfrm>
            <a:off x="495300" y="1600206"/>
            <a:ext cx="8034551" cy="4200094"/>
          </a:xfrm>
        </p:spPr>
        <p:txBody>
          <a:bodyPr>
            <a:normAutofit lnSpcReduction="10000"/>
          </a:bodyPr>
          <a:lstStyle/>
          <a:p>
            <a:pPr marL="0" indent="0">
              <a:buNone/>
            </a:pPr>
            <a:r>
              <a:rPr lang="en-US" dirty="0" smtClean="0"/>
              <a:t> </a:t>
            </a:r>
            <a:r>
              <a:rPr lang="en-US" sz="2800" b="1" dirty="0" smtClean="0"/>
              <a:t>to promote international cooperation in crystallography</a:t>
            </a:r>
          </a:p>
          <a:p>
            <a:endParaRPr lang="en-US" dirty="0" smtClean="0"/>
          </a:p>
          <a:p>
            <a:r>
              <a:rPr lang="en-US" dirty="0" smtClean="0"/>
              <a:t>Regional Associates </a:t>
            </a:r>
          </a:p>
          <a:p>
            <a:endParaRPr lang="en-US" dirty="0"/>
          </a:p>
          <a:p>
            <a:r>
              <a:rPr lang="en-US" dirty="0" smtClean="0"/>
              <a:t>Scientific Associates</a:t>
            </a:r>
          </a:p>
          <a:p>
            <a:endParaRPr lang="en-US" dirty="0" smtClean="0"/>
          </a:p>
          <a:p>
            <a:r>
              <a:rPr lang="en-US" dirty="0" smtClean="0"/>
              <a:t>Representatives on other bodies</a:t>
            </a:r>
            <a:endParaRPr lang="en-US" dirty="0"/>
          </a:p>
        </p:txBody>
      </p:sp>
    </p:spTree>
    <p:extLst>
      <p:ext uri="{BB962C8B-B14F-4D97-AF65-F5344CB8AC3E}">
        <p14:creationId xmlns:p14="http://schemas.microsoft.com/office/powerpoint/2010/main" val="8413428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1040</TotalTime>
  <Words>1857</Words>
  <Application>Microsoft Macintosh PowerPoint</Application>
  <PresentationFormat>A4 Paper (210x297 mm)</PresentationFormat>
  <Paragraphs>408</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IUCR MEMBERSHIP AND WHAT IT OFFERS</vt:lpstr>
      <vt:lpstr>FORMATION OF IUCR</vt:lpstr>
      <vt:lpstr>AIMS</vt:lpstr>
      <vt:lpstr>1951 GA – STOCKHOLM, SWEDEN MEMBERSHIP GROWS</vt:lpstr>
      <vt:lpstr>1978 GA – WARSAW, POLAND  32 ADHERING BODIES</vt:lpstr>
      <vt:lpstr>2014 – 42 Adhering Bodies representing   51 countries</vt:lpstr>
      <vt:lpstr>STRUCTURE</vt:lpstr>
      <vt:lpstr>HOW DOES THE UNION FULFILL ITS AIMS?</vt:lpstr>
      <vt:lpstr>ASSOCIATIONS AND OTHER BODIES</vt:lpstr>
      <vt:lpstr>REGIONAL ASSOCIATES</vt:lpstr>
      <vt:lpstr>SCIENTIFIC ASSOCIATES</vt:lpstr>
      <vt:lpstr>OTHER BODIES</vt:lpstr>
      <vt:lpstr>OTHER BODIES</vt:lpstr>
      <vt:lpstr>NON-PUBLISHING COMMISSIONS</vt:lpstr>
      <vt:lpstr>PUBLICATIONS</vt:lpstr>
      <vt:lpstr>HOW IS THE UNION ABLE TO CARRY OUT ITS GOOD WORKS?</vt:lpstr>
      <vt:lpstr>Good works</vt:lpstr>
      <vt:lpstr>102 MEETINGS IN 34 COUNTRIES SUPPORTED SINCE 2011 </vt:lpstr>
      <vt:lpstr>MEETINGS SUPPORTED IN ASIA/AUSTRALASIA IN 2011</vt:lpstr>
      <vt:lpstr>MEETINGS SUPPORTED IN ASIA/AUSTRALASIA IN 2012</vt:lpstr>
      <vt:lpstr>MEETINGS SUPPORTED IN ASIA/AUSTRALASIA IN 2013</vt:lpstr>
      <vt:lpstr>MEETINGS SUPPORTED IN ASIA/AUSTRALASIA IN 2014</vt:lpstr>
      <vt:lpstr>VISITING PROFESSORSHIPS AWARDED SINCE 2011</vt:lpstr>
      <vt:lpstr>COSTA RICA SCHOOL OF CRYSTALLIZATION AND POLYMORPHISM 2014 – YOUNG SCIENTIST SUPPORT AND TWO VPs </vt:lpstr>
      <vt:lpstr>19 INTER-REGIONAL BURSARIES SINCE 2012</vt:lpstr>
      <vt:lpstr>VIEWS OF RECIPIENTS</vt:lpstr>
      <vt:lpstr>VIEWS OF RECIPIENTS</vt:lpstr>
      <vt:lpstr>CRYSTALLOGRAPHY IN AFRICA</vt:lpstr>
      <vt:lpstr>AFRICA – LECTURE SERIES AND SCHOOLS</vt:lpstr>
      <vt:lpstr>AFRICA – EQUIPMENT</vt:lpstr>
      <vt:lpstr>AFRICA – BURSARIES</vt:lpstr>
      <vt:lpstr>AFRICA AND BEYOND .  . .</vt:lpstr>
      <vt:lpstr>IUCR NEWSLETTER/WORLD DIRECTORY OF CRYSTALLOGRAPHERS</vt:lpstr>
      <vt:lpstr>HOW TO BECOME A MEMBER</vt:lpstr>
      <vt:lpstr>HOW TO JOIN – AS PART OF A REGIONAL COMMITTEE</vt:lpstr>
      <vt:lpstr>WEB SITES</vt:lpstr>
      <vt:lpstr>FINALLY . . .</vt:lpstr>
    </vt:vector>
  </TitlesOfParts>
  <Company>IUCr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IUCR MEMBERSHIP AND WHAT IT OFFERS</dc:title>
  <dc:creator>Michael Dacombe</dc:creator>
  <cp:lastModifiedBy>Mike Dacombe</cp:lastModifiedBy>
  <cp:revision>81</cp:revision>
  <cp:lastPrinted>2014-04-11T15:21:48Z</cp:lastPrinted>
  <dcterms:created xsi:type="dcterms:W3CDTF">2014-04-11T13:20:15Z</dcterms:created>
  <dcterms:modified xsi:type="dcterms:W3CDTF">2014-04-29T04:53:44Z</dcterms:modified>
</cp:coreProperties>
</file>