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351" r:id="rId3"/>
    <p:sldId id="353" r:id="rId4"/>
    <p:sldId id="354" r:id="rId5"/>
    <p:sldId id="385" r:id="rId6"/>
    <p:sldId id="445" r:id="rId7"/>
    <p:sldId id="446" r:id="rId8"/>
    <p:sldId id="408" r:id="rId9"/>
    <p:sldId id="355" r:id="rId10"/>
    <p:sldId id="384" r:id="rId11"/>
    <p:sldId id="356" r:id="rId12"/>
    <p:sldId id="357" r:id="rId13"/>
    <p:sldId id="436" r:id="rId14"/>
    <p:sldId id="392" r:id="rId15"/>
    <p:sldId id="429" r:id="rId16"/>
    <p:sldId id="447" r:id="rId17"/>
    <p:sldId id="363" r:id="rId18"/>
    <p:sldId id="422" r:id="rId19"/>
    <p:sldId id="364" r:id="rId20"/>
    <p:sldId id="440" r:id="rId21"/>
    <p:sldId id="441" r:id="rId22"/>
    <p:sldId id="44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1DB5"/>
    <a:srgbClr val="1B076F"/>
    <a:srgbClr val="CCECFF"/>
    <a:srgbClr val="66FFCC"/>
    <a:srgbClr val="99FF99"/>
    <a:srgbClr val="B2B2B2"/>
    <a:srgbClr val="30F047"/>
    <a:srgbClr val="CCFFFF"/>
    <a:srgbClr val="CC0066"/>
    <a:srgbClr val="FFCCFF"/>
  </p:clrMru>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157" autoAdjust="0"/>
    <p:restoredTop sz="92373" autoAdjust="0"/>
  </p:normalViewPr>
  <p:slideViewPr>
    <p:cSldViewPr>
      <p:cViewPr>
        <p:scale>
          <a:sx n="69" d="100"/>
          <a:sy n="69" d="100"/>
        </p:scale>
        <p:origin x="-43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4EBBE-3037-452D-8B36-E59848D2543A}" type="datetimeFigureOut">
              <a:rPr lang="en-US" smtClean="0"/>
              <a:pPr/>
              <a:t>4/29/2014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E3D06F-F203-40B1-9341-9FCCCE4EF2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3971" name="Rectangle 2"/>
          <p:cNvSpPr>
            <a:spLocks noGrp="1" noChangeArrowheads="1"/>
          </p:cNvSpPr>
          <p:nvPr>
            <p:ph type="body" idx="1"/>
          </p:nvPr>
        </p:nvSpPr>
        <p:spPr>
          <a:xfrm>
            <a:off x="685800" y="4343400"/>
            <a:ext cx="5481638" cy="411162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00355" name="Rectangle 2"/>
          <p:cNvSpPr>
            <a:spLocks noGrp="1" noChangeArrowheads="1"/>
          </p:cNvSpPr>
          <p:nvPr>
            <p:ph type="body" idx="1"/>
          </p:nvPr>
        </p:nvSpPr>
        <p:spPr>
          <a:xfrm>
            <a:off x="685800" y="4343400"/>
            <a:ext cx="5481638" cy="411162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00355" name="Rectangle 2"/>
          <p:cNvSpPr>
            <a:spLocks noGrp="1" noChangeArrowheads="1"/>
          </p:cNvSpPr>
          <p:nvPr>
            <p:ph type="body" idx="1"/>
          </p:nvPr>
        </p:nvSpPr>
        <p:spPr>
          <a:xfrm>
            <a:off x="685800" y="4343400"/>
            <a:ext cx="5481638" cy="411162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02403" name="Rectangle 2"/>
          <p:cNvSpPr>
            <a:spLocks noGrp="1" noChangeArrowheads="1"/>
          </p:cNvSpPr>
          <p:nvPr>
            <p:ph type="body" idx="1"/>
          </p:nvPr>
        </p:nvSpPr>
        <p:spPr>
          <a:xfrm>
            <a:off x="685800" y="4343400"/>
            <a:ext cx="5481638" cy="411162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
          <p:cNvSpPr>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110595" name="Rectangle 2"/>
          <p:cNvSpPr>
            <a:spLocks noGrp="1" noChangeArrowheads="1"/>
          </p:cNvSpPr>
          <p:nvPr>
            <p:ph type="body" idx="1"/>
          </p:nvPr>
        </p:nvSpPr>
        <p:spPr>
          <a:xfrm>
            <a:off x="685800" y="4343401"/>
            <a:ext cx="5481638" cy="4111625"/>
          </a:xfrm>
          <a:noFill/>
          <a:ln/>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722376" y="2688336"/>
            <a:ext cx="7772400" cy="3108960"/>
          </a:xfrm>
        </p:spPr>
        <p:txBody>
          <a:bodyPr anchor="t" anchorCtr="0">
            <a:noAutofit/>
          </a:bodyPr>
          <a:lstStyle>
            <a:lvl1pPr algn="ctr">
              <a:defRPr lang="en-US" sz="62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722376" y="1133856"/>
            <a:ext cx="77724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B1CC89D1-6235-443C-9539-6D4B282AE279}" type="datetime1">
              <a:rPr lang="en-US" smtClean="0"/>
              <a:pPr/>
              <a:t>4/29/2014</a:t>
            </a:fld>
            <a:endParaRPr lang="en-US" dirty="0" smtClean="0"/>
          </a:p>
        </p:txBody>
      </p:sp>
      <p:sp>
        <p:nvSpPr>
          <p:cNvPr id="9" name="Rectangle 14"/>
          <p:cNvSpPr>
            <a:spLocks noGrp="1"/>
          </p:cNvSpPr>
          <p:nvPr>
            <p:ph type="sldNum" sz="quarter" idx="11"/>
          </p:nvPr>
        </p:nvSpPr>
        <p:spPr/>
        <p:txBody>
          <a:bodyPr/>
          <a:lstStyle>
            <a:lvl1pPr>
              <a:defRPr lang="en-US" smtClean="0"/>
            </a:lvl1pPr>
          </a:lstStyle>
          <a:p>
            <a:pPr algn="r"/>
            <a:fld id="{47E06F9A-4543-41A4-9BCA-BFDDC4CB11EA}" type="slidenum">
              <a:rPr lang="en-US" smtClean="0"/>
              <a:pPr algn="r"/>
              <a:t>‹#›</a:t>
            </a:fld>
            <a:endParaRPr lang="en-US" dirty="0" smtClean="0"/>
          </a:p>
        </p:txBody>
      </p:sp>
      <p:sp>
        <p:nvSpPr>
          <p:cNvPr id="25" name="Rectangle 27"/>
          <p:cNvSpPr>
            <a:spLocks noGrp="1"/>
          </p:cNvSpPr>
          <p:nvPr>
            <p:ph type="ftr" sz="quarter" idx="12"/>
          </p:nvPr>
        </p:nvSpPr>
        <p:spPr/>
        <p:txBody>
          <a:bodyPr/>
          <a:lstStyle>
            <a:lvl1pPr>
              <a:defRPr lang="en-US" smtClean="0"/>
            </a:lvl1pPr>
          </a:lstStyle>
          <a:p>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C6BB12-A81A-42C5-B3C7-719A8679E729}" type="datetime1">
              <a:rPr lang="en-US" smtClean="0"/>
              <a:pPr/>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6F9A-4543-41A4-9BCA-BFDDC4CB11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DDD3E-574C-487F-BE0E-A0A8F6D762DA}" type="datetime1">
              <a:rPr lang="en-US" smtClean="0"/>
              <a:pPr/>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6F9A-4543-41A4-9BCA-BFDDC4CB11E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920" y="1600008"/>
            <a:ext cx="4044960" cy="4526395"/>
          </a:xfrm>
        </p:spPr>
        <p:txBody>
          <a:bodyPr>
            <a:normAutofit/>
          </a:bodyPr>
          <a:lstStyle/>
          <a:p>
            <a:pPr lvl="0"/>
            <a:endParaRPr lang="en-US" noProof="0" smtClean="0"/>
          </a:p>
        </p:txBody>
      </p:sp>
      <p:sp>
        <p:nvSpPr>
          <p:cNvPr id="4" name="Text Placeholder 3"/>
          <p:cNvSpPr>
            <a:spLocks noGrp="1"/>
          </p:cNvSpPr>
          <p:nvPr>
            <p:ph type="body" sz="half" idx="2"/>
          </p:nvPr>
        </p:nvSpPr>
        <p:spPr>
          <a:xfrm>
            <a:off x="4641121" y="1600008"/>
            <a:ext cx="4046400" cy="45263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smtClean="0"/>
            </a:lvl1pPr>
          </a:lstStyle>
          <a:p>
            <a:pPr>
              <a:defRPr/>
            </a:pPr>
            <a:fld id="{A92C6226-EB83-4EF6-BDCF-E34CCB5B8554}" type="datetime1">
              <a:rPr lang="en-US" smtClean="0"/>
              <a:pPr>
                <a:defRPr/>
              </a:pPr>
              <a:t>4/29/2014</a:t>
            </a:fld>
            <a:endParaRPr lang="en-US"/>
          </a:p>
        </p:txBody>
      </p:sp>
      <p:sp>
        <p:nvSpPr>
          <p:cNvPr id="6" name="Rectangle 3"/>
          <p:cNvSpPr>
            <a:spLocks noGrp="1" noChangeArrowheads="1"/>
          </p:cNvSpPr>
          <p:nvPr>
            <p:ph type="sldNum" sz="quarter" idx="11"/>
          </p:nvPr>
        </p:nvSpPr>
        <p:spPr/>
        <p:txBody>
          <a:bodyPr/>
          <a:lstStyle>
            <a:lvl1pPr>
              <a:defRPr/>
            </a:lvl1pPr>
          </a:lstStyle>
          <a:p>
            <a:pPr>
              <a:defRPr/>
            </a:pPr>
            <a:fld id="{F5548464-0FED-46D5-A8E0-108869F66124}" type="slidenum">
              <a:rPr lang="en-US"/>
              <a:pPr>
                <a:defRPr/>
              </a:pPr>
              <a:t>‹#›</a:t>
            </a:fld>
            <a:endParaRPr lang="en-US"/>
          </a:p>
        </p:txBody>
      </p:sp>
      <p:sp>
        <p:nvSpPr>
          <p:cNvPr id="7" name="Rectangle 14"/>
          <p:cNvSpPr>
            <a:spLocks noGrp="1" noChangeArrowheads="1"/>
          </p:cNvSpPr>
          <p:nvPr>
            <p:ph type="ftr" sz="quarter" idx="12"/>
          </p:nvPr>
        </p:nvSpPr>
        <p:spPr>
          <a:xfrm>
            <a:off x="3124200" y="6248400"/>
            <a:ext cx="2895600" cy="476250"/>
          </a:xfrm>
        </p:spPr>
        <p:txBody>
          <a:bodyPr lIns="82945" tIns="41473" rIns="82945" bIns="41473"/>
          <a:lstStyle>
            <a:lvl1pPr>
              <a:defRPr sz="1000">
                <a:solidFill>
                  <a:schemeClr val="bg2">
                    <a:shade val="50000"/>
                  </a:schemeClr>
                </a:solidFill>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CA903162-7E9E-4B0F-B08F-E7695EEB8A16}" type="datetime1">
              <a:rPr lang="en-US" smtClean="0"/>
              <a:pPr/>
              <a:t>4/29/2014</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47E06F9A-4543-41A4-9BCA-BFDDC4CB11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a:xfrm>
            <a:off x="762000" y="5958840"/>
            <a:ext cx="2133600" cy="365760"/>
          </a:xfrm>
        </p:spPr>
        <p:txBody>
          <a:bodyPr/>
          <a:lstStyle/>
          <a:p>
            <a:fld id="{26B5D655-7160-4196-B181-7BF732D2CB58}" type="datetime1">
              <a:rPr lang="en-US" smtClean="0"/>
              <a:pPr/>
              <a:t>4/29/2014</a:t>
            </a:fld>
            <a:endParaRPr lang="en-US"/>
          </a:p>
        </p:txBody>
      </p:sp>
      <p:sp>
        <p:nvSpPr>
          <p:cNvPr id="5" name="Rectangle 5"/>
          <p:cNvSpPr>
            <a:spLocks noGrp="1"/>
          </p:cNvSpPr>
          <p:nvPr>
            <p:ph type="ftr" sz="quarter" idx="11"/>
          </p:nvPr>
        </p:nvSpPr>
        <p:spPr>
          <a:xfrm>
            <a:off x="3124200" y="5958840"/>
            <a:ext cx="2895600" cy="365760"/>
          </a:xfrm>
        </p:spPr>
        <p:txBody>
          <a:bodyPr/>
          <a:lstStyle/>
          <a:p>
            <a:endParaRPr lang="en-US"/>
          </a:p>
        </p:txBody>
      </p:sp>
      <p:sp>
        <p:nvSpPr>
          <p:cNvPr id="6" name="Rectangle 6"/>
          <p:cNvSpPr>
            <a:spLocks noGrp="1"/>
          </p:cNvSpPr>
          <p:nvPr>
            <p:ph type="sldNum" sz="quarter" idx="12"/>
          </p:nvPr>
        </p:nvSpPr>
        <p:spPr>
          <a:xfrm>
            <a:off x="6248400" y="5958840"/>
            <a:ext cx="2133600" cy="365760"/>
          </a:xfrm>
        </p:spPr>
        <p:txBody>
          <a:bodyPr/>
          <a:lstStyle/>
          <a:p>
            <a:fld id="{47E06F9A-4543-41A4-9BCA-BFDDC4CB11E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2DEB5D5A-6346-4F06-BD26-842F5950A268}" type="datetime1">
              <a:rPr lang="en-US" smtClean="0"/>
              <a:pPr/>
              <a:t>4/29/2014</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47E06F9A-4543-41A4-9BCA-BFDDC4CB11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E8945D84-94A0-4ABF-A109-E4377D5A491C}" type="datetime1">
              <a:rPr lang="en-US" smtClean="0"/>
              <a:pPr/>
              <a:t>4/29/2014</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a:xfrm>
            <a:off x="6553200" y="6214404"/>
            <a:ext cx="2133600" cy="365760"/>
          </a:xfrm>
        </p:spPr>
        <p:txBody>
          <a:bodyPr/>
          <a:lstStyle/>
          <a:p>
            <a:fld id="{47E06F9A-4543-41A4-9BCA-BFDDC4CB11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68A6DB72-C24F-4A2C-BDB5-EA6B5ECCE322}" type="datetime1">
              <a:rPr lang="en-US" smtClean="0"/>
              <a:pPr/>
              <a:t>4/29/2014</a:t>
            </a:fld>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47E06F9A-4543-41A4-9BCA-BFDDC4CB11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C29C0083-3D87-4E80-8C19-7F248BA5CB8C}" type="datetime1">
              <a:rPr lang="en-US" smtClean="0"/>
              <a:pPr/>
              <a:t>4/29/2014</a:t>
            </a:fld>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47E06F9A-4543-41A4-9BCA-BFDDC4CB11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55D6F9D2-DC83-45B0-A158-8537384D6C13}" type="datetime1">
              <a:rPr lang="en-US" smtClean="0"/>
              <a:pPr/>
              <a:t>4/29/2014</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a:xfrm>
            <a:off x="6553200" y="6214404"/>
            <a:ext cx="2133600" cy="365760"/>
          </a:xfrm>
        </p:spPr>
        <p:txBody>
          <a:bodyPr/>
          <a:lstStyle/>
          <a:p>
            <a:fld id="{47E06F9A-4543-41A4-9BCA-BFDDC4CB11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n-US" sz="2000" smtClean="0"/>
              <a:t>Click icon to add picture</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C8270469-05EC-4847-82B7-4ADD77C7968D}" type="datetime1">
              <a:rPr lang="en-US" smtClean="0"/>
              <a:pPr/>
              <a:t>4/29/2014</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47E06F9A-4543-41A4-9BCA-BFDDC4CB11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342900" y="228600"/>
            <a:ext cx="8458200" cy="64008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pPr>
              <a:defRPr sz="1200"/>
            </a:pPr>
            <a:fld id="{3CA437E6-351C-4503-B700-379A5F6CC68C}" type="datetime1">
              <a:rPr lang="en-US" smtClean="0"/>
              <a:pPr>
                <a:defRPr sz="1200"/>
              </a:pPr>
              <a:t>4/29/2014</a:t>
            </a:fld>
            <a:endParaRPr b="0">
              <a:solidFill>
                <a:schemeClr val="tx2"/>
              </a:solidFill>
            </a:endParaRPr>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pPr>
              <a:defRPr sz="1200"/>
            </a:pPr>
            <a:endParaRPr b="0">
              <a:solidFill>
                <a:schemeClr val="tx2"/>
              </a:solidFill>
            </a:endParaRPr>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pPr>
              <a:defRPr sz="1200"/>
            </a:pPr>
            <a:fld id="{47E06F9A-4543-41A4-9BCA-BFDDC4CB11EA}" type="slidenum">
              <a:rPr lang="en-US" smtClean="0"/>
              <a:pPr>
                <a:defRPr sz="1200"/>
              </a:pPr>
              <a:t>‹#›</a:t>
            </a:fld>
            <a:endParaRPr b="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defPPr>
        <a:defRPr sz="4400">
          <a:solidFill>
            <a:schemeClr val="tx2">
              <a:shade val="80000"/>
              <a:satMod val="150000"/>
            </a:schemeClr>
          </a:solidFill>
          <a:latin typeface="+mj-lt"/>
          <a:ea typeface="+mj-ea"/>
          <a:cs typeface="+mj-cs"/>
        </a:defRPr>
      </a:defPPr>
      <a:lvl1pPr algn="ctr" eaLnBrk="1" hangingPunct="1">
        <a:buNone/>
        <a:defRPr lang="en-US" sz="53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tiff"/><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tif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6.xml"/><Relationship Id="rId4" Type="http://schemas.openxmlformats.org/officeDocument/2006/relationships/image" Target="../media/image19.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581400" y="2362200"/>
            <a:ext cx="5105400" cy="1752600"/>
          </a:xfrm>
        </p:spPr>
        <p:txBody>
          <a:bodyPr>
            <a:noAutofit/>
          </a:bodyPr>
          <a:lstStyle/>
          <a:p>
            <a:pPr lvl="0" algn="r">
              <a:defRPr/>
            </a:pPr>
            <a:r>
              <a:rPr sz="2800" smtClean="0">
                <a:ln>
                  <a:noFill/>
                </a:ln>
                <a:solidFill>
                  <a:schemeClr val="accent2">
                    <a:lumMod val="75000"/>
                  </a:schemeClr>
                </a:solidFill>
                <a:effectLst/>
                <a:latin typeface="Bookman Old Style" pitchFamily="18" charset="0"/>
              </a:rPr>
              <a:t>Characterization </a:t>
            </a:r>
            <a:r>
              <a:rPr sz="2800">
                <a:ln>
                  <a:noFill/>
                </a:ln>
                <a:solidFill>
                  <a:schemeClr val="accent2">
                    <a:lumMod val="75000"/>
                  </a:schemeClr>
                </a:solidFill>
                <a:effectLst/>
                <a:latin typeface="Bookman Old Style" pitchFamily="18" charset="0"/>
              </a:rPr>
              <a:t>and Crystal Structure Determination of a </a:t>
            </a:r>
            <a:r>
              <a:rPr sz="2800" smtClean="0">
                <a:ln>
                  <a:noFill/>
                </a:ln>
                <a:solidFill>
                  <a:schemeClr val="accent2">
                    <a:lumMod val="75000"/>
                  </a:schemeClr>
                </a:solidFill>
                <a:effectLst/>
                <a:latin typeface="Bookman Old Style" pitchFamily="18" charset="0"/>
              </a:rPr>
              <a:t>Papain-like Cysteine Protease </a:t>
            </a:r>
            <a:r>
              <a:rPr sz="2800">
                <a:ln>
                  <a:noFill/>
                </a:ln>
                <a:solidFill>
                  <a:schemeClr val="accent2">
                    <a:lumMod val="75000"/>
                  </a:schemeClr>
                </a:solidFill>
                <a:effectLst/>
                <a:latin typeface="Bookman Old Style" pitchFamily="18" charset="0"/>
              </a:rPr>
              <a:t>from the </a:t>
            </a:r>
            <a:r>
              <a:rPr sz="2800" smtClean="0">
                <a:ln>
                  <a:noFill/>
                </a:ln>
                <a:solidFill>
                  <a:schemeClr val="accent2">
                    <a:lumMod val="75000"/>
                  </a:schemeClr>
                </a:solidFill>
                <a:effectLst/>
                <a:latin typeface="Bookman Old Style" pitchFamily="18" charset="0"/>
              </a:rPr>
              <a:t>Bulbs </a:t>
            </a:r>
            <a:r>
              <a:rPr sz="2800">
                <a:ln>
                  <a:noFill/>
                </a:ln>
                <a:solidFill>
                  <a:schemeClr val="accent2">
                    <a:lumMod val="75000"/>
                  </a:schemeClr>
                </a:solidFill>
                <a:effectLst/>
                <a:latin typeface="Bookman Old Style" pitchFamily="18" charset="0"/>
              </a:rPr>
              <a:t>of </a:t>
            </a:r>
            <a:r>
              <a:rPr sz="2800" i="1">
                <a:ln>
                  <a:noFill/>
                </a:ln>
                <a:solidFill>
                  <a:schemeClr val="accent2">
                    <a:lumMod val="75000"/>
                  </a:schemeClr>
                </a:solidFill>
                <a:effectLst/>
                <a:latin typeface="Bookman Old Style" pitchFamily="18" charset="0"/>
              </a:rPr>
              <a:t>Crocus </a:t>
            </a:r>
            <a:r>
              <a:rPr sz="2800" i="1" smtClean="0">
                <a:ln>
                  <a:noFill/>
                </a:ln>
                <a:solidFill>
                  <a:schemeClr val="accent2">
                    <a:lumMod val="75000"/>
                  </a:schemeClr>
                </a:solidFill>
                <a:effectLst/>
                <a:latin typeface="Bookman Old Style" pitchFamily="18" charset="0"/>
              </a:rPr>
              <a:t>sativus </a:t>
            </a:r>
            <a:r>
              <a:rPr sz="2800">
                <a:ln>
                  <a:noFill/>
                </a:ln>
                <a:solidFill>
                  <a:schemeClr val="accent2">
                    <a:lumMod val="75000"/>
                  </a:schemeClr>
                </a:solidFill>
                <a:effectLst/>
              </a:rPr>
              <a:t/>
            </a:r>
            <a:br>
              <a:rPr sz="2800">
                <a:ln>
                  <a:noFill/>
                </a:ln>
                <a:solidFill>
                  <a:schemeClr val="accent2">
                    <a:lumMod val="75000"/>
                  </a:schemeClr>
                </a:solidFill>
                <a:effectLst/>
              </a:rPr>
            </a:br>
            <a:endParaRPr lang="en-US" sz="2800" dirty="0" smtClean="0">
              <a:solidFill>
                <a:schemeClr val="accent2">
                  <a:lumMod val="75000"/>
                </a:schemeClr>
              </a:solidFill>
            </a:endParaRPr>
          </a:p>
        </p:txBody>
      </p:sp>
      <p:sp>
        <p:nvSpPr>
          <p:cNvPr id="16388" name="Subtitle 10"/>
          <p:cNvSpPr>
            <a:spLocks noGrp="1"/>
          </p:cNvSpPr>
          <p:nvPr>
            <p:ph type="subTitle" idx="1"/>
          </p:nvPr>
        </p:nvSpPr>
        <p:spPr>
          <a:xfrm>
            <a:off x="5105400" y="5349240"/>
            <a:ext cx="3505200" cy="518160"/>
          </a:xfrm>
        </p:spPr>
        <p:txBody>
          <a:bodyPr>
            <a:noAutofit/>
          </a:bodyPr>
          <a:lstStyle/>
          <a:p>
            <a:pPr marL="36513">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b="1" dirty="0" smtClean="0">
              <a:solidFill>
                <a:schemeClr val="tx1"/>
              </a:solidFill>
              <a:latin typeface="Bookman Old Style" pitchFamily="18" charset="0"/>
            </a:endParaRPr>
          </a:p>
          <a:p>
            <a:pPr marL="36513">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sz="2400" b="1" smtClean="0">
              <a:solidFill>
                <a:schemeClr val="tx1"/>
              </a:solidFill>
              <a:latin typeface="Bookman Old Style" pitchFamily="18" charset="0"/>
            </a:endParaRPr>
          </a:p>
          <a:p>
            <a:pPr marL="36513" algn="r">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smtClean="0">
                <a:solidFill>
                  <a:schemeClr val="tx1"/>
                </a:solidFill>
                <a:latin typeface="Bookman Old Style" pitchFamily="18" charset="0"/>
              </a:rPr>
              <a:t>Dr. Sadaf </a:t>
            </a:r>
            <a:r>
              <a:rPr lang="en-US" sz="2400" b="1" dirty="0" err="1" smtClean="0">
                <a:solidFill>
                  <a:schemeClr val="tx1"/>
                </a:solidFill>
                <a:latin typeface="Bookman Old Style" pitchFamily="18" charset="0"/>
              </a:rPr>
              <a:t>Iqbal</a:t>
            </a:r>
            <a:endParaRPr lang="en-US" sz="2400" b="1" dirty="0" smtClean="0">
              <a:solidFill>
                <a:schemeClr val="tx1"/>
              </a:solidFill>
              <a:latin typeface="Bookman Old Style" pitchFamily="18" charset="0"/>
            </a:endParaRPr>
          </a:p>
        </p:txBody>
      </p:sp>
      <p:sp>
        <p:nvSpPr>
          <p:cNvPr id="8" name="Date Placeholder 7"/>
          <p:cNvSpPr>
            <a:spLocks noGrp="1"/>
          </p:cNvSpPr>
          <p:nvPr>
            <p:ph type="dt" sz="half" idx="10"/>
          </p:nvPr>
        </p:nvSpPr>
        <p:spPr/>
        <p:txBody>
          <a:bodyPr/>
          <a:lstStyle/>
          <a:p>
            <a:pPr>
              <a:defRPr/>
            </a:pPr>
            <a:fld id="{903B4FB0-6AF0-4898-ABF6-D3252E5956B5}" type="datetime1">
              <a:rPr lang="en-US" smtClean="0"/>
              <a:pPr>
                <a:defRPr/>
              </a:pPr>
              <a:t>4/29/2014</a:t>
            </a:fld>
            <a:endParaRPr lang="en-US" dirty="0"/>
          </a:p>
        </p:txBody>
      </p:sp>
      <p:sp>
        <p:nvSpPr>
          <p:cNvPr id="9" name="Slide Number Placeholder 8"/>
          <p:cNvSpPr>
            <a:spLocks noGrp="1"/>
          </p:cNvSpPr>
          <p:nvPr>
            <p:ph type="sldNum" sz="quarter" idx="11"/>
          </p:nvPr>
        </p:nvSpPr>
        <p:spPr/>
        <p:txBody>
          <a:bodyPr/>
          <a:lstStyle/>
          <a:p>
            <a:pPr>
              <a:defRPr/>
            </a:pPr>
            <a:fld id="{1B112960-6D88-4526-8BFE-2E417D46FC78}" type="slidenum">
              <a:rPr lang="en-US"/>
              <a:pPr>
                <a:defRPr/>
              </a:pPr>
              <a:t>1</a:t>
            </a:fld>
            <a:endParaRPr lang="en-US" dirty="0"/>
          </a:p>
        </p:txBody>
      </p:sp>
      <p:sp>
        <p:nvSpPr>
          <p:cNvPr id="38913" name="Rectangle 1"/>
          <p:cNvSpPr>
            <a:spLocks noChangeArrowheads="1"/>
          </p:cNvSpPr>
          <p:nvPr/>
        </p:nvSpPr>
        <p:spPr bwMode="auto">
          <a:xfrm>
            <a:off x="457200" y="5890736"/>
            <a:ext cx="8305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50" algn="r" defTabSz="914400" rtl="0" eaLnBrk="0" fontAlgn="base" latinLnBrk="0" hangingPunct="0">
              <a:lnSpc>
                <a:spcPct val="100000"/>
              </a:lnSpc>
              <a:spcBef>
                <a:spcPct val="0"/>
              </a:spcBef>
              <a:spcAft>
                <a:spcPct val="0"/>
              </a:spcAft>
              <a:buClrTx/>
              <a:buSzTx/>
              <a:buFontTx/>
              <a:buNone/>
              <a:tabLst>
                <a:tab pos="6611938" algn="l"/>
              </a:tabLst>
            </a:pPr>
            <a:r>
              <a:rPr kumimoji="0" lang="en-US" altLang="zh-CN" sz="1200" b="1" i="0" u="none" strike="noStrike" cap="none" normalizeH="0" baseline="0" dirty="0" smtClean="0">
                <a:ln>
                  <a:noFill/>
                </a:ln>
                <a:solidFill>
                  <a:srgbClr val="1B076F"/>
                </a:solidFill>
                <a:effectLst/>
                <a:ea typeface="Times New Roman" pitchFamily="18" charset="0"/>
                <a:cs typeface="Arial" pitchFamily="34" charset="0"/>
              </a:rPr>
              <a:t>DR. PANJWANI CENTER FOR MOLECULAR MEDICINE AND DRUG RESEARCH,</a:t>
            </a:r>
          </a:p>
          <a:p>
            <a:pPr marL="0" marR="0" lvl="0" indent="6350" algn="r" defTabSz="914400" rtl="0" eaLnBrk="0" fontAlgn="base" latinLnBrk="0" hangingPunct="0">
              <a:lnSpc>
                <a:spcPct val="100000"/>
              </a:lnSpc>
              <a:spcBef>
                <a:spcPct val="0"/>
              </a:spcBef>
              <a:spcAft>
                <a:spcPct val="0"/>
              </a:spcAft>
              <a:buClrTx/>
              <a:buSzTx/>
              <a:buFontTx/>
              <a:buNone/>
              <a:tabLst>
                <a:tab pos="6611938" algn="l"/>
              </a:tabLst>
            </a:pPr>
            <a:r>
              <a:rPr lang="en-US" altLang="zh-CN" sz="1200" b="1" dirty="0" smtClean="0">
                <a:solidFill>
                  <a:srgbClr val="1B076F"/>
                </a:solidFill>
                <a:ea typeface="Times New Roman" pitchFamily="18" charset="0"/>
                <a:cs typeface="Arial" pitchFamily="34" charset="0"/>
              </a:rPr>
              <a:t>INTERNATIONAL CENTER FOR CHEMICAL AND BIOLOGICAL SCIENCES,</a:t>
            </a:r>
            <a:endParaRPr kumimoji="0" lang="en-US" altLang="zh-CN" sz="1200" b="1" i="0" u="none" strike="noStrike" cap="none" normalizeH="0" baseline="0" dirty="0" smtClean="0">
              <a:ln>
                <a:noFill/>
              </a:ln>
              <a:solidFill>
                <a:srgbClr val="1B076F"/>
              </a:solidFill>
              <a:effectLst/>
              <a:ea typeface="Times New Roman" pitchFamily="18" charset="0"/>
              <a:cs typeface="Arial" pitchFamily="34" charset="0"/>
            </a:endParaRPr>
          </a:p>
          <a:p>
            <a:pPr marL="0" marR="0" lvl="0" indent="6350" algn="r" defTabSz="914400" rtl="0" eaLnBrk="0" fontAlgn="base" latinLnBrk="0" hangingPunct="0">
              <a:lnSpc>
                <a:spcPct val="100000"/>
              </a:lnSpc>
              <a:spcBef>
                <a:spcPct val="0"/>
              </a:spcBef>
              <a:spcAft>
                <a:spcPct val="0"/>
              </a:spcAft>
              <a:buClrTx/>
              <a:buSzTx/>
              <a:buFontTx/>
              <a:buNone/>
              <a:tabLst>
                <a:tab pos="6611938" algn="l"/>
              </a:tabLst>
            </a:pPr>
            <a:r>
              <a:rPr kumimoji="0" lang="en-US" altLang="zh-CN" sz="1200" b="1" i="0" u="none" strike="noStrike" cap="none" normalizeH="0" baseline="0" dirty="0" smtClean="0">
                <a:ln>
                  <a:noFill/>
                </a:ln>
                <a:solidFill>
                  <a:srgbClr val="1B076F"/>
                </a:solidFill>
                <a:effectLst/>
                <a:ea typeface="Times New Roman" pitchFamily="18" charset="0"/>
                <a:cs typeface="Arial" pitchFamily="34" charset="0"/>
              </a:rPr>
              <a:t>UNIVERSITY OF KARACHI</a:t>
            </a:r>
            <a:r>
              <a:rPr kumimoji="0" lang="en-US" altLang="zh-CN" sz="900" b="0" i="0" u="none" strike="noStrike" cap="none" normalizeH="0" baseline="0" dirty="0" smtClean="0">
                <a:ln>
                  <a:noFill/>
                </a:ln>
                <a:solidFill>
                  <a:srgbClr val="1B076F"/>
                </a:solidFill>
                <a:effectLst/>
                <a:cs typeface="Arial" pitchFamily="34" charset="0"/>
              </a:rPr>
              <a:t> </a:t>
            </a:r>
            <a:endParaRPr kumimoji="0" lang="en-US" altLang="zh-CN" b="0" i="0" u="none" strike="noStrike" cap="none" normalizeH="0" baseline="0" dirty="0" smtClean="0">
              <a:ln>
                <a:noFill/>
              </a:ln>
              <a:solidFill>
                <a:srgbClr val="1B076F"/>
              </a:solidFill>
              <a:effectLst/>
              <a:cs typeface="Arial" pitchFamily="34" charset="0"/>
            </a:endParaRPr>
          </a:p>
        </p:txBody>
      </p:sp>
      <p:grpSp>
        <p:nvGrpSpPr>
          <p:cNvPr id="16" name="Group 15"/>
          <p:cNvGrpSpPr/>
          <p:nvPr/>
        </p:nvGrpSpPr>
        <p:grpSpPr>
          <a:xfrm>
            <a:off x="304800" y="701064"/>
            <a:ext cx="2809596" cy="5013936"/>
            <a:chOff x="238404" y="997212"/>
            <a:chExt cx="2809596" cy="4539644"/>
          </a:xfrm>
        </p:grpSpPr>
        <p:pic>
          <p:nvPicPr>
            <p:cNvPr id="11" name="Picture 19" descr="H:\user_sadaf_data\Documents\crocussativus\unk22\reduced crystals\PIC00038.JPG"/>
            <p:cNvPicPr>
              <a:picLocks noChangeAspect="1" noChangeArrowheads="1"/>
            </p:cNvPicPr>
            <p:nvPr/>
          </p:nvPicPr>
          <p:blipFill>
            <a:blip r:embed="rId3"/>
            <a:srcRect l="8000" t="15000" r="16000"/>
            <a:stretch>
              <a:fillRect/>
            </a:stretch>
          </p:blipFill>
          <p:spPr bwMode="auto">
            <a:xfrm>
              <a:off x="685800" y="997212"/>
              <a:ext cx="1371600" cy="1227221"/>
            </a:xfrm>
            <a:prstGeom prst="rect">
              <a:avLst/>
            </a:prstGeom>
            <a:ln>
              <a:noFill/>
            </a:ln>
            <a:effectLst>
              <a:outerShdw blurRad="292100" dist="139700" dir="2700000" algn="tl" rotWithShape="0">
                <a:srgbClr val="333333">
                  <a:alpha val="65000"/>
                </a:srgbClr>
              </a:outerShdw>
            </a:effectLst>
          </p:spPr>
        </p:pic>
        <p:pic>
          <p:nvPicPr>
            <p:cNvPr id="12" name="Picture 11" descr="C:\Users\Sadaf\Pictures\insertion.tif"/>
            <p:cNvPicPr/>
            <p:nvPr/>
          </p:nvPicPr>
          <p:blipFill>
            <a:blip r:embed="rId4" cstate="print"/>
            <a:srcRect/>
            <a:stretch>
              <a:fillRect/>
            </a:stretch>
          </p:blipFill>
          <p:spPr bwMode="auto">
            <a:xfrm>
              <a:off x="1229004" y="4295002"/>
              <a:ext cx="1600200" cy="1241854"/>
            </a:xfrm>
            <a:prstGeom prst="rect">
              <a:avLst/>
            </a:prstGeom>
            <a:ln>
              <a:noFill/>
            </a:ln>
            <a:effectLst>
              <a:outerShdw blurRad="292100" dist="139700" dir="2700000" algn="tl" rotWithShape="0">
                <a:srgbClr val="333333">
                  <a:alpha val="65000"/>
                </a:srgbClr>
              </a:outerShdw>
            </a:effectLst>
          </p:spPr>
        </p:pic>
        <p:pic>
          <p:nvPicPr>
            <p:cNvPr id="13" name="Picture 58" descr="diffraction"/>
            <p:cNvPicPr>
              <a:picLocks noChangeAspect="1" noChangeArrowheads="1"/>
            </p:cNvPicPr>
            <p:nvPr/>
          </p:nvPicPr>
          <p:blipFill>
            <a:blip r:embed="rId5" cstate="print">
              <a:lum bright="-20000" contrast="10000"/>
            </a:blip>
            <a:srcRect/>
            <a:stretch>
              <a:fillRect/>
            </a:stretch>
          </p:blipFill>
          <p:spPr>
            <a:xfrm>
              <a:off x="813268" y="2639197"/>
              <a:ext cx="1320332" cy="1241854"/>
            </a:xfrm>
            <a:prstGeom prst="rect">
              <a:avLst/>
            </a:prstGeom>
            <a:ln>
              <a:noFill/>
            </a:ln>
            <a:effectLst>
              <a:outerShdw blurRad="292100" dist="139700" dir="2700000" algn="tl" rotWithShape="0">
                <a:srgbClr val="333333">
                  <a:alpha val="65000"/>
                </a:srgbClr>
              </a:outerShdw>
            </a:effectLst>
          </p:spPr>
        </p:pic>
        <p:sp>
          <p:nvSpPr>
            <p:cNvPr id="14" name="Curved Right Arrow 13"/>
            <p:cNvSpPr/>
            <p:nvPr/>
          </p:nvSpPr>
          <p:spPr>
            <a:xfrm rot="20403461">
              <a:off x="238404" y="3572051"/>
              <a:ext cx="762000" cy="1137066"/>
            </a:xfrm>
            <a:prstGeom prst="curvedRightArrow">
              <a:avLst/>
            </a:prstGeom>
            <a:solidFill>
              <a:srgbClr val="99FF99"/>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15" name="Curved Left Arrow 14"/>
            <p:cNvSpPr/>
            <p:nvPr/>
          </p:nvSpPr>
          <p:spPr>
            <a:xfrm rot="669182">
              <a:off x="2133600" y="1524000"/>
              <a:ext cx="914400" cy="1184189"/>
            </a:xfrm>
            <a:prstGeom prst="curvedLeftArrow">
              <a:avLst/>
            </a:prstGeom>
            <a:solidFill>
              <a:srgbClr val="99FF99"/>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26626" name="AutoShape 2" descr="https://encrypted-tbn3.gstatic.com/images?q=tbn:ANd9GcTl4fbBnQyTspfDxUgBs3ycdOTsd4IPBTtJp0w2OCsNySfWh2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7" name="Picture 3" descr="ICCBS Logo"/>
          <p:cNvPicPr>
            <a:picLocks noChangeAspect="1" noChangeArrowheads="1"/>
          </p:cNvPicPr>
          <p:nvPr/>
        </p:nvPicPr>
        <p:blipFill>
          <a:blip r:embed="rId6" cstate="print"/>
          <a:srcRect l="7405" t="3358" r="6728" b="6403"/>
          <a:stretch>
            <a:fillRect/>
          </a:stretch>
        </p:blipFill>
        <p:spPr bwMode="auto">
          <a:xfrm>
            <a:off x="7239000" y="414337"/>
            <a:ext cx="1404938" cy="1338263"/>
          </a:xfrm>
          <a:prstGeom prst="rect">
            <a:avLst/>
          </a:prstGeom>
          <a:noFill/>
          <a:ln w="9525">
            <a:noFill/>
            <a:miter lim="800000"/>
            <a:headEnd/>
            <a:tailEnd/>
          </a:ln>
        </p:spPr>
      </p:pic>
      <p:pic>
        <p:nvPicPr>
          <p:cNvPr id="26628" name="Picture 1"/>
          <p:cNvPicPr>
            <a:picLocks noChangeArrowheads="1"/>
          </p:cNvPicPr>
          <p:nvPr/>
        </p:nvPicPr>
        <p:blipFill>
          <a:blip r:embed="rId7">
            <a:lum bright="-10000" contrast="20000"/>
          </a:blip>
          <a:srcRect l="-5957" r="-6709" b="-313"/>
          <a:stretch>
            <a:fillRect/>
          </a:stretch>
        </p:blipFill>
        <p:spPr bwMode="auto">
          <a:xfrm>
            <a:off x="5859462" y="304800"/>
            <a:ext cx="1227138" cy="1524000"/>
          </a:xfrm>
          <a:prstGeom prst="rect">
            <a:avLst/>
          </a:prstGeom>
          <a:noFill/>
          <a:ln w="9525">
            <a:noFill/>
            <a:miter lim="800000"/>
            <a:headEnd/>
            <a:tailEnd/>
          </a:ln>
        </p:spPr>
      </p:pic>
      <p:pic>
        <p:nvPicPr>
          <p:cNvPr id="26629" name="Picture 5" descr="summits_karachi"/>
          <p:cNvPicPr>
            <a:picLocks noChangeAspect="1" noChangeArrowheads="1"/>
          </p:cNvPicPr>
          <p:nvPr/>
        </p:nvPicPr>
        <p:blipFill>
          <a:blip r:embed="rId8">
            <a:lum bright="-30000"/>
          </a:blip>
          <a:srcRect/>
          <a:stretch>
            <a:fillRect/>
          </a:stretch>
        </p:blipFill>
        <p:spPr bwMode="auto">
          <a:xfrm>
            <a:off x="3810000" y="457200"/>
            <a:ext cx="1951038" cy="12715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0B4254AE-D4F7-4B51-95EC-B606A117816C}" type="datetime1">
              <a:rPr lang="en-US" smtClean="0"/>
              <a:pPr>
                <a:defRPr/>
              </a:pPr>
              <a:t>4/29/2014</a:t>
            </a:fld>
            <a:endParaRPr lang="en-US"/>
          </a:p>
        </p:txBody>
      </p:sp>
      <p:sp>
        <p:nvSpPr>
          <p:cNvPr id="3" name="Slide Number Placeholder 2"/>
          <p:cNvSpPr>
            <a:spLocks noGrp="1"/>
          </p:cNvSpPr>
          <p:nvPr>
            <p:ph type="sldNum" sz="quarter" idx="12"/>
          </p:nvPr>
        </p:nvSpPr>
        <p:spPr/>
        <p:txBody>
          <a:bodyPr/>
          <a:lstStyle/>
          <a:p>
            <a:pPr>
              <a:defRPr/>
            </a:pPr>
            <a:fld id="{75B26FF0-4C17-4B99-8FB2-3F61586517CD}" type="slidenum">
              <a:rPr lang="en-US"/>
              <a:pPr>
                <a:defRPr/>
              </a:pPr>
              <a:t>10</a:t>
            </a:fld>
            <a:endParaRPr lang="en-US"/>
          </a:p>
        </p:txBody>
      </p:sp>
      <p:grpSp>
        <p:nvGrpSpPr>
          <p:cNvPr id="4" name="Group 23"/>
          <p:cNvGrpSpPr>
            <a:grpSpLocks/>
          </p:cNvGrpSpPr>
          <p:nvPr/>
        </p:nvGrpSpPr>
        <p:grpSpPr bwMode="auto">
          <a:xfrm>
            <a:off x="4724400" y="1968500"/>
            <a:ext cx="3276600" cy="2908300"/>
            <a:chOff x="2819400" y="1143000"/>
            <a:chExt cx="3276600" cy="2908300"/>
          </a:xfrm>
        </p:grpSpPr>
        <p:pic>
          <p:nvPicPr>
            <p:cNvPr id="48148" name="Picture 4"/>
            <p:cNvPicPr>
              <a:picLocks noChangeAspect="1" noChangeArrowheads="1"/>
            </p:cNvPicPr>
            <p:nvPr/>
          </p:nvPicPr>
          <p:blipFill>
            <a:blip r:embed="rId2"/>
            <a:srcRect/>
            <a:stretch>
              <a:fillRect/>
            </a:stretch>
          </p:blipFill>
          <p:spPr bwMode="auto">
            <a:xfrm>
              <a:off x="2819400" y="1676400"/>
              <a:ext cx="3276600" cy="2374900"/>
            </a:xfrm>
            <a:prstGeom prst="rect">
              <a:avLst/>
            </a:prstGeom>
            <a:noFill/>
            <a:ln w="9360">
              <a:solidFill>
                <a:srgbClr val="000000"/>
              </a:solidFill>
              <a:round/>
              <a:headEnd/>
              <a:tailEnd/>
            </a:ln>
          </p:spPr>
        </p:pic>
        <p:sp>
          <p:nvSpPr>
            <p:cNvPr id="48149" name="Text Box 6"/>
            <p:cNvSpPr txBox="1">
              <a:spLocks noChangeArrowheads="1"/>
            </p:cNvSpPr>
            <p:nvPr/>
          </p:nvSpPr>
          <p:spPr bwMode="auto">
            <a:xfrm>
              <a:off x="2819400" y="1143000"/>
              <a:ext cx="3276600" cy="402291"/>
            </a:xfrm>
            <a:prstGeom prst="rect">
              <a:avLst/>
            </a:prstGeom>
            <a:solidFill>
              <a:srgbClr val="CCCCCC">
                <a:alpha val="29803"/>
              </a:srgbClr>
            </a:solidFill>
            <a:ln w="9360">
              <a:solidFill>
                <a:srgbClr val="000000"/>
              </a:solidFill>
              <a:round/>
              <a:headEnd/>
              <a:tailEnd/>
            </a:ln>
          </p:spPr>
          <p:txBody>
            <a:bodyPr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Calibri" pitchFamily="34" charset="0"/>
                </a:rPr>
                <a:t>Honeybee 961 Robot</a:t>
              </a:r>
            </a:p>
          </p:txBody>
        </p:sp>
      </p:grpSp>
      <p:sp>
        <p:nvSpPr>
          <p:cNvPr id="48134" name="Text Box 1"/>
          <p:cNvSpPr txBox="1">
            <a:spLocks noChangeArrowheads="1"/>
          </p:cNvSpPr>
          <p:nvPr/>
        </p:nvSpPr>
        <p:spPr bwMode="auto">
          <a:xfrm>
            <a:off x="533400" y="731837"/>
            <a:ext cx="8305800" cy="715963"/>
          </a:xfrm>
          <a:prstGeom prst="rect">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chemeClr val="accent2">
                    <a:lumMod val="75000"/>
                  </a:schemeClr>
                </a:solidFill>
              </a:rPr>
              <a:t>Robotic Screening of </a:t>
            </a:r>
            <a:r>
              <a:rPr lang="en-US" sz="3200" b="1" i="1" dirty="0" smtClean="0">
                <a:solidFill>
                  <a:schemeClr val="accent2">
                    <a:lumMod val="75000"/>
                  </a:schemeClr>
                </a:solidFill>
              </a:rPr>
              <a:t>Crocus </a:t>
            </a:r>
            <a:r>
              <a:rPr lang="en-US" sz="3200" b="1" i="1" dirty="0" err="1" smtClean="0">
                <a:solidFill>
                  <a:schemeClr val="accent2">
                    <a:lumMod val="75000"/>
                  </a:schemeClr>
                </a:solidFill>
              </a:rPr>
              <a:t>sativus</a:t>
            </a:r>
            <a:r>
              <a:rPr lang="en-US" sz="3200" b="1" i="1" dirty="0" smtClean="0">
                <a:solidFill>
                  <a:schemeClr val="accent2">
                    <a:lumMod val="75000"/>
                  </a:schemeClr>
                </a:solidFill>
              </a:rPr>
              <a:t> </a:t>
            </a:r>
            <a:r>
              <a:rPr lang="en-US" sz="3200" b="1" dirty="0" err="1" smtClean="0">
                <a:solidFill>
                  <a:schemeClr val="accent2">
                    <a:lumMod val="75000"/>
                  </a:schemeClr>
                </a:solidFill>
                <a:cs typeface="Calibri" pitchFamily="34" charset="0"/>
              </a:rPr>
              <a:t>Cysteine</a:t>
            </a:r>
            <a:r>
              <a:rPr lang="en-US" sz="3200" b="1" dirty="0" smtClean="0">
                <a:solidFill>
                  <a:schemeClr val="accent2">
                    <a:lumMod val="75000"/>
                  </a:schemeClr>
                </a:solidFill>
                <a:cs typeface="Calibri" pitchFamily="34" charset="0"/>
              </a:rPr>
              <a:t> Protease (</a:t>
            </a:r>
            <a:r>
              <a:rPr lang="en-US" sz="3200" b="1" i="1" dirty="0" err="1" smtClean="0">
                <a:solidFill>
                  <a:schemeClr val="accent2">
                    <a:lumMod val="75000"/>
                  </a:schemeClr>
                </a:solidFill>
              </a:rPr>
              <a:t>Cs</a:t>
            </a:r>
            <a:r>
              <a:rPr lang="en-US" sz="3200" b="1" dirty="0" err="1" smtClean="0">
                <a:solidFill>
                  <a:schemeClr val="accent2">
                    <a:lumMod val="75000"/>
                  </a:schemeClr>
                </a:solidFill>
              </a:rPr>
              <a:t>CP</a:t>
            </a:r>
            <a:r>
              <a:rPr lang="en-US" sz="3200" b="1" dirty="0" smtClean="0">
                <a:solidFill>
                  <a:schemeClr val="accent2">
                    <a:lumMod val="75000"/>
                  </a:schemeClr>
                </a:solidFill>
              </a:rPr>
              <a:t>)</a:t>
            </a:r>
            <a:endParaRPr lang="en-US" sz="3200" b="1" dirty="0">
              <a:solidFill>
                <a:schemeClr val="accent2">
                  <a:lumMod val="75000"/>
                </a:schemeClr>
              </a:solidFill>
            </a:endParaRPr>
          </a:p>
        </p:txBody>
      </p:sp>
      <p:sp>
        <p:nvSpPr>
          <p:cNvPr id="23" name="Rectangle 22"/>
          <p:cNvSpPr/>
          <p:nvPr/>
        </p:nvSpPr>
        <p:spPr>
          <a:xfrm>
            <a:off x="609600" y="1920657"/>
            <a:ext cx="3810000" cy="4401205"/>
          </a:xfrm>
          <a:prstGeom prst="rect">
            <a:avLst/>
          </a:prstGeom>
        </p:spPr>
        <p:txBody>
          <a:bodyPr wrap="square">
            <a:spAutoFit/>
          </a:bodyPr>
          <a:lstStyle/>
          <a:p>
            <a:pPr marL="463550" indent="-463550" algn="just">
              <a:buFont typeface="Wingdings" pitchFamily="2" charset="2"/>
              <a:buChar char="q"/>
              <a:defRPr/>
            </a:pPr>
            <a:r>
              <a:rPr lang="en-US" sz="2000" dirty="0" smtClean="0">
                <a:latin typeface="Calibri" pitchFamily="34" charset="0"/>
                <a:cs typeface="Calibri" pitchFamily="34" charset="0"/>
              </a:rPr>
              <a:t>The </a:t>
            </a:r>
            <a:r>
              <a:rPr lang="en-US" sz="2000" dirty="0">
                <a:latin typeface="Calibri" pitchFamily="34" charset="0"/>
                <a:cs typeface="Calibri" pitchFamily="34" charset="0"/>
              </a:rPr>
              <a:t>main advantage is the small sample </a:t>
            </a:r>
            <a:r>
              <a:rPr lang="en-US" sz="2000" dirty="0" smtClean="0">
                <a:latin typeface="Calibri" pitchFamily="34" charset="0"/>
                <a:cs typeface="Calibri" pitchFamily="34" charset="0"/>
              </a:rPr>
              <a:t>size (300 </a:t>
            </a:r>
            <a:r>
              <a:rPr lang="en-US" sz="2000" dirty="0" err="1" smtClean="0">
                <a:latin typeface="Calibri" pitchFamily="34" charset="0"/>
                <a:cs typeface="Calibri" pitchFamily="34" charset="0"/>
              </a:rPr>
              <a:t>nL</a:t>
            </a:r>
            <a:r>
              <a:rPr lang="en-US" sz="2000" dirty="0" smtClean="0">
                <a:latin typeface="Calibri" pitchFamily="34" charset="0"/>
                <a:cs typeface="Calibri" pitchFamily="34" charset="0"/>
              </a:rPr>
              <a:t> protein drop), </a:t>
            </a:r>
            <a:r>
              <a:rPr lang="en-US" sz="2000" dirty="0">
                <a:latin typeface="Calibri" pitchFamily="34" charset="0"/>
                <a:cs typeface="Calibri" pitchFamily="34" charset="0"/>
              </a:rPr>
              <a:t>a crystallization robot handle the sample by maintaining </a:t>
            </a:r>
            <a:r>
              <a:rPr lang="en-US" sz="2000" dirty="0" smtClean="0">
                <a:latin typeface="Calibri" pitchFamily="34" charset="0"/>
                <a:cs typeface="Calibri" pitchFamily="34" charset="0"/>
              </a:rPr>
              <a:t>reproducibility</a:t>
            </a:r>
            <a:endParaRPr lang="en-US" sz="2000" dirty="0">
              <a:latin typeface="Calibri" pitchFamily="34" charset="0"/>
              <a:cs typeface="Calibri" pitchFamily="34" charset="0"/>
            </a:endParaRPr>
          </a:p>
          <a:p>
            <a:pPr marL="463550" indent="-463550" algn="just">
              <a:buFont typeface="Wingdings" pitchFamily="2" charset="2"/>
              <a:buChar char="q"/>
              <a:defRPr/>
            </a:pPr>
            <a:endParaRPr lang="en-US" sz="2000" dirty="0">
              <a:latin typeface="Calibri" pitchFamily="34" charset="0"/>
              <a:cs typeface="Calibri" pitchFamily="34" charset="0"/>
            </a:endParaRPr>
          </a:p>
          <a:p>
            <a:pPr marL="463550" indent="-463550" algn="just">
              <a:buFont typeface="Wingdings" pitchFamily="2" charset="2"/>
              <a:buChar char="q"/>
              <a:defRPr/>
            </a:pPr>
            <a:r>
              <a:rPr lang="en-US" sz="2000" dirty="0" smtClean="0">
                <a:latin typeface="Calibri" pitchFamily="34" charset="0"/>
                <a:cs typeface="Calibri" pitchFamily="34" charset="0"/>
              </a:rPr>
              <a:t>QIAGEN </a:t>
            </a:r>
            <a:r>
              <a:rPr lang="en-US" sz="2000" dirty="0">
                <a:latin typeface="Calibri" pitchFamily="34" charset="0"/>
                <a:cs typeface="Calibri" pitchFamily="34" charset="0"/>
              </a:rPr>
              <a:t>master blocks </a:t>
            </a:r>
            <a:r>
              <a:rPr lang="en-US" sz="2000" b="1" dirty="0">
                <a:latin typeface="Calibri" pitchFamily="34" charset="0"/>
                <a:cs typeface="Calibri" pitchFamily="34" charset="0"/>
              </a:rPr>
              <a:t>classic, compass, </a:t>
            </a:r>
            <a:r>
              <a:rPr lang="en-US" sz="2000" b="1" dirty="0" err="1">
                <a:latin typeface="Calibri" pitchFamily="34" charset="0"/>
                <a:cs typeface="Calibri" pitchFamily="34" charset="0"/>
              </a:rPr>
              <a:t>cryo</a:t>
            </a:r>
            <a:r>
              <a:rPr lang="en-US" sz="2000" b="1" dirty="0">
                <a:latin typeface="Calibri" pitchFamily="34" charset="0"/>
                <a:cs typeface="Calibri" pitchFamily="34" charset="0"/>
              </a:rPr>
              <a:t>, and JCSG</a:t>
            </a:r>
            <a:r>
              <a:rPr lang="en-US" sz="2000" dirty="0">
                <a:latin typeface="Calibri" pitchFamily="34" charset="0"/>
                <a:cs typeface="Calibri" pitchFamily="34" charset="0"/>
              </a:rPr>
              <a:t> were used to set up 400 pre-formulated random </a:t>
            </a:r>
            <a:r>
              <a:rPr lang="en-US" sz="2000" dirty="0" smtClean="0">
                <a:latin typeface="Calibri" pitchFamily="34" charset="0"/>
                <a:cs typeface="Calibri" pitchFamily="34" charset="0"/>
              </a:rPr>
              <a:t>conditions</a:t>
            </a:r>
          </a:p>
          <a:p>
            <a:pPr marL="463550" indent="-463550" algn="just">
              <a:buFont typeface="Wingdings" pitchFamily="2" charset="2"/>
              <a:buChar char="q"/>
              <a:defRPr/>
            </a:pPr>
            <a:endParaRPr lang="en-US" sz="2000" dirty="0" smtClean="0">
              <a:latin typeface="Calibri" pitchFamily="34" charset="0"/>
              <a:cs typeface="Calibri" pitchFamily="34" charset="0"/>
            </a:endParaRPr>
          </a:p>
          <a:p>
            <a:pPr marL="463550" indent="-463550" algn="just">
              <a:buFont typeface="Wingdings" pitchFamily="2" charset="2"/>
              <a:buChar char="q"/>
              <a:defRPr/>
            </a:pPr>
            <a:r>
              <a:rPr lang="en-US" sz="2000" dirty="0" smtClean="0">
                <a:latin typeface="Calibri" pitchFamily="34" charset="0"/>
                <a:cs typeface="Calibri" pitchFamily="34" charset="0"/>
              </a:rPr>
              <a:t>96-well crystallization plates (</a:t>
            </a:r>
            <a:r>
              <a:rPr lang="en-US" sz="2000" dirty="0" err="1" smtClean="0">
                <a:latin typeface="Calibri" pitchFamily="34" charset="0"/>
                <a:cs typeface="Calibri" pitchFamily="34" charset="0"/>
              </a:rPr>
              <a:t>NeXtal</a:t>
            </a:r>
            <a:r>
              <a:rPr lang="en-US" sz="2000" dirty="0" smtClean="0">
                <a:latin typeface="Calibri" pitchFamily="34" charset="0"/>
                <a:cs typeface="Calibri" pitchFamily="34" charset="0"/>
              </a:rPr>
              <a:t> QIA1 </a:t>
            </a:r>
            <a:r>
              <a:rPr lang="en-US" sz="2000" dirty="0" err="1" smtClean="0">
                <a:latin typeface="Calibri" pitchFamily="34" charset="0"/>
                <a:cs typeface="Calibri" pitchFamily="34" charset="0"/>
              </a:rPr>
              <a:t>mplates</a:t>
            </a:r>
            <a:r>
              <a:rPr lang="en-US" sz="2000" dirty="0" smtClean="0">
                <a:latin typeface="Calibri" pitchFamily="34" charset="0"/>
                <a:cs typeface="Calibri" pitchFamily="34" charset="0"/>
              </a:rPr>
              <a:t>, </a:t>
            </a:r>
            <a:r>
              <a:rPr lang="en-US" sz="2000" dirty="0" err="1" smtClean="0">
                <a:latin typeface="Calibri" pitchFamily="34" charset="0"/>
                <a:cs typeface="Calibri" pitchFamily="34" charset="0"/>
              </a:rPr>
              <a:t>Qiagen</a:t>
            </a:r>
            <a:r>
              <a:rPr lang="en-US" sz="2000" dirty="0" smtClean="0">
                <a:latin typeface="Calibri" pitchFamily="34" charset="0"/>
                <a:cs typeface="Calibri" pitchFamily="34" charset="0"/>
              </a:rPr>
              <a:t>) were used</a:t>
            </a:r>
          </a:p>
        </p:txBody>
      </p:sp>
      <p:sp>
        <p:nvSpPr>
          <p:cNvPr id="9" name="Rectangle 8"/>
          <p:cNvSpPr/>
          <p:nvPr/>
        </p:nvSpPr>
        <p:spPr>
          <a:xfrm>
            <a:off x="4191000" y="5029200"/>
            <a:ext cx="4572000" cy="523220"/>
          </a:xfrm>
          <a:prstGeom prst="rect">
            <a:avLst/>
          </a:prstGeom>
        </p:spPr>
        <p:txBody>
          <a:bodyPr>
            <a:spAutoFit/>
          </a:bodyPr>
          <a:lstStyle/>
          <a:p>
            <a:pPr algn="ctr"/>
            <a:r>
              <a:rPr lang="de-DE" sz="1400" b="1" dirty="0" smtClean="0">
                <a:solidFill>
                  <a:srgbClr val="FF0000"/>
                </a:solidFill>
              </a:rPr>
              <a:t>(Zinsser Analytic GmbH, Frankfurt Germany)</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457200" y="381000"/>
            <a:ext cx="8229600" cy="579438"/>
          </a:xfrm>
          <a:prstGeom prst="rect">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a:solidFill>
                  <a:schemeClr val="accent2">
                    <a:lumMod val="75000"/>
                  </a:schemeClr>
                </a:solidFill>
              </a:rPr>
              <a:t>Screening </a:t>
            </a:r>
            <a:r>
              <a:rPr lang="en-US" sz="2800" b="1" dirty="0" smtClean="0">
                <a:solidFill>
                  <a:schemeClr val="accent2">
                    <a:lumMod val="75000"/>
                  </a:schemeClr>
                </a:solidFill>
              </a:rPr>
              <a:t>Results of </a:t>
            </a:r>
            <a:r>
              <a:rPr lang="en-US" sz="2800" b="1" i="1" dirty="0" smtClean="0">
                <a:solidFill>
                  <a:schemeClr val="accent2">
                    <a:lumMod val="75000"/>
                  </a:schemeClr>
                </a:solidFill>
              </a:rPr>
              <a:t>Crocus </a:t>
            </a:r>
            <a:r>
              <a:rPr lang="en-US" sz="2800" b="1" i="1" dirty="0" err="1" smtClean="0">
                <a:solidFill>
                  <a:schemeClr val="accent2">
                    <a:lumMod val="75000"/>
                  </a:schemeClr>
                </a:solidFill>
              </a:rPr>
              <a:t>sativus</a:t>
            </a:r>
            <a:r>
              <a:rPr lang="en-US" sz="2800" b="1" i="1" dirty="0" smtClean="0">
                <a:solidFill>
                  <a:schemeClr val="accent2">
                    <a:lumMod val="75000"/>
                  </a:schemeClr>
                </a:solidFill>
              </a:rPr>
              <a:t> </a:t>
            </a:r>
            <a:r>
              <a:rPr lang="en-US" sz="2800" b="1" dirty="0" err="1" smtClean="0">
                <a:solidFill>
                  <a:schemeClr val="accent2">
                    <a:lumMod val="75000"/>
                  </a:schemeClr>
                </a:solidFill>
                <a:cs typeface="Calibri" pitchFamily="34" charset="0"/>
              </a:rPr>
              <a:t>Cysteine</a:t>
            </a:r>
            <a:r>
              <a:rPr lang="en-US" sz="2800" b="1" dirty="0" smtClean="0">
                <a:solidFill>
                  <a:schemeClr val="accent2">
                    <a:lumMod val="75000"/>
                  </a:schemeClr>
                </a:solidFill>
                <a:cs typeface="Calibri" pitchFamily="34" charset="0"/>
              </a:rPr>
              <a:t> Protease (</a:t>
            </a:r>
            <a:r>
              <a:rPr lang="en-US" sz="2800" b="1" i="1" dirty="0" err="1" smtClean="0">
                <a:solidFill>
                  <a:schemeClr val="accent2">
                    <a:lumMod val="75000"/>
                  </a:schemeClr>
                </a:solidFill>
              </a:rPr>
              <a:t>Cs</a:t>
            </a:r>
            <a:r>
              <a:rPr lang="en-US" sz="2800" b="1" dirty="0" err="1" smtClean="0">
                <a:solidFill>
                  <a:schemeClr val="accent2">
                    <a:lumMod val="75000"/>
                  </a:schemeClr>
                </a:solidFill>
              </a:rPr>
              <a:t>CP</a:t>
            </a:r>
            <a:r>
              <a:rPr lang="en-US" sz="2800" b="1" dirty="0" smtClean="0">
                <a:solidFill>
                  <a:schemeClr val="accent2">
                    <a:lumMod val="75000"/>
                  </a:schemeClr>
                </a:solidFill>
              </a:rPr>
              <a:t>)</a:t>
            </a:r>
            <a:endParaRPr lang="en-US" sz="2800" b="1" dirty="0">
              <a:solidFill>
                <a:schemeClr val="accent2">
                  <a:lumMod val="75000"/>
                </a:schemeClr>
              </a:solidFill>
            </a:endParaRPr>
          </a:p>
        </p:txBody>
      </p:sp>
      <p:graphicFrame>
        <p:nvGraphicFramePr>
          <p:cNvPr id="8" name="Table 7"/>
          <p:cNvGraphicFramePr>
            <a:graphicFrameLocks noGrp="1"/>
          </p:cNvGraphicFramePr>
          <p:nvPr/>
        </p:nvGraphicFramePr>
        <p:xfrm>
          <a:off x="457200" y="1219200"/>
          <a:ext cx="8229600" cy="5181600"/>
        </p:xfrm>
        <a:graphic>
          <a:graphicData uri="http://schemas.openxmlformats.org/drawingml/2006/table">
            <a:tbl>
              <a:tblPr/>
              <a:tblGrid>
                <a:gridCol w="933189"/>
                <a:gridCol w="693404"/>
                <a:gridCol w="2657308"/>
                <a:gridCol w="805246"/>
                <a:gridCol w="1449439"/>
                <a:gridCol w="1691014"/>
              </a:tblGrid>
              <a:tr h="526850">
                <a:tc>
                  <a:txBody>
                    <a:bodyPr/>
                    <a:lstStyle/>
                    <a:p>
                      <a:pPr marL="0" marR="0" algn="ctr">
                        <a:spcBef>
                          <a:spcPts val="0"/>
                        </a:spcBef>
                        <a:spcAft>
                          <a:spcPts val="0"/>
                        </a:spcAft>
                      </a:pPr>
                      <a:r>
                        <a:rPr lang="en-GB" sz="1600" b="1" dirty="0">
                          <a:latin typeface="+mn-lt"/>
                          <a:ea typeface="Times New Roman"/>
                          <a:cs typeface="Times New Roman"/>
                        </a:rPr>
                        <a:t>Tray</a:t>
                      </a:r>
                      <a:endParaRPr lang="en-US" sz="16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600" b="1" dirty="0">
                          <a:latin typeface="+mn-lt"/>
                          <a:ea typeface="Times New Roman"/>
                          <a:cs typeface="Times New Roman"/>
                        </a:rPr>
                        <a:t>Well</a:t>
                      </a:r>
                      <a:endParaRPr lang="en-US" sz="16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600" b="1" dirty="0">
                          <a:latin typeface="+mn-lt"/>
                          <a:ea typeface="Times New Roman"/>
                          <a:cs typeface="Times New Roman"/>
                        </a:rPr>
                        <a:t>Condition</a:t>
                      </a:r>
                      <a:endParaRPr lang="en-US" sz="16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600" b="1">
                          <a:latin typeface="+mn-lt"/>
                          <a:ea typeface="Times New Roman"/>
                          <a:cs typeface="Times New Roman"/>
                        </a:rPr>
                        <a:t>Score</a:t>
                      </a:r>
                      <a:endParaRPr lang="en-US" sz="160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600" b="1">
                          <a:latin typeface="+mn-lt"/>
                          <a:ea typeface="Times New Roman"/>
                          <a:cs typeface="Times New Roman"/>
                        </a:rPr>
                        <a:t>Description</a:t>
                      </a:r>
                      <a:endParaRPr lang="en-US" sz="160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600" b="1" dirty="0">
                          <a:latin typeface="+mn-lt"/>
                          <a:ea typeface="Times New Roman"/>
                          <a:cs typeface="Times New Roman"/>
                        </a:rPr>
                        <a:t>Picture</a:t>
                      </a:r>
                      <a:endParaRPr lang="en-US" sz="16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563971">
                <a:tc>
                  <a:txBody>
                    <a:bodyPr/>
                    <a:lstStyle/>
                    <a:p>
                      <a:pPr marL="0" marR="0" algn="ctr">
                        <a:spcBef>
                          <a:spcPts val="0"/>
                        </a:spcBef>
                        <a:spcAft>
                          <a:spcPts val="0"/>
                        </a:spcAft>
                      </a:pPr>
                      <a:r>
                        <a:rPr lang="en-GB" sz="1800" dirty="0" err="1">
                          <a:latin typeface="Calibri" pitchFamily="34" charset="0"/>
                          <a:ea typeface="Times New Roman"/>
                          <a:cs typeface="Calibri" pitchFamily="34" charset="0"/>
                        </a:rPr>
                        <a:t>Cryo</a:t>
                      </a:r>
                      <a:endParaRPr lang="en-US" sz="1800" dirty="0">
                        <a:latin typeface="Calibri" pitchFamily="34" charset="0"/>
                        <a:ea typeface="Times New Roman"/>
                        <a:cs typeface="Calibri"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Calibri" pitchFamily="34" charset="0"/>
                          <a:ea typeface="Times New Roman"/>
                          <a:cs typeface="Calibri" pitchFamily="34" charset="0"/>
                        </a:rPr>
                        <a:t>C5</a:t>
                      </a:r>
                      <a:endParaRPr lang="en-US" sz="1800" dirty="0">
                        <a:latin typeface="Calibri" pitchFamily="34" charset="0"/>
                        <a:ea typeface="Times New Roman"/>
                        <a:cs typeface="Calibri"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0" dirty="0">
                          <a:solidFill>
                            <a:srgbClr val="000000"/>
                          </a:solidFill>
                          <a:latin typeface="Calibri" pitchFamily="34" charset="0"/>
                          <a:ea typeface="Times New Roman"/>
                          <a:cs typeface="Calibri" pitchFamily="34" charset="0"/>
                        </a:rPr>
                        <a:t>0.08 M Sodium acetate pH 4.6, 1.6 M Ammonium sulfate, </a:t>
                      </a:r>
                      <a:r>
                        <a:rPr lang="en-US" sz="1800" b="0" dirty="0" smtClean="0">
                          <a:solidFill>
                            <a:srgbClr val="000000"/>
                          </a:solidFill>
                          <a:latin typeface="Calibri" pitchFamily="34" charset="0"/>
                          <a:ea typeface="Times New Roman"/>
                          <a:cs typeface="Calibri" pitchFamily="34" charset="0"/>
                        </a:rPr>
                        <a:t>20% </a:t>
                      </a:r>
                      <a:r>
                        <a:rPr lang="en-US" sz="1800" b="0" dirty="0">
                          <a:solidFill>
                            <a:srgbClr val="000000"/>
                          </a:solidFill>
                          <a:latin typeface="Calibri" pitchFamily="34" charset="0"/>
                          <a:ea typeface="Times New Roman"/>
                          <a:cs typeface="Calibri" pitchFamily="34" charset="0"/>
                        </a:rPr>
                        <a:t>(v/v) Glycerol</a:t>
                      </a:r>
                      <a:endParaRPr lang="en-US" sz="1800" b="0" dirty="0">
                        <a:latin typeface="Calibri" pitchFamily="34" charset="0"/>
                        <a:ea typeface="Times New Roman"/>
                        <a:cs typeface="Calibri"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Calibri" pitchFamily="34" charset="0"/>
                          <a:ea typeface="Times New Roman"/>
                          <a:cs typeface="Calibri" pitchFamily="34" charset="0"/>
                        </a:rPr>
                        <a:t>8</a:t>
                      </a:r>
                      <a:endParaRPr lang="en-US" sz="1800" dirty="0">
                        <a:latin typeface="Calibri" pitchFamily="34" charset="0"/>
                        <a:ea typeface="Times New Roman"/>
                        <a:cs typeface="Calibri"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800">
                          <a:latin typeface="Calibri" pitchFamily="34" charset="0"/>
                          <a:ea typeface="Times New Roman"/>
                          <a:cs typeface="Calibri" pitchFamily="34" charset="0"/>
                        </a:rPr>
                        <a:t>Crystals (3D Growth &lt; 0.2mm)</a:t>
                      </a:r>
                      <a:endParaRPr lang="en-US" sz="1800">
                        <a:latin typeface="Calibri" pitchFamily="34" charset="0"/>
                        <a:ea typeface="Times New Roman"/>
                        <a:cs typeface="Calibri"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GB" sz="160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454484">
                <a:tc>
                  <a:txBody>
                    <a:bodyPr/>
                    <a:lstStyle/>
                    <a:p>
                      <a:pPr marL="0" marR="0" algn="ctr">
                        <a:spcBef>
                          <a:spcPts val="0"/>
                        </a:spcBef>
                        <a:spcAft>
                          <a:spcPts val="0"/>
                        </a:spcAft>
                      </a:pPr>
                      <a:r>
                        <a:rPr lang="en-GB" sz="1800">
                          <a:latin typeface="Calibri" pitchFamily="34" charset="0"/>
                          <a:ea typeface="Times New Roman"/>
                          <a:cs typeface="Calibri" pitchFamily="34" charset="0"/>
                        </a:rPr>
                        <a:t>Cryo</a:t>
                      </a:r>
                      <a:endParaRPr lang="en-US" sz="1800">
                        <a:latin typeface="Calibri" pitchFamily="34" charset="0"/>
                        <a:ea typeface="Times New Roman"/>
                        <a:cs typeface="Calibri"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800">
                          <a:latin typeface="Calibri" pitchFamily="34" charset="0"/>
                          <a:ea typeface="Times New Roman"/>
                          <a:cs typeface="Calibri" pitchFamily="34" charset="0"/>
                        </a:rPr>
                        <a:t>E9</a:t>
                      </a:r>
                      <a:endParaRPr lang="en-US" sz="1800">
                        <a:latin typeface="Calibri" pitchFamily="34" charset="0"/>
                        <a:ea typeface="Times New Roman"/>
                        <a:cs typeface="Calibri"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800" b="0" dirty="0">
                          <a:solidFill>
                            <a:srgbClr val="000000"/>
                          </a:solidFill>
                          <a:latin typeface="Calibri" pitchFamily="34" charset="0"/>
                          <a:ea typeface="Times New Roman"/>
                          <a:cs typeface="Calibri" pitchFamily="34" charset="0"/>
                        </a:rPr>
                        <a:t>0.085 M </a:t>
                      </a:r>
                      <a:r>
                        <a:rPr lang="en-GB" sz="1800" b="0" dirty="0" smtClean="0">
                          <a:solidFill>
                            <a:srgbClr val="000000"/>
                          </a:solidFill>
                          <a:latin typeface="Calibri" pitchFamily="34" charset="0"/>
                          <a:ea typeface="Times New Roman"/>
                          <a:cs typeface="Calibri" pitchFamily="34" charset="0"/>
                        </a:rPr>
                        <a:t>Tri-sodium </a:t>
                      </a:r>
                      <a:r>
                        <a:rPr lang="en-GB" sz="1800" b="0" dirty="0">
                          <a:solidFill>
                            <a:srgbClr val="000000"/>
                          </a:solidFill>
                          <a:latin typeface="Calibri" pitchFamily="34" charset="0"/>
                          <a:ea typeface="Times New Roman"/>
                          <a:cs typeface="Calibri" pitchFamily="34" charset="0"/>
                        </a:rPr>
                        <a:t>citrate pH 5.6, 0.85 M Lithium sulphate, 0.425 M Ammonium </a:t>
                      </a:r>
                      <a:r>
                        <a:rPr lang="en-GB" sz="1800" b="0" dirty="0" err="1">
                          <a:solidFill>
                            <a:srgbClr val="000000"/>
                          </a:solidFill>
                          <a:latin typeface="Calibri" pitchFamily="34" charset="0"/>
                          <a:ea typeface="Times New Roman"/>
                          <a:cs typeface="Calibri" pitchFamily="34" charset="0"/>
                        </a:rPr>
                        <a:t>sulfate</a:t>
                      </a:r>
                      <a:r>
                        <a:rPr lang="en-GB" sz="1800" b="0" dirty="0">
                          <a:solidFill>
                            <a:srgbClr val="000000"/>
                          </a:solidFill>
                          <a:latin typeface="Calibri" pitchFamily="34" charset="0"/>
                          <a:ea typeface="Times New Roman"/>
                          <a:cs typeface="Calibri" pitchFamily="34" charset="0"/>
                        </a:rPr>
                        <a:t>,</a:t>
                      </a:r>
                      <a:endParaRPr lang="en-US" sz="1800" b="0" dirty="0">
                        <a:latin typeface="Calibri" pitchFamily="34" charset="0"/>
                        <a:ea typeface="Times New Roman"/>
                        <a:cs typeface="Calibri" pitchFamily="34" charset="0"/>
                      </a:endParaRPr>
                    </a:p>
                    <a:p>
                      <a:pPr marL="0" marR="0" algn="ctr">
                        <a:spcBef>
                          <a:spcPts val="0"/>
                        </a:spcBef>
                        <a:spcAft>
                          <a:spcPts val="0"/>
                        </a:spcAft>
                      </a:pPr>
                      <a:r>
                        <a:rPr lang="en-GB" sz="1800" b="0" dirty="0" smtClean="0">
                          <a:solidFill>
                            <a:srgbClr val="000000"/>
                          </a:solidFill>
                          <a:latin typeface="Calibri" pitchFamily="34" charset="0"/>
                          <a:ea typeface="Times New Roman"/>
                          <a:cs typeface="Calibri" pitchFamily="34" charset="0"/>
                        </a:rPr>
                        <a:t>15% </a:t>
                      </a:r>
                      <a:r>
                        <a:rPr lang="en-GB" sz="1800" b="0" dirty="0">
                          <a:solidFill>
                            <a:srgbClr val="000000"/>
                          </a:solidFill>
                          <a:latin typeface="Calibri" pitchFamily="34" charset="0"/>
                          <a:ea typeface="Times New Roman"/>
                          <a:cs typeface="Calibri" pitchFamily="34" charset="0"/>
                        </a:rPr>
                        <a:t>(v/v) Glycerol</a:t>
                      </a:r>
                      <a:endParaRPr lang="en-US" sz="1800" b="0" dirty="0">
                        <a:latin typeface="Calibri" pitchFamily="34" charset="0"/>
                        <a:ea typeface="Times New Roman"/>
                        <a:cs typeface="Calibri"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smtClean="0">
                          <a:latin typeface="Calibri" pitchFamily="34" charset="0"/>
                          <a:ea typeface="Times New Roman"/>
                          <a:cs typeface="Calibri" pitchFamily="34" charset="0"/>
                        </a:rPr>
                        <a:t>9</a:t>
                      </a:r>
                      <a:endParaRPr lang="en-US" sz="1800" dirty="0">
                        <a:latin typeface="Calibri" pitchFamily="34" charset="0"/>
                        <a:ea typeface="Times New Roman"/>
                        <a:cs typeface="Calibri"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Calibri" pitchFamily="34" charset="0"/>
                          <a:ea typeface="Times New Roman"/>
                          <a:cs typeface="Calibri" pitchFamily="34" charset="0"/>
                        </a:rPr>
                        <a:t>Crystals (3D Growth </a:t>
                      </a:r>
                      <a:r>
                        <a:rPr lang="en-GB" sz="1800" dirty="0" smtClean="0">
                          <a:latin typeface="Calibri" pitchFamily="34" charset="0"/>
                          <a:ea typeface="Times New Roman"/>
                          <a:cs typeface="Calibri" pitchFamily="34" charset="0"/>
                        </a:rPr>
                        <a:t>&gt;</a:t>
                      </a:r>
                      <a:r>
                        <a:rPr lang="en-GB" sz="1800" baseline="0" dirty="0" smtClean="0">
                          <a:latin typeface="Calibri" pitchFamily="34" charset="0"/>
                          <a:ea typeface="Times New Roman"/>
                          <a:cs typeface="Calibri" pitchFamily="34" charset="0"/>
                        </a:rPr>
                        <a:t> </a:t>
                      </a:r>
                      <a:r>
                        <a:rPr lang="en-GB" sz="1800" dirty="0" smtClean="0">
                          <a:latin typeface="Calibri" pitchFamily="34" charset="0"/>
                          <a:ea typeface="Times New Roman"/>
                          <a:cs typeface="Calibri" pitchFamily="34" charset="0"/>
                        </a:rPr>
                        <a:t>0.2mm</a:t>
                      </a:r>
                      <a:r>
                        <a:rPr lang="en-GB" sz="1800" dirty="0">
                          <a:latin typeface="Calibri" pitchFamily="34" charset="0"/>
                          <a:ea typeface="Times New Roman"/>
                          <a:cs typeface="Calibri" pitchFamily="34" charset="0"/>
                        </a:rPr>
                        <a:t>)</a:t>
                      </a:r>
                      <a:endParaRPr lang="en-US" sz="1800" dirty="0">
                        <a:latin typeface="Calibri" pitchFamily="34" charset="0"/>
                        <a:ea typeface="Times New Roman"/>
                        <a:cs typeface="Calibri"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GB" sz="16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636295">
                <a:tc>
                  <a:txBody>
                    <a:bodyPr/>
                    <a:lstStyle/>
                    <a:p>
                      <a:pPr marL="0" marR="0" algn="ctr">
                        <a:spcBef>
                          <a:spcPts val="0"/>
                        </a:spcBef>
                        <a:spcAft>
                          <a:spcPts val="0"/>
                        </a:spcAft>
                      </a:pPr>
                      <a:r>
                        <a:rPr lang="en-GB" sz="1800" dirty="0" err="1">
                          <a:latin typeface="Calibri" pitchFamily="34" charset="0"/>
                          <a:ea typeface="Times New Roman"/>
                          <a:cs typeface="Calibri" pitchFamily="34" charset="0"/>
                        </a:rPr>
                        <a:t>Cryo</a:t>
                      </a:r>
                      <a:endParaRPr lang="en-US" sz="1800" dirty="0">
                        <a:latin typeface="Calibri" pitchFamily="34" charset="0"/>
                        <a:ea typeface="Times New Roman"/>
                        <a:cs typeface="Calibri"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800">
                          <a:latin typeface="Calibri" pitchFamily="34" charset="0"/>
                          <a:ea typeface="Times New Roman"/>
                          <a:cs typeface="Calibri" pitchFamily="34" charset="0"/>
                        </a:rPr>
                        <a:t>F11</a:t>
                      </a:r>
                      <a:endParaRPr lang="en-US" sz="1800">
                        <a:latin typeface="Calibri" pitchFamily="34" charset="0"/>
                        <a:ea typeface="Times New Roman"/>
                        <a:cs typeface="Calibri"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800" b="0" dirty="0" smtClean="0">
                          <a:solidFill>
                            <a:srgbClr val="000000"/>
                          </a:solidFill>
                          <a:latin typeface="Calibri" pitchFamily="34" charset="0"/>
                          <a:ea typeface="Times New Roman"/>
                          <a:cs typeface="Calibri" pitchFamily="34" charset="0"/>
                        </a:rPr>
                        <a:t>15% </a:t>
                      </a:r>
                      <a:r>
                        <a:rPr lang="en-GB" sz="1800" b="0" dirty="0">
                          <a:solidFill>
                            <a:srgbClr val="000000"/>
                          </a:solidFill>
                          <a:latin typeface="Calibri" pitchFamily="34" charset="0"/>
                          <a:ea typeface="Times New Roman"/>
                          <a:cs typeface="Calibri" pitchFamily="34" charset="0"/>
                        </a:rPr>
                        <a:t>(v/v) Glycerol,</a:t>
                      </a:r>
                      <a:endParaRPr lang="en-US" sz="1800" b="0" dirty="0">
                        <a:latin typeface="Calibri" pitchFamily="34" charset="0"/>
                        <a:ea typeface="Times New Roman"/>
                        <a:cs typeface="Calibri" pitchFamily="34" charset="0"/>
                      </a:endParaRPr>
                    </a:p>
                    <a:p>
                      <a:pPr marL="0" marR="0" algn="ctr">
                        <a:spcBef>
                          <a:spcPts val="0"/>
                        </a:spcBef>
                        <a:spcAft>
                          <a:spcPts val="0"/>
                        </a:spcAft>
                      </a:pPr>
                      <a:r>
                        <a:rPr lang="en-GB" sz="1800" b="0" dirty="0">
                          <a:solidFill>
                            <a:srgbClr val="000000"/>
                          </a:solidFill>
                          <a:latin typeface="Calibri" pitchFamily="34" charset="0"/>
                          <a:ea typeface="Times New Roman"/>
                          <a:cs typeface="Calibri" pitchFamily="34" charset="0"/>
                        </a:rPr>
                        <a:t>0.17 M Sodium acetate,</a:t>
                      </a:r>
                      <a:endParaRPr lang="en-US" sz="1800" b="0" dirty="0">
                        <a:latin typeface="Calibri" pitchFamily="34" charset="0"/>
                        <a:ea typeface="Times New Roman"/>
                        <a:cs typeface="Calibri" pitchFamily="34" charset="0"/>
                      </a:endParaRPr>
                    </a:p>
                    <a:p>
                      <a:pPr marL="0" marR="0" algn="ctr">
                        <a:spcBef>
                          <a:spcPts val="0"/>
                        </a:spcBef>
                        <a:spcAft>
                          <a:spcPts val="0"/>
                        </a:spcAft>
                      </a:pPr>
                      <a:r>
                        <a:rPr lang="en-US" sz="1800" b="0" dirty="0" smtClean="0">
                          <a:solidFill>
                            <a:srgbClr val="000000"/>
                          </a:solidFill>
                          <a:latin typeface="Calibri" pitchFamily="34" charset="0"/>
                          <a:ea typeface="Times New Roman"/>
                          <a:cs typeface="Calibri" pitchFamily="34" charset="0"/>
                        </a:rPr>
                        <a:t>25.5% </a:t>
                      </a:r>
                      <a:r>
                        <a:rPr lang="en-US" sz="1800" b="0" dirty="0">
                          <a:solidFill>
                            <a:srgbClr val="000000"/>
                          </a:solidFill>
                          <a:latin typeface="Calibri" pitchFamily="34" charset="0"/>
                          <a:ea typeface="Times New Roman"/>
                          <a:cs typeface="Calibri" pitchFamily="34" charset="0"/>
                        </a:rPr>
                        <a:t>(w/v) PEG 8000,</a:t>
                      </a:r>
                      <a:endParaRPr lang="en-US" sz="1800" b="0" dirty="0">
                        <a:latin typeface="Calibri" pitchFamily="34" charset="0"/>
                        <a:ea typeface="Times New Roman"/>
                        <a:cs typeface="Calibri" pitchFamily="34" charset="0"/>
                      </a:endParaRPr>
                    </a:p>
                    <a:p>
                      <a:pPr marL="0" marR="0" algn="ctr">
                        <a:spcBef>
                          <a:spcPts val="0"/>
                        </a:spcBef>
                        <a:spcAft>
                          <a:spcPts val="0"/>
                        </a:spcAft>
                      </a:pPr>
                      <a:r>
                        <a:rPr lang="en-US" sz="1800" b="0" dirty="0">
                          <a:solidFill>
                            <a:srgbClr val="000000"/>
                          </a:solidFill>
                          <a:latin typeface="Calibri" pitchFamily="34" charset="0"/>
                          <a:ea typeface="Times New Roman"/>
                          <a:cs typeface="Calibri" pitchFamily="34" charset="0"/>
                        </a:rPr>
                        <a:t>0.085 M Sodium </a:t>
                      </a:r>
                      <a:r>
                        <a:rPr lang="en-US" sz="1800" b="0" dirty="0" err="1">
                          <a:solidFill>
                            <a:srgbClr val="000000"/>
                          </a:solidFill>
                          <a:latin typeface="Calibri" pitchFamily="34" charset="0"/>
                          <a:ea typeface="Times New Roman"/>
                          <a:cs typeface="Calibri" pitchFamily="34" charset="0"/>
                        </a:rPr>
                        <a:t>cacodylate</a:t>
                      </a:r>
                      <a:r>
                        <a:rPr lang="en-US" sz="1800" b="0" dirty="0">
                          <a:solidFill>
                            <a:srgbClr val="000000"/>
                          </a:solidFill>
                          <a:latin typeface="Calibri" pitchFamily="34" charset="0"/>
                          <a:ea typeface="Times New Roman"/>
                          <a:cs typeface="Calibri" pitchFamily="34" charset="0"/>
                        </a:rPr>
                        <a:t> pH 6.5</a:t>
                      </a:r>
                      <a:endParaRPr lang="en-US" sz="1800" b="0" dirty="0">
                        <a:latin typeface="Calibri" pitchFamily="34" charset="0"/>
                        <a:ea typeface="Times New Roman"/>
                        <a:cs typeface="Calibri"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800">
                          <a:latin typeface="Calibri" pitchFamily="34" charset="0"/>
                          <a:ea typeface="Times New Roman"/>
                          <a:cs typeface="Calibri" pitchFamily="34" charset="0"/>
                        </a:rPr>
                        <a:t>6</a:t>
                      </a:r>
                      <a:endParaRPr lang="en-US" sz="1800">
                        <a:latin typeface="Calibri" pitchFamily="34" charset="0"/>
                        <a:ea typeface="Times New Roman"/>
                        <a:cs typeface="Calibri"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Calibri" pitchFamily="34" charset="0"/>
                          <a:ea typeface="Times New Roman"/>
                          <a:cs typeface="Calibri" pitchFamily="34" charset="0"/>
                        </a:rPr>
                        <a:t>Needle (1D Growth)</a:t>
                      </a:r>
                      <a:endParaRPr lang="en-US" sz="1800" dirty="0">
                        <a:latin typeface="Calibri" pitchFamily="34" charset="0"/>
                        <a:ea typeface="Times New Roman"/>
                        <a:cs typeface="Calibri"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GB" sz="16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pic>
        <p:nvPicPr>
          <p:cNvPr id="64553" name="Picture 7" descr=" C5_1"/>
          <p:cNvPicPr>
            <a:picLocks noChangeAspect="1" noChangeArrowheads="1"/>
          </p:cNvPicPr>
          <p:nvPr/>
        </p:nvPicPr>
        <p:blipFill>
          <a:blip r:embed="rId2"/>
          <a:srcRect/>
          <a:stretch>
            <a:fillRect/>
          </a:stretch>
        </p:blipFill>
        <p:spPr bwMode="auto">
          <a:xfrm>
            <a:off x="7162800" y="3429000"/>
            <a:ext cx="1371600" cy="1190625"/>
          </a:xfrm>
          <a:prstGeom prst="rect">
            <a:avLst/>
          </a:prstGeom>
          <a:noFill/>
          <a:ln w="9525">
            <a:noFill/>
            <a:miter lim="800000"/>
            <a:headEnd/>
            <a:tailEnd/>
          </a:ln>
        </p:spPr>
      </p:pic>
      <p:pic>
        <p:nvPicPr>
          <p:cNvPr id="64554" name="Picture 8" descr=" E9_1"/>
          <p:cNvPicPr>
            <a:picLocks noChangeAspect="1" noChangeArrowheads="1"/>
          </p:cNvPicPr>
          <p:nvPr/>
        </p:nvPicPr>
        <p:blipFill>
          <a:blip r:embed="rId3"/>
          <a:srcRect/>
          <a:stretch>
            <a:fillRect/>
          </a:stretch>
        </p:blipFill>
        <p:spPr bwMode="auto">
          <a:xfrm>
            <a:off x="7086600" y="1905000"/>
            <a:ext cx="1447800" cy="1295400"/>
          </a:xfrm>
          <a:prstGeom prst="rect">
            <a:avLst/>
          </a:prstGeom>
          <a:noFill/>
          <a:ln w="9525">
            <a:noFill/>
            <a:miter lim="800000"/>
            <a:headEnd/>
            <a:tailEnd/>
          </a:ln>
        </p:spPr>
      </p:pic>
      <p:pic>
        <p:nvPicPr>
          <p:cNvPr id="64555" name="Picture 9" descr=" F11_1"/>
          <p:cNvPicPr>
            <a:picLocks noChangeAspect="1" noChangeArrowheads="1"/>
          </p:cNvPicPr>
          <p:nvPr/>
        </p:nvPicPr>
        <p:blipFill>
          <a:blip r:embed="rId4"/>
          <a:srcRect/>
          <a:stretch>
            <a:fillRect/>
          </a:stretch>
        </p:blipFill>
        <p:spPr bwMode="auto">
          <a:xfrm>
            <a:off x="7162800" y="5029200"/>
            <a:ext cx="1414463" cy="1312863"/>
          </a:xfrm>
          <a:prstGeom prst="rect">
            <a:avLst/>
          </a:prstGeom>
          <a:noFill/>
          <a:ln w="9525">
            <a:noFill/>
            <a:miter lim="800000"/>
            <a:headEnd/>
            <a:tailEnd/>
          </a:ln>
        </p:spPr>
      </p:pic>
      <p:sp>
        <p:nvSpPr>
          <p:cNvPr id="11" name="Date Placeholder 10"/>
          <p:cNvSpPr>
            <a:spLocks noGrp="1"/>
          </p:cNvSpPr>
          <p:nvPr>
            <p:ph type="dt" sz="quarter" idx="10"/>
          </p:nvPr>
        </p:nvSpPr>
        <p:spPr/>
        <p:txBody>
          <a:bodyPr/>
          <a:lstStyle/>
          <a:p>
            <a:pPr>
              <a:defRPr/>
            </a:pPr>
            <a:fld id="{7533953B-7415-4CBF-A082-4588F5632BB7}" type="datetime1">
              <a:rPr lang="en-US" smtClean="0"/>
              <a:pPr>
                <a:defRPr/>
              </a:pPr>
              <a:t>4/29/2014</a:t>
            </a:fld>
            <a:endParaRPr lang="en-US"/>
          </a:p>
        </p:txBody>
      </p:sp>
      <p:sp>
        <p:nvSpPr>
          <p:cNvPr id="12" name="Slide Number Placeholder 11"/>
          <p:cNvSpPr>
            <a:spLocks noGrp="1"/>
          </p:cNvSpPr>
          <p:nvPr>
            <p:ph type="sldNum" sz="quarter" idx="12"/>
          </p:nvPr>
        </p:nvSpPr>
        <p:spPr/>
        <p:txBody>
          <a:bodyPr/>
          <a:lstStyle/>
          <a:p>
            <a:pPr>
              <a:defRPr/>
            </a:pPr>
            <a:fld id="{9AE1AC39-1489-40DF-9D75-A1CB5FEBCBF8}" type="slidenum">
              <a:rPr lang="en-US"/>
              <a:pPr>
                <a:defRPr/>
              </a:pPr>
              <a:t>11</a:t>
            </a:fld>
            <a:endParaRPr lang="en-US"/>
          </a:p>
        </p:txBody>
      </p:sp>
      <p:sp>
        <p:nvSpPr>
          <p:cNvPr id="64558" name="Oval 12"/>
          <p:cNvSpPr>
            <a:spLocks noChangeArrowheads="1"/>
          </p:cNvSpPr>
          <p:nvPr/>
        </p:nvSpPr>
        <p:spPr bwMode="auto">
          <a:xfrm>
            <a:off x="228600" y="3352800"/>
            <a:ext cx="8610600" cy="1524000"/>
          </a:xfrm>
          <a:prstGeom prst="ellipse">
            <a:avLst/>
          </a:prstGeom>
          <a:noFill/>
          <a:ln w="25400" algn="ctr">
            <a:solidFill>
              <a:srgbClr val="FF0000"/>
            </a:solidFill>
            <a:round/>
            <a:headEnd/>
            <a:tailEnd/>
          </a:ln>
        </p:spPr>
        <p:txBody>
          <a:bodyPr/>
          <a:lstStyle/>
          <a:p>
            <a:pPr>
              <a:buClr>
                <a:srgbClr val="000000"/>
              </a:buClr>
              <a:buSzPct val="100000"/>
              <a:buFont typeface="Times New Roman" pitchFamily="18" charset="0"/>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58"/>
                                        </p:tgtEl>
                                        <p:attrNameLst>
                                          <p:attrName>style.visibility</p:attrName>
                                        </p:attrNameLst>
                                      </p:cBhvr>
                                      <p:to>
                                        <p:strVal val="visible"/>
                                      </p:to>
                                    </p:set>
                                    <p:animEffect transition="in" filter="blinds(horizontal)">
                                      <p:cBhvr>
                                        <p:cTn id="7" dur="500"/>
                                        <p:tgtEl>
                                          <p:spTgt spid="64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5"/>
          <p:cNvSpPr>
            <a:spLocks noGrp="1"/>
          </p:cNvSpPr>
          <p:nvPr>
            <p:ph type="dt" sz="quarter" idx="10"/>
          </p:nvPr>
        </p:nvSpPr>
        <p:spPr/>
        <p:txBody>
          <a:bodyPr/>
          <a:lstStyle/>
          <a:p>
            <a:pPr>
              <a:defRPr/>
            </a:pPr>
            <a:fld id="{269F7F7C-FA83-4501-ACEA-7B940F1F4A29}" type="datetime1">
              <a:rPr lang="en-US" smtClean="0"/>
              <a:pPr>
                <a:defRPr/>
              </a:pPr>
              <a:t>4/29/2014</a:t>
            </a:fld>
            <a:endParaRPr lang="en-US"/>
          </a:p>
        </p:txBody>
      </p:sp>
      <p:sp>
        <p:nvSpPr>
          <p:cNvPr id="17" name="Slide Number Placeholder 16"/>
          <p:cNvSpPr>
            <a:spLocks noGrp="1"/>
          </p:cNvSpPr>
          <p:nvPr>
            <p:ph type="sldNum" sz="quarter" idx="12"/>
          </p:nvPr>
        </p:nvSpPr>
        <p:spPr/>
        <p:txBody>
          <a:bodyPr/>
          <a:lstStyle/>
          <a:p>
            <a:pPr>
              <a:defRPr/>
            </a:pPr>
            <a:fld id="{086694E3-790A-4821-AA2D-245C9C3AE0CB}" type="slidenum">
              <a:rPr lang="en-US"/>
              <a:pPr>
                <a:defRPr/>
              </a:pPr>
              <a:t>12</a:t>
            </a:fld>
            <a:endParaRPr lang="en-US"/>
          </a:p>
        </p:txBody>
      </p:sp>
      <p:grpSp>
        <p:nvGrpSpPr>
          <p:cNvPr id="3" name="Group 17"/>
          <p:cNvGrpSpPr>
            <a:grpSpLocks/>
          </p:cNvGrpSpPr>
          <p:nvPr/>
        </p:nvGrpSpPr>
        <p:grpSpPr bwMode="auto">
          <a:xfrm>
            <a:off x="457200" y="3733800"/>
            <a:ext cx="8229600" cy="2743200"/>
            <a:chOff x="457200" y="762000"/>
            <a:chExt cx="8229600" cy="2743200"/>
          </a:xfrm>
        </p:grpSpPr>
        <p:sp>
          <p:nvSpPr>
            <p:cNvPr id="65549" name="Text Box 1"/>
            <p:cNvSpPr txBox="1">
              <a:spLocks noChangeArrowheads="1"/>
            </p:cNvSpPr>
            <p:nvPr/>
          </p:nvSpPr>
          <p:spPr bwMode="auto">
            <a:xfrm>
              <a:off x="457200" y="762000"/>
              <a:ext cx="8229600" cy="579438"/>
            </a:xfrm>
            <a:prstGeom prst="rect">
              <a:avLst/>
            </a:prstGeom>
            <a:noFill/>
            <a:ln w="9525">
              <a:noFill/>
              <a:round/>
              <a:headEnd/>
              <a:tailEnd/>
            </a:ln>
          </p:spPr>
          <p:txBody>
            <a:bodyPr lIns="90000" tIns="46800" rIns="90000" bIns="46800" anchor="ctr"/>
            <a:lstStyle/>
            <a:p>
              <a:pP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a:solidFill>
                    <a:schemeClr val="accent2">
                      <a:lumMod val="75000"/>
                    </a:schemeClr>
                  </a:solidFill>
                </a:rPr>
                <a:t>Optimization of </a:t>
              </a:r>
              <a:r>
                <a:rPr lang="en-US" sz="2800" b="1" i="1" dirty="0" err="1" smtClean="0">
                  <a:solidFill>
                    <a:schemeClr val="accent2">
                      <a:lumMod val="75000"/>
                    </a:schemeClr>
                  </a:solidFill>
                </a:rPr>
                <a:t>Cs</a:t>
              </a:r>
              <a:r>
                <a:rPr lang="en-US" sz="2800" b="1" dirty="0" err="1" smtClean="0">
                  <a:solidFill>
                    <a:schemeClr val="accent2">
                      <a:lumMod val="75000"/>
                    </a:schemeClr>
                  </a:solidFill>
                </a:rPr>
                <a:t>CP</a:t>
              </a:r>
              <a:r>
                <a:rPr lang="en-US" sz="2800" b="1" dirty="0" smtClean="0">
                  <a:solidFill>
                    <a:schemeClr val="accent2">
                      <a:lumMod val="75000"/>
                    </a:schemeClr>
                  </a:solidFill>
                </a:rPr>
                <a:t> </a:t>
              </a:r>
              <a:r>
                <a:rPr lang="en-US" sz="2800" b="1" dirty="0">
                  <a:solidFill>
                    <a:schemeClr val="accent2">
                      <a:lumMod val="75000"/>
                    </a:schemeClr>
                  </a:solidFill>
                </a:rPr>
                <a:t>Crystals</a:t>
              </a:r>
            </a:p>
          </p:txBody>
        </p:sp>
        <p:pic>
          <p:nvPicPr>
            <p:cNvPr id="65550" name="Picture 8" descr="G:\crocussativus\unk22\cryoE9_16gly.JPG"/>
            <p:cNvPicPr>
              <a:picLocks noChangeAspect="1" noChangeArrowheads="1"/>
            </p:cNvPicPr>
            <p:nvPr/>
          </p:nvPicPr>
          <p:blipFill>
            <a:blip r:embed="rId2"/>
            <a:srcRect/>
            <a:stretch>
              <a:fillRect/>
            </a:stretch>
          </p:blipFill>
          <p:spPr bwMode="auto">
            <a:xfrm>
              <a:off x="533400" y="1692442"/>
              <a:ext cx="1981200" cy="1584158"/>
            </a:xfrm>
            <a:prstGeom prst="rect">
              <a:avLst/>
            </a:prstGeom>
            <a:noFill/>
            <a:ln w="9525">
              <a:noFill/>
              <a:miter lim="800000"/>
              <a:headEnd/>
              <a:tailEnd/>
            </a:ln>
          </p:spPr>
        </p:pic>
        <p:sp>
          <p:nvSpPr>
            <p:cNvPr id="15" name="Right Arrow 14"/>
            <p:cNvSpPr/>
            <p:nvPr/>
          </p:nvSpPr>
          <p:spPr bwMode="auto">
            <a:xfrm>
              <a:off x="2667000" y="1447800"/>
              <a:ext cx="3962400" cy="2057400"/>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algn="just">
                <a:buClr>
                  <a:srgbClr val="000000"/>
                </a:buClr>
                <a:buSzPct val="100000"/>
                <a:buFont typeface="Times New Roman" pitchFamily="16" charset="0"/>
                <a:buNone/>
                <a:defRPr/>
              </a:pPr>
              <a:r>
                <a:rPr lang="en-US" dirty="0">
                  <a:solidFill>
                    <a:schemeClr val="tx1"/>
                  </a:solidFill>
                  <a:latin typeface="Calibri" pitchFamily="34" charset="0"/>
                  <a:cs typeface="Calibri" pitchFamily="34" charset="0"/>
                </a:rPr>
                <a:t>Successful single crystals by slowing down the rate of </a:t>
              </a:r>
              <a:r>
                <a:rPr lang="en-US" dirty="0" smtClean="0">
                  <a:solidFill>
                    <a:schemeClr val="tx1"/>
                  </a:solidFill>
                  <a:latin typeface="Calibri" pitchFamily="34" charset="0"/>
                  <a:cs typeface="Calibri" pitchFamily="34" charset="0"/>
                </a:rPr>
                <a:t>nucleation</a:t>
              </a:r>
              <a:endParaRPr lang="en-US" dirty="0">
                <a:solidFill>
                  <a:schemeClr val="tx1"/>
                </a:solidFill>
                <a:latin typeface="Calibri" pitchFamily="34" charset="0"/>
                <a:cs typeface="Calibri" pitchFamily="34" charset="0"/>
              </a:endParaRPr>
            </a:p>
          </p:txBody>
        </p:sp>
        <p:pic>
          <p:nvPicPr>
            <p:cNvPr id="65554" name="Picture 19" descr="H:\user_sadaf_data\Documents\crocussativus\unk22\reduced crystals\PIC00038.JPG"/>
            <p:cNvPicPr>
              <a:picLocks noChangeAspect="1" noChangeArrowheads="1"/>
            </p:cNvPicPr>
            <p:nvPr/>
          </p:nvPicPr>
          <p:blipFill>
            <a:blip r:embed="rId3"/>
            <a:srcRect/>
            <a:stretch>
              <a:fillRect/>
            </a:stretch>
          </p:blipFill>
          <p:spPr bwMode="auto">
            <a:xfrm>
              <a:off x="6781800" y="1752600"/>
              <a:ext cx="1905000" cy="1524000"/>
            </a:xfrm>
            <a:prstGeom prst="rect">
              <a:avLst/>
            </a:prstGeom>
            <a:noFill/>
            <a:ln w="9525">
              <a:noFill/>
              <a:miter lim="800000"/>
              <a:headEnd/>
              <a:tailEnd/>
            </a:ln>
          </p:spPr>
        </p:pic>
      </p:grpSp>
      <p:grpSp>
        <p:nvGrpSpPr>
          <p:cNvPr id="4" name="Group 22"/>
          <p:cNvGrpSpPr>
            <a:grpSpLocks/>
          </p:cNvGrpSpPr>
          <p:nvPr/>
        </p:nvGrpSpPr>
        <p:grpSpPr bwMode="auto">
          <a:xfrm>
            <a:off x="381000" y="304800"/>
            <a:ext cx="8382000" cy="3124200"/>
            <a:chOff x="381000" y="152400"/>
            <a:chExt cx="8382000" cy="3124200"/>
          </a:xfrm>
        </p:grpSpPr>
        <p:sp>
          <p:nvSpPr>
            <p:cNvPr id="65543" name="Text Box 1"/>
            <p:cNvSpPr txBox="1">
              <a:spLocks noChangeArrowheads="1"/>
            </p:cNvSpPr>
            <p:nvPr/>
          </p:nvSpPr>
          <p:spPr bwMode="auto">
            <a:xfrm>
              <a:off x="381000" y="152400"/>
              <a:ext cx="8382000" cy="838200"/>
            </a:xfrm>
            <a:prstGeom prst="rect">
              <a:avLst/>
            </a:prstGeom>
            <a:noFill/>
            <a:ln w="9525">
              <a:noFill/>
              <a:round/>
              <a:headEnd/>
              <a:tailEnd/>
            </a:ln>
          </p:spPr>
          <p:txBody>
            <a:bodyPr lIns="90000" tIns="46800" rIns="90000" bIns="46800" anchor="ctr"/>
            <a:lstStyle/>
            <a:p>
              <a:pP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a:solidFill>
                    <a:schemeClr val="accent2">
                      <a:lumMod val="75000"/>
                    </a:schemeClr>
                  </a:solidFill>
                </a:rPr>
                <a:t>Distinction b/w Protein and Salt Crystals</a:t>
              </a:r>
            </a:p>
          </p:txBody>
        </p:sp>
        <p:pic>
          <p:nvPicPr>
            <p:cNvPr id="65544" name="Picture 12" descr="G:\crocussativus\unk22\automatic_scoring\b3vis.jpg"/>
            <p:cNvPicPr>
              <a:picLocks noChangeAspect="1" noChangeArrowheads="1"/>
            </p:cNvPicPr>
            <p:nvPr/>
          </p:nvPicPr>
          <p:blipFill>
            <a:blip r:embed="rId4"/>
            <a:srcRect/>
            <a:stretch>
              <a:fillRect/>
            </a:stretch>
          </p:blipFill>
          <p:spPr bwMode="auto">
            <a:xfrm>
              <a:off x="457200" y="1295400"/>
              <a:ext cx="2000619" cy="1524000"/>
            </a:xfrm>
            <a:prstGeom prst="rect">
              <a:avLst/>
            </a:prstGeom>
            <a:noFill/>
            <a:ln w="9525">
              <a:noFill/>
              <a:miter lim="800000"/>
              <a:headEnd/>
              <a:tailEnd/>
            </a:ln>
          </p:spPr>
        </p:pic>
        <p:pic>
          <p:nvPicPr>
            <p:cNvPr id="65545" name="Picture 13" descr="G:\crocussativus\unk22\automatic_scoring\b3uv2.jpg"/>
            <p:cNvPicPr>
              <a:picLocks noChangeAspect="1" noChangeArrowheads="1"/>
            </p:cNvPicPr>
            <p:nvPr/>
          </p:nvPicPr>
          <p:blipFill>
            <a:blip r:embed="rId5"/>
            <a:srcRect/>
            <a:stretch>
              <a:fillRect/>
            </a:stretch>
          </p:blipFill>
          <p:spPr bwMode="auto">
            <a:xfrm>
              <a:off x="6781800" y="1371600"/>
              <a:ext cx="1900585" cy="1447800"/>
            </a:xfrm>
            <a:prstGeom prst="rect">
              <a:avLst/>
            </a:prstGeom>
            <a:noFill/>
            <a:ln w="9525">
              <a:noFill/>
              <a:miter lim="800000"/>
              <a:headEnd/>
              <a:tailEnd/>
            </a:ln>
          </p:spPr>
        </p:pic>
        <p:sp>
          <p:nvSpPr>
            <p:cNvPr id="22" name="Right Arrow 21"/>
            <p:cNvSpPr/>
            <p:nvPr/>
          </p:nvSpPr>
          <p:spPr bwMode="auto">
            <a:xfrm>
              <a:off x="2667000" y="1066800"/>
              <a:ext cx="3962400" cy="2209800"/>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algn="just">
                <a:buClr>
                  <a:srgbClr val="000000"/>
                </a:buClr>
                <a:buSzPct val="100000"/>
                <a:buFont typeface="Times New Roman" pitchFamily="16" charset="0"/>
                <a:buNone/>
                <a:defRPr/>
              </a:pPr>
              <a:r>
                <a:rPr lang="en-US" dirty="0" smtClean="0">
                  <a:solidFill>
                    <a:schemeClr val="tx1"/>
                  </a:solidFill>
                  <a:latin typeface="Calibri" pitchFamily="34" charset="0"/>
                  <a:cs typeface="Calibri" pitchFamily="34" charset="0"/>
                </a:rPr>
                <a:t>UV </a:t>
              </a:r>
              <a:r>
                <a:rPr lang="en-US" dirty="0">
                  <a:solidFill>
                    <a:schemeClr val="tx1"/>
                  </a:solidFill>
                  <a:latin typeface="Calibri" pitchFamily="34" charset="0"/>
                  <a:cs typeface="Calibri" pitchFamily="34" charset="0"/>
                </a:rPr>
                <a:t>light </a:t>
              </a:r>
              <a:r>
                <a:rPr lang="en-US" dirty="0" smtClean="0">
                  <a:solidFill>
                    <a:schemeClr val="tx1"/>
                  </a:solidFill>
                  <a:latin typeface="Calibri" pitchFamily="34" charset="0"/>
                  <a:cs typeface="Calibri" pitchFamily="34" charset="0"/>
                </a:rPr>
                <a:t>exposure </a:t>
              </a:r>
              <a:r>
                <a:rPr lang="en-US" dirty="0">
                  <a:solidFill>
                    <a:schemeClr val="tx1"/>
                  </a:solidFill>
                  <a:latin typeface="Calibri" pitchFamily="34" charset="0"/>
                  <a:cs typeface="Calibri" pitchFamily="34" charset="0"/>
                </a:rPr>
                <a:t>provided clear fluorescence </a:t>
              </a:r>
              <a:r>
                <a:rPr lang="en-US" dirty="0" smtClean="0">
                  <a:solidFill>
                    <a:schemeClr val="tx1"/>
                  </a:solidFill>
                  <a:latin typeface="Calibri" pitchFamily="34" charset="0"/>
                  <a:cs typeface="Calibri" pitchFamily="34" charset="0"/>
                </a:rPr>
                <a:t>due to tryptophan residue showing  </a:t>
              </a:r>
              <a:r>
                <a:rPr lang="en-US" dirty="0">
                  <a:solidFill>
                    <a:schemeClr val="tx1"/>
                  </a:solidFill>
                  <a:latin typeface="Calibri" pitchFamily="34" charset="0"/>
                  <a:cs typeface="Calibri" pitchFamily="34" charset="0"/>
                </a:rPr>
                <a:t>formation of protein crystals</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34400" cy="609600"/>
          </a:xfrm>
        </p:spPr>
        <p:txBody>
          <a:bodyPr>
            <a:noAutofit/>
          </a:bodyPr>
          <a:lstStyle/>
          <a:p>
            <a:r>
              <a:rPr sz="3200">
                <a:solidFill>
                  <a:schemeClr val="accent2">
                    <a:lumMod val="75000"/>
                  </a:schemeClr>
                </a:solidFill>
                <a:latin typeface="+mn-lt"/>
              </a:rPr>
              <a:t>Data Collection </a:t>
            </a:r>
            <a:r>
              <a:rPr sz="3200" smtClean="0">
                <a:solidFill>
                  <a:schemeClr val="accent2">
                    <a:lumMod val="75000"/>
                  </a:schemeClr>
                </a:solidFill>
                <a:latin typeface="+mn-lt"/>
              </a:rPr>
              <a:t>and Refinement Statistics</a:t>
            </a:r>
            <a:endParaRPr lang="en-US" sz="3200" dirty="0">
              <a:solidFill>
                <a:schemeClr val="accent2">
                  <a:lumMod val="75000"/>
                </a:schemeClr>
              </a:solidFill>
              <a:latin typeface="+mn-lt"/>
            </a:endParaRPr>
          </a:p>
        </p:txBody>
      </p:sp>
      <p:graphicFrame>
        <p:nvGraphicFramePr>
          <p:cNvPr id="4" name="Table 3"/>
          <p:cNvGraphicFramePr>
            <a:graphicFrameLocks noGrp="1"/>
          </p:cNvGraphicFramePr>
          <p:nvPr/>
        </p:nvGraphicFramePr>
        <p:xfrm>
          <a:off x="1219200" y="1933272"/>
          <a:ext cx="6400800" cy="2638728"/>
        </p:xfrm>
        <a:graphic>
          <a:graphicData uri="http://schemas.openxmlformats.org/drawingml/2006/table">
            <a:tbl>
              <a:tblPr/>
              <a:tblGrid>
                <a:gridCol w="2286000"/>
                <a:gridCol w="4114800"/>
              </a:tblGrid>
              <a:tr h="434115">
                <a:tc>
                  <a:txBody>
                    <a:bodyPr/>
                    <a:lstStyle/>
                    <a:p>
                      <a:pPr marL="0" marR="0" algn="l">
                        <a:lnSpc>
                          <a:spcPct val="150000"/>
                        </a:lnSpc>
                        <a:spcBef>
                          <a:spcPts val="0"/>
                        </a:spcBef>
                        <a:spcAft>
                          <a:spcPts val="0"/>
                        </a:spcAft>
                      </a:pPr>
                      <a:r>
                        <a:rPr lang="en-US" sz="1800" dirty="0">
                          <a:latin typeface="Cambria"/>
                          <a:ea typeface="Times New Roman"/>
                          <a:cs typeface="Times New Roman"/>
                        </a:rPr>
                        <a:t>Space group</a:t>
                      </a:r>
                      <a:endParaRPr lang="en-US" sz="2000" dirty="0">
                        <a:latin typeface="Cambria"/>
                        <a:ea typeface="Times New Roman"/>
                        <a:cs typeface="Times New Roman"/>
                      </a:endParaRPr>
                    </a:p>
                  </a:txBody>
                  <a:tcPr marL="42138" marR="42138" marT="0" marB="0" anchor="ctr">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l">
                        <a:lnSpc>
                          <a:spcPct val="150000"/>
                        </a:lnSpc>
                        <a:spcBef>
                          <a:spcPts val="0"/>
                        </a:spcBef>
                        <a:spcAft>
                          <a:spcPts val="0"/>
                        </a:spcAft>
                      </a:pPr>
                      <a:r>
                        <a:rPr lang="en-US" sz="1800" dirty="0">
                          <a:latin typeface="Cambria"/>
                          <a:ea typeface="Times New Roman"/>
                          <a:cs typeface="Times New Roman"/>
                        </a:rPr>
                        <a:t>H3 </a:t>
                      </a:r>
                      <a:endParaRPr lang="en-US" sz="2000" dirty="0">
                        <a:latin typeface="Cambria"/>
                        <a:ea typeface="Times New Roman"/>
                        <a:cs typeface="Times New Roman"/>
                      </a:endParaRPr>
                    </a:p>
                  </a:txBody>
                  <a:tcPr marL="42138" marR="42138" marT="0" marB="0" anchor="ctr">
                    <a:lnL>
                      <a:noFill/>
                    </a:lnL>
                    <a:lnR>
                      <a:noFill/>
                    </a:lnR>
                    <a:lnT w="19050" cap="flat" cmpd="dbl" algn="ctr">
                      <a:solidFill>
                        <a:srgbClr val="000000"/>
                      </a:solidFill>
                      <a:prstDash val="solid"/>
                      <a:round/>
                      <a:headEnd type="none" w="med" len="med"/>
                      <a:tailEnd type="none" w="med" len="med"/>
                    </a:lnT>
                    <a:lnB>
                      <a:noFill/>
                    </a:lnB>
                  </a:tcPr>
                </a:tc>
              </a:tr>
              <a:tr h="490788">
                <a:tc>
                  <a:txBody>
                    <a:bodyPr/>
                    <a:lstStyle/>
                    <a:p>
                      <a:pPr marL="0" marR="0" algn="l">
                        <a:lnSpc>
                          <a:spcPct val="150000"/>
                        </a:lnSpc>
                        <a:spcBef>
                          <a:spcPts val="0"/>
                        </a:spcBef>
                        <a:spcAft>
                          <a:spcPts val="0"/>
                        </a:spcAft>
                      </a:pPr>
                      <a:r>
                        <a:rPr lang="en-US" sz="1800" dirty="0">
                          <a:latin typeface="Cambria"/>
                          <a:ea typeface="Times New Roman"/>
                          <a:cs typeface="Times New Roman"/>
                        </a:rPr>
                        <a:t>Unit cell parameters</a:t>
                      </a:r>
                      <a:endParaRPr lang="en-US" sz="2000" dirty="0">
                        <a:latin typeface="Cambria"/>
                        <a:ea typeface="Times New Roman"/>
                        <a:cs typeface="Times New Roman"/>
                      </a:endParaRPr>
                    </a:p>
                  </a:txBody>
                  <a:tcPr marL="42138" marR="42138" marT="0" marB="0" anchor="ctr">
                    <a:lnL>
                      <a:noFill/>
                    </a:lnL>
                    <a:lnR>
                      <a:noFill/>
                    </a:lnR>
                    <a:lnT>
                      <a:noFill/>
                    </a:lnT>
                    <a:lnB>
                      <a:noFill/>
                    </a:lnB>
                  </a:tcPr>
                </a:tc>
                <a:tc>
                  <a:txBody>
                    <a:bodyPr/>
                    <a:lstStyle/>
                    <a:p>
                      <a:pPr marL="0" marR="0" algn="l">
                        <a:lnSpc>
                          <a:spcPct val="150000"/>
                        </a:lnSpc>
                        <a:spcBef>
                          <a:spcPts val="0"/>
                        </a:spcBef>
                        <a:spcAft>
                          <a:spcPts val="0"/>
                        </a:spcAft>
                      </a:pPr>
                      <a:r>
                        <a:rPr lang="en-US" sz="1800" dirty="0">
                          <a:solidFill>
                            <a:srgbClr val="000000"/>
                          </a:solidFill>
                          <a:latin typeface="Cambria"/>
                          <a:ea typeface="Times New Roman"/>
                          <a:cs typeface="Times New Roman"/>
                        </a:rPr>
                        <a:t>a = b = 97.97</a:t>
                      </a:r>
                      <a:r>
                        <a:rPr lang="en-US" sz="1800" dirty="0">
                          <a:latin typeface="Cambria"/>
                          <a:ea typeface="Times New Roman"/>
                          <a:cs typeface="Times New Roman"/>
                        </a:rPr>
                        <a:t> Å</a:t>
                      </a:r>
                      <a:r>
                        <a:rPr lang="en-US" sz="1800" dirty="0">
                          <a:solidFill>
                            <a:srgbClr val="000000"/>
                          </a:solidFill>
                          <a:latin typeface="Cambria"/>
                          <a:ea typeface="Times New Roman"/>
                          <a:cs typeface="Times New Roman"/>
                        </a:rPr>
                        <a:t>, c = 48.78</a:t>
                      </a:r>
                      <a:r>
                        <a:rPr lang="en-US" sz="1800" dirty="0">
                          <a:latin typeface="Cambria"/>
                          <a:ea typeface="Times New Roman"/>
                          <a:cs typeface="Times New Roman"/>
                        </a:rPr>
                        <a:t> Å</a:t>
                      </a:r>
                      <a:r>
                        <a:rPr lang="en-US" sz="1800" dirty="0">
                          <a:solidFill>
                            <a:srgbClr val="000000"/>
                          </a:solidFill>
                          <a:latin typeface="Cambria"/>
                          <a:ea typeface="Times New Roman"/>
                          <a:cs typeface="Times New Roman"/>
                        </a:rPr>
                        <a:t> and γ = 120°</a:t>
                      </a:r>
                      <a:endParaRPr lang="en-US" sz="2000" dirty="0">
                        <a:latin typeface="Cambria"/>
                        <a:ea typeface="Times New Roman"/>
                        <a:cs typeface="Times New Roman"/>
                      </a:endParaRPr>
                    </a:p>
                  </a:txBody>
                  <a:tcPr marL="42138" marR="42138" marT="0" marB="0" anchor="ctr">
                    <a:lnL>
                      <a:noFill/>
                    </a:lnL>
                    <a:lnR>
                      <a:noFill/>
                    </a:lnR>
                    <a:lnT>
                      <a:noFill/>
                    </a:lnT>
                    <a:lnB>
                      <a:noFill/>
                    </a:lnB>
                  </a:tcPr>
                </a:tc>
              </a:tr>
              <a:tr h="340443">
                <a:tc>
                  <a:txBody>
                    <a:bodyPr/>
                    <a:lstStyle/>
                    <a:p>
                      <a:pPr marL="0" marR="0" algn="l">
                        <a:lnSpc>
                          <a:spcPct val="150000"/>
                        </a:lnSpc>
                        <a:spcBef>
                          <a:spcPts val="0"/>
                        </a:spcBef>
                        <a:spcAft>
                          <a:spcPts val="0"/>
                        </a:spcAft>
                      </a:pPr>
                      <a:r>
                        <a:rPr lang="en-US" sz="1800" dirty="0">
                          <a:latin typeface="Cambria"/>
                          <a:ea typeface="Times New Roman"/>
                          <a:cs typeface="Times New Roman"/>
                        </a:rPr>
                        <a:t>Resolution </a:t>
                      </a:r>
                      <a:r>
                        <a:rPr lang="en-US" sz="1800" dirty="0" smtClean="0">
                          <a:latin typeface="Cambria"/>
                          <a:ea typeface="Times New Roman"/>
                          <a:cs typeface="Times New Roman"/>
                        </a:rPr>
                        <a:t>(Å </a:t>
                      </a:r>
                      <a:r>
                        <a:rPr lang="en-US" sz="1800" dirty="0">
                          <a:latin typeface="Cambria"/>
                          <a:ea typeface="Times New Roman"/>
                          <a:cs typeface="Times New Roman"/>
                        </a:rPr>
                        <a:t>)</a:t>
                      </a:r>
                      <a:endParaRPr lang="en-US" sz="2000" dirty="0">
                        <a:latin typeface="Cambria"/>
                        <a:ea typeface="Times New Roman"/>
                        <a:cs typeface="Times New Roman"/>
                      </a:endParaRPr>
                    </a:p>
                  </a:txBody>
                  <a:tcPr marL="42138" marR="42138" marT="0" marB="0" anchor="ctr">
                    <a:lnL>
                      <a:noFill/>
                    </a:lnL>
                    <a:lnR>
                      <a:noFill/>
                    </a:lnR>
                    <a:lnT>
                      <a:noFill/>
                    </a:lnT>
                    <a:lnB>
                      <a:noFill/>
                    </a:lnB>
                  </a:tcPr>
                </a:tc>
                <a:tc>
                  <a:txBody>
                    <a:bodyPr/>
                    <a:lstStyle/>
                    <a:p>
                      <a:pPr marL="0" marR="0" algn="l">
                        <a:lnSpc>
                          <a:spcPct val="150000"/>
                        </a:lnSpc>
                        <a:spcBef>
                          <a:spcPts val="0"/>
                        </a:spcBef>
                        <a:spcAft>
                          <a:spcPts val="0"/>
                        </a:spcAft>
                      </a:pPr>
                      <a:r>
                        <a:rPr lang="en-US" sz="1800" dirty="0" smtClean="0">
                          <a:latin typeface="Cambria"/>
                          <a:ea typeface="Times New Roman"/>
                          <a:cs typeface="Times New Roman"/>
                        </a:rPr>
                        <a:t>1.31</a:t>
                      </a:r>
                      <a:endParaRPr lang="en-US" sz="2000" dirty="0">
                        <a:latin typeface="Cambria"/>
                        <a:ea typeface="Times New Roman"/>
                        <a:cs typeface="Times New Roman"/>
                      </a:endParaRPr>
                    </a:p>
                  </a:txBody>
                  <a:tcPr marL="42138" marR="42138" marT="0" marB="0" anchor="ctr">
                    <a:lnL>
                      <a:noFill/>
                    </a:lnL>
                    <a:lnR>
                      <a:noFill/>
                    </a:lnR>
                    <a:lnT>
                      <a:noFill/>
                    </a:lnT>
                    <a:lnB>
                      <a:noFill/>
                    </a:lnB>
                  </a:tcPr>
                </a:tc>
              </a:tr>
              <a:tr h="434115">
                <a:tc>
                  <a:txBody>
                    <a:bodyPr/>
                    <a:lstStyle/>
                    <a:p>
                      <a:pPr marL="0" marR="0" algn="l">
                        <a:lnSpc>
                          <a:spcPct val="150000"/>
                        </a:lnSpc>
                        <a:spcBef>
                          <a:spcPts val="0"/>
                        </a:spcBef>
                        <a:spcAft>
                          <a:spcPts val="0"/>
                        </a:spcAft>
                      </a:pPr>
                      <a:r>
                        <a:rPr lang="en-US" sz="1800" dirty="0">
                          <a:latin typeface="Cambria"/>
                          <a:ea typeface="Times New Roman"/>
                          <a:cs typeface="Times New Roman"/>
                        </a:rPr>
                        <a:t>Completeness (%)</a:t>
                      </a:r>
                      <a:endParaRPr lang="en-US" sz="2000" dirty="0">
                        <a:latin typeface="Cambria"/>
                        <a:ea typeface="Times New Roman"/>
                        <a:cs typeface="Times New Roman"/>
                      </a:endParaRPr>
                    </a:p>
                  </a:txBody>
                  <a:tcPr marL="42138" marR="42138" marT="0" marB="0" anchor="ctr">
                    <a:lnL>
                      <a:noFill/>
                    </a:lnL>
                    <a:lnR>
                      <a:noFill/>
                    </a:lnR>
                    <a:lnT>
                      <a:noFill/>
                    </a:lnT>
                    <a:lnB>
                      <a:noFill/>
                    </a:lnB>
                  </a:tcPr>
                </a:tc>
                <a:tc>
                  <a:txBody>
                    <a:bodyPr/>
                    <a:lstStyle/>
                    <a:p>
                      <a:pPr marL="0" marR="0" algn="l">
                        <a:lnSpc>
                          <a:spcPct val="150000"/>
                        </a:lnSpc>
                        <a:spcBef>
                          <a:spcPts val="0"/>
                        </a:spcBef>
                        <a:spcAft>
                          <a:spcPts val="0"/>
                        </a:spcAft>
                      </a:pPr>
                      <a:r>
                        <a:rPr lang="en-US" sz="1800" dirty="0">
                          <a:latin typeface="Cambria"/>
                          <a:ea typeface="Times New Roman"/>
                          <a:cs typeface="Times New Roman"/>
                        </a:rPr>
                        <a:t>100 </a:t>
                      </a:r>
                      <a:endParaRPr lang="en-US" sz="2000" dirty="0">
                        <a:latin typeface="Cambria"/>
                        <a:ea typeface="Times New Roman"/>
                        <a:cs typeface="Times New Roman"/>
                      </a:endParaRPr>
                    </a:p>
                  </a:txBody>
                  <a:tcPr marL="42138" marR="42138" marT="0" marB="0" anchor="ctr">
                    <a:lnL>
                      <a:noFill/>
                    </a:lnL>
                    <a:lnR>
                      <a:noFill/>
                    </a:lnR>
                    <a:lnT>
                      <a:noFill/>
                    </a:lnT>
                    <a:lnB>
                      <a:noFill/>
                    </a:lnB>
                  </a:tcPr>
                </a:tc>
              </a:tr>
              <a:tr h="434115">
                <a:tc>
                  <a:txBody>
                    <a:bodyPr/>
                    <a:lstStyle/>
                    <a:p>
                      <a:pPr marL="0" marR="0" algn="l">
                        <a:lnSpc>
                          <a:spcPct val="150000"/>
                        </a:lnSpc>
                        <a:spcBef>
                          <a:spcPts val="0"/>
                        </a:spcBef>
                        <a:spcAft>
                          <a:spcPts val="0"/>
                        </a:spcAft>
                      </a:pPr>
                      <a:r>
                        <a:rPr lang="en-US" sz="1800">
                          <a:latin typeface="Cambria"/>
                          <a:ea typeface="Times New Roman"/>
                          <a:cs typeface="Times New Roman"/>
                        </a:rPr>
                        <a:t>I/σ</a:t>
                      </a:r>
                      <a:endParaRPr lang="en-US" sz="2000">
                        <a:latin typeface="Cambria"/>
                        <a:ea typeface="Times New Roman"/>
                        <a:cs typeface="Times New Roman"/>
                      </a:endParaRPr>
                    </a:p>
                  </a:txBody>
                  <a:tcPr marL="42138" marR="42138" marT="0" marB="0" anchor="ctr">
                    <a:lnL>
                      <a:noFill/>
                    </a:lnL>
                    <a:lnR>
                      <a:noFill/>
                    </a:lnR>
                    <a:lnT>
                      <a:noFill/>
                    </a:lnT>
                    <a:lnB>
                      <a:noFill/>
                    </a:lnB>
                  </a:tcPr>
                </a:tc>
                <a:tc>
                  <a:txBody>
                    <a:bodyPr/>
                    <a:lstStyle/>
                    <a:p>
                      <a:pPr marL="0" marR="0" algn="l">
                        <a:lnSpc>
                          <a:spcPct val="150000"/>
                        </a:lnSpc>
                        <a:spcBef>
                          <a:spcPts val="0"/>
                        </a:spcBef>
                        <a:spcAft>
                          <a:spcPts val="0"/>
                        </a:spcAft>
                      </a:pPr>
                      <a:r>
                        <a:rPr lang="en-US" sz="1800" dirty="0">
                          <a:latin typeface="Cambria"/>
                          <a:ea typeface="Times New Roman"/>
                          <a:cs typeface="Times New Roman"/>
                        </a:rPr>
                        <a:t>24.9 </a:t>
                      </a:r>
                      <a:endParaRPr lang="en-US" sz="2000" dirty="0">
                        <a:latin typeface="Cambria"/>
                        <a:ea typeface="Times New Roman"/>
                        <a:cs typeface="Times New Roman"/>
                      </a:endParaRPr>
                    </a:p>
                  </a:txBody>
                  <a:tcPr marL="42138" marR="42138" marT="0" marB="0" anchor="ctr">
                    <a:lnL>
                      <a:noFill/>
                    </a:lnL>
                    <a:lnR>
                      <a:noFill/>
                    </a:lnR>
                    <a:lnT>
                      <a:noFill/>
                    </a:lnT>
                    <a:lnB>
                      <a:noFill/>
                    </a:lnB>
                  </a:tcPr>
                </a:tc>
              </a:tr>
              <a:tr h="434115">
                <a:tc>
                  <a:txBody>
                    <a:bodyPr/>
                    <a:lstStyle/>
                    <a:p>
                      <a:pPr marL="0" marR="0" algn="l">
                        <a:lnSpc>
                          <a:spcPct val="150000"/>
                        </a:lnSpc>
                        <a:spcBef>
                          <a:spcPts val="0"/>
                        </a:spcBef>
                        <a:spcAft>
                          <a:spcPts val="0"/>
                        </a:spcAft>
                      </a:pPr>
                      <a:r>
                        <a:rPr lang="en-US" sz="1800" dirty="0">
                          <a:latin typeface="Cambria"/>
                          <a:ea typeface="Times New Roman"/>
                          <a:cs typeface="Times New Roman"/>
                        </a:rPr>
                        <a:t>*</a:t>
                      </a:r>
                      <a:r>
                        <a:rPr lang="en-US" sz="1800" dirty="0" err="1">
                          <a:latin typeface="Cambria"/>
                          <a:ea typeface="Times New Roman"/>
                          <a:cs typeface="Times New Roman"/>
                        </a:rPr>
                        <a:t>R</a:t>
                      </a:r>
                      <a:r>
                        <a:rPr lang="en-US" sz="1800" baseline="-25000" dirty="0" err="1">
                          <a:latin typeface="Cambria"/>
                          <a:ea typeface="Times New Roman"/>
                          <a:cs typeface="Times New Roman"/>
                        </a:rPr>
                        <a:t>merge</a:t>
                      </a:r>
                      <a:r>
                        <a:rPr lang="en-US" sz="1800" dirty="0">
                          <a:latin typeface="Cambria"/>
                          <a:ea typeface="Times New Roman"/>
                          <a:cs typeface="Times New Roman"/>
                        </a:rPr>
                        <a:t> (%)</a:t>
                      </a:r>
                      <a:endParaRPr lang="en-US" sz="2000" dirty="0">
                        <a:latin typeface="Cambria"/>
                        <a:ea typeface="Times New Roman"/>
                        <a:cs typeface="Times New Roman"/>
                      </a:endParaRPr>
                    </a:p>
                  </a:txBody>
                  <a:tcPr marL="42138" marR="42138"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latin typeface="Cambria"/>
                          <a:ea typeface="Times New Roman"/>
                          <a:cs typeface="Times New Roman"/>
                        </a:rPr>
                        <a:t>5.7 </a:t>
                      </a:r>
                      <a:endParaRPr lang="en-US" sz="2000" dirty="0">
                        <a:latin typeface="Cambria"/>
                        <a:ea typeface="Times New Roman"/>
                        <a:cs typeface="Times New Roman"/>
                      </a:endParaRPr>
                    </a:p>
                  </a:txBody>
                  <a:tcPr marL="42138" marR="42138" marT="0" marB="0" anchor="ctr">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5" name="Date Placeholder 4"/>
          <p:cNvSpPr>
            <a:spLocks noGrp="1"/>
          </p:cNvSpPr>
          <p:nvPr>
            <p:ph type="dt" sz="half" idx="10"/>
          </p:nvPr>
        </p:nvSpPr>
        <p:spPr/>
        <p:txBody>
          <a:bodyPr/>
          <a:lstStyle/>
          <a:p>
            <a:fld id="{2E844630-AAF6-4292-B381-064882017369}" type="datetime1">
              <a:rPr lang="en-US" smtClean="0"/>
              <a:pPr/>
              <a:t>4/29/2014</a:t>
            </a:fld>
            <a:endParaRPr lang="en-US" dirty="0"/>
          </a:p>
        </p:txBody>
      </p:sp>
      <p:sp>
        <p:nvSpPr>
          <p:cNvPr id="6" name="Slide Number Placeholder 5"/>
          <p:cNvSpPr>
            <a:spLocks noGrp="1"/>
          </p:cNvSpPr>
          <p:nvPr>
            <p:ph type="sldNum" sz="quarter" idx="12"/>
          </p:nvPr>
        </p:nvSpPr>
        <p:spPr/>
        <p:txBody>
          <a:bodyPr/>
          <a:lstStyle/>
          <a:p>
            <a:fld id="{47E06F9A-4543-41A4-9BCA-BFDDC4CB11EA}" type="slidenum">
              <a:rPr lang="en-US" smtClean="0"/>
              <a:pPr/>
              <a:t>13</a:t>
            </a:fld>
            <a:endParaRPr lang="en-US"/>
          </a:p>
        </p:txBody>
      </p:sp>
      <p:sp>
        <p:nvSpPr>
          <p:cNvPr id="7" name="TextBox 6"/>
          <p:cNvSpPr txBox="1"/>
          <p:nvPr/>
        </p:nvSpPr>
        <p:spPr>
          <a:xfrm>
            <a:off x="381000" y="4848761"/>
            <a:ext cx="8305800" cy="1323439"/>
          </a:xfrm>
          <a:prstGeom prst="rect">
            <a:avLst/>
          </a:prstGeom>
          <a:noFill/>
        </p:spPr>
        <p:txBody>
          <a:bodyPr wrap="square" rtlCol="0">
            <a:spAutoFit/>
          </a:bodyPr>
          <a:lstStyle/>
          <a:p>
            <a:pPr marL="109538" indent="-109538" algn="just"/>
            <a:r>
              <a:rPr lang="en-US" sz="2000" b="1" dirty="0" smtClean="0">
                <a:solidFill>
                  <a:schemeClr val="accent2">
                    <a:lumMod val="75000"/>
                  </a:schemeClr>
                </a:solidFill>
              </a:rPr>
              <a:t>* Data was collected under the guidance of Dr. Markus </a:t>
            </a:r>
            <a:r>
              <a:rPr lang="en-US" sz="2000" b="1" dirty="0" err="1" smtClean="0">
                <a:solidFill>
                  <a:schemeClr val="accent2">
                    <a:lumMod val="75000"/>
                  </a:schemeClr>
                </a:solidFill>
              </a:rPr>
              <a:t>Perbandt</a:t>
            </a:r>
            <a:r>
              <a:rPr lang="en-US" sz="2000" b="1" dirty="0" smtClean="0">
                <a:solidFill>
                  <a:schemeClr val="accent2">
                    <a:lumMod val="75000"/>
                  </a:schemeClr>
                </a:solidFill>
              </a:rPr>
              <a:t> at X13 </a:t>
            </a:r>
            <a:r>
              <a:rPr lang="en-US" sz="2000" b="1" dirty="0" err="1" smtClean="0">
                <a:solidFill>
                  <a:schemeClr val="accent2">
                    <a:lumMod val="75000"/>
                  </a:schemeClr>
                </a:solidFill>
              </a:rPr>
              <a:t>beamline</a:t>
            </a:r>
            <a:r>
              <a:rPr lang="en-US" sz="2000" b="1" dirty="0" smtClean="0">
                <a:solidFill>
                  <a:schemeClr val="accent2">
                    <a:lumMod val="75000"/>
                  </a:schemeClr>
                </a:solidFill>
              </a:rPr>
              <a:t>, DESY, Hamburg, Germany and by the senior scientist Dr. </a:t>
            </a:r>
            <a:r>
              <a:rPr lang="en-US" sz="2000" b="1" dirty="0" err="1" smtClean="0">
                <a:solidFill>
                  <a:schemeClr val="accent2">
                    <a:lumMod val="75000"/>
                  </a:schemeClr>
                </a:solidFill>
              </a:rPr>
              <a:t>Banumathi</a:t>
            </a:r>
            <a:r>
              <a:rPr lang="en-US" sz="2000" b="1" dirty="0" smtClean="0">
                <a:solidFill>
                  <a:schemeClr val="accent2">
                    <a:lumMod val="75000"/>
                  </a:schemeClr>
                </a:solidFill>
              </a:rPr>
              <a:t> </a:t>
            </a:r>
            <a:r>
              <a:rPr lang="en-US" sz="2000" b="1" dirty="0" err="1" smtClean="0">
                <a:solidFill>
                  <a:schemeClr val="accent2">
                    <a:lumMod val="75000"/>
                  </a:schemeClr>
                </a:solidFill>
              </a:rPr>
              <a:t>Sankaran</a:t>
            </a:r>
            <a:r>
              <a:rPr lang="en-US" sz="2000" b="1" dirty="0" smtClean="0">
                <a:solidFill>
                  <a:schemeClr val="accent2">
                    <a:lumMod val="75000"/>
                  </a:schemeClr>
                </a:solidFill>
              </a:rPr>
              <a:t> from Advanced light source (ALS) </a:t>
            </a:r>
            <a:r>
              <a:rPr lang="en-US" sz="2000" b="1" dirty="0" err="1" smtClean="0">
                <a:solidFill>
                  <a:schemeClr val="accent2">
                    <a:lumMod val="75000"/>
                  </a:schemeClr>
                </a:solidFill>
              </a:rPr>
              <a:t>Barkely</a:t>
            </a:r>
            <a:r>
              <a:rPr lang="en-US" sz="2000" b="1" dirty="0" smtClean="0">
                <a:solidFill>
                  <a:schemeClr val="accent2">
                    <a:lumMod val="75000"/>
                  </a:schemeClr>
                </a:solidFill>
              </a:rPr>
              <a:t>, USA.</a:t>
            </a:r>
            <a:endParaRPr lang="en-US" sz="20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5867400" y="1371600"/>
            <a:ext cx="2743200" cy="2285999"/>
            <a:chOff x="5867400" y="1371601"/>
            <a:chExt cx="2743200" cy="2285999"/>
          </a:xfrm>
        </p:grpSpPr>
        <p:grpSp>
          <p:nvGrpSpPr>
            <p:cNvPr id="47" name="Group 46"/>
            <p:cNvGrpSpPr/>
            <p:nvPr/>
          </p:nvGrpSpPr>
          <p:grpSpPr>
            <a:xfrm>
              <a:off x="5943600" y="1371601"/>
              <a:ext cx="2667000" cy="2285999"/>
              <a:chOff x="5943600" y="1371601"/>
              <a:chExt cx="2667000" cy="2285999"/>
            </a:xfrm>
          </p:grpSpPr>
          <p:sp>
            <p:nvSpPr>
              <p:cNvPr id="70670" name="Text Box 14"/>
              <p:cNvSpPr txBox="1">
                <a:spLocks noChangeArrowheads="1"/>
              </p:cNvSpPr>
              <p:nvPr/>
            </p:nvSpPr>
            <p:spPr bwMode="auto">
              <a:xfrm>
                <a:off x="5943600" y="3352800"/>
                <a:ext cx="2667000" cy="304800"/>
              </a:xfrm>
              <a:prstGeom prst="rect">
                <a:avLst/>
              </a:prstGeom>
              <a:noFill/>
              <a:ln w="28575" algn="ctr">
                <a:noFill/>
                <a:miter lim="800000"/>
                <a:headEnd/>
                <a:tailEnd/>
              </a:ln>
              <a:effectLst/>
            </p:spPr>
            <p:txBody>
              <a:bodyPr wrap="square">
                <a:spAutoFit/>
              </a:bodyPr>
              <a:lstStyle/>
              <a:p>
                <a:pPr algn="ctr">
                  <a:defRPr/>
                </a:pPr>
                <a:r>
                  <a:rPr lang="en-US" sz="1400" b="1" dirty="0" smtClean="0"/>
                  <a:t>PDB-ID 2B1M: All atom </a:t>
                </a:r>
                <a:endParaRPr lang="en-US" sz="1400" b="1" dirty="0"/>
              </a:p>
            </p:txBody>
          </p:sp>
          <p:pic>
            <p:nvPicPr>
              <p:cNvPr id="1026" name="Picture 2" descr="E:\work\2b1m.tif"/>
              <p:cNvPicPr>
                <a:picLocks noChangeAspect="1" noChangeArrowheads="1"/>
              </p:cNvPicPr>
              <p:nvPr/>
            </p:nvPicPr>
            <p:blipFill>
              <a:blip r:embed="rId2">
                <a:lum bright="-10000" contrast="10000"/>
              </a:blip>
              <a:srcRect/>
              <a:stretch>
                <a:fillRect/>
              </a:stretch>
            </p:blipFill>
            <p:spPr bwMode="auto">
              <a:xfrm>
                <a:off x="6477000" y="1371601"/>
                <a:ext cx="1704975" cy="1828800"/>
              </a:xfrm>
              <a:prstGeom prst="rect">
                <a:avLst/>
              </a:prstGeom>
              <a:ln>
                <a:noFill/>
              </a:ln>
              <a:effectLst>
                <a:outerShdw blurRad="292100" dist="139700" dir="2700000" algn="tl" rotWithShape="0">
                  <a:srgbClr val="333333">
                    <a:alpha val="65000"/>
                  </a:srgbClr>
                </a:outerShdw>
              </a:effectLst>
            </p:spPr>
          </p:pic>
        </p:grpSp>
        <p:sp>
          <p:nvSpPr>
            <p:cNvPr id="31" name="Plus 30"/>
            <p:cNvSpPr/>
            <p:nvPr/>
          </p:nvSpPr>
          <p:spPr>
            <a:xfrm>
              <a:off x="5867400" y="2286000"/>
              <a:ext cx="304800" cy="381000"/>
            </a:xfrm>
            <a:prstGeom prst="math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70665" name="Text Box 9"/>
          <p:cNvSpPr txBox="1">
            <a:spLocks noChangeArrowheads="1"/>
          </p:cNvSpPr>
          <p:nvPr/>
        </p:nvSpPr>
        <p:spPr bwMode="auto">
          <a:xfrm>
            <a:off x="173243" y="3505200"/>
            <a:ext cx="2569957" cy="304800"/>
          </a:xfrm>
          <a:prstGeom prst="rect">
            <a:avLst/>
          </a:prstGeom>
          <a:noFill/>
          <a:ln w="28575" algn="ctr">
            <a:noFill/>
            <a:miter lim="800000"/>
            <a:headEnd/>
            <a:tailEnd/>
          </a:ln>
          <a:effectLst/>
        </p:spPr>
        <p:txBody>
          <a:bodyPr wrap="square">
            <a:spAutoFit/>
          </a:bodyPr>
          <a:lstStyle/>
          <a:p>
            <a:pPr algn="ctr">
              <a:spcAft>
                <a:spcPts val="1000"/>
              </a:spcAft>
              <a:defRPr/>
            </a:pPr>
            <a:r>
              <a:rPr lang="en-US" sz="1400" b="1" dirty="0">
                <a:latin typeface="+mn-lt"/>
              </a:rPr>
              <a:t>Diffraction </a:t>
            </a:r>
            <a:r>
              <a:rPr lang="en-US" sz="1400" b="1" dirty="0" smtClean="0">
                <a:latin typeface="+mn-lt"/>
              </a:rPr>
              <a:t>images</a:t>
            </a:r>
            <a:endParaRPr lang="en-US" sz="1400" dirty="0">
              <a:latin typeface="+mn-lt"/>
            </a:endParaRPr>
          </a:p>
        </p:txBody>
      </p:sp>
      <p:sp>
        <p:nvSpPr>
          <p:cNvPr id="27" name="Title 26"/>
          <p:cNvSpPr>
            <a:spLocks noGrp="1"/>
          </p:cNvSpPr>
          <p:nvPr>
            <p:ph type="title"/>
          </p:nvPr>
        </p:nvSpPr>
        <p:spPr>
          <a:xfrm>
            <a:off x="457200" y="304800"/>
            <a:ext cx="8229600" cy="685800"/>
          </a:xfrm>
        </p:spPr>
        <p:txBody>
          <a:bodyPr>
            <a:normAutofit fontScale="90000"/>
          </a:bodyPr>
          <a:lstStyle/>
          <a:p>
            <a:pPr algn="l"/>
            <a:r>
              <a:rPr sz="3600" smtClean="0">
                <a:solidFill>
                  <a:schemeClr val="accent2">
                    <a:lumMod val="75000"/>
                  </a:schemeClr>
                </a:solidFill>
                <a:latin typeface="+mn-lt"/>
              </a:rPr>
              <a:t>Structure Solution and Refinement </a:t>
            </a:r>
            <a:endParaRPr lang="en-US" sz="3600" dirty="0">
              <a:solidFill>
                <a:schemeClr val="accent2">
                  <a:lumMod val="75000"/>
                </a:schemeClr>
              </a:solidFill>
              <a:latin typeface="+mn-lt"/>
            </a:endParaRPr>
          </a:p>
        </p:txBody>
      </p:sp>
      <p:sp>
        <p:nvSpPr>
          <p:cNvPr id="24" name="Date Placeholder 23"/>
          <p:cNvSpPr>
            <a:spLocks noGrp="1"/>
          </p:cNvSpPr>
          <p:nvPr>
            <p:ph type="dt" sz="half" idx="10"/>
          </p:nvPr>
        </p:nvSpPr>
        <p:spPr>
          <a:xfrm>
            <a:off x="457200" y="6248400"/>
            <a:ext cx="2133600" cy="365760"/>
          </a:xfrm>
        </p:spPr>
        <p:txBody>
          <a:bodyPr/>
          <a:lstStyle/>
          <a:p>
            <a:pPr>
              <a:defRPr/>
            </a:pPr>
            <a:fld id="{5AE13F95-C546-4B5F-9D13-C636CD90252E}" type="datetime1">
              <a:rPr lang="en-US" smtClean="0"/>
              <a:pPr>
                <a:defRPr/>
              </a:pPr>
              <a:t>4/29/2014</a:t>
            </a:fld>
            <a:endParaRPr lang="en-US" dirty="0"/>
          </a:p>
        </p:txBody>
      </p:sp>
      <p:sp>
        <p:nvSpPr>
          <p:cNvPr id="25" name="Slide Number Placeholder 24"/>
          <p:cNvSpPr>
            <a:spLocks noGrp="1"/>
          </p:cNvSpPr>
          <p:nvPr>
            <p:ph type="sldNum" sz="quarter" idx="12"/>
          </p:nvPr>
        </p:nvSpPr>
        <p:spPr>
          <a:xfrm>
            <a:off x="6705600" y="6248400"/>
            <a:ext cx="2133600" cy="365760"/>
          </a:xfrm>
        </p:spPr>
        <p:txBody>
          <a:bodyPr/>
          <a:lstStyle/>
          <a:p>
            <a:pPr>
              <a:defRPr/>
            </a:pPr>
            <a:fld id="{EABD9C8A-7264-426D-BBBE-D70839F56511}" type="slidenum">
              <a:rPr lang="en-US"/>
              <a:pPr>
                <a:defRPr/>
              </a:pPr>
              <a:t>14</a:t>
            </a:fld>
            <a:endParaRPr lang="en-US"/>
          </a:p>
        </p:txBody>
      </p:sp>
      <p:pic>
        <p:nvPicPr>
          <p:cNvPr id="21" name="Picture 58" descr="diffraction"/>
          <p:cNvPicPr>
            <a:picLocks noChangeAspect="1" noChangeArrowheads="1"/>
          </p:cNvPicPr>
          <p:nvPr/>
        </p:nvPicPr>
        <p:blipFill>
          <a:blip r:embed="rId3">
            <a:lum bright="-20000" contrast="10000"/>
          </a:blip>
          <a:srcRect/>
          <a:stretch>
            <a:fillRect/>
          </a:stretch>
        </p:blipFill>
        <p:spPr>
          <a:xfrm>
            <a:off x="463550" y="1576059"/>
            <a:ext cx="2051050" cy="1929141"/>
          </a:xfrm>
          <a:prstGeom prst="ellipse">
            <a:avLst/>
          </a:prstGeom>
          <a:ln>
            <a:noFill/>
          </a:ln>
          <a:effectLst>
            <a:softEdge rad="112500"/>
          </a:effectLst>
        </p:spPr>
      </p:pic>
      <p:grpSp>
        <p:nvGrpSpPr>
          <p:cNvPr id="48" name="Group 47"/>
          <p:cNvGrpSpPr/>
          <p:nvPr/>
        </p:nvGrpSpPr>
        <p:grpSpPr>
          <a:xfrm>
            <a:off x="5105400" y="3886200"/>
            <a:ext cx="1905000" cy="2669977"/>
            <a:chOff x="6858000" y="3886200"/>
            <a:chExt cx="1905000" cy="2669977"/>
          </a:xfrm>
        </p:grpSpPr>
        <p:sp>
          <p:nvSpPr>
            <p:cNvPr id="26" name="Text Box 14"/>
            <p:cNvSpPr txBox="1">
              <a:spLocks noChangeArrowheads="1"/>
            </p:cNvSpPr>
            <p:nvPr/>
          </p:nvSpPr>
          <p:spPr bwMode="auto">
            <a:xfrm>
              <a:off x="6858000" y="6248400"/>
              <a:ext cx="1905000" cy="307777"/>
            </a:xfrm>
            <a:prstGeom prst="rect">
              <a:avLst/>
            </a:prstGeom>
            <a:noFill/>
            <a:ln w="28575" algn="ctr">
              <a:noFill/>
              <a:miter lim="800000"/>
              <a:headEnd/>
              <a:tailEnd/>
            </a:ln>
            <a:effectLst/>
          </p:spPr>
          <p:txBody>
            <a:bodyPr wrap="square">
              <a:spAutoFit/>
            </a:bodyPr>
            <a:lstStyle/>
            <a:p>
              <a:pPr algn="ctr">
                <a:defRPr/>
              </a:pPr>
              <a:r>
                <a:rPr lang="en-US" sz="1400" b="1" dirty="0" smtClean="0"/>
                <a:t>Phase solution</a:t>
              </a:r>
            </a:p>
          </p:txBody>
        </p:sp>
        <p:pic>
          <p:nvPicPr>
            <p:cNvPr id="28" name="Picture 10"/>
            <p:cNvPicPr>
              <a:picLocks noChangeAspect="1" noChangeArrowheads="1"/>
            </p:cNvPicPr>
            <p:nvPr/>
          </p:nvPicPr>
          <p:blipFill>
            <a:blip r:embed="rId4" cstate="print"/>
            <a:srcRect l="8531" r="9567"/>
            <a:stretch>
              <a:fillRect/>
            </a:stretch>
          </p:blipFill>
          <p:spPr bwMode="auto">
            <a:xfrm>
              <a:off x="7010400" y="4467224"/>
              <a:ext cx="1676400" cy="1781175"/>
            </a:xfrm>
            <a:prstGeom prst="rect">
              <a:avLst/>
            </a:prstGeom>
            <a:noFill/>
            <a:ln w="9525">
              <a:noFill/>
              <a:miter lim="800000"/>
              <a:headEnd/>
              <a:tailEnd/>
            </a:ln>
          </p:spPr>
        </p:pic>
        <p:sp>
          <p:nvSpPr>
            <p:cNvPr id="40" name="Down Arrow 39"/>
            <p:cNvSpPr/>
            <p:nvPr/>
          </p:nvSpPr>
          <p:spPr>
            <a:xfrm>
              <a:off x="7543800" y="3886200"/>
              <a:ext cx="228600" cy="381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3" name="Group 42"/>
          <p:cNvGrpSpPr/>
          <p:nvPr/>
        </p:nvGrpSpPr>
        <p:grpSpPr>
          <a:xfrm>
            <a:off x="2667000" y="1219200"/>
            <a:ext cx="3352581" cy="2473656"/>
            <a:chOff x="2667000" y="1143000"/>
            <a:chExt cx="3352581" cy="2473656"/>
          </a:xfrm>
        </p:grpSpPr>
        <p:sp>
          <p:nvSpPr>
            <p:cNvPr id="70666" name="Text Box 10"/>
            <p:cNvSpPr txBox="1">
              <a:spLocks noChangeArrowheads="1"/>
            </p:cNvSpPr>
            <p:nvPr/>
          </p:nvSpPr>
          <p:spPr bwMode="auto">
            <a:xfrm>
              <a:off x="2819400" y="3308693"/>
              <a:ext cx="3200181" cy="307963"/>
            </a:xfrm>
            <a:prstGeom prst="rect">
              <a:avLst/>
            </a:prstGeom>
            <a:noFill/>
            <a:ln w="28575" algn="ctr">
              <a:noFill/>
              <a:miter lim="800000"/>
              <a:headEnd/>
              <a:tailEnd/>
            </a:ln>
            <a:effectLst/>
          </p:spPr>
          <p:txBody>
            <a:bodyPr>
              <a:spAutoFit/>
            </a:bodyPr>
            <a:lstStyle/>
            <a:p>
              <a:pPr algn="ctr">
                <a:spcAft>
                  <a:spcPts val="1000"/>
                </a:spcAft>
                <a:defRPr/>
              </a:pPr>
              <a:r>
                <a:rPr lang="en-US" sz="1400" b="1" dirty="0"/>
                <a:t>Scaled </a:t>
              </a:r>
              <a:r>
                <a:rPr lang="en-US" sz="1400" b="1" dirty="0" smtClean="0"/>
                <a:t>structure factor </a:t>
              </a:r>
              <a:r>
                <a:rPr lang="en-US" sz="1400" b="1" dirty="0"/>
                <a:t>file</a:t>
              </a:r>
            </a:p>
          </p:txBody>
        </p:sp>
        <p:sp>
          <p:nvSpPr>
            <p:cNvPr id="41" name="Text Box 4"/>
            <p:cNvSpPr txBox="1">
              <a:spLocks noChangeArrowheads="1"/>
            </p:cNvSpPr>
            <p:nvPr/>
          </p:nvSpPr>
          <p:spPr bwMode="auto">
            <a:xfrm>
              <a:off x="3429000" y="1143000"/>
              <a:ext cx="1983235" cy="212365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en-US" sz="1200" b="1" dirty="0">
                  <a:latin typeface="Courier"/>
                </a:rPr>
                <a:t>H   K   L        I              </a:t>
              </a:r>
              <a:r>
                <a:rPr lang="en-US" sz="1200" b="1" dirty="0">
                  <a:latin typeface="Symbol" pitchFamily="18" charset="2"/>
                </a:rPr>
                <a:t>s</a:t>
              </a:r>
            </a:p>
            <a:p>
              <a:r>
                <a:rPr lang="en-US" sz="1200" dirty="0">
                  <a:latin typeface="Courier"/>
                </a:rPr>
                <a:t>1   0   4    3295.4      174.0</a:t>
              </a:r>
            </a:p>
            <a:p>
              <a:r>
                <a:rPr lang="en-US" sz="1200" dirty="0">
                  <a:latin typeface="Courier"/>
                </a:rPr>
                <a:t>1   3   8    482.1         28.7</a:t>
              </a:r>
            </a:p>
            <a:p>
              <a:r>
                <a:rPr lang="en-US" sz="1200" dirty="0">
                  <a:latin typeface="Courier"/>
                </a:rPr>
                <a:t>0   1  12   9691.0      500.7</a:t>
              </a:r>
            </a:p>
            <a:p>
              <a:r>
                <a:rPr lang="en-US" sz="1200" dirty="0">
                  <a:latin typeface="Courier"/>
                </a:rPr>
                <a:t>4   3  16   1743.9      67.4</a:t>
              </a:r>
            </a:p>
            <a:p>
              <a:r>
                <a:rPr lang="en-US" sz="1200" dirty="0">
                  <a:latin typeface="Courier"/>
                </a:rPr>
                <a:t>0   0  20   5856.0      221.0</a:t>
              </a:r>
            </a:p>
            <a:p>
              <a:r>
                <a:rPr lang="en-US" sz="1200" dirty="0" smtClean="0">
                  <a:latin typeface="Courier"/>
                </a:rPr>
                <a:t>.   </a:t>
              </a:r>
              <a:r>
                <a:rPr lang="en-US" sz="1200" dirty="0">
                  <a:latin typeface="Courier"/>
                </a:rPr>
                <a:t>.   .            .               .</a:t>
              </a:r>
            </a:p>
            <a:p>
              <a:r>
                <a:rPr lang="en-US" sz="1200" dirty="0">
                  <a:latin typeface="Courier"/>
                </a:rPr>
                <a:t>.   .   .            .               .</a:t>
              </a:r>
            </a:p>
            <a:p>
              <a:r>
                <a:rPr lang="en-US" sz="1200" dirty="0">
                  <a:latin typeface="Courier"/>
                </a:rPr>
                <a:t>.   .   .            .               .</a:t>
              </a:r>
            </a:p>
            <a:p>
              <a:r>
                <a:rPr lang="en-US" sz="1200" dirty="0">
                  <a:latin typeface="Courier"/>
                </a:rPr>
                <a:t>24   7   0      28.5       16.2</a:t>
              </a:r>
            </a:p>
            <a:p>
              <a:r>
                <a:rPr lang="en-US" sz="1200" dirty="0">
                  <a:latin typeface="Courier"/>
                </a:rPr>
                <a:t>37   9   1     110.1      10.9</a:t>
              </a:r>
            </a:p>
          </p:txBody>
        </p:sp>
        <p:sp>
          <p:nvSpPr>
            <p:cNvPr id="42" name="Right Arrow 41"/>
            <p:cNvSpPr/>
            <p:nvPr/>
          </p:nvSpPr>
          <p:spPr>
            <a:xfrm>
              <a:off x="2667000" y="2514600"/>
              <a:ext cx="457200" cy="2286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4" name="Group 53"/>
          <p:cNvGrpSpPr/>
          <p:nvPr/>
        </p:nvGrpSpPr>
        <p:grpSpPr>
          <a:xfrm>
            <a:off x="1124627" y="4343400"/>
            <a:ext cx="3218773" cy="2209800"/>
            <a:chOff x="4698379" y="4876800"/>
            <a:chExt cx="2536003" cy="1871488"/>
          </a:xfrm>
        </p:grpSpPr>
        <p:sp>
          <p:nvSpPr>
            <p:cNvPr id="70679" name="Text Box 23"/>
            <p:cNvSpPr txBox="1">
              <a:spLocks noChangeArrowheads="1"/>
            </p:cNvSpPr>
            <p:nvPr/>
          </p:nvSpPr>
          <p:spPr bwMode="auto">
            <a:xfrm>
              <a:off x="4953000" y="6225068"/>
              <a:ext cx="1752600" cy="523220"/>
            </a:xfrm>
            <a:prstGeom prst="rect">
              <a:avLst/>
            </a:prstGeom>
            <a:noFill/>
            <a:ln w="28575" algn="ctr">
              <a:noFill/>
              <a:miter lim="800000"/>
              <a:headEnd/>
              <a:tailEnd/>
            </a:ln>
            <a:effectLst/>
          </p:spPr>
          <p:txBody>
            <a:bodyPr wrap="square">
              <a:spAutoFit/>
            </a:bodyPr>
            <a:lstStyle/>
            <a:p>
              <a:pPr algn="ctr">
                <a:defRPr/>
              </a:pPr>
              <a:r>
                <a:rPr lang="en-US" sz="1400" b="1" dirty="0" smtClean="0"/>
                <a:t>Model building </a:t>
              </a:r>
            </a:p>
            <a:p>
              <a:pPr algn="ctr">
                <a:defRPr/>
              </a:pPr>
              <a:r>
                <a:rPr lang="en-US" sz="1400" b="1" dirty="0" smtClean="0"/>
                <a:t>&amp; refinement</a:t>
              </a:r>
              <a:endParaRPr lang="en-US" sz="1400" b="1" dirty="0"/>
            </a:p>
          </p:txBody>
        </p:sp>
        <p:pic>
          <p:nvPicPr>
            <p:cNvPr id="52" name="Picture 5" descr="E:\work\model.png"/>
            <p:cNvPicPr>
              <a:picLocks noChangeAspect="1" noChangeArrowheads="1"/>
            </p:cNvPicPr>
            <p:nvPr/>
          </p:nvPicPr>
          <p:blipFill>
            <a:blip r:embed="rId5" cstate="print">
              <a:lum bright="10000" contrast="20000"/>
            </a:blip>
            <a:srcRect/>
            <a:stretch>
              <a:fillRect/>
            </a:stretch>
          </p:blipFill>
          <p:spPr bwMode="auto">
            <a:xfrm>
              <a:off x="4698379" y="4876800"/>
              <a:ext cx="1883222" cy="1290681"/>
            </a:xfrm>
            <a:prstGeom prst="rect">
              <a:avLst/>
            </a:prstGeom>
            <a:ln>
              <a:noFill/>
            </a:ln>
            <a:effectLst>
              <a:outerShdw blurRad="292100" dist="139700" dir="2700000" algn="tl" rotWithShape="0">
                <a:srgbClr val="333333">
                  <a:alpha val="65000"/>
                </a:srgbClr>
              </a:outerShdw>
            </a:effectLst>
          </p:spPr>
        </p:pic>
        <p:sp>
          <p:nvSpPr>
            <p:cNvPr id="53" name="Left Arrow 52"/>
            <p:cNvSpPr/>
            <p:nvPr/>
          </p:nvSpPr>
          <p:spPr>
            <a:xfrm>
              <a:off x="6809509" y="5328539"/>
              <a:ext cx="424873" cy="23121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pic>
        <p:nvPicPr>
          <p:cNvPr id="1029" name="Picture 5" descr="E:\work\model.png"/>
          <p:cNvPicPr>
            <a:picLocks noChangeAspect="1" noChangeArrowheads="1"/>
          </p:cNvPicPr>
          <p:nvPr/>
        </p:nvPicPr>
        <p:blipFill>
          <a:blip r:embed="rId6">
            <a:lum bright="10000" contrast="20000"/>
          </a:blip>
          <a:srcRect/>
          <a:stretch>
            <a:fillRect/>
          </a:stretch>
        </p:blipFill>
        <p:spPr bwMode="auto">
          <a:xfrm>
            <a:off x="533400" y="990600"/>
            <a:ext cx="8153399" cy="558799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0665"/>
                                        </p:tgtEl>
                                        <p:attrNameLst>
                                          <p:attrName>style.visibility</p:attrName>
                                        </p:attrNameLst>
                                      </p:cBhvr>
                                      <p:to>
                                        <p:strVal val="visible"/>
                                      </p:to>
                                    </p:set>
                                    <p:animEffect transition="in" filter="diamond(in)">
                                      <p:cBhvr>
                                        <p:cTn id="7" dur="2000"/>
                                        <p:tgtEl>
                                          <p:spTgt spid="70665"/>
                                        </p:tgtEl>
                                      </p:cBhvr>
                                    </p:animEffect>
                                  </p:childTnLst>
                                </p:cTn>
                              </p:par>
                              <p:par>
                                <p:cTn id="8" presetID="8"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amond(in)">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diamond(in)">
                                      <p:cBhvr>
                                        <p:cTn id="15" dur="20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diamond(in)">
                                      <p:cBhvr>
                                        <p:cTn id="20" dur="20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diamond(in)">
                                      <p:cBhvr>
                                        <p:cTn id="25" dur="20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diamond(in)">
                                      <p:cBhvr>
                                        <p:cTn id="30" dur="20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anim calcmode="lin" valueType="num">
                                      <p:cBhvr>
                                        <p:cTn id="35" dur="500" fill="hold"/>
                                        <p:tgtEl>
                                          <p:spTgt spid="1029"/>
                                        </p:tgtEl>
                                        <p:attrNameLst>
                                          <p:attrName>ppt_w</p:attrName>
                                        </p:attrNameLst>
                                      </p:cBhvr>
                                      <p:tavLst>
                                        <p:tav tm="0">
                                          <p:val>
                                            <p:fltVal val="0"/>
                                          </p:val>
                                        </p:tav>
                                        <p:tav tm="100000">
                                          <p:val>
                                            <p:strVal val="#ppt_w"/>
                                          </p:val>
                                        </p:tav>
                                      </p:tavLst>
                                    </p:anim>
                                    <p:anim calcmode="lin" valueType="num">
                                      <p:cBhvr>
                                        <p:cTn id="36" dur="500" fill="hold"/>
                                        <p:tgtEl>
                                          <p:spTgt spid="1029"/>
                                        </p:tgtEl>
                                        <p:attrNameLst>
                                          <p:attrName>ppt_h</p:attrName>
                                        </p:attrNameLst>
                                      </p:cBhvr>
                                      <p:tavLst>
                                        <p:tav tm="0">
                                          <p:val>
                                            <p:fltVal val="0"/>
                                          </p:val>
                                        </p:tav>
                                        <p:tav tm="100000">
                                          <p:val>
                                            <p:strVal val="#ppt_h"/>
                                          </p:val>
                                        </p:tav>
                                      </p:tavLst>
                                    </p:anim>
                                    <p:animEffect transition="in" filter="fade">
                                      <p:cBhvr>
                                        <p:cTn id="37" dur="500"/>
                                        <p:tgtEl>
                                          <p:spTgt spid="102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0" fill="hold" nodeType="clickEffect">
                                  <p:stCondLst>
                                    <p:cond delay="0"/>
                                  </p:stCondLst>
                                  <p:childTnLst>
                                    <p:anim calcmode="lin" valueType="num">
                                      <p:cBhvr>
                                        <p:cTn id="41" dur="500"/>
                                        <p:tgtEl>
                                          <p:spTgt spid="1029"/>
                                        </p:tgtEl>
                                        <p:attrNameLst>
                                          <p:attrName>ppt_w</p:attrName>
                                        </p:attrNameLst>
                                      </p:cBhvr>
                                      <p:tavLst>
                                        <p:tav tm="0">
                                          <p:val>
                                            <p:strVal val="ppt_w"/>
                                          </p:val>
                                        </p:tav>
                                        <p:tav tm="100000">
                                          <p:val>
                                            <p:fltVal val="0"/>
                                          </p:val>
                                        </p:tav>
                                      </p:tavLst>
                                    </p:anim>
                                    <p:anim calcmode="lin" valueType="num">
                                      <p:cBhvr>
                                        <p:cTn id="42" dur="500"/>
                                        <p:tgtEl>
                                          <p:spTgt spid="1029"/>
                                        </p:tgtEl>
                                        <p:attrNameLst>
                                          <p:attrName>ppt_h</p:attrName>
                                        </p:attrNameLst>
                                      </p:cBhvr>
                                      <p:tavLst>
                                        <p:tav tm="0">
                                          <p:val>
                                            <p:strVal val="ppt_h"/>
                                          </p:val>
                                        </p:tav>
                                        <p:tav tm="100000">
                                          <p:val>
                                            <p:fltVal val="0"/>
                                          </p:val>
                                        </p:tav>
                                      </p:tavLst>
                                    </p:anim>
                                    <p:animEffect transition="out" filter="fade">
                                      <p:cBhvr>
                                        <p:cTn id="43" dur="500"/>
                                        <p:tgtEl>
                                          <p:spTgt spid="1029"/>
                                        </p:tgtEl>
                                      </p:cBhvr>
                                    </p:animEffect>
                                    <p:set>
                                      <p:cBhvr>
                                        <p:cTn id="44" dur="1" fill="hold">
                                          <p:stCondLst>
                                            <p:cond delay="4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Autofit/>
          </a:bodyPr>
          <a:lstStyle/>
          <a:p>
            <a:r>
              <a:rPr sz="3200" smtClean="0">
                <a:solidFill>
                  <a:schemeClr val="accent2">
                    <a:lumMod val="75000"/>
                  </a:schemeClr>
                </a:solidFill>
                <a:latin typeface="+mn-lt"/>
              </a:rPr>
              <a:t>Structure Refinement Statistics</a:t>
            </a:r>
            <a:endParaRPr lang="en-US" sz="3200" dirty="0">
              <a:solidFill>
                <a:schemeClr val="accent2">
                  <a:lumMod val="75000"/>
                </a:schemeClr>
              </a:solidFill>
              <a:latin typeface="+mn-lt"/>
            </a:endParaRPr>
          </a:p>
        </p:txBody>
      </p:sp>
      <p:graphicFrame>
        <p:nvGraphicFramePr>
          <p:cNvPr id="4" name="Table 3"/>
          <p:cNvGraphicFramePr>
            <a:graphicFrameLocks noGrp="1"/>
          </p:cNvGraphicFramePr>
          <p:nvPr/>
        </p:nvGraphicFramePr>
        <p:xfrm>
          <a:off x="2286000" y="1219209"/>
          <a:ext cx="4419600" cy="4673592"/>
        </p:xfrm>
        <a:graphic>
          <a:graphicData uri="http://schemas.openxmlformats.org/drawingml/2006/table">
            <a:tbl>
              <a:tblPr/>
              <a:tblGrid>
                <a:gridCol w="3276600"/>
                <a:gridCol w="1143000"/>
              </a:tblGrid>
              <a:tr h="584199">
                <a:tc gridSpan="2">
                  <a:txBody>
                    <a:bodyPr/>
                    <a:lstStyle/>
                    <a:p>
                      <a:pPr marL="0" marR="0" algn="l">
                        <a:lnSpc>
                          <a:spcPct val="115000"/>
                        </a:lnSpc>
                        <a:spcBef>
                          <a:spcPts val="0"/>
                        </a:spcBef>
                        <a:spcAft>
                          <a:spcPts val="0"/>
                        </a:spcAft>
                      </a:pPr>
                      <a:r>
                        <a:rPr lang="en-US" sz="2000" b="1" dirty="0">
                          <a:latin typeface="Cambria"/>
                          <a:ea typeface="Times New Roman"/>
                          <a:cs typeface="Times New Roman"/>
                        </a:rPr>
                        <a:t>Structure </a:t>
                      </a:r>
                      <a:r>
                        <a:rPr lang="en-US" sz="2000" b="1" dirty="0" smtClean="0">
                          <a:latin typeface="Cambria"/>
                          <a:ea typeface="Times New Roman"/>
                          <a:cs typeface="Times New Roman"/>
                        </a:rPr>
                        <a:t>  Refinement</a:t>
                      </a:r>
                      <a:endParaRPr lang="en-US" sz="2400" dirty="0">
                        <a:latin typeface="Cambria"/>
                        <a:ea typeface="Times New Roman"/>
                        <a:cs typeface="Times New Roman"/>
                      </a:endParaRPr>
                    </a:p>
                  </a:txBody>
                  <a:tcPr marL="42138" marR="4213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584199">
                <a:tc>
                  <a:txBody>
                    <a:bodyPr/>
                    <a:lstStyle/>
                    <a:p>
                      <a:pPr marL="0" marR="0" algn="l">
                        <a:lnSpc>
                          <a:spcPct val="150000"/>
                        </a:lnSpc>
                        <a:spcBef>
                          <a:spcPts val="0"/>
                        </a:spcBef>
                        <a:spcAft>
                          <a:spcPts val="0"/>
                        </a:spcAft>
                      </a:pPr>
                      <a:r>
                        <a:rPr lang="en-US" sz="1800">
                          <a:latin typeface="Cambria"/>
                          <a:ea typeface="Times New Roman"/>
                          <a:cs typeface="Times New Roman"/>
                        </a:rPr>
                        <a:t>Resolution (Å )</a:t>
                      </a:r>
                      <a:endParaRPr lang="en-US" sz="2000">
                        <a:latin typeface="Cambria"/>
                        <a:ea typeface="Times New Roman"/>
                        <a:cs typeface="Times New Roman"/>
                      </a:endParaRPr>
                    </a:p>
                  </a:txBody>
                  <a:tcPr marL="42138" marR="421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50000"/>
                        </a:lnSpc>
                        <a:spcBef>
                          <a:spcPts val="0"/>
                        </a:spcBef>
                        <a:spcAft>
                          <a:spcPts val="0"/>
                        </a:spcAft>
                      </a:pPr>
                      <a:r>
                        <a:rPr lang="en-US" sz="1800" dirty="0">
                          <a:latin typeface="Cambria"/>
                          <a:ea typeface="Times New Roman"/>
                          <a:cs typeface="Times New Roman"/>
                        </a:rPr>
                        <a:t>1.31</a:t>
                      </a:r>
                      <a:endParaRPr lang="en-US" sz="2000" dirty="0">
                        <a:latin typeface="Cambria"/>
                        <a:ea typeface="Times New Roman"/>
                        <a:cs typeface="Times New Roman"/>
                      </a:endParaRPr>
                    </a:p>
                  </a:txBody>
                  <a:tcPr marL="42138" marR="42138" marT="0" marB="0" anchor="ctr">
                    <a:lnL>
                      <a:noFill/>
                    </a:lnL>
                    <a:lnR>
                      <a:noFill/>
                    </a:lnR>
                    <a:lnT w="12700" cap="flat" cmpd="sng" algn="ctr">
                      <a:solidFill>
                        <a:srgbClr val="000000"/>
                      </a:solidFill>
                      <a:prstDash val="solid"/>
                      <a:round/>
                      <a:headEnd type="none" w="med" len="med"/>
                      <a:tailEnd type="none" w="med" len="med"/>
                    </a:lnT>
                    <a:lnB>
                      <a:noFill/>
                    </a:lnB>
                  </a:tcPr>
                </a:tc>
              </a:tr>
              <a:tr h="584199">
                <a:tc>
                  <a:txBody>
                    <a:bodyPr/>
                    <a:lstStyle/>
                    <a:p>
                      <a:pPr marL="0" marR="0" algn="l">
                        <a:lnSpc>
                          <a:spcPct val="150000"/>
                        </a:lnSpc>
                        <a:spcBef>
                          <a:spcPts val="0"/>
                        </a:spcBef>
                        <a:spcAft>
                          <a:spcPts val="0"/>
                        </a:spcAft>
                      </a:pPr>
                      <a:r>
                        <a:rPr lang="en-US" sz="1800">
                          <a:latin typeface="Cambria"/>
                          <a:ea typeface="Times New Roman"/>
                          <a:cs typeface="Times New Roman"/>
                        </a:rPr>
                        <a:t>R</a:t>
                      </a:r>
                      <a:r>
                        <a:rPr lang="en-US" sz="1800" baseline="-25000">
                          <a:latin typeface="Cambria"/>
                          <a:ea typeface="Times New Roman"/>
                          <a:cs typeface="Times New Roman"/>
                        </a:rPr>
                        <a:t>factor</a:t>
                      </a:r>
                      <a:r>
                        <a:rPr lang="en-US" sz="1800">
                          <a:latin typeface="Cambria"/>
                          <a:ea typeface="Times New Roman"/>
                          <a:cs typeface="Times New Roman"/>
                        </a:rPr>
                        <a:t> (%)</a:t>
                      </a:r>
                      <a:endParaRPr lang="en-US" sz="2000">
                        <a:latin typeface="Cambria"/>
                        <a:ea typeface="Times New Roman"/>
                        <a:cs typeface="Times New Roman"/>
                      </a:endParaRPr>
                    </a:p>
                  </a:txBody>
                  <a:tcPr marL="42138" marR="42138" marT="0" marB="0" anchor="ctr">
                    <a:lnL>
                      <a:noFill/>
                    </a:lnL>
                    <a:lnR>
                      <a:noFill/>
                    </a:lnR>
                    <a:lnT>
                      <a:noFill/>
                    </a:lnT>
                    <a:lnB>
                      <a:noFill/>
                    </a:lnB>
                  </a:tcPr>
                </a:tc>
                <a:tc>
                  <a:txBody>
                    <a:bodyPr/>
                    <a:lstStyle/>
                    <a:p>
                      <a:pPr marL="0" marR="0" algn="l">
                        <a:lnSpc>
                          <a:spcPct val="150000"/>
                        </a:lnSpc>
                        <a:spcBef>
                          <a:spcPts val="0"/>
                        </a:spcBef>
                        <a:spcAft>
                          <a:spcPts val="0"/>
                        </a:spcAft>
                      </a:pPr>
                      <a:r>
                        <a:rPr lang="en-US" sz="1800" dirty="0">
                          <a:solidFill>
                            <a:srgbClr val="000000"/>
                          </a:solidFill>
                          <a:latin typeface="Cambria"/>
                          <a:ea typeface="Times New Roman"/>
                          <a:cs typeface="Times New Roman"/>
                        </a:rPr>
                        <a:t>14.37</a:t>
                      </a:r>
                      <a:endParaRPr lang="en-US" sz="2000" dirty="0">
                        <a:latin typeface="Cambria"/>
                        <a:ea typeface="Times New Roman"/>
                        <a:cs typeface="Times New Roman"/>
                      </a:endParaRPr>
                    </a:p>
                  </a:txBody>
                  <a:tcPr marL="42138" marR="42138" marT="0" marB="0" anchor="ctr">
                    <a:lnL>
                      <a:noFill/>
                    </a:lnL>
                    <a:lnR>
                      <a:noFill/>
                    </a:lnR>
                    <a:lnT>
                      <a:noFill/>
                    </a:lnT>
                    <a:lnB>
                      <a:noFill/>
                    </a:lnB>
                  </a:tcPr>
                </a:tc>
              </a:tr>
              <a:tr h="584199">
                <a:tc>
                  <a:txBody>
                    <a:bodyPr/>
                    <a:lstStyle/>
                    <a:p>
                      <a:pPr marL="0" marR="0" algn="l">
                        <a:lnSpc>
                          <a:spcPct val="150000"/>
                        </a:lnSpc>
                        <a:spcBef>
                          <a:spcPts val="0"/>
                        </a:spcBef>
                        <a:spcAft>
                          <a:spcPts val="0"/>
                        </a:spcAft>
                      </a:pPr>
                      <a:r>
                        <a:rPr lang="en-US" sz="1800">
                          <a:latin typeface="Cambria"/>
                          <a:ea typeface="Times New Roman"/>
                          <a:cs typeface="Times New Roman"/>
                        </a:rPr>
                        <a:t>R</a:t>
                      </a:r>
                      <a:r>
                        <a:rPr lang="en-US" sz="1800" baseline="-25000">
                          <a:latin typeface="Cambria"/>
                          <a:ea typeface="Times New Roman"/>
                          <a:cs typeface="Times New Roman"/>
                        </a:rPr>
                        <a:t>free</a:t>
                      </a:r>
                      <a:r>
                        <a:rPr lang="en-US" sz="1800">
                          <a:latin typeface="Cambria"/>
                          <a:ea typeface="Times New Roman"/>
                          <a:cs typeface="Times New Roman"/>
                        </a:rPr>
                        <a:t> (%)</a:t>
                      </a:r>
                      <a:endParaRPr lang="en-US" sz="2000">
                        <a:latin typeface="Cambria"/>
                        <a:ea typeface="Times New Roman"/>
                        <a:cs typeface="Times New Roman"/>
                      </a:endParaRPr>
                    </a:p>
                  </a:txBody>
                  <a:tcPr marL="42138" marR="42138" marT="0" marB="0" anchor="ctr">
                    <a:lnL>
                      <a:noFill/>
                    </a:lnL>
                    <a:lnR>
                      <a:noFill/>
                    </a:lnR>
                    <a:lnT>
                      <a:noFill/>
                    </a:lnT>
                    <a:lnB>
                      <a:noFill/>
                    </a:lnB>
                  </a:tcPr>
                </a:tc>
                <a:tc>
                  <a:txBody>
                    <a:bodyPr/>
                    <a:lstStyle/>
                    <a:p>
                      <a:pPr marL="0" marR="0" algn="l">
                        <a:lnSpc>
                          <a:spcPct val="150000"/>
                        </a:lnSpc>
                        <a:spcBef>
                          <a:spcPts val="0"/>
                        </a:spcBef>
                        <a:spcAft>
                          <a:spcPts val="0"/>
                        </a:spcAft>
                      </a:pPr>
                      <a:r>
                        <a:rPr lang="en-US" sz="1800" dirty="0">
                          <a:solidFill>
                            <a:srgbClr val="000000"/>
                          </a:solidFill>
                          <a:latin typeface="Cambria"/>
                          <a:ea typeface="Times New Roman"/>
                          <a:cs typeface="Times New Roman"/>
                        </a:rPr>
                        <a:t>18.93</a:t>
                      </a:r>
                      <a:endParaRPr lang="en-US" sz="2000" dirty="0">
                        <a:latin typeface="Cambria"/>
                        <a:ea typeface="Times New Roman"/>
                        <a:cs typeface="Times New Roman"/>
                      </a:endParaRPr>
                    </a:p>
                  </a:txBody>
                  <a:tcPr marL="42138" marR="42138" marT="0" marB="0" anchor="ctr">
                    <a:lnL>
                      <a:noFill/>
                    </a:lnL>
                    <a:lnR>
                      <a:noFill/>
                    </a:lnR>
                    <a:lnT>
                      <a:noFill/>
                    </a:lnT>
                    <a:lnB>
                      <a:noFill/>
                    </a:lnB>
                  </a:tcPr>
                </a:tc>
              </a:tr>
              <a:tr h="584199">
                <a:tc gridSpan="2">
                  <a:txBody>
                    <a:bodyPr/>
                    <a:lstStyle/>
                    <a:p>
                      <a:pPr marL="0" marR="0" algn="l">
                        <a:lnSpc>
                          <a:spcPct val="115000"/>
                        </a:lnSpc>
                        <a:spcBef>
                          <a:spcPts val="0"/>
                        </a:spcBef>
                        <a:spcAft>
                          <a:spcPts val="0"/>
                        </a:spcAft>
                      </a:pPr>
                      <a:r>
                        <a:rPr lang="en-US" sz="2000" b="1" dirty="0">
                          <a:latin typeface="Cambria"/>
                          <a:ea typeface="Times New Roman"/>
                          <a:cs typeface="Times New Roman"/>
                        </a:rPr>
                        <a:t>No. </a:t>
                      </a:r>
                      <a:r>
                        <a:rPr lang="en-US" sz="2000" b="1" dirty="0" smtClean="0">
                          <a:latin typeface="Cambria"/>
                          <a:ea typeface="Times New Roman"/>
                          <a:cs typeface="Times New Roman"/>
                        </a:rPr>
                        <a:t>of  </a:t>
                      </a:r>
                      <a:r>
                        <a:rPr lang="en-US" sz="2000" b="1" dirty="0">
                          <a:latin typeface="Cambria"/>
                          <a:ea typeface="Times New Roman"/>
                          <a:cs typeface="Times New Roman"/>
                        </a:rPr>
                        <a:t>non-hydrogen </a:t>
                      </a:r>
                      <a:r>
                        <a:rPr lang="en-US" sz="2000" b="1" dirty="0" smtClean="0">
                          <a:latin typeface="Cambria"/>
                          <a:ea typeface="Times New Roman"/>
                          <a:cs typeface="Times New Roman"/>
                        </a:rPr>
                        <a:t> Atoms</a:t>
                      </a:r>
                      <a:endParaRPr lang="en-US" sz="2400" dirty="0">
                        <a:latin typeface="Cambria"/>
                        <a:ea typeface="Times New Roman"/>
                        <a:cs typeface="Times New Roman"/>
                      </a:endParaRPr>
                    </a:p>
                  </a:txBody>
                  <a:tcPr marL="42138" marR="42138"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584199">
                <a:tc>
                  <a:txBody>
                    <a:bodyPr/>
                    <a:lstStyle/>
                    <a:p>
                      <a:pPr marL="0" marR="0" algn="l">
                        <a:lnSpc>
                          <a:spcPct val="150000"/>
                        </a:lnSpc>
                        <a:spcBef>
                          <a:spcPts val="0"/>
                        </a:spcBef>
                        <a:spcAft>
                          <a:spcPts val="0"/>
                        </a:spcAft>
                      </a:pPr>
                      <a:r>
                        <a:rPr lang="en-US" sz="1800">
                          <a:latin typeface="Cambria"/>
                          <a:ea typeface="Times New Roman"/>
                          <a:cs typeface="Times New Roman"/>
                        </a:rPr>
                        <a:t>Protein</a:t>
                      </a:r>
                      <a:endParaRPr lang="en-US" sz="2000">
                        <a:latin typeface="Cambria"/>
                        <a:ea typeface="Times New Roman"/>
                        <a:cs typeface="Times New Roman"/>
                      </a:endParaRPr>
                    </a:p>
                  </a:txBody>
                  <a:tcPr marL="42138" marR="4213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50000"/>
                        </a:lnSpc>
                        <a:spcBef>
                          <a:spcPts val="0"/>
                        </a:spcBef>
                        <a:spcAft>
                          <a:spcPts val="0"/>
                        </a:spcAft>
                      </a:pPr>
                      <a:r>
                        <a:rPr lang="en-US" sz="1800" dirty="0">
                          <a:latin typeface="Cambria"/>
                          <a:ea typeface="Times New Roman"/>
                          <a:cs typeface="Times New Roman"/>
                        </a:rPr>
                        <a:t>1596</a:t>
                      </a:r>
                      <a:endParaRPr lang="en-US" sz="2000" dirty="0">
                        <a:latin typeface="Cambria"/>
                        <a:ea typeface="Times New Roman"/>
                        <a:cs typeface="Times New Roman"/>
                      </a:endParaRPr>
                    </a:p>
                  </a:txBody>
                  <a:tcPr marL="42138" marR="42138" marT="0" marB="0" anchor="ctr">
                    <a:lnL>
                      <a:noFill/>
                    </a:lnL>
                    <a:lnR>
                      <a:noFill/>
                    </a:lnR>
                    <a:lnT w="12700" cap="flat" cmpd="sng" algn="ctr">
                      <a:solidFill>
                        <a:srgbClr val="000000"/>
                      </a:solidFill>
                      <a:prstDash val="solid"/>
                      <a:round/>
                      <a:headEnd type="none" w="med" len="med"/>
                      <a:tailEnd type="none" w="med" len="med"/>
                    </a:lnT>
                    <a:lnB>
                      <a:noFill/>
                    </a:lnB>
                  </a:tcPr>
                </a:tc>
              </a:tr>
              <a:tr h="584199">
                <a:tc>
                  <a:txBody>
                    <a:bodyPr/>
                    <a:lstStyle/>
                    <a:p>
                      <a:pPr marL="0" marR="0" algn="l">
                        <a:lnSpc>
                          <a:spcPct val="150000"/>
                        </a:lnSpc>
                        <a:spcBef>
                          <a:spcPts val="0"/>
                        </a:spcBef>
                        <a:spcAft>
                          <a:spcPts val="0"/>
                        </a:spcAft>
                      </a:pPr>
                      <a:r>
                        <a:rPr lang="en-US" sz="1800">
                          <a:latin typeface="Cambria"/>
                          <a:ea typeface="Times New Roman"/>
                          <a:cs typeface="Times New Roman"/>
                        </a:rPr>
                        <a:t>Water</a:t>
                      </a:r>
                      <a:endParaRPr lang="en-US" sz="2000">
                        <a:latin typeface="Cambria"/>
                        <a:ea typeface="Times New Roman"/>
                        <a:cs typeface="Times New Roman"/>
                      </a:endParaRPr>
                    </a:p>
                  </a:txBody>
                  <a:tcPr marL="42138" marR="42138" marT="0" marB="0" anchor="ctr">
                    <a:lnL>
                      <a:noFill/>
                    </a:lnL>
                    <a:lnR>
                      <a:noFill/>
                    </a:lnR>
                    <a:lnT>
                      <a:noFill/>
                    </a:lnT>
                    <a:lnB>
                      <a:noFill/>
                    </a:lnB>
                  </a:tcPr>
                </a:tc>
                <a:tc>
                  <a:txBody>
                    <a:bodyPr/>
                    <a:lstStyle/>
                    <a:p>
                      <a:pPr marL="0" marR="0" algn="l">
                        <a:lnSpc>
                          <a:spcPct val="150000"/>
                        </a:lnSpc>
                        <a:spcBef>
                          <a:spcPts val="0"/>
                        </a:spcBef>
                        <a:spcAft>
                          <a:spcPts val="0"/>
                        </a:spcAft>
                      </a:pPr>
                      <a:r>
                        <a:rPr lang="en-US" sz="1800" dirty="0">
                          <a:latin typeface="Cambria"/>
                          <a:ea typeface="Times New Roman"/>
                          <a:cs typeface="Times New Roman"/>
                        </a:rPr>
                        <a:t>192</a:t>
                      </a:r>
                      <a:endParaRPr lang="en-US" sz="2000" dirty="0">
                        <a:latin typeface="Cambria"/>
                        <a:ea typeface="Times New Roman"/>
                        <a:cs typeface="Times New Roman"/>
                      </a:endParaRPr>
                    </a:p>
                  </a:txBody>
                  <a:tcPr marL="42138" marR="42138" marT="0" marB="0" anchor="ctr">
                    <a:lnL>
                      <a:noFill/>
                    </a:lnL>
                    <a:lnR>
                      <a:noFill/>
                    </a:lnR>
                    <a:lnT>
                      <a:noFill/>
                    </a:lnT>
                    <a:lnB>
                      <a:noFill/>
                    </a:lnB>
                  </a:tcPr>
                </a:tc>
              </a:tr>
              <a:tr h="584199">
                <a:tc>
                  <a:txBody>
                    <a:bodyPr/>
                    <a:lstStyle/>
                    <a:p>
                      <a:pPr marL="0" marR="0" algn="l">
                        <a:lnSpc>
                          <a:spcPct val="150000"/>
                        </a:lnSpc>
                        <a:spcBef>
                          <a:spcPts val="0"/>
                        </a:spcBef>
                        <a:spcAft>
                          <a:spcPts val="0"/>
                        </a:spcAft>
                      </a:pPr>
                      <a:r>
                        <a:rPr lang="en-US" sz="1800" dirty="0" err="1">
                          <a:latin typeface="Cambria"/>
                          <a:ea typeface="Times New Roman"/>
                          <a:cs typeface="Times New Roman"/>
                        </a:rPr>
                        <a:t>Ligand</a:t>
                      </a:r>
                      <a:endParaRPr lang="en-US" sz="2000" dirty="0">
                        <a:latin typeface="Cambria"/>
                        <a:ea typeface="Times New Roman"/>
                        <a:cs typeface="Times New Roman"/>
                      </a:endParaRPr>
                    </a:p>
                  </a:txBody>
                  <a:tcPr marL="42138" marR="42138" marT="0" marB="0" anchor="ctr">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latin typeface="Cambria"/>
                          <a:ea typeface="Times New Roman"/>
                          <a:cs typeface="Times New Roman"/>
                        </a:rPr>
                        <a:t>24</a:t>
                      </a:r>
                      <a:endParaRPr lang="en-US" sz="2000" dirty="0">
                        <a:latin typeface="Cambria"/>
                        <a:ea typeface="Times New Roman"/>
                        <a:cs typeface="Times New Roman"/>
                      </a:endParaRPr>
                    </a:p>
                  </a:txBody>
                  <a:tcPr marL="42138" marR="42138" marT="0" marB="0" anchor="ctr">
                    <a:lnL>
                      <a:noFill/>
                    </a:lnL>
                    <a:lnR>
                      <a:noFill/>
                    </a:lnR>
                    <a:lnT>
                      <a:noFill/>
                    </a:lnT>
                    <a:lnB w="19050" cap="flat" cmpd="dbl" algn="ctr">
                      <a:solidFill>
                        <a:srgbClr val="000000"/>
                      </a:solidFill>
                      <a:prstDash val="solid"/>
                      <a:round/>
                      <a:headEnd type="none" w="med" len="med"/>
                      <a:tailEnd type="none" w="med" len="med"/>
                    </a:lnB>
                  </a:tcPr>
                </a:tc>
              </a:tr>
            </a:tbl>
          </a:graphicData>
        </a:graphic>
      </p:graphicFrame>
      <p:sp>
        <p:nvSpPr>
          <p:cNvPr id="5" name="Date Placeholder 4"/>
          <p:cNvSpPr>
            <a:spLocks noGrp="1"/>
          </p:cNvSpPr>
          <p:nvPr>
            <p:ph type="dt" sz="half" idx="10"/>
          </p:nvPr>
        </p:nvSpPr>
        <p:spPr/>
        <p:txBody>
          <a:bodyPr/>
          <a:lstStyle/>
          <a:p>
            <a:fld id="{9680638F-7E2B-4658-8B76-95078BD3B329}" type="datetime1">
              <a:rPr lang="en-US" smtClean="0"/>
              <a:pPr/>
              <a:t>4/29/2014</a:t>
            </a:fld>
            <a:endParaRPr lang="en-US"/>
          </a:p>
        </p:txBody>
      </p:sp>
      <p:sp>
        <p:nvSpPr>
          <p:cNvPr id="6" name="Slide Number Placeholder 5"/>
          <p:cNvSpPr>
            <a:spLocks noGrp="1"/>
          </p:cNvSpPr>
          <p:nvPr>
            <p:ph type="sldNum" sz="quarter" idx="12"/>
          </p:nvPr>
        </p:nvSpPr>
        <p:spPr/>
        <p:txBody>
          <a:bodyPr/>
          <a:lstStyle/>
          <a:p>
            <a:fld id="{47E06F9A-4543-41A4-9BCA-BFDDC4CB11EA}"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457200" y="457200"/>
            <a:ext cx="8229600" cy="685800"/>
          </a:xfrm>
        </p:spPr>
        <p:txBody>
          <a:bodyPr>
            <a:normAutofit fontScale="90000"/>
          </a:bodyPr>
          <a:lstStyle/>
          <a:p>
            <a:r>
              <a:rPr sz="3600" smtClean="0">
                <a:solidFill>
                  <a:schemeClr val="accent2">
                    <a:lumMod val="75000"/>
                  </a:schemeClr>
                </a:solidFill>
                <a:latin typeface="+mn-lt"/>
              </a:rPr>
              <a:t>Structure Deposition </a:t>
            </a:r>
            <a:r>
              <a:rPr sz="3600" i="1" smtClean="0">
                <a:solidFill>
                  <a:schemeClr val="accent2">
                    <a:lumMod val="75000"/>
                  </a:schemeClr>
                </a:solidFill>
                <a:latin typeface="Bookman Old Style" pitchFamily="18" charset="0"/>
              </a:rPr>
              <a:t>(PDB-ID: 3U8E)</a:t>
            </a:r>
            <a:r>
              <a:rPr sz="3600" i="1" smtClean="0">
                <a:latin typeface="Bookman Old Style" pitchFamily="18" charset="0"/>
              </a:rPr>
              <a:t> </a:t>
            </a:r>
            <a:endParaRPr lang="en-US" sz="3600" dirty="0">
              <a:solidFill>
                <a:schemeClr val="accent2">
                  <a:lumMod val="75000"/>
                </a:schemeClr>
              </a:solidFill>
              <a:latin typeface="+mn-lt"/>
            </a:endParaRPr>
          </a:p>
        </p:txBody>
      </p:sp>
      <p:sp>
        <p:nvSpPr>
          <p:cNvPr id="24" name="Date Placeholder 23"/>
          <p:cNvSpPr>
            <a:spLocks noGrp="1"/>
          </p:cNvSpPr>
          <p:nvPr>
            <p:ph type="dt" sz="half" idx="10"/>
          </p:nvPr>
        </p:nvSpPr>
        <p:spPr>
          <a:xfrm>
            <a:off x="457200" y="6248400"/>
            <a:ext cx="2133600" cy="365760"/>
          </a:xfrm>
        </p:spPr>
        <p:txBody>
          <a:bodyPr/>
          <a:lstStyle/>
          <a:p>
            <a:pPr>
              <a:defRPr/>
            </a:pPr>
            <a:fld id="{5AE13F95-C546-4B5F-9D13-C636CD90252E}" type="datetime1">
              <a:rPr lang="en-US" smtClean="0"/>
              <a:pPr>
                <a:defRPr/>
              </a:pPr>
              <a:t>4/29/2014</a:t>
            </a:fld>
            <a:endParaRPr lang="en-US" dirty="0"/>
          </a:p>
        </p:txBody>
      </p:sp>
      <p:sp>
        <p:nvSpPr>
          <p:cNvPr id="25" name="Slide Number Placeholder 24"/>
          <p:cNvSpPr>
            <a:spLocks noGrp="1"/>
          </p:cNvSpPr>
          <p:nvPr>
            <p:ph type="sldNum" sz="quarter" idx="12"/>
          </p:nvPr>
        </p:nvSpPr>
        <p:spPr>
          <a:xfrm>
            <a:off x="6705600" y="6248400"/>
            <a:ext cx="2133600" cy="365760"/>
          </a:xfrm>
        </p:spPr>
        <p:txBody>
          <a:bodyPr/>
          <a:lstStyle/>
          <a:p>
            <a:pPr>
              <a:defRPr/>
            </a:pPr>
            <a:fld id="{EABD9C8A-7264-426D-BBBE-D70839F56511}" type="slidenum">
              <a:rPr lang="en-US"/>
              <a:pPr>
                <a:defRPr/>
              </a:pPr>
              <a:t>16</a:t>
            </a:fld>
            <a:endParaRPr lang="en-US"/>
          </a:p>
        </p:txBody>
      </p:sp>
      <p:pic>
        <p:nvPicPr>
          <p:cNvPr id="5" name="Picture 3" descr="E:\work\3u8e.tiff"/>
          <p:cNvPicPr>
            <a:picLocks noChangeAspect="1" noChangeArrowheads="1"/>
          </p:cNvPicPr>
          <p:nvPr/>
        </p:nvPicPr>
        <p:blipFill>
          <a:blip r:embed="rId2">
            <a:lum bright="-10000" contrast="20000"/>
          </a:blip>
          <a:srcRect r="16019" b="15294"/>
          <a:stretch>
            <a:fillRect/>
          </a:stretch>
        </p:blipFill>
        <p:spPr bwMode="auto">
          <a:xfrm>
            <a:off x="304801" y="1371600"/>
            <a:ext cx="8382000" cy="48006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Autofit/>
          </a:bodyPr>
          <a:lstStyle/>
          <a:p>
            <a:r>
              <a:rPr sz="2800" smtClean="0">
                <a:solidFill>
                  <a:schemeClr val="accent2">
                    <a:lumMod val="75000"/>
                  </a:schemeClr>
                </a:solidFill>
                <a:latin typeface="+mn-lt"/>
                <a:ea typeface="Times New Roman" pitchFamily="18" charset="0"/>
                <a:cs typeface="Times New Roman" pitchFamily="18" charset="0"/>
              </a:rPr>
              <a:t>Multiple Sequence Alignment of </a:t>
            </a:r>
            <a:r>
              <a:rPr sz="2800" i="1" smtClean="0">
                <a:solidFill>
                  <a:schemeClr val="accent2">
                    <a:lumMod val="75000"/>
                  </a:schemeClr>
                </a:solidFill>
                <a:latin typeface="+mn-lt"/>
                <a:ea typeface="Times New Roman" pitchFamily="18" charset="0"/>
                <a:cs typeface="Times New Roman" pitchFamily="18" charset="0"/>
              </a:rPr>
              <a:t>Cs</a:t>
            </a:r>
            <a:r>
              <a:rPr sz="2800" smtClean="0">
                <a:solidFill>
                  <a:schemeClr val="accent2">
                    <a:lumMod val="75000"/>
                  </a:schemeClr>
                </a:solidFill>
                <a:latin typeface="+mn-lt"/>
                <a:ea typeface="Times New Roman" pitchFamily="18" charset="0"/>
                <a:cs typeface="Times New Roman" pitchFamily="18" charset="0"/>
              </a:rPr>
              <a:t>CP against Plant CPs</a:t>
            </a:r>
            <a:endParaRPr lang="en-US" sz="2400" dirty="0">
              <a:solidFill>
                <a:schemeClr val="accent2">
                  <a:lumMod val="75000"/>
                </a:schemeClr>
              </a:solidFill>
              <a:latin typeface="+mn-lt"/>
            </a:endParaRPr>
          </a:p>
        </p:txBody>
      </p:sp>
      <p:pic>
        <p:nvPicPr>
          <p:cNvPr id="3" name="Picture 2" descr="C:\Users\Sadaf\Pictures\msa2.png"/>
          <p:cNvPicPr/>
          <p:nvPr/>
        </p:nvPicPr>
        <p:blipFill>
          <a:blip r:embed="rId2"/>
          <a:srcRect l="-2993"/>
          <a:stretch>
            <a:fillRect/>
          </a:stretch>
        </p:blipFill>
        <p:spPr bwMode="auto">
          <a:xfrm>
            <a:off x="457200" y="1295400"/>
            <a:ext cx="6172200" cy="51816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6781800" y="1371600"/>
            <a:ext cx="2209800" cy="1219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solidFill>
                  <a:srgbClr val="1B076F"/>
                </a:solidFill>
              </a:rPr>
              <a:t>-- </a:t>
            </a:r>
            <a:r>
              <a:rPr lang="en-US" sz="1400" b="1" dirty="0" smtClean="0">
                <a:solidFill>
                  <a:srgbClr val="1B076F"/>
                </a:solidFill>
              </a:rPr>
              <a:t>Conserved</a:t>
            </a:r>
          </a:p>
          <a:p>
            <a:r>
              <a:rPr lang="en-US" sz="2400" b="1" dirty="0" smtClean="0">
                <a:solidFill>
                  <a:srgbClr val="30F047"/>
                </a:solidFill>
              </a:rPr>
              <a:t>-- </a:t>
            </a:r>
            <a:r>
              <a:rPr lang="en-US" sz="1400" b="1" dirty="0" smtClean="0">
                <a:solidFill>
                  <a:srgbClr val="30F047"/>
                </a:solidFill>
              </a:rPr>
              <a:t>Catalytic</a:t>
            </a:r>
          </a:p>
          <a:p>
            <a:r>
              <a:rPr lang="en-US" sz="2400" b="1" dirty="0" smtClean="0">
                <a:solidFill>
                  <a:srgbClr val="BD1DB5"/>
                </a:solidFill>
              </a:rPr>
              <a:t>-- </a:t>
            </a:r>
            <a:r>
              <a:rPr lang="en-US" sz="1400" b="1" dirty="0" smtClean="0">
                <a:solidFill>
                  <a:srgbClr val="BD1DB5"/>
                </a:solidFill>
              </a:rPr>
              <a:t>Active site</a:t>
            </a:r>
            <a:endParaRPr lang="en-US" sz="1400" b="1" dirty="0">
              <a:solidFill>
                <a:srgbClr val="BD1DB5"/>
              </a:solidFill>
            </a:endParaRPr>
          </a:p>
        </p:txBody>
      </p:sp>
      <p:sp>
        <p:nvSpPr>
          <p:cNvPr id="6" name="Date Placeholder 5"/>
          <p:cNvSpPr>
            <a:spLocks noGrp="1"/>
          </p:cNvSpPr>
          <p:nvPr>
            <p:ph type="dt" sz="half" idx="10"/>
          </p:nvPr>
        </p:nvSpPr>
        <p:spPr/>
        <p:txBody>
          <a:bodyPr/>
          <a:lstStyle/>
          <a:p>
            <a:fld id="{8BD27349-35AD-43AD-B00B-24354972D1DF}" type="datetime1">
              <a:rPr lang="en-US" smtClean="0"/>
              <a:pPr/>
              <a:t>4/29/2014</a:t>
            </a:fld>
            <a:endParaRPr lang="en-US"/>
          </a:p>
        </p:txBody>
      </p:sp>
      <p:sp>
        <p:nvSpPr>
          <p:cNvPr id="7" name="Slide Number Placeholder 6"/>
          <p:cNvSpPr>
            <a:spLocks noGrp="1"/>
          </p:cNvSpPr>
          <p:nvPr>
            <p:ph type="sldNum" sz="quarter" idx="12"/>
          </p:nvPr>
        </p:nvSpPr>
        <p:spPr/>
        <p:txBody>
          <a:bodyPr/>
          <a:lstStyle/>
          <a:p>
            <a:fld id="{47E06F9A-4543-41A4-9BCA-BFDDC4CB11EA}" type="slidenum">
              <a:rPr lang="en-US" smtClean="0"/>
              <a:pPr/>
              <a:t>17</a:t>
            </a:fld>
            <a:endParaRPr lang="en-US"/>
          </a:p>
        </p:txBody>
      </p:sp>
      <p:sp>
        <p:nvSpPr>
          <p:cNvPr id="8" name="Rectangle 7"/>
          <p:cNvSpPr/>
          <p:nvPr/>
        </p:nvSpPr>
        <p:spPr>
          <a:xfrm>
            <a:off x="6781800" y="3505200"/>
            <a:ext cx="2133600" cy="1219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solidFill>
                  <a:schemeClr val="tx1"/>
                </a:solidFill>
              </a:rPr>
              <a:t>-- </a:t>
            </a:r>
            <a:r>
              <a:rPr lang="en-US" sz="900" i="1" dirty="0" smtClean="0">
                <a:solidFill>
                  <a:schemeClr val="tx1"/>
                </a:solidFill>
              </a:rPr>
              <a:t>3U8E</a:t>
            </a:r>
            <a:r>
              <a:rPr lang="en-US" sz="900" dirty="0" smtClean="0">
                <a:solidFill>
                  <a:schemeClr val="tx1"/>
                </a:solidFill>
              </a:rPr>
              <a:t> (</a:t>
            </a:r>
            <a:r>
              <a:rPr lang="en-US" sz="900" i="1" dirty="0" smtClean="0">
                <a:solidFill>
                  <a:schemeClr val="tx1"/>
                </a:solidFill>
              </a:rPr>
              <a:t>Crocus </a:t>
            </a:r>
            <a:r>
              <a:rPr lang="en-US" sz="900" i="1" dirty="0" err="1" smtClean="0">
                <a:solidFill>
                  <a:schemeClr val="tx1"/>
                </a:solidFill>
              </a:rPr>
              <a:t>sativus</a:t>
            </a:r>
            <a:r>
              <a:rPr lang="en-US" sz="700" i="1" dirty="0" smtClean="0">
                <a:solidFill>
                  <a:schemeClr val="tx1"/>
                </a:solidFill>
              </a:rPr>
              <a:t>)</a:t>
            </a:r>
            <a:endParaRPr lang="en-US" sz="900" i="1" dirty="0" smtClean="0">
              <a:solidFill>
                <a:schemeClr val="tx1"/>
              </a:solidFill>
            </a:endParaRPr>
          </a:p>
          <a:p>
            <a:r>
              <a:rPr lang="en-US" sz="1200" dirty="0" smtClean="0">
                <a:solidFill>
                  <a:schemeClr val="tx1"/>
                </a:solidFill>
              </a:rPr>
              <a:t>-- </a:t>
            </a:r>
            <a:r>
              <a:rPr lang="en-US" sz="900" dirty="0" smtClean="0">
                <a:solidFill>
                  <a:schemeClr val="tx1"/>
                </a:solidFill>
              </a:rPr>
              <a:t>1S4V (</a:t>
            </a:r>
            <a:r>
              <a:rPr lang="en-US" sz="900" i="1" dirty="0" err="1" smtClean="0">
                <a:solidFill>
                  <a:schemeClr val="tx1"/>
                </a:solidFill>
              </a:rPr>
              <a:t>Ricinus</a:t>
            </a:r>
            <a:r>
              <a:rPr lang="en-US" sz="900" i="1" dirty="0" smtClean="0">
                <a:solidFill>
                  <a:schemeClr val="tx1"/>
                </a:solidFill>
              </a:rPr>
              <a:t> </a:t>
            </a:r>
            <a:r>
              <a:rPr lang="en-US" sz="900" i="1" dirty="0" err="1" smtClean="0">
                <a:solidFill>
                  <a:schemeClr val="tx1"/>
                </a:solidFill>
              </a:rPr>
              <a:t>communis</a:t>
            </a:r>
            <a:r>
              <a:rPr lang="en-US" sz="900" dirty="0" smtClean="0">
                <a:solidFill>
                  <a:schemeClr val="tx1"/>
                </a:solidFill>
              </a:rPr>
              <a:t>)</a:t>
            </a:r>
          </a:p>
          <a:p>
            <a:r>
              <a:rPr lang="en-US" sz="1200" dirty="0" smtClean="0">
                <a:solidFill>
                  <a:schemeClr val="tx1"/>
                </a:solidFill>
              </a:rPr>
              <a:t>-- </a:t>
            </a:r>
            <a:r>
              <a:rPr lang="en-US" sz="900" dirty="0" smtClean="0">
                <a:solidFill>
                  <a:schemeClr val="tx1"/>
                </a:solidFill>
              </a:rPr>
              <a:t>1CQD (</a:t>
            </a:r>
            <a:r>
              <a:rPr lang="en-US" sz="900" i="1" dirty="0" err="1" smtClean="0"/>
              <a:t>Zingiber</a:t>
            </a:r>
            <a:r>
              <a:rPr lang="en-US" sz="900" i="1" dirty="0" smtClean="0"/>
              <a:t> </a:t>
            </a:r>
            <a:r>
              <a:rPr lang="en-US" sz="900" i="1" dirty="0" err="1" smtClean="0"/>
              <a:t>officinale</a:t>
            </a:r>
            <a:r>
              <a:rPr lang="en-US" sz="900" dirty="0" smtClean="0"/>
              <a:t>)</a:t>
            </a:r>
          </a:p>
          <a:p>
            <a:r>
              <a:rPr lang="en-US" sz="1200" dirty="0" smtClean="0">
                <a:solidFill>
                  <a:schemeClr val="tx1"/>
                </a:solidFill>
              </a:rPr>
              <a:t>-- </a:t>
            </a:r>
            <a:r>
              <a:rPr lang="en-US" sz="900" dirty="0" smtClean="0">
                <a:solidFill>
                  <a:schemeClr val="tx1"/>
                </a:solidFill>
              </a:rPr>
              <a:t>1IWD (</a:t>
            </a:r>
            <a:r>
              <a:rPr lang="en-US" sz="900" dirty="0" err="1" smtClean="0"/>
              <a:t>Ervatamin</a:t>
            </a:r>
            <a:r>
              <a:rPr lang="en-US" sz="900" dirty="0" smtClean="0"/>
              <a:t> B)</a:t>
            </a:r>
            <a:endParaRPr lang="en-US" sz="900" dirty="0" smtClean="0">
              <a:solidFill>
                <a:schemeClr val="tx1"/>
              </a:solidFill>
            </a:endParaRPr>
          </a:p>
          <a:p>
            <a:r>
              <a:rPr lang="en-US" sz="1200" dirty="0" smtClean="0">
                <a:solidFill>
                  <a:schemeClr val="tx1"/>
                </a:solidFill>
              </a:rPr>
              <a:t>-- </a:t>
            </a:r>
            <a:r>
              <a:rPr lang="en-US" sz="900" dirty="0" smtClean="0">
                <a:solidFill>
                  <a:schemeClr val="tx1"/>
                </a:solidFill>
              </a:rPr>
              <a:t>1POP (</a:t>
            </a:r>
            <a:r>
              <a:rPr lang="en-US" sz="900" i="1" dirty="0" smtClean="0">
                <a:solidFill>
                  <a:schemeClr val="tx1"/>
                </a:solidFill>
              </a:rPr>
              <a:t>Carica papaya</a:t>
            </a:r>
            <a:r>
              <a:rPr lang="en-US" sz="900" dirty="0" smtClean="0">
                <a:solidFill>
                  <a:schemeClr val="tx1"/>
                </a:solidFill>
              </a:rPr>
              <a:t>)</a:t>
            </a:r>
            <a:endParaRPr lang="en-US" sz="9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adaf\Pictures\insertion.tif"/>
          <p:cNvPicPr/>
          <p:nvPr/>
        </p:nvPicPr>
        <p:blipFill>
          <a:blip r:embed="rId2" cstate="print"/>
          <a:srcRect/>
          <a:stretch>
            <a:fillRect/>
          </a:stretch>
        </p:blipFill>
        <p:spPr bwMode="auto">
          <a:xfrm>
            <a:off x="762000" y="1600200"/>
            <a:ext cx="6172200" cy="4648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315200" y="2209800"/>
            <a:ext cx="1600200" cy="1219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solidFill>
                  <a:schemeClr val="bg2">
                    <a:lumMod val="50000"/>
                  </a:schemeClr>
                </a:solidFill>
              </a:rPr>
              <a:t>-- </a:t>
            </a:r>
            <a:r>
              <a:rPr lang="en-US" sz="1400" b="1" i="1" dirty="0" smtClean="0">
                <a:solidFill>
                  <a:schemeClr val="bg2">
                    <a:lumMod val="50000"/>
                  </a:schemeClr>
                </a:solidFill>
              </a:rPr>
              <a:t>3U8E</a:t>
            </a:r>
            <a:r>
              <a:rPr lang="en-US" sz="1400" b="1" dirty="0" smtClean="0">
                <a:solidFill>
                  <a:schemeClr val="bg2">
                    <a:lumMod val="50000"/>
                  </a:schemeClr>
                </a:solidFill>
              </a:rPr>
              <a:t> </a:t>
            </a:r>
            <a:r>
              <a:rPr lang="en-US" sz="1100" b="1" i="1" dirty="0" smtClean="0">
                <a:solidFill>
                  <a:schemeClr val="bg2">
                    <a:lumMod val="50000"/>
                  </a:schemeClr>
                </a:solidFill>
              </a:rPr>
              <a:t>(</a:t>
            </a:r>
            <a:r>
              <a:rPr lang="en-US" sz="1400" b="1" i="1" dirty="0" smtClean="0">
                <a:solidFill>
                  <a:schemeClr val="bg2">
                    <a:lumMod val="50000"/>
                  </a:schemeClr>
                </a:solidFill>
              </a:rPr>
              <a:t>Crocus </a:t>
            </a:r>
            <a:r>
              <a:rPr lang="en-US" sz="1400" b="1" i="1" dirty="0" err="1" smtClean="0">
                <a:solidFill>
                  <a:schemeClr val="bg2">
                    <a:lumMod val="50000"/>
                  </a:schemeClr>
                </a:solidFill>
              </a:rPr>
              <a:t>sativus</a:t>
            </a:r>
            <a:r>
              <a:rPr lang="en-US" sz="1100" b="1" i="1" dirty="0" smtClean="0">
                <a:solidFill>
                  <a:schemeClr val="bg2">
                    <a:lumMod val="50000"/>
                  </a:schemeClr>
                </a:solidFill>
              </a:rPr>
              <a:t>)</a:t>
            </a:r>
            <a:endParaRPr lang="en-US" sz="1400" b="1" i="1" dirty="0" smtClean="0">
              <a:solidFill>
                <a:schemeClr val="bg2">
                  <a:lumMod val="50000"/>
                </a:schemeClr>
              </a:solidFill>
            </a:endParaRPr>
          </a:p>
          <a:p>
            <a:r>
              <a:rPr lang="en-US" sz="2400" b="1" dirty="0" smtClean="0">
                <a:solidFill>
                  <a:srgbClr val="B2B2B2"/>
                </a:solidFill>
              </a:rPr>
              <a:t>-- </a:t>
            </a:r>
            <a:r>
              <a:rPr lang="en-US" sz="1400" b="1" dirty="0" smtClean="0">
                <a:solidFill>
                  <a:srgbClr val="B2B2B2"/>
                </a:solidFill>
              </a:rPr>
              <a:t>1S4V (</a:t>
            </a:r>
            <a:r>
              <a:rPr lang="en-US" sz="1400" b="1" i="1" dirty="0" err="1" smtClean="0">
                <a:solidFill>
                  <a:srgbClr val="B2B2B2"/>
                </a:solidFill>
              </a:rPr>
              <a:t>Ricinus</a:t>
            </a:r>
            <a:r>
              <a:rPr lang="en-US" sz="1400" b="1" i="1" dirty="0" smtClean="0">
                <a:solidFill>
                  <a:srgbClr val="B2B2B2"/>
                </a:solidFill>
              </a:rPr>
              <a:t> </a:t>
            </a:r>
            <a:r>
              <a:rPr lang="en-US" sz="1400" b="1" i="1" dirty="0" err="1" smtClean="0">
                <a:solidFill>
                  <a:srgbClr val="B2B2B2"/>
                </a:solidFill>
              </a:rPr>
              <a:t>communis</a:t>
            </a:r>
            <a:r>
              <a:rPr lang="en-US" sz="1400" b="1" dirty="0" smtClean="0">
                <a:solidFill>
                  <a:srgbClr val="B2B2B2"/>
                </a:solidFill>
              </a:rPr>
              <a:t>)</a:t>
            </a:r>
          </a:p>
          <a:p>
            <a:r>
              <a:rPr lang="en-US" sz="2400" b="1" dirty="0" smtClean="0">
                <a:solidFill>
                  <a:srgbClr val="BD1DB5"/>
                </a:solidFill>
              </a:rPr>
              <a:t>-- </a:t>
            </a:r>
            <a:r>
              <a:rPr lang="en-US" sz="1400" b="1" dirty="0" smtClean="0">
                <a:solidFill>
                  <a:srgbClr val="BD1DB5"/>
                </a:solidFill>
              </a:rPr>
              <a:t>1POP (</a:t>
            </a:r>
            <a:r>
              <a:rPr lang="en-US" sz="1400" b="1" i="1" dirty="0" smtClean="0">
                <a:solidFill>
                  <a:srgbClr val="BD1DB5"/>
                </a:solidFill>
              </a:rPr>
              <a:t>Carica papaya</a:t>
            </a:r>
            <a:r>
              <a:rPr lang="en-US" sz="1400" b="1" dirty="0" smtClean="0">
                <a:solidFill>
                  <a:srgbClr val="BD1DB5"/>
                </a:solidFill>
              </a:rPr>
              <a:t>)</a:t>
            </a:r>
            <a:endParaRPr lang="en-US" sz="1400" b="1" dirty="0">
              <a:solidFill>
                <a:srgbClr val="BD1DB5"/>
              </a:solidFill>
            </a:endParaRPr>
          </a:p>
        </p:txBody>
      </p:sp>
      <p:sp>
        <p:nvSpPr>
          <p:cNvPr id="6" name="Title 1"/>
          <p:cNvSpPr>
            <a:spLocks noGrp="1"/>
          </p:cNvSpPr>
          <p:nvPr>
            <p:ph type="title"/>
          </p:nvPr>
        </p:nvSpPr>
        <p:spPr>
          <a:xfrm>
            <a:off x="457200" y="685800"/>
            <a:ext cx="8229600" cy="685800"/>
          </a:xfrm>
        </p:spPr>
        <p:txBody>
          <a:bodyPr>
            <a:noAutofit/>
          </a:bodyPr>
          <a:lstStyle/>
          <a:p>
            <a:r>
              <a:rPr sz="2800" smtClean="0">
                <a:solidFill>
                  <a:schemeClr val="accent2">
                    <a:lumMod val="75000"/>
                  </a:schemeClr>
                </a:solidFill>
                <a:latin typeface="+mn-lt"/>
                <a:ea typeface="Times New Roman" pitchFamily="18" charset="0"/>
                <a:cs typeface="Times New Roman" pitchFamily="18" charset="0"/>
              </a:rPr>
              <a:t>Conserved Structure of </a:t>
            </a:r>
            <a:r>
              <a:rPr sz="2800" i="1" smtClean="0">
                <a:solidFill>
                  <a:schemeClr val="accent2">
                    <a:lumMod val="75000"/>
                  </a:schemeClr>
                </a:solidFill>
                <a:latin typeface="+mn-lt"/>
                <a:ea typeface="Times New Roman" pitchFamily="18" charset="0"/>
                <a:cs typeface="Times New Roman" pitchFamily="18" charset="0"/>
              </a:rPr>
              <a:t>Cs</a:t>
            </a:r>
            <a:r>
              <a:rPr sz="2800" smtClean="0">
                <a:solidFill>
                  <a:schemeClr val="accent2">
                    <a:lumMod val="75000"/>
                  </a:schemeClr>
                </a:solidFill>
                <a:latin typeface="+mn-lt"/>
                <a:ea typeface="Times New Roman" pitchFamily="18" charset="0"/>
                <a:cs typeface="Times New Roman" pitchFamily="18" charset="0"/>
              </a:rPr>
              <a:t>CP </a:t>
            </a:r>
            <a:br>
              <a:rPr sz="2800" smtClean="0">
                <a:solidFill>
                  <a:schemeClr val="accent2">
                    <a:lumMod val="75000"/>
                  </a:schemeClr>
                </a:solidFill>
                <a:latin typeface="+mn-lt"/>
                <a:ea typeface="Times New Roman" pitchFamily="18" charset="0"/>
                <a:cs typeface="Times New Roman" pitchFamily="18" charset="0"/>
              </a:rPr>
            </a:br>
            <a:r>
              <a:rPr sz="2800" smtClean="0">
                <a:solidFill>
                  <a:schemeClr val="accent2">
                    <a:lumMod val="75000"/>
                  </a:schemeClr>
                </a:solidFill>
                <a:latin typeface="+mn-lt"/>
                <a:ea typeface="Times New Roman" pitchFamily="18" charset="0"/>
                <a:cs typeface="Times New Roman" pitchFamily="18" charset="0"/>
              </a:rPr>
              <a:t>Superimposition with Plant CPs</a:t>
            </a:r>
            <a:endParaRPr lang="en-US" sz="2400" dirty="0">
              <a:solidFill>
                <a:schemeClr val="accent2">
                  <a:lumMod val="75000"/>
                </a:schemeClr>
              </a:solidFill>
              <a:latin typeface="+mn-lt"/>
            </a:endParaRPr>
          </a:p>
        </p:txBody>
      </p:sp>
      <p:sp>
        <p:nvSpPr>
          <p:cNvPr id="7" name="Date Placeholder 6"/>
          <p:cNvSpPr>
            <a:spLocks noGrp="1"/>
          </p:cNvSpPr>
          <p:nvPr>
            <p:ph type="dt" sz="half" idx="10"/>
          </p:nvPr>
        </p:nvSpPr>
        <p:spPr/>
        <p:txBody>
          <a:bodyPr/>
          <a:lstStyle/>
          <a:p>
            <a:fld id="{91F54C80-BF25-495E-B6A8-5448BBF8C653}" type="datetime1">
              <a:rPr lang="en-US" smtClean="0"/>
              <a:pPr/>
              <a:t>4/29/2014</a:t>
            </a:fld>
            <a:endParaRPr lang="en-US"/>
          </a:p>
        </p:txBody>
      </p:sp>
      <p:sp>
        <p:nvSpPr>
          <p:cNvPr id="8" name="Slide Number Placeholder 7"/>
          <p:cNvSpPr>
            <a:spLocks noGrp="1"/>
          </p:cNvSpPr>
          <p:nvPr>
            <p:ph type="sldNum" sz="quarter" idx="12"/>
          </p:nvPr>
        </p:nvSpPr>
        <p:spPr/>
        <p:txBody>
          <a:bodyPr/>
          <a:lstStyle/>
          <a:p>
            <a:fld id="{47E06F9A-4543-41A4-9BCA-BFDDC4CB11EA}" type="slidenum">
              <a:rPr lang="en-US" smtClean="0"/>
              <a:pPr/>
              <a:t>18</a:t>
            </a:fld>
            <a:endParaRPr lang="en-US"/>
          </a:p>
        </p:txBody>
      </p:sp>
      <p:sp>
        <p:nvSpPr>
          <p:cNvPr id="9" name="Rectangle 8"/>
          <p:cNvSpPr/>
          <p:nvPr/>
        </p:nvSpPr>
        <p:spPr>
          <a:xfrm>
            <a:off x="914400" y="1733490"/>
            <a:ext cx="1828800" cy="523220"/>
          </a:xfrm>
          <a:prstGeom prst="rect">
            <a:avLst/>
          </a:prstGeom>
        </p:spPr>
        <p:txBody>
          <a:bodyPr wrap="square">
            <a:spAutoFit/>
          </a:bodyPr>
          <a:lstStyle/>
          <a:p>
            <a:pPr algn="just"/>
            <a:r>
              <a:rPr lang="en-US" sz="2800" b="1" dirty="0" smtClean="0">
                <a:solidFill>
                  <a:srgbClr val="FFFF00"/>
                </a:solidFill>
              </a:rPr>
              <a:t>-- </a:t>
            </a:r>
            <a:r>
              <a:rPr lang="en-US" sz="1600" b="1" dirty="0" smtClean="0">
                <a:solidFill>
                  <a:srgbClr val="FFFF00"/>
                </a:solidFill>
              </a:rPr>
              <a:t>insertion</a:t>
            </a:r>
          </a:p>
        </p:txBody>
      </p:sp>
      <p:sp>
        <p:nvSpPr>
          <p:cNvPr id="10" name="TextBox 9"/>
          <p:cNvSpPr txBox="1"/>
          <p:nvPr/>
        </p:nvSpPr>
        <p:spPr>
          <a:xfrm>
            <a:off x="762000" y="1597223"/>
            <a:ext cx="2324675" cy="307777"/>
          </a:xfrm>
          <a:prstGeom prst="rect">
            <a:avLst/>
          </a:prstGeom>
          <a:noFill/>
        </p:spPr>
        <p:txBody>
          <a:bodyPr wrap="none" rtlCol="0">
            <a:spAutoFit/>
          </a:bodyPr>
          <a:lstStyle/>
          <a:p>
            <a:r>
              <a:rPr lang="en-US" sz="1400" b="1" dirty="0" smtClean="0"/>
              <a:t>Alpha C RMSD = 0.91</a:t>
            </a:r>
            <a:endParaRPr lang="en-US" sz="1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53200" y="1981200"/>
            <a:ext cx="2438400" cy="1219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solidFill>
                  <a:schemeClr val="bg2">
                    <a:lumMod val="50000"/>
                  </a:schemeClr>
                </a:solidFill>
              </a:rPr>
              <a:t>-- </a:t>
            </a:r>
            <a:r>
              <a:rPr lang="en-US" sz="1400" b="1" dirty="0" smtClean="0">
                <a:solidFill>
                  <a:schemeClr val="bg2">
                    <a:lumMod val="50000"/>
                  </a:schemeClr>
                </a:solidFill>
              </a:rPr>
              <a:t>Inactive Form</a:t>
            </a:r>
          </a:p>
          <a:p>
            <a:r>
              <a:rPr lang="en-US" sz="2400" b="1" dirty="0" smtClean="0">
                <a:solidFill>
                  <a:srgbClr val="B2B2B2"/>
                </a:solidFill>
              </a:rPr>
              <a:t>-- </a:t>
            </a:r>
            <a:r>
              <a:rPr lang="en-US" sz="1400" b="1" dirty="0" smtClean="0">
                <a:solidFill>
                  <a:srgbClr val="B2B2B2"/>
                </a:solidFill>
              </a:rPr>
              <a:t>Active Form</a:t>
            </a:r>
          </a:p>
        </p:txBody>
      </p:sp>
      <p:sp>
        <p:nvSpPr>
          <p:cNvPr id="6" name="Title 1"/>
          <p:cNvSpPr>
            <a:spLocks noGrp="1"/>
          </p:cNvSpPr>
          <p:nvPr>
            <p:ph type="title"/>
          </p:nvPr>
        </p:nvSpPr>
        <p:spPr>
          <a:xfrm>
            <a:off x="457200" y="381000"/>
            <a:ext cx="8229600" cy="685800"/>
          </a:xfrm>
        </p:spPr>
        <p:txBody>
          <a:bodyPr>
            <a:noAutofit/>
          </a:bodyPr>
          <a:lstStyle/>
          <a:p>
            <a:r>
              <a:rPr sz="3200" smtClean="0">
                <a:solidFill>
                  <a:schemeClr val="accent2">
                    <a:lumMod val="75000"/>
                  </a:schemeClr>
                </a:solidFill>
                <a:latin typeface="+mn-lt"/>
                <a:ea typeface="Times New Roman" pitchFamily="18" charset="0"/>
                <a:cs typeface="Times New Roman" pitchFamily="18" charset="0"/>
              </a:rPr>
              <a:t>Overall Topology of </a:t>
            </a:r>
            <a:r>
              <a:rPr sz="3200" i="1" smtClean="0">
                <a:solidFill>
                  <a:schemeClr val="accent2">
                    <a:lumMod val="75000"/>
                  </a:schemeClr>
                </a:solidFill>
                <a:latin typeface="+mn-lt"/>
                <a:ea typeface="Times New Roman" pitchFamily="18" charset="0"/>
                <a:cs typeface="Times New Roman" pitchFamily="18" charset="0"/>
              </a:rPr>
              <a:t>Cs</a:t>
            </a:r>
            <a:r>
              <a:rPr sz="3200" smtClean="0">
                <a:solidFill>
                  <a:schemeClr val="accent2">
                    <a:lumMod val="75000"/>
                  </a:schemeClr>
                </a:solidFill>
                <a:latin typeface="+mn-lt"/>
                <a:ea typeface="Times New Roman" pitchFamily="18" charset="0"/>
                <a:cs typeface="Times New Roman" pitchFamily="18" charset="0"/>
              </a:rPr>
              <a:t>CP </a:t>
            </a:r>
            <a:endParaRPr lang="en-US" sz="2800" dirty="0">
              <a:solidFill>
                <a:schemeClr val="accent2">
                  <a:lumMod val="75000"/>
                </a:schemeClr>
              </a:solidFill>
              <a:latin typeface="+mn-lt"/>
            </a:endParaRPr>
          </a:p>
        </p:txBody>
      </p:sp>
      <p:sp>
        <p:nvSpPr>
          <p:cNvPr id="7" name="Date Placeholder 6"/>
          <p:cNvSpPr>
            <a:spLocks noGrp="1"/>
          </p:cNvSpPr>
          <p:nvPr>
            <p:ph type="dt" sz="half" idx="10"/>
          </p:nvPr>
        </p:nvSpPr>
        <p:spPr/>
        <p:txBody>
          <a:bodyPr/>
          <a:lstStyle/>
          <a:p>
            <a:fld id="{91F54C80-BF25-495E-B6A8-5448BBF8C653}" type="datetime1">
              <a:rPr lang="en-US" smtClean="0"/>
              <a:pPr/>
              <a:t>4/29/2014</a:t>
            </a:fld>
            <a:endParaRPr lang="en-US"/>
          </a:p>
        </p:txBody>
      </p:sp>
      <p:sp>
        <p:nvSpPr>
          <p:cNvPr id="8" name="Slide Number Placeholder 7"/>
          <p:cNvSpPr>
            <a:spLocks noGrp="1"/>
          </p:cNvSpPr>
          <p:nvPr>
            <p:ph type="sldNum" sz="quarter" idx="12"/>
          </p:nvPr>
        </p:nvSpPr>
        <p:spPr/>
        <p:txBody>
          <a:bodyPr/>
          <a:lstStyle/>
          <a:p>
            <a:fld id="{47E06F9A-4543-41A4-9BCA-BFDDC4CB11EA}" type="slidenum">
              <a:rPr lang="en-US" smtClean="0"/>
              <a:pPr/>
              <a:t>19</a:t>
            </a:fld>
            <a:endParaRPr lang="en-US"/>
          </a:p>
        </p:txBody>
      </p:sp>
      <p:pic>
        <p:nvPicPr>
          <p:cNvPr id="9" name="Picture 8" descr="C:\Users\Sadaf\Pictures\cp_1s4v2.tif"/>
          <p:cNvPicPr/>
          <p:nvPr/>
        </p:nvPicPr>
        <p:blipFill>
          <a:blip r:embed="rId2" cstate="print"/>
          <a:srcRect t="8497" b="5229"/>
          <a:stretch>
            <a:fillRect/>
          </a:stretch>
        </p:blipFill>
        <p:spPr bwMode="auto">
          <a:xfrm>
            <a:off x="533400" y="1371600"/>
            <a:ext cx="5943600" cy="4800600"/>
          </a:xfrm>
          <a:prstGeom prst="rect">
            <a:avLst/>
          </a:prstGeom>
          <a:noFill/>
          <a:ln w="9525">
            <a:noFill/>
            <a:miter lim="800000"/>
            <a:headEnd/>
            <a:tailEnd/>
          </a:ln>
        </p:spPr>
      </p:pic>
      <p:sp>
        <p:nvSpPr>
          <p:cNvPr id="10" name="Rectangle 9"/>
          <p:cNvSpPr/>
          <p:nvPr/>
        </p:nvSpPr>
        <p:spPr>
          <a:xfrm>
            <a:off x="6553200" y="3886200"/>
            <a:ext cx="2364760" cy="2462213"/>
          </a:xfrm>
          <a:prstGeom prst="rect">
            <a:avLst/>
          </a:prstGeom>
        </p:spPr>
        <p:txBody>
          <a:bodyPr wrap="square">
            <a:spAutoFit/>
          </a:bodyPr>
          <a:lstStyle/>
          <a:p>
            <a:r>
              <a:rPr lang="en-GB" sz="1400" b="1" dirty="0" smtClean="0"/>
              <a:t>Catalytic Triad: </a:t>
            </a:r>
          </a:p>
          <a:p>
            <a:r>
              <a:rPr lang="en-GB" sz="1400" b="1" dirty="0" smtClean="0"/>
              <a:t>C25</a:t>
            </a:r>
            <a:r>
              <a:rPr lang="en-GB" sz="1400" dirty="0" smtClean="0"/>
              <a:t>, </a:t>
            </a:r>
            <a:r>
              <a:rPr lang="en-GB" sz="1400" b="1" dirty="0" smtClean="0"/>
              <a:t>H162</a:t>
            </a:r>
            <a:r>
              <a:rPr lang="en-GB" sz="1400" dirty="0" smtClean="0"/>
              <a:t>, and </a:t>
            </a:r>
            <a:r>
              <a:rPr lang="en-GB" sz="1400" b="1" dirty="0" smtClean="0"/>
              <a:t>N183</a:t>
            </a:r>
            <a:r>
              <a:rPr lang="en-GB" sz="1400" dirty="0" smtClean="0"/>
              <a:t> </a:t>
            </a:r>
          </a:p>
          <a:p>
            <a:r>
              <a:rPr lang="en-GB" sz="1400" dirty="0" smtClean="0"/>
              <a:t>(Active Site Cleft)</a:t>
            </a:r>
          </a:p>
          <a:p>
            <a:endParaRPr lang="en-GB" sz="1400" dirty="0" smtClean="0"/>
          </a:p>
          <a:p>
            <a:r>
              <a:rPr lang="en-GB" sz="1400" b="1" dirty="0" smtClean="0"/>
              <a:t>Inactive Form:</a:t>
            </a:r>
          </a:p>
          <a:p>
            <a:r>
              <a:rPr lang="en-GB" sz="1400" dirty="0" smtClean="0"/>
              <a:t>C25 bridged with C22</a:t>
            </a:r>
          </a:p>
          <a:p>
            <a:endParaRPr lang="en-GB" sz="1400" dirty="0" smtClean="0"/>
          </a:p>
          <a:p>
            <a:r>
              <a:rPr lang="en-GB" sz="1400" b="1" dirty="0" smtClean="0"/>
              <a:t>Active Form:</a:t>
            </a:r>
          </a:p>
          <a:p>
            <a:r>
              <a:rPr lang="en-GB" sz="1400" dirty="0" smtClean="0"/>
              <a:t>C22 bridged with C64</a:t>
            </a:r>
          </a:p>
          <a:p>
            <a:r>
              <a:rPr lang="en-GB" sz="1400" dirty="0" smtClean="0"/>
              <a:t>C25 is free</a:t>
            </a:r>
          </a:p>
          <a:p>
            <a:r>
              <a:rPr lang="en-GB" sz="1400" dirty="0" smtClean="0"/>
              <a:t> </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457200" y="381000"/>
            <a:ext cx="8305800" cy="685800"/>
          </a:xfrm>
          <a:prstGeom prst="rect">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i="1" dirty="0" smtClean="0">
                <a:solidFill>
                  <a:schemeClr val="accent2">
                    <a:lumMod val="75000"/>
                  </a:schemeClr>
                </a:solidFill>
              </a:rPr>
              <a:t>Crocus </a:t>
            </a:r>
            <a:r>
              <a:rPr lang="en-US" sz="3600" b="1" i="1" dirty="0" err="1" smtClean="0">
                <a:solidFill>
                  <a:schemeClr val="accent2">
                    <a:lumMod val="75000"/>
                  </a:schemeClr>
                </a:solidFill>
              </a:rPr>
              <a:t>sativus</a:t>
            </a:r>
            <a:r>
              <a:rPr lang="en-US" sz="3600" b="1" i="1" dirty="0" smtClean="0">
                <a:solidFill>
                  <a:schemeClr val="accent2">
                    <a:lumMod val="75000"/>
                  </a:schemeClr>
                </a:solidFill>
              </a:rPr>
              <a:t> - Introduction</a:t>
            </a:r>
            <a:endParaRPr lang="en-US" sz="3600" b="1" i="1" dirty="0">
              <a:solidFill>
                <a:schemeClr val="accent2">
                  <a:lumMod val="75000"/>
                </a:schemeClr>
              </a:solidFill>
            </a:endParaRPr>
          </a:p>
        </p:txBody>
      </p:sp>
      <p:grpSp>
        <p:nvGrpSpPr>
          <p:cNvPr id="2" name="Group 18"/>
          <p:cNvGrpSpPr>
            <a:grpSpLocks/>
          </p:cNvGrpSpPr>
          <p:nvPr/>
        </p:nvGrpSpPr>
        <p:grpSpPr bwMode="auto">
          <a:xfrm>
            <a:off x="4648198" y="4648200"/>
            <a:ext cx="3733802" cy="1371600"/>
            <a:chOff x="4691757" y="838200"/>
            <a:chExt cx="2072971" cy="762000"/>
          </a:xfrm>
        </p:grpSpPr>
        <p:pic>
          <p:nvPicPr>
            <p:cNvPr id="59404" name="Picture 10"/>
            <p:cNvPicPr>
              <a:picLocks noChangeAspect="1" noChangeArrowheads="1"/>
            </p:cNvPicPr>
            <p:nvPr/>
          </p:nvPicPr>
          <p:blipFill>
            <a:blip r:embed="rId3"/>
            <a:srcRect/>
            <a:stretch>
              <a:fillRect/>
            </a:stretch>
          </p:blipFill>
          <p:spPr bwMode="auto">
            <a:xfrm>
              <a:off x="4691757" y="838200"/>
              <a:ext cx="735515" cy="762000"/>
            </a:xfrm>
            <a:prstGeom prst="rect">
              <a:avLst/>
            </a:prstGeom>
            <a:noFill/>
            <a:ln w="9525">
              <a:noFill/>
              <a:round/>
              <a:headEnd/>
              <a:tailEnd/>
            </a:ln>
          </p:spPr>
        </p:pic>
        <p:pic>
          <p:nvPicPr>
            <p:cNvPr id="59405" name="Picture 11"/>
            <p:cNvPicPr>
              <a:picLocks noChangeAspect="1" noChangeArrowheads="1"/>
            </p:cNvPicPr>
            <p:nvPr/>
          </p:nvPicPr>
          <p:blipFill>
            <a:blip r:embed="rId4"/>
            <a:srcRect/>
            <a:stretch>
              <a:fillRect/>
            </a:stretch>
          </p:blipFill>
          <p:spPr bwMode="auto">
            <a:xfrm>
              <a:off x="5984899" y="838200"/>
              <a:ext cx="779829" cy="762000"/>
            </a:xfrm>
            <a:prstGeom prst="rect">
              <a:avLst/>
            </a:prstGeom>
            <a:noFill/>
            <a:ln w="9525">
              <a:noFill/>
              <a:round/>
              <a:headEnd/>
              <a:tailEnd/>
            </a:ln>
          </p:spPr>
        </p:pic>
      </p:grpSp>
      <p:sp>
        <p:nvSpPr>
          <p:cNvPr id="9222" name="Rectangle 14"/>
          <p:cNvSpPr>
            <a:spLocks noChangeArrowheads="1"/>
          </p:cNvSpPr>
          <p:nvPr/>
        </p:nvSpPr>
        <p:spPr bwMode="auto">
          <a:xfrm>
            <a:off x="2971800" y="1278098"/>
            <a:ext cx="5638800" cy="3141502"/>
          </a:xfrm>
          <a:prstGeom prst="rect">
            <a:avLst/>
          </a:prstGeom>
          <a:noFill/>
          <a:ln w="9525">
            <a:noFill/>
            <a:round/>
            <a:headEnd/>
            <a:tailEnd/>
          </a:ln>
        </p:spPr>
        <p:txBody>
          <a:bodyPr wrap="square" lIns="90000" tIns="46800" rIns="90000" bIns="46800">
            <a:spAutoFit/>
          </a:bodyPr>
          <a:lstStyle/>
          <a:p>
            <a:pPr marL="463550" indent="-463550" algn="just">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i="1" dirty="0" smtClean="0">
                <a:latin typeface="Calibri" pitchFamily="34" charset="0"/>
                <a:cs typeface="Calibri" pitchFamily="34" charset="0"/>
              </a:rPr>
              <a:t>Crocus </a:t>
            </a:r>
            <a:r>
              <a:rPr lang="en-US" i="1" dirty="0" err="1" smtClean="0">
                <a:latin typeface="Calibri" pitchFamily="34" charset="0"/>
                <a:cs typeface="Calibri" pitchFamily="34" charset="0"/>
              </a:rPr>
              <a:t>sativus</a:t>
            </a:r>
            <a:r>
              <a:rPr lang="en-US" dirty="0" smtClean="0">
                <a:latin typeface="Calibri" pitchFamily="34" charset="0"/>
                <a:cs typeface="Calibri" pitchFamily="34" charset="0"/>
              </a:rPr>
              <a:t>, commonly known as </a:t>
            </a:r>
            <a:r>
              <a:rPr lang="en-US" b="1" dirty="0" smtClean="0">
                <a:latin typeface="Calibri" pitchFamily="34" charset="0"/>
                <a:cs typeface="Calibri" pitchFamily="34" charset="0"/>
              </a:rPr>
              <a:t>saffron crocus</a:t>
            </a:r>
            <a:r>
              <a:rPr lang="en-US" dirty="0" smtClean="0">
                <a:latin typeface="Calibri" pitchFamily="34" charset="0"/>
                <a:cs typeface="Calibri" pitchFamily="34" charset="0"/>
              </a:rPr>
              <a:t>, well known because of its mineral content and essential vitamins</a:t>
            </a:r>
          </a:p>
          <a:p>
            <a:pPr marL="463550" indent="-463550" algn="just">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dirty="0" smtClean="0">
              <a:latin typeface="Calibri" pitchFamily="34" charset="0"/>
              <a:cs typeface="Calibri" pitchFamily="34" charset="0"/>
            </a:endParaRPr>
          </a:p>
          <a:p>
            <a:pPr marL="463550" indent="-463550" algn="just">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i="1" dirty="0" smtClean="0">
                <a:latin typeface="Calibri" pitchFamily="34" charset="0"/>
                <a:cs typeface="Calibri" pitchFamily="34" charset="0"/>
              </a:rPr>
              <a:t>Crocus </a:t>
            </a:r>
            <a:r>
              <a:rPr lang="en-US" i="1" dirty="0" err="1" smtClean="0">
                <a:latin typeface="Calibri" pitchFamily="34" charset="0"/>
                <a:cs typeface="Calibri" pitchFamily="34" charset="0"/>
              </a:rPr>
              <a:t>sativus</a:t>
            </a:r>
            <a:r>
              <a:rPr lang="en-US" dirty="0" smtClean="0">
                <a:latin typeface="Calibri" pitchFamily="34" charset="0"/>
                <a:cs typeface="Calibri" pitchFamily="34" charset="0"/>
              </a:rPr>
              <a:t> is best known for the spice </a:t>
            </a:r>
            <a:r>
              <a:rPr lang="en-US" b="1" dirty="0" smtClean="0">
                <a:latin typeface="Calibri" pitchFamily="34" charset="0"/>
                <a:cs typeface="Calibri" pitchFamily="34" charset="0"/>
              </a:rPr>
              <a:t>saffron</a:t>
            </a:r>
            <a:r>
              <a:rPr lang="en-US" dirty="0" smtClean="0">
                <a:latin typeface="Calibri" pitchFamily="34" charset="0"/>
                <a:cs typeface="Calibri" pitchFamily="34" charset="0"/>
              </a:rPr>
              <a:t>, which is produced from parts of the plant's flowers</a:t>
            </a:r>
          </a:p>
          <a:p>
            <a:pPr marL="463550" indent="-463550" algn="just">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dirty="0" smtClean="0">
              <a:solidFill>
                <a:srgbClr val="000000"/>
              </a:solidFill>
              <a:latin typeface="Calibri" pitchFamily="34" charset="0"/>
              <a:cs typeface="Calibri" pitchFamily="34" charset="0"/>
            </a:endParaRPr>
          </a:p>
          <a:p>
            <a:pPr marL="463550" indent="-463550" algn="just">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smtClean="0">
                <a:solidFill>
                  <a:srgbClr val="000000"/>
                </a:solidFill>
                <a:latin typeface="Calibri" pitchFamily="34" charset="0"/>
                <a:cs typeface="Calibri" pitchFamily="34" charset="0"/>
              </a:rPr>
              <a:t>Saffron spice contain medicinal properties like  </a:t>
            </a:r>
            <a:r>
              <a:rPr lang="en-US" dirty="0" err="1">
                <a:solidFill>
                  <a:srgbClr val="000000"/>
                </a:solidFill>
                <a:latin typeface="Calibri" pitchFamily="34" charset="0"/>
                <a:cs typeface="Calibri" pitchFamily="34" charset="0"/>
              </a:rPr>
              <a:t>anticarcinogenic</a:t>
            </a:r>
            <a:r>
              <a:rPr lang="en-US" dirty="0">
                <a:solidFill>
                  <a:srgbClr val="000000"/>
                </a:solidFill>
                <a:latin typeface="Calibri" pitchFamily="34" charset="0"/>
                <a:cs typeface="Calibri" pitchFamily="34" charset="0"/>
              </a:rPr>
              <a:t> (</a:t>
            </a:r>
            <a:r>
              <a:rPr lang="en-US" dirty="0" smtClean="0">
                <a:solidFill>
                  <a:srgbClr val="000000"/>
                </a:solidFill>
                <a:latin typeface="Calibri" pitchFamily="34" charset="0"/>
                <a:cs typeface="Calibri" pitchFamily="34" charset="0"/>
              </a:rPr>
              <a:t>cancer-suppressing</a:t>
            </a:r>
            <a:r>
              <a:rPr lang="en-US" dirty="0">
                <a:solidFill>
                  <a:srgbClr val="000000"/>
                </a:solidFill>
                <a:latin typeface="Calibri" pitchFamily="34" charset="0"/>
                <a:cs typeface="Calibri" pitchFamily="34" charset="0"/>
              </a:rPr>
              <a:t>), anti-mutagenic (mutation-preventing), </a:t>
            </a:r>
            <a:r>
              <a:rPr lang="en-US" dirty="0" err="1">
                <a:solidFill>
                  <a:srgbClr val="000000"/>
                </a:solidFill>
                <a:latin typeface="Calibri" pitchFamily="34" charset="0"/>
                <a:cs typeface="Calibri" pitchFamily="34" charset="0"/>
              </a:rPr>
              <a:t>immunomodulating</a:t>
            </a:r>
            <a:r>
              <a:rPr lang="en-US" dirty="0">
                <a:solidFill>
                  <a:srgbClr val="000000"/>
                </a:solidFill>
                <a:latin typeface="Calibri" pitchFamily="34" charset="0"/>
                <a:cs typeface="Calibri" pitchFamily="34" charset="0"/>
              </a:rPr>
              <a:t>, and </a:t>
            </a:r>
            <a:r>
              <a:rPr lang="en-US" dirty="0" smtClean="0">
                <a:solidFill>
                  <a:srgbClr val="000000"/>
                </a:solidFill>
                <a:latin typeface="Calibri" pitchFamily="34" charset="0"/>
                <a:cs typeface="Calibri" pitchFamily="34" charset="0"/>
              </a:rPr>
              <a:t>antioxidant</a:t>
            </a:r>
          </a:p>
        </p:txBody>
      </p:sp>
      <p:sp>
        <p:nvSpPr>
          <p:cNvPr id="59397" name="Rectangle 16"/>
          <p:cNvSpPr>
            <a:spLocks noChangeArrowheads="1"/>
          </p:cNvSpPr>
          <p:nvPr/>
        </p:nvSpPr>
        <p:spPr bwMode="auto">
          <a:xfrm>
            <a:off x="0" y="0"/>
            <a:ext cx="9144000" cy="1588"/>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p>
        </p:txBody>
      </p:sp>
      <p:sp>
        <p:nvSpPr>
          <p:cNvPr id="14" name="Date Placeholder 13"/>
          <p:cNvSpPr>
            <a:spLocks noGrp="1"/>
          </p:cNvSpPr>
          <p:nvPr>
            <p:ph type="dt" sz="quarter" idx="10"/>
          </p:nvPr>
        </p:nvSpPr>
        <p:spPr/>
        <p:txBody>
          <a:bodyPr/>
          <a:lstStyle/>
          <a:p>
            <a:pPr>
              <a:defRPr/>
            </a:pPr>
            <a:fld id="{39048E62-E0CA-495C-ADD0-5C90EA06EF97}" type="datetime1">
              <a:rPr lang="en-US" smtClean="0"/>
              <a:pPr>
                <a:defRPr/>
              </a:pPr>
              <a:t>4/29/2014</a:t>
            </a:fld>
            <a:endParaRPr lang="en-US"/>
          </a:p>
        </p:txBody>
      </p:sp>
      <p:sp>
        <p:nvSpPr>
          <p:cNvPr id="15" name="Slide Number Placeholder 14"/>
          <p:cNvSpPr>
            <a:spLocks noGrp="1"/>
          </p:cNvSpPr>
          <p:nvPr>
            <p:ph type="sldNum" sz="quarter" idx="12"/>
          </p:nvPr>
        </p:nvSpPr>
        <p:spPr/>
        <p:txBody>
          <a:bodyPr/>
          <a:lstStyle/>
          <a:p>
            <a:pPr>
              <a:defRPr/>
            </a:pPr>
            <a:fld id="{570C7E7D-10E5-413C-95B2-748E34B0F960}" type="slidenum">
              <a:rPr lang="en-US"/>
              <a:pPr>
                <a:defRPr/>
              </a:pPr>
              <a:t>2</a:t>
            </a:fld>
            <a:endParaRPr lang="en-US"/>
          </a:p>
        </p:txBody>
      </p:sp>
      <p:sp>
        <p:nvSpPr>
          <p:cNvPr id="10" name="Rectangle 9"/>
          <p:cNvSpPr/>
          <p:nvPr/>
        </p:nvSpPr>
        <p:spPr>
          <a:xfrm>
            <a:off x="4267200" y="6096000"/>
            <a:ext cx="2133600" cy="430887"/>
          </a:xfrm>
          <a:prstGeom prst="rect">
            <a:avLst/>
          </a:prstGeom>
        </p:spPr>
        <p:txBody>
          <a:bodyPr wrap="square">
            <a:spAutoFit/>
          </a:bodyPr>
          <a:lstStyle/>
          <a:p>
            <a:pPr algn="ctr"/>
            <a:r>
              <a:rPr lang="en-US" sz="1100" b="1" i="1" dirty="0" smtClean="0"/>
              <a:t>C. </a:t>
            </a:r>
            <a:r>
              <a:rPr lang="en-US" sz="1100" b="1" i="1" dirty="0" err="1" smtClean="0"/>
              <a:t>sativus</a:t>
            </a:r>
            <a:r>
              <a:rPr lang="en-US" sz="1100" b="1" dirty="0" smtClean="0"/>
              <a:t> blossom with crimson stigmas</a:t>
            </a:r>
            <a:endParaRPr lang="en-US" sz="1100" b="1" dirty="0"/>
          </a:p>
        </p:txBody>
      </p:sp>
      <p:sp>
        <p:nvSpPr>
          <p:cNvPr id="11" name="Rectangle 10"/>
          <p:cNvSpPr/>
          <p:nvPr/>
        </p:nvSpPr>
        <p:spPr>
          <a:xfrm>
            <a:off x="6705600" y="6096000"/>
            <a:ext cx="2133600" cy="430887"/>
          </a:xfrm>
          <a:prstGeom prst="rect">
            <a:avLst/>
          </a:prstGeom>
        </p:spPr>
        <p:txBody>
          <a:bodyPr wrap="square">
            <a:spAutoFit/>
          </a:bodyPr>
          <a:lstStyle/>
          <a:p>
            <a:pPr algn="ctr"/>
            <a:r>
              <a:rPr lang="en-US" sz="1100" b="1" i="1" dirty="0" smtClean="0"/>
              <a:t>Saffron, dried C. </a:t>
            </a:r>
            <a:r>
              <a:rPr lang="en-US" sz="1100" b="1" i="1" dirty="0" err="1" smtClean="0"/>
              <a:t>sativus</a:t>
            </a:r>
            <a:r>
              <a:rPr lang="en-US" sz="1100" b="1" i="1" dirty="0" smtClean="0"/>
              <a:t> threads</a:t>
            </a:r>
          </a:p>
        </p:txBody>
      </p:sp>
      <p:graphicFrame>
        <p:nvGraphicFramePr>
          <p:cNvPr id="12" name="Table 11"/>
          <p:cNvGraphicFramePr>
            <a:graphicFrameLocks noGrp="1"/>
          </p:cNvGraphicFramePr>
          <p:nvPr/>
        </p:nvGraphicFramePr>
        <p:xfrm>
          <a:off x="381000" y="1219198"/>
          <a:ext cx="2438400" cy="4450388"/>
        </p:xfrm>
        <a:graphic>
          <a:graphicData uri="http://schemas.openxmlformats.org/drawingml/2006/table">
            <a:tbl>
              <a:tblPr/>
              <a:tblGrid>
                <a:gridCol w="1219200"/>
                <a:gridCol w="1219200"/>
              </a:tblGrid>
              <a:tr h="528012">
                <a:tc gridSpan="2">
                  <a:txBody>
                    <a:bodyPr/>
                    <a:lstStyle/>
                    <a:p>
                      <a:pPr algn="ctr"/>
                      <a:r>
                        <a:rPr lang="en-US" sz="1200" b="1" dirty="0">
                          <a:solidFill>
                            <a:srgbClr val="FF0000"/>
                          </a:solidFill>
                        </a:rPr>
                        <a:t>Scientific classification</a:t>
                      </a:r>
                    </a:p>
                  </a:txBody>
                  <a:tcPr marL="61576" marR="61576" marT="30788" marB="30788" anchor="ctr">
                    <a:lnL>
                      <a:noFill/>
                    </a:lnL>
                    <a:lnR>
                      <a:noFill/>
                    </a:lnR>
                    <a:lnT>
                      <a:noFill/>
                    </a:lnT>
                    <a:lnB>
                      <a:noFill/>
                    </a:lnB>
                    <a:solidFill>
                      <a:srgbClr val="90EE90"/>
                    </a:solidFill>
                  </a:tcPr>
                </a:tc>
                <a:tc hMerge="1">
                  <a:txBody>
                    <a:bodyPr/>
                    <a:lstStyle/>
                    <a:p>
                      <a:endParaRPr lang="en-US"/>
                    </a:p>
                  </a:txBody>
                  <a:tcPr/>
                </a:tc>
              </a:tr>
              <a:tr h="528012">
                <a:tc>
                  <a:txBody>
                    <a:bodyPr/>
                    <a:lstStyle/>
                    <a:p>
                      <a:pPr algn="ctr"/>
                      <a:r>
                        <a:rPr lang="en-US" sz="1200" dirty="0">
                          <a:latin typeface="Aharoni" pitchFamily="2" charset="-79"/>
                          <a:cs typeface="Aharoni" pitchFamily="2" charset="-79"/>
                        </a:rPr>
                        <a:t>Kingdom:</a:t>
                      </a:r>
                    </a:p>
                  </a:txBody>
                  <a:tcPr marL="61576" marR="61576" marT="30788" marB="30788" anchor="ctr">
                    <a:lnL>
                      <a:noFill/>
                    </a:lnL>
                    <a:lnR>
                      <a:noFill/>
                    </a:lnR>
                    <a:lnT>
                      <a:noFill/>
                    </a:lnT>
                    <a:lnB>
                      <a:noFill/>
                    </a:lnB>
                  </a:tcPr>
                </a:tc>
                <a:tc>
                  <a:txBody>
                    <a:bodyPr/>
                    <a:lstStyle/>
                    <a:p>
                      <a:pPr algn="ctr"/>
                      <a:r>
                        <a:rPr lang="en-US" sz="1200" dirty="0" err="1">
                          <a:latin typeface="Aharoni" pitchFamily="2" charset="-79"/>
                          <a:cs typeface="Aharoni" pitchFamily="2" charset="-79"/>
                        </a:rPr>
                        <a:t>Plantae</a:t>
                      </a:r>
                      <a:endParaRPr lang="en-US" sz="1200" dirty="0">
                        <a:latin typeface="Aharoni" pitchFamily="2" charset="-79"/>
                        <a:cs typeface="Aharoni" pitchFamily="2" charset="-79"/>
                      </a:endParaRPr>
                    </a:p>
                  </a:txBody>
                  <a:tcPr marL="61576" marR="61576" marT="30788" marB="30788" anchor="ctr">
                    <a:lnL>
                      <a:noFill/>
                    </a:lnL>
                    <a:lnR>
                      <a:noFill/>
                    </a:lnR>
                    <a:lnT>
                      <a:noFill/>
                    </a:lnT>
                    <a:lnB>
                      <a:noFill/>
                    </a:lnB>
                  </a:tcPr>
                </a:tc>
              </a:tr>
              <a:tr h="528012">
                <a:tc>
                  <a:txBody>
                    <a:bodyPr/>
                    <a:lstStyle/>
                    <a:p>
                      <a:pPr algn="ctr"/>
                      <a:r>
                        <a:rPr lang="en-US" sz="1200" dirty="0">
                          <a:latin typeface="Aharoni" pitchFamily="2" charset="-79"/>
                          <a:cs typeface="Aharoni" pitchFamily="2" charset="-79"/>
                        </a:rPr>
                        <a:t>(unranked):</a:t>
                      </a:r>
                    </a:p>
                  </a:txBody>
                  <a:tcPr marL="61576" marR="61576" marT="30788" marB="30788" anchor="ctr">
                    <a:lnL>
                      <a:noFill/>
                    </a:lnL>
                    <a:lnR>
                      <a:noFill/>
                    </a:lnR>
                    <a:lnT>
                      <a:noFill/>
                    </a:lnT>
                    <a:lnB>
                      <a:noFill/>
                    </a:lnB>
                  </a:tcPr>
                </a:tc>
                <a:tc>
                  <a:txBody>
                    <a:bodyPr/>
                    <a:lstStyle/>
                    <a:p>
                      <a:pPr algn="ctr"/>
                      <a:r>
                        <a:rPr lang="en-US" sz="1200" dirty="0">
                          <a:latin typeface="Aharoni" pitchFamily="2" charset="-79"/>
                          <a:cs typeface="Aharoni" pitchFamily="2" charset="-79"/>
                        </a:rPr>
                        <a:t>Angiosperms</a:t>
                      </a:r>
                    </a:p>
                  </a:txBody>
                  <a:tcPr marL="61576" marR="61576" marT="30788" marB="30788" anchor="ctr">
                    <a:lnL>
                      <a:noFill/>
                    </a:lnL>
                    <a:lnR>
                      <a:noFill/>
                    </a:lnR>
                    <a:lnT>
                      <a:noFill/>
                    </a:lnT>
                    <a:lnB>
                      <a:noFill/>
                    </a:lnB>
                  </a:tcPr>
                </a:tc>
              </a:tr>
              <a:tr h="528012">
                <a:tc>
                  <a:txBody>
                    <a:bodyPr/>
                    <a:lstStyle/>
                    <a:p>
                      <a:pPr algn="ctr"/>
                      <a:r>
                        <a:rPr lang="en-US" sz="1200" dirty="0">
                          <a:latin typeface="Aharoni" pitchFamily="2" charset="-79"/>
                          <a:cs typeface="Aharoni" pitchFamily="2" charset="-79"/>
                        </a:rPr>
                        <a:t>(unranked):</a:t>
                      </a:r>
                    </a:p>
                  </a:txBody>
                  <a:tcPr marL="61576" marR="61576" marT="30788" marB="30788" anchor="ctr">
                    <a:lnL>
                      <a:noFill/>
                    </a:lnL>
                    <a:lnR>
                      <a:noFill/>
                    </a:lnR>
                    <a:lnT>
                      <a:noFill/>
                    </a:lnT>
                    <a:lnB>
                      <a:noFill/>
                    </a:lnB>
                  </a:tcPr>
                </a:tc>
                <a:tc>
                  <a:txBody>
                    <a:bodyPr/>
                    <a:lstStyle/>
                    <a:p>
                      <a:pPr algn="ctr"/>
                      <a:r>
                        <a:rPr lang="en-US" sz="1200" dirty="0">
                          <a:latin typeface="Aharoni" pitchFamily="2" charset="-79"/>
                          <a:cs typeface="Aharoni" pitchFamily="2" charset="-79"/>
                        </a:rPr>
                        <a:t>Monocots</a:t>
                      </a:r>
                    </a:p>
                  </a:txBody>
                  <a:tcPr marL="61576" marR="61576" marT="30788" marB="30788" anchor="ctr">
                    <a:lnL>
                      <a:noFill/>
                    </a:lnL>
                    <a:lnR>
                      <a:noFill/>
                    </a:lnR>
                    <a:lnT>
                      <a:noFill/>
                    </a:lnT>
                    <a:lnB>
                      <a:noFill/>
                    </a:lnB>
                  </a:tcPr>
                </a:tc>
              </a:tr>
              <a:tr h="528012">
                <a:tc>
                  <a:txBody>
                    <a:bodyPr/>
                    <a:lstStyle/>
                    <a:p>
                      <a:pPr algn="ctr"/>
                      <a:r>
                        <a:rPr lang="en-US" sz="1200">
                          <a:latin typeface="Aharoni" pitchFamily="2" charset="-79"/>
                          <a:cs typeface="Aharoni" pitchFamily="2" charset="-79"/>
                        </a:rPr>
                        <a:t>Order:</a:t>
                      </a:r>
                    </a:p>
                  </a:txBody>
                  <a:tcPr marL="61576" marR="61576" marT="30788" marB="30788" anchor="ctr">
                    <a:lnL>
                      <a:noFill/>
                    </a:lnL>
                    <a:lnR>
                      <a:noFill/>
                    </a:lnR>
                    <a:lnT>
                      <a:noFill/>
                    </a:lnT>
                    <a:lnB>
                      <a:noFill/>
                    </a:lnB>
                  </a:tcPr>
                </a:tc>
                <a:tc>
                  <a:txBody>
                    <a:bodyPr/>
                    <a:lstStyle/>
                    <a:p>
                      <a:pPr algn="ctr"/>
                      <a:r>
                        <a:rPr lang="en-US" sz="1200" dirty="0" err="1">
                          <a:latin typeface="Aharoni" pitchFamily="2" charset="-79"/>
                          <a:cs typeface="Aharoni" pitchFamily="2" charset="-79"/>
                        </a:rPr>
                        <a:t>Asparagales</a:t>
                      </a:r>
                      <a:endParaRPr lang="en-US" sz="1200" dirty="0">
                        <a:latin typeface="Aharoni" pitchFamily="2" charset="-79"/>
                        <a:cs typeface="Aharoni" pitchFamily="2" charset="-79"/>
                      </a:endParaRPr>
                    </a:p>
                  </a:txBody>
                  <a:tcPr marL="61576" marR="61576" marT="30788" marB="30788" anchor="ctr">
                    <a:lnL>
                      <a:noFill/>
                    </a:lnL>
                    <a:lnR>
                      <a:noFill/>
                    </a:lnR>
                    <a:lnT>
                      <a:noFill/>
                    </a:lnT>
                    <a:lnB>
                      <a:noFill/>
                    </a:lnB>
                  </a:tcPr>
                </a:tc>
              </a:tr>
              <a:tr h="528012">
                <a:tc>
                  <a:txBody>
                    <a:bodyPr/>
                    <a:lstStyle/>
                    <a:p>
                      <a:pPr algn="ctr"/>
                      <a:r>
                        <a:rPr lang="en-US" sz="1200">
                          <a:latin typeface="Aharoni" pitchFamily="2" charset="-79"/>
                          <a:cs typeface="Aharoni" pitchFamily="2" charset="-79"/>
                        </a:rPr>
                        <a:t>Family:</a:t>
                      </a:r>
                    </a:p>
                  </a:txBody>
                  <a:tcPr marL="61576" marR="61576" marT="30788" marB="30788" anchor="ctr">
                    <a:lnL>
                      <a:noFill/>
                    </a:lnL>
                    <a:lnR>
                      <a:noFill/>
                    </a:lnR>
                    <a:lnT>
                      <a:noFill/>
                    </a:lnT>
                    <a:lnB>
                      <a:noFill/>
                    </a:lnB>
                  </a:tcPr>
                </a:tc>
                <a:tc>
                  <a:txBody>
                    <a:bodyPr/>
                    <a:lstStyle/>
                    <a:p>
                      <a:pPr algn="ctr"/>
                      <a:r>
                        <a:rPr lang="en-US" sz="1200" dirty="0" err="1">
                          <a:latin typeface="Aharoni" pitchFamily="2" charset="-79"/>
                          <a:cs typeface="Aharoni" pitchFamily="2" charset="-79"/>
                        </a:rPr>
                        <a:t>Iridaceae</a:t>
                      </a:r>
                      <a:endParaRPr lang="en-US" sz="1200" dirty="0">
                        <a:latin typeface="Aharoni" pitchFamily="2" charset="-79"/>
                        <a:cs typeface="Aharoni" pitchFamily="2" charset="-79"/>
                      </a:endParaRPr>
                    </a:p>
                  </a:txBody>
                  <a:tcPr marL="61576" marR="61576" marT="30788" marB="30788" anchor="ctr">
                    <a:lnL>
                      <a:noFill/>
                    </a:lnL>
                    <a:lnR>
                      <a:noFill/>
                    </a:lnR>
                    <a:lnT>
                      <a:noFill/>
                    </a:lnT>
                    <a:lnB>
                      <a:noFill/>
                    </a:lnB>
                  </a:tcPr>
                </a:tc>
              </a:tr>
              <a:tr h="528012">
                <a:tc>
                  <a:txBody>
                    <a:bodyPr/>
                    <a:lstStyle/>
                    <a:p>
                      <a:pPr algn="ctr"/>
                      <a:r>
                        <a:rPr lang="en-US" sz="1200" dirty="0">
                          <a:latin typeface="Aharoni" pitchFamily="2" charset="-79"/>
                          <a:cs typeface="Aharoni" pitchFamily="2" charset="-79"/>
                        </a:rPr>
                        <a:t>Genus:</a:t>
                      </a:r>
                    </a:p>
                  </a:txBody>
                  <a:tcPr marL="61576" marR="61576" marT="30788" marB="30788" anchor="ctr">
                    <a:lnL>
                      <a:noFill/>
                    </a:lnL>
                    <a:lnR>
                      <a:noFill/>
                    </a:lnR>
                    <a:lnT>
                      <a:noFill/>
                    </a:lnT>
                    <a:lnB>
                      <a:noFill/>
                    </a:lnB>
                  </a:tcPr>
                </a:tc>
                <a:tc>
                  <a:txBody>
                    <a:bodyPr/>
                    <a:lstStyle/>
                    <a:p>
                      <a:pPr algn="ctr"/>
                      <a:r>
                        <a:rPr lang="en-US" sz="1200" i="1" dirty="0">
                          <a:latin typeface="Aharoni" pitchFamily="2" charset="-79"/>
                          <a:cs typeface="Aharoni" pitchFamily="2" charset="-79"/>
                        </a:rPr>
                        <a:t>Crocus</a:t>
                      </a:r>
                      <a:endParaRPr lang="en-US" sz="1200" dirty="0">
                        <a:latin typeface="Aharoni" pitchFamily="2" charset="-79"/>
                        <a:cs typeface="Aharoni" pitchFamily="2" charset="-79"/>
                      </a:endParaRPr>
                    </a:p>
                  </a:txBody>
                  <a:tcPr marL="61576" marR="61576" marT="30788" marB="30788" anchor="ctr">
                    <a:lnL>
                      <a:noFill/>
                    </a:lnL>
                    <a:lnR>
                      <a:noFill/>
                    </a:lnR>
                    <a:lnT>
                      <a:noFill/>
                    </a:lnT>
                    <a:lnB>
                      <a:noFill/>
                    </a:lnB>
                  </a:tcPr>
                </a:tc>
              </a:tr>
              <a:tr h="754304">
                <a:tc>
                  <a:txBody>
                    <a:bodyPr/>
                    <a:lstStyle/>
                    <a:p>
                      <a:pPr algn="ctr"/>
                      <a:r>
                        <a:rPr lang="en-US" sz="1200">
                          <a:latin typeface="Aharoni" pitchFamily="2" charset="-79"/>
                          <a:cs typeface="Aharoni" pitchFamily="2" charset="-79"/>
                        </a:rPr>
                        <a:t>Species:</a:t>
                      </a:r>
                    </a:p>
                  </a:txBody>
                  <a:tcPr marL="61576" marR="61576" marT="30788" marB="30788" anchor="ctr">
                    <a:lnL>
                      <a:noFill/>
                    </a:lnL>
                    <a:lnR>
                      <a:noFill/>
                    </a:lnR>
                    <a:lnT>
                      <a:noFill/>
                    </a:lnT>
                    <a:lnB>
                      <a:noFill/>
                    </a:lnB>
                  </a:tcPr>
                </a:tc>
                <a:tc>
                  <a:txBody>
                    <a:bodyPr/>
                    <a:lstStyle/>
                    <a:p>
                      <a:pPr algn="ctr"/>
                      <a:r>
                        <a:rPr lang="en-US" sz="1200" b="1" i="1" dirty="0">
                          <a:latin typeface="Aharoni" pitchFamily="2" charset="-79"/>
                          <a:cs typeface="Aharoni" pitchFamily="2" charset="-79"/>
                        </a:rPr>
                        <a:t>C. </a:t>
                      </a:r>
                      <a:r>
                        <a:rPr lang="en-US" sz="1200" b="1" i="1" dirty="0" err="1">
                          <a:latin typeface="Aharoni" pitchFamily="2" charset="-79"/>
                          <a:cs typeface="Aharoni" pitchFamily="2" charset="-79"/>
                        </a:rPr>
                        <a:t>sativus</a:t>
                      </a:r>
                      <a:endParaRPr lang="en-US" sz="1200" dirty="0">
                        <a:latin typeface="Aharoni" pitchFamily="2" charset="-79"/>
                        <a:cs typeface="Aharoni" pitchFamily="2" charset="-79"/>
                      </a:endParaRPr>
                    </a:p>
                  </a:txBody>
                  <a:tcPr marL="61576" marR="61576" marT="30788" marB="30788" anchor="ctr">
                    <a:lnL>
                      <a:noFill/>
                    </a:lnL>
                    <a:lnR>
                      <a:noFill/>
                    </a:lnR>
                    <a:lnT>
                      <a:noFill/>
                    </a:lnT>
                    <a:lnB>
                      <a:noFill/>
                    </a:lnB>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Autofit/>
          </a:bodyPr>
          <a:lstStyle/>
          <a:p>
            <a:r>
              <a:rPr sz="2800" smtClean="0">
                <a:solidFill>
                  <a:schemeClr val="accent2">
                    <a:lumMod val="75000"/>
                  </a:schemeClr>
                </a:solidFill>
                <a:latin typeface="+mn-lt"/>
              </a:rPr>
              <a:t>KEY Findings </a:t>
            </a:r>
            <a:r>
              <a:rPr lang="en-US" sz="2800" dirty="0" smtClean="0">
                <a:solidFill>
                  <a:schemeClr val="accent2">
                    <a:lumMod val="75000"/>
                  </a:schemeClr>
                </a:solidFill>
                <a:latin typeface="+mn-lt"/>
              </a:rPr>
              <a:t>…. </a:t>
            </a:r>
            <a:r>
              <a:rPr sz="2800" smtClean="0">
                <a:solidFill>
                  <a:schemeClr val="accent2">
                    <a:lumMod val="75000"/>
                  </a:schemeClr>
                </a:solidFill>
                <a:latin typeface="+mn-lt"/>
              </a:rPr>
              <a:t>Identification of S</a:t>
            </a:r>
            <a:r>
              <a:rPr sz="2800" baseline="-25000" smtClean="0">
                <a:solidFill>
                  <a:schemeClr val="accent2">
                    <a:lumMod val="75000"/>
                  </a:schemeClr>
                </a:solidFill>
                <a:latin typeface="+mn-lt"/>
              </a:rPr>
              <a:t>2</a:t>
            </a:r>
            <a:r>
              <a:rPr sz="2800" smtClean="0">
                <a:solidFill>
                  <a:schemeClr val="accent2">
                    <a:lumMod val="75000"/>
                  </a:schemeClr>
                </a:solidFill>
                <a:latin typeface="+mn-lt"/>
              </a:rPr>
              <a:t> Pocket Residues of CSCP</a:t>
            </a:r>
            <a:endParaRPr lang="en-US" sz="2800" dirty="0">
              <a:solidFill>
                <a:schemeClr val="accent2">
                  <a:lumMod val="75000"/>
                </a:schemeClr>
              </a:solidFill>
              <a:latin typeface="+mn-lt"/>
            </a:endParaRPr>
          </a:p>
        </p:txBody>
      </p:sp>
      <p:pic>
        <p:nvPicPr>
          <p:cNvPr id="3" name="Picture 2" descr="C:\Users\Sadaf\Pictures\CP_1ATK.tif"/>
          <p:cNvPicPr/>
          <p:nvPr/>
        </p:nvPicPr>
        <p:blipFill>
          <a:blip r:embed="rId2">
            <a:lum bright="-10000" contrast="10000"/>
          </a:blip>
          <a:srcRect l="22094" r="7472"/>
          <a:stretch>
            <a:fillRect/>
          </a:stretch>
        </p:blipFill>
        <p:spPr bwMode="auto">
          <a:xfrm>
            <a:off x="381000" y="2209800"/>
            <a:ext cx="3810000" cy="3459480"/>
          </a:xfrm>
          <a:prstGeom prst="rect">
            <a:avLst/>
          </a:prstGeom>
          <a:ln>
            <a:noFill/>
          </a:ln>
          <a:effectLst>
            <a:outerShdw blurRad="292100" dist="139700" dir="2700000" algn="tl" rotWithShape="0">
              <a:srgbClr val="333333">
                <a:alpha val="65000"/>
              </a:srgbClr>
            </a:outerShdw>
          </a:effectLst>
        </p:spPr>
      </p:pic>
      <p:pic>
        <p:nvPicPr>
          <p:cNvPr id="4" name="Picture 3" descr="C:\Users\Sadaf\Pictures\1AEC_CP.tif"/>
          <p:cNvPicPr/>
          <p:nvPr/>
        </p:nvPicPr>
        <p:blipFill>
          <a:blip r:embed="rId3" cstate="print">
            <a:lum bright="-10000" contrast="10000"/>
          </a:blip>
          <a:stretch>
            <a:fillRect/>
          </a:stretch>
        </p:blipFill>
        <p:spPr bwMode="auto">
          <a:xfrm>
            <a:off x="5624633" y="2209800"/>
            <a:ext cx="3290767" cy="35052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143000" y="1600200"/>
            <a:ext cx="2202847" cy="369332"/>
          </a:xfrm>
          <a:prstGeom prst="rect">
            <a:avLst/>
          </a:prstGeom>
        </p:spPr>
        <p:txBody>
          <a:bodyPr wrap="none">
            <a:spAutoFit/>
          </a:bodyPr>
          <a:lstStyle/>
          <a:p>
            <a:r>
              <a:rPr lang="en-US" i="1" dirty="0" err="1" smtClean="0"/>
              <a:t>Cathepsin</a:t>
            </a:r>
            <a:r>
              <a:rPr lang="en-US" i="1" dirty="0" smtClean="0"/>
              <a:t> K-E64 </a:t>
            </a:r>
            <a:endParaRPr lang="en-US" dirty="0"/>
          </a:p>
        </p:txBody>
      </p:sp>
      <p:sp>
        <p:nvSpPr>
          <p:cNvPr id="7" name="Rectangle 6"/>
          <p:cNvSpPr/>
          <p:nvPr/>
        </p:nvSpPr>
        <p:spPr>
          <a:xfrm>
            <a:off x="6096000" y="1611868"/>
            <a:ext cx="1808508" cy="369332"/>
          </a:xfrm>
          <a:prstGeom prst="rect">
            <a:avLst/>
          </a:prstGeom>
        </p:spPr>
        <p:txBody>
          <a:bodyPr wrap="none">
            <a:spAutoFit/>
          </a:bodyPr>
          <a:lstStyle/>
          <a:p>
            <a:r>
              <a:rPr lang="en-US" i="1" dirty="0" smtClean="0"/>
              <a:t>Actinidin-E64 </a:t>
            </a:r>
            <a:endParaRPr lang="en-US" dirty="0"/>
          </a:p>
        </p:txBody>
      </p:sp>
      <p:sp>
        <p:nvSpPr>
          <p:cNvPr id="8" name="Rectangle 7"/>
          <p:cNvSpPr/>
          <p:nvPr/>
        </p:nvSpPr>
        <p:spPr>
          <a:xfrm>
            <a:off x="4253552" y="3124200"/>
            <a:ext cx="1295400" cy="1066800"/>
          </a:xfrm>
          <a:prstGeom prst="rect">
            <a:avLst/>
          </a:prstGeom>
          <a:solidFill>
            <a:schemeClr val="accent3">
              <a:tint val="75000"/>
              <a:satMod val="17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2400" b="1" dirty="0" smtClean="0">
                <a:solidFill>
                  <a:schemeClr val="bg2">
                    <a:lumMod val="25000"/>
                  </a:schemeClr>
                </a:solidFill>
              </a:rPr>
              <a:t>-- </a:t>
            </a:r>
            <a:r>
              <a:rPr lang="en-US" sz="1400" b="1" dirty="0" smtClean="0">
                <a:solidFill>
                  <a:schemeClr val="bg2">
                    <a:lumMod val="25000"/>
                  </a:schemeClr>
                </a:solidFill>
              </a:rPr>
              <a:t>Others</a:t>
            </a:r>
          </a:p>
          <a:p>
            <a:r>
              <a:rPr lang="en-US" sz="2400" b="1" dirty="0" smtClean="0">
                <a:solidFill>
                  <a:srgbClr val="FFFF00"/>
                </a:solidFill>
              </a:rPr>
              <a:t>-- </a:t>
            </a:r>
            <a:r>
              <a:rPr lang="en-US" sz="1400" b="1" i="1" dirty="0" err="1" smtClean="0">
                <a:solidFill>
                  <a:srgbClr val="FFFF00"/>
                </a:solidFill>
              </a:rPr>
              <a:t>Cs</a:t>
            </a:r>
            <a:r>
              <a:rPr lang="en-US" sz="1400" b="1" dirty="0" err="1" smtClean="0">
                <a:solidFill>
                  <a:srgbClr val="FFFF00"/>
                </a:solidFill>
              </a:rPr>
              <a:t>CP</a:t>
            </a:r>
            <a:endParaRPr lang="en-US" sz="1400" b="1" dirty="0" smtClean="0">
              <a:solidFill>
                <a:srgbClr val="FFFF00"/>
              </a:solidFill>
            </a:endParaRPr>
          </a:p>
        </p:txBody>
      </p:sp>
      <p:sp>
        <p:nvSpPr>
          <p:cNvPr id="9" name="Date Placeholder 8"/>
          <p:cNvSpPr>
            <a:spLocks noGrp="1"/>
          </p:cNvSpPr>
          <p:nvPr>
            <p:ph type="dt" sz="half" idx="10"/>
          </p:nvPr>
        </p:nvSpPr>
        <p:spPr/>
        <p:txBody>
          <a:bodyPr/>
          <a:lstStyle/>
          <a:p>
            <a:fld id="{05A7471B-8EDB-472C-B9E8-358A6F1807E5}" type="datetime1">
              <a:rPr lang="en-US" smtClean="0"/>
              <a:pPr/>
              <a:t>4/29/2014</a:t>
            </a:fld>
            <a:endParaRPr lang="en-US"/>
          </a:p>
        </p:txBody>
      </p:sp>
      <p:sp>
        <p:nvSpPr>
          <p:cNvPr id="10" name="Slide Number Placeholder 9"/>
          <p:cNvSpPr>
            <a:spLocks noGrp="1"/>
          </p:cNvSpPr>
          <p:nvPr>
            <p:ph type="sldNum" sz="quarter" idx="12"/>
          </p:nvPr>
        </p:nvSpPr>
        <p:spPr/>
        <p:txBody>
          <a:bodyPr/>
          <a:lstStyle/>
          <a:p>
            <a:fld id="{47E06F9A-4543-41A4-9BCA-BFDDC4CB11EA}"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idx="4294967295"/>
          </p:nvPr>
        </p:nvSpPr>
        <p:spPr>
          <a:xfrm>
            <a:off x="457200" y="333375"/>
            <a:ext cx="8458200" cy="809625"/>
          </a:xfrm>
        </p:spPr>
        <p:txBody>
          <a:bodyPr>
            <a:normAutofit/>
          </a:bodyPr>
          <a:lstStyle/>
          <a:p>
            <a:pPr fontAlgn="auto">
              <a:spcAft>
                <a:spcPts val="0"/>
              </a:spcAft>
              <a:defRPr/>
            </a:pPr>
            <a:r>
              <a:rPr sz="3600" smtClean="0">
                <a:solidFill>
                  <a:schemeClr val="accent2">
                    <a:lumMod val="75000"/>
                  </a:schemeClr>
                </a:solidFill>
                <a:latin typeface="+mn-lt"/>
              </a:rPr>
              <a:t>What has done so far!</a:t>
            </a:r>
            <a:endParaRPr lang="en-US" sz="3600" dirty="0" smtClean="0">
              <a:solidFill>
                <a:schemeClr val="accent2">
                  <a:lumMod val="75000"/>
                </a:schemeClr>
              </a:solidFill>
              <a:latin typeface="+mn-lt"/>
            </a:endParaRPr>
          </a:p>
        </p:txBody>
      </p:sp>
      <p:sp>
        <p:nvSpPr>
          <p:cNvPr id="28675" name="Rectangle 3"/>
          <p:cNvSpPr>
            <a:spLocks noGrp="1" noChangeArrowheads="1"/>
          </p:cNvSpPr>
          <p:nvPr>
            <p:ph type="body" idx="4294967295"/>
          </p:nvPr>
        </p:nvSpPr>
        <p:spPr>
          <a:xfrm>
            <a:off x="381000" y="1295400"/>
            <a:ext cx="8382000" cy="4724400"/>
          </a:xfrm>
        </p:spPr>
        <p:txBody>
          <a:bodyPr>
            <a:noAutofit/>
          </a:bodyPr>
          <a:lstStyle/>
          <a:p>
            <a:pPr marL="463550" lvl="0" indent="-463550" algn="just" rtl="0" fontAlgn="base">
              <a:spcBef>
                <a:spcPct val="0"/>
              </a:spcBef>
              <a:spcAft>
                <a:spcPts val="600"/>
              </a:spcAft>
              <a:buClrTx/>
              <a:buSzTx/>
              <a:buFont typeface="Wingdings" pitchFamily="2" charset="2"/>
              <a:buChar char="§"/>
            </a:pPr>
            <a:r>
              <a:rPr lang="en-US" sz="2400" dirty="0" smtClean="0">
                <a:latin typeface="Calibri" pitchFamily="34" charset="0"/>
                <a:ea typeface="Times New Roman" pitchFamily="18" charset="0"/>
                <a:cs typeface="Calibri" pitchFamily="34" charset="0"/>
              </a:rPr>
              <a:t>The crystal structure of a </a:t>
            </a:r>
            <a:r>
              <a:rPr lang="en-US" sz="2400" dirty="0" err="1" smtClean="0">
                <a:latin typeface="Calibri" pitchFamily="34" charset="0"/>
                <a:ea typeface="Times New Roman" pitchFamily="18" charset="0"/>
                <a:cs typeface="Calibri" pitchFamily="34" charset="0"/>
              </a:rPr>
              <a:t>papain</a:t>
            </a:r>
            <a:r>
              <a:rPr lang="en-US" sz="2400" dirty="0" smtClean="0">
                <a:latin typeface="Calibri" pitchFamily="34" charset="0"/>
                <a:ea typeface="Times New Roman" pitchFamily="18" charset="0"/>
                <a:cs typeface="Calibri" pitchFamily="34" charset="0"/>
              </a:rPr>
              <a:t>-like CP, extracted, purified and crystallized for the first time from the medicinally important plant </a:t>
            </a:r>
            <a:r>
              <a:rPr lang="en-US" sz="2400" i="1" dirty="0" smtClean="0">
                <a:latin typeface="Calibri" pitchFamily="34" charset="0"/>
                <a:ea typeface="Times New Roman" pitchFamily="18" charset="0"/>
                <a:cs typeface="Calibri" pitchFamily="34" charset="0"/>
              </a:rPr>
              <a:t>Crocus </a:t>
            </a:r>
            <a:r>
              <a:rPr lang="en-US" sz="2400" i="1" dirty="0" err="1" smtClean="0">
                <a:latin typeface="Calibri" pitchFamily="34" charset="0"/>
                <a:ea typeface="Times New Roman" pitchFamily="18" charset="0"/>
                <a:cs typeface="Calibri" pitchFamily="34" charset="0"/>
              </a:rPr>
              <a:t>sativus</a:t>
            </a:r>
            <a:r>
              <a:rPr lang="en-US" sz="2400" i="1" dirty="0" smtClean="0">
                <a:latin typeface="Calibri" pitchFamily="34" charset="0"/>
                <a:ea typeface="Times New Roman" pitchFamily="18" charset="0"/>
                <a:cs typeface="Calibri" pitchFamily="34" charset="0"/>
              </a:rPr>
              <a:t>, </a:t>
            </a:r>
            <a:r>
              <a:rPr lang="en-US" sz="2400" dirty="0" smtClean="0">
                <a:latin typeface="Calibri" pitchFamily="34" charset="0"/>
                <a:ea typeface="Times New Roman" pitchFamily="18" charset="0"/>
                <a:cs typeface="Calibri" pitchFamily="34" charset="0"/>
              </a:rPr>
              <a:t>was determined at 1.3 Å resolution.</a:t>
            </a:r>
          </a:p>
          <a:p>
            <a:pPr marL="463550" lvl="0" indent="-463550" algn="just" rtl="0" fontAlgn="base">
              <a:spcBef>
                <a:spcPct val="0"/>
              </a:spcBef>
              <a:spcAft>
                <a:spcPts val="600"/>
              </a:spcAft>
              <a:buClrTx/>
              <a:buSzTx/>
              <a:buFont typeface="Wingdings" pitchFamily="2" charset="2"/>
              <a:buChar char="§"/>
            </a:pPr>
            <a:r>
              <a:rPr lang="en-US" sz="2400" dirty="0" smtClean="0">
                <a:latin typeface="Calibri" pitchFamily="34" charset="0"/>
                <a:ea typeface="Times New Roman" pitchFamily="18" charset="0"/>
                <a:cs typeface="Calibri" pitchFamily="34" charset="0"/>
              </a:rPr>
              <a:t>The high resolution electron density map aided in the unbiased assignment of the unknown primary amino acid sequence of the protein.</a:t>
            </a:r>
          </a:p>
          <a:p>
            <a:pPr marL="463550" lvl="0" indent="-463550" algn="just" rtl="0" fontAlgn="base">
              <a:spcBef>
                <a:spcPct val="0"/>
              </a:spcBef>
              <a:spcAft>
                <a:spcPts val="600"/>
              </a:spcAft>
              <a:buClrTx/>
              <a:buSzTx/>
              <a:buFont typeface="Wingdings" pitchFamily="2" charset="2"/>
              <a:buChar char="§"/>
            </a:pPr>
            <a:r>
              <a:rPr lang="en-US" sz="2400" dirty="0" smtClean="0">
                <a:latin typeface="Calibri" pitchFamily="34" charset="0"/>
                <a:ea typeface="Times New Roman" pitchFamily="18" charset="0"/>
                <a:cs typeface="Calibri" pitchFamily="34" charset="0"/>
              </a:rPr>
              <a:t>The overall fold of the structure is highly conserved and equally similar to plant and mammalian </a:t>
            </a:r>
            <a:r>
              <a:rPr lang="en-US" sz="2400" dirty="0" err="1" smtClean="0">
                <a:latin typeface="Calibri" pitchFamily="34" charset="0"/>
                <a:ea typeface="Times New Roman" pitchFamily="18" charset="0"/>
                <a:cs typeface="Calibri" pitchFamily="34" charset="0"/>
              </a:rPr>
              <a:t>papain</a:t>
            </a:r>
            <a:r>
              <a:rPr lang="en-US" sz="2400" dirty="0" smtClean="0">
                <a:latin typeface="Calibri" pitchFamily="34" charset="0"/>
                <a:ea typeface="Times New Roman" pitchFamily="18" charset="0"/>
                <a:cs typeface="Calibri" pitchFamily="34" charset="0"/>
              </a:rPr>
              <a:t>-like CPs.</a:t>
            </a:r>
          </a:p>
          <a:p>
            <a:pPr marL="463550" lvl="0" indent="-463550" algn="just" rtl="0" fontAlgn="base">
              <a:spcBef>
                <a:spcPct val="0"/>
              </a:spcBef>
              <a:spcAft>
                <a:spcPts val="600"/>
              </a:spcAft>
              <a:buClrTx/>
              <a:buSzTx/>
              <a:buFont typeface="Wingdings" pitchFamily="2" charset="2"/>
              <a:buChar char="§"/>
            </a:pPr>
            <a:r>
              <a:rPr lang="en-US" sz="2400" dirty="0" smtClean="0">
                <a:latin typeface="Calibri" pitchFamily="34" charset="0"/>
                <a:ea typeface="Times New Roman" pitchFamily="18" charset="0"/>
                <a:cs typeface="Calibri" pitchFamily="34" charset="0"/>
              </a:rPr>
              <a:t>Some unique differences were found in the S</a:t>
            </a:r>
            <a:r>
              <a:rPr lang="en-US" sz="2400" baseline="-30000" dirty="0" smtClean="0">
                <a:latin typeface="Calibri" pitchFamily="34" charset="0"/>
                <a:ea typeface="Times New Roman" pitchFamily="18" charset="0"/>
                <a:cs typeface="Calibri" pitchFamily="34" charset="0"/>
              </a:rPr>
              <a:t>2</a:t>
            </a:r>
            <a:r>
              <a:rPr lang="en-US" sz="2400" dirty="0" smtClean="0">
                <a:latin typeface="Calibri" pitchFamily="34" charset="0"/>
                <a:ea typeface="Times New Roman" pitchFamily="18" charset="0"/>
                <a:cs typeface="Calibri" pitchFamily="34" charset="0"/>
              </a:rPr>
              <a:t> pocket residues like D68, A69, N131, and W213 in the CSCP structure, which may have some influence on the substrate specificity of the enzyme .</a:t>
            </a:r>
          </a:p>
        </p:txBody>
      </p:sp>
      <p:sp>
        <p:nvSpPr>
          <p:cNvPr id="4" name="Date Placeholder 3"/>
          <p:cNvSpPr>
            <a:spLocks noGrp="1"/>
          </p:cNvSpPr>
          <p:nvPr>
            <p:ph type="dt" sz="quarter" idx="10"/>
          </p:nvPr>
        </p:nvSpPr>
        <p:spPr/>
        <p:txBody>
          <a:bodyPr/>
          <a:lstStyle/>
          <a:p>
            <a:pPr>
              <a:defRPr/>
            </a:pPr>
            <a:fld id="{0FD5544C-3909-42A1-995F-17192D8916D3}" type="datetime1">
              <a:rPr lang="en-US" smtClean="0"/>
              <a:pPr>
                <a:defRPr/>
              </a:pPr>
              <a:t>4/29/2014</a:t>
            </a:fld>
            <a:endParaRPr lang="en-US"/>
          </a:p>
        </p:txBody>
      </p:sp>
      <p:sp>
        <p:nvSpPr>
          <p:cNvPr id="5" name="Slide Number Placeholder 4"/>
          <p:cNvSpPr>
            <a:spLocks noGrp="1"/>
          </p:cNvSpPr>
          <p:nvPr>
            <p:ph type="sldNum" sz="quarter" idx="12"/>
          </p:nvPr>
        </p:nvSpPr>
        <p:spPr/>
        <p:txBody>
          <a:bodyPr/>
          <a:lstStyle/>
          <a:p>
            <a:pPr>
              <a:defRPr/>
            </a:pPr>
            <a:fld id="{8F1FFA65-8086-42E5-BECA-4FAA61A37424}"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2362200" y="381000"/>
            <a:ext cx="4953000" cy="609600"/>
          </a:xfrm>
          <a:prstGeom prst="rect">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b="1" dirty="0">
                <a:solidFill>
                  <a:schemeClr val="accent2">
                    <a:lumMod val="75000"/>
                  </a:schemeClr>
                </a:solidFill>
              </a:rPr>
              <a:t>Acknowledgments</a:t>
            </a:r>
          </a:p>
        </p:txBody>
      </p:sp>
      <p:sp>
        <p:nvSpPr>
          <p:cNvPr id="80899" name="Text Box 4"/>
          <p:cNvSpPr txBox="1">
            <a:spLocks noChangeArrowheads="1"/>
          </p:cNvSpPr>
          <p:nvPr/>
        </p:nvSpPr>
        <p:spPr bwMode="auto">
          <a:xfrm>
            <a:off x="6553200" y="6356350"/>
            <a:ext cx="2130425" cy="361950"/>
          </a:xfrm>
          <a:prstGeom prst="rect">
            <a:avLst/>
          </a:prstGeom>
          <a:noFill/>
          <a:ln w="9525">
            <a:noFill/>
            <a:round/>
            <a:headEnd/>
            <a:tailEnd/>
          </a:ln>
        </p:spPr>
        <p:txBody>
          <a:bodyPr lIns="90000" tIns="46800" rIns="90000" bIns="46800" anchor="ctr"/>
          <a:lstStyle/>
          <a:p>
            <a:pPr algn="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2575CBF-897C-4C51-8CC5-3EA920D659ED}" type="slidenum">
              <a:rPr lang="en-US" sz="1200">
                <a:solidFill>
                  <a:srgbClr val="898989"/>
                </a:solidFill>
                <a:latin typeface="Calibri" pitchFamily="34" charset="0"/>
              </a:rPr>
              <a:pPr algn="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US" sz="1200">
              <a:solidFill>
                <a:srgbClr val="898989"/>
              </a:solidFill>
              <a:latin typeface="Calibri" pitchFamily="34" charset="0"/>
            </a:endParaRPr>
          </a:p>
        </p:txBody>
      </p:sp>
      <p:sp>
        <p:nvSpPr>
          <p:cNvPr id="80913" name="Text Box 10"/>
          <p:cNvSpPr txBox="1">
            <a:spLocks noChangeArrowheads="1"/>
          </p:cNvSpPr>
          <p:nvPr/>
        </p:nvSpPr>
        <p:spPr bwMode="auto">
          <a:xfrm>
            <a:off x="5181600" y="2667025"/>
            <a:ext cx="2819400" cy="380975"/>
          </a:xfrm>
          <a:prstGeom prst="rect">
            <a:avLst/>
          </a:prstGeom>
          <a:noFill/>
          <a:ln w="9525">
            <a:noFill/>
            <a:round/>
            <a:headEnd/>
            <a:tailEnd/>
          </a:ln>
        </p:spPr>
        <p:txBody>
          <a:bodyPr lIns="90000" tIns="46800" rIns="90000" bIns="46800"/>
          <a:lstStyle/>
          <a:p>
            <a:pPr algn="ctr">
              <a:spcBef>
                <a:spcPts val="8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smtClean="0">
                <a:solidFill>
                  <a:srgbClr val="000000"/>
                </a:solidFill>
                <a:latin typeface="Calibri" pitchFamily="34" charset="0"/>
              </a:rPr>
              <a:t>Prof</a:t>
            </a:r>
            <a:r>
              <a:rPr lang="en-US" sz="1600" b="1" dirty="0">
                <a:solidFill>
                  <a:srgbClr val="000000"/>
                </a:solidFill>
                <a:latin typeface="Calibri" pitchFamily="34" charset="0"/>
              </a:rPr>
              <a:t>. Dr. Dr. Christian </a:t>
            </a:r>
            <a:r>
              <a:rPr lang="en-US" sz="1600" b="1" dirty="0" err="1">
                <a:solidFill>
                  <a:srgbClr val="000000"/>
                </a:solidFill>
                <a:latin typeface="Calibri" pitchFamily="34" charset="0"/>
              </a:rPr>
              <a:t>Betzel</a:t>
            </a:r>
            <a:endParaRPr lang="en-US" sz="1600" b="1" dirty="0">
              <a:solidFill>
                <a:srgbClr val="000000"/>
              </a:solidFill>
              <a:latin typeface="Calibri" pitchFamily="34" charset="0"/>
            </a:endParaRPr>
          </a:p>
        </p:txBody>
      </p:sp>
      <p:sp>
        <p:nvSpPr>
          <p:cNvPr id="80914" name="Text Box 11"/>
          <p:cNvSpPr txBox="1">
            <a:spLocks noChangeArrowheads="1"/>
          </p:cNvSpPr>
          <p:nvPr/>
        </p:nvSpPr>
        <p:spPr bwMode="auto">
          <a:xfrm>
            <a:off x="5791200" y="3581400"/>
            <a:ext cx="1981200" cy="422248"/>
          </a:xfrm>
          <a:prstGeom prst="rect">
            <a:avLst/>
          </a:prstGeom>
          <a:noFill/>
          <a:ln w="9525">
            <a:noFill/>
            <a:round/>
            <a:headEnd/>
            <a:tailEnd/>
          </a:ln>
        </p:spPr>
        <p:txBody>
          <a:bodyPr lIns="90000" tIns="46800" rIns="90000" bIns="46800"/>
          <a:lstStyle/>
          <a:p>
            <a:pPr>
              <a:spcBef>
                <a:spcPts val="8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smtClean="0">
                <a:solidFill>
                  <a:srgbClr val="000000"/>
                </a:solidFill>
                <a:latin typeface="Calibri" pitchFamily="34" charset="0"/>
              </a:rPr>
              <a:t>Dr</a:t>
            </a:r>
            <a:r>
              <a:rPr lang="en-US" sz="1600" b="1" dirty="0">
                <a:solidFill>
                  <a:srgbClr val="000000"/>
                </a:solidFill>
                <a:latin typeface="Calibri" pitchFamily="34" charset="0"/>
              </a:rPr>
              <a:t>. Markus </a:t>
            </a:r>
            <a:r>
              <a:rPr lang="en-US" sz="1600" b="1" dirty="0" err="1">
                <a:solidFill>
                  <a:srgbClr val="000000"/>
                </a:solidFill>
                <a:latin typeface="Calibri" pitchFamily="34" charset="0"/>
              </a:rPr>
              <a:t>Perbandt</a:t>
            </a:r>
            <a:endParaRPr lang="en-US" sz="1600" b="1" dirty="0">
              <a:solidFill>
                <a:srgbClr val="000000"/>
              </a:solidFill>
              <a:latin typeface="Calibri" pitchFamily="34" charset="0"/>
            </a:endParaRPr>
          </a:p>
        </p:txBody>
      </p:sp>
      <p:pic>
        <p:nvPicPr>
          <p:cNvPr id="80915" name="Picture 12"/>
          <p:cNvPicPr>
            <a:picLocks noChangeAspect="1" noChangeArrowheads="1"/>
          </p:cNvPicPr>
          <p:nvPr/>
        </p:nvPicPr>
        <p:blipFill>
          <a:blip r:embed="rId3"/>
          <a:srcRect/>
          <a:stretch>
            <a:fillRect/>
          </a:stretch>
        </p:blipFill>
        <p:spPr bwMode="auto">
          <a:xfrm>
            <a:off x="7848600" y="2438400"/>
            <a:ext cx="772559" cy="838283"/>
          </a:xfrm>
          <a:prstGeom prst="rect">
            <a:avLst/>
          </a:prstGeom>
          <a:noFill/>
          <a:ln w="9525">
            <a:noFill/>
            <a:round/>
            <a:headEnd/>
            <a:tailEnd/>
          </a:ln>
        </p:spPr>
      </p:pic>
      <p:pic>
        <p:nvPicPr>
          <p:cNvPr id="80916" name="Picture 13"/>
          <p:cNvPicPr>
            <a:picLocks noChangeAspect="1" noChangeArrowheads="1"/>
          </p:cNvPicPr>
          <p:nvPr/>
        </p:nvPicPr>
        <p:blipFill>
          <a:blip r:embed="rId4"/>
          <a:srcRect/>
          <a:stretch>
            <a:fillRect/>
          </a:stretch>
        </p:blipFill>
        <p:spPr bwMode="auto">
          <a:xfrm>
            <a:off x="7848600" y="3425566"/>
            <a:ext cx="762000" cy="796344"/>
          </a:xfrm>
          <a:prstGeom prst="rect">
            <a:avLst/>
          </a:prstGeom>
          <a:noFill/>
          <a:ln w="9525">
            <a:noFill/>
            <a:round/>
            <a:headEnd/>
            <a:tailEnd/>
          </a:ln>
        </p:spPr>
      </p:pic>
      <p:pic>
        <p:nvPicPr>
          <p:cNvPr id="80917" name="Picture 14"/>
          <p:cNvPicPr>
            <a:picLocks noChangeAspect="1" noChangeArrowheads="1"/>
          </p:cNvPicPr>
          <p:nvPr/>
        </p:nvPicPr>
        <p:blipFill>
          <a:blip r:embed="rId5"/>
          <a:srcRect b="21448"/>
          <a:stretch>
            <a:fillRect/>
          </a:stretch>
        </p:blipFill>
        <p:spPr bwMode="auto">
          <a:xfrm>
            <a:off x="5867400" y="1219254"/>
            <a:ext cx="2667000" cy="838146"/>
          </a:xfrm>
          <a:prstGeom prst="rect">
            <a:avLst/>
          </a:prstGeom>
          <a:ln>
            <a:noFill/>
          </a:ln>
          <a:effectLst>
            <a:outerShdw blurRad="292100" dist="139700" dir="2700000" algn="tl" rotWithShape="0">
              <a:srgbClr val="333333">
                <a:alpha val="65000"/>
              </a:srgbClr>
            </a:outerShdw>
          </a:effectLst>
        </p:spPr>
      </p:pic>
      <p:pic>
        <p:nvPicPr>
          <p:cNvPr id="80908" name="Picture 9"/>
          <p:cNvPicPr>
            <a:picLocks noChangeAspect="1" noChangeArrowheads="1"/>
          </p:cNvPicPr>
          <p:nvPr/>
        </p:nvPicPr>
        <p:blipFill>
          <a:blip r:embed="rId6">
            <a:lum bright="-10000" contrast="10000"/>
          </a:blip>
          <a:srcRect/>
          <a:stretch>
            <a:fillRect/>
          </a:stretch>
        </p:blipFill>
        <p:spPr bwMode="auto">
          <a:xfrm>
            <a:off x="457200" y="1147763"/>
            <a:ext cx="3344863" cy="909637"/>
          </a:xfrm>
          <a:prstGeom prst="rect">
            <a:avLst/>
          </a:prstGeom>
          <a:ln>
            <a:noFill/>
          </a:ln>
          <a:effectLst>
            <a:outerShdw blurRad="292100" dist="139700" dir="2700000" algn="tl" rotWithShape="0">
              <a:srgbClr val="333333">
                <a:alpha val="65000"/>
              </a:srgbClr>
            </a:outerShdw>
          </a:effectLst>
        </p:spPr>
      </p:pic>
      <p:sp>
        <p:nvSpPr>
          <p:cNvPr id="80910" name="Text Box 16"/>
          <p:cNvSpPr txBox="1">
            <a:spLocks noChangeArrowheads="1"/>
          </p:cNvSpPr>
          <p:nvPr/>
        </p:nvSpPr>
        <p:spPr bwMode="auto">
          <a:xfrm>
            <a:off x="228600" y="2454275"/>
            <a:ext cx="3657600" cy="441325"/>
          </a:xfrm>
          <a:prstGeom prst="rect">
            <a:avLst/>
          </a:prstGeom>
          <a:noFill/>
          <a:ln w="9525">
            <a:noFill/>
            <a:round/>
            <a:headEnd/>
            <a:tailEnd/>
          </a:ln>
        </p:spPr>
        <p:txBody>
          <a:bodyPr lIns="90000" tIns="46800" rIns="90000" bIns="46800"/>
          <a:lstStyle/>
          <a:p>
            <a:pPr algn="ctr">
              <a:spcBef>
                <a:spcPts val="800"/>
              </a:spcBef>
              <a:buClr>
                <a:srgbClr val="000000"/>
              </a:buClr>
              <a:buSzPct val="100000"/>
              <a:tabLst>
                <a:tab pos="0" algn="l"/>
                <a:tab pos="341313"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smtClean="0">
                <a:solidFill>
                  <a:srgbClr val="000000"/>
                </a:solidFill>
                <a:latin typeface="Calibri" pitchFamily="34" charset="0"/>
              </a:rPr>
              <a:t>Prof</a:t>
            </a:r>
            <a:r>
              <a:rPr lang="en-US" sz="1600" b="1" dirty="0">
                <a:solidFill>
                  <a:srgbClr val="000000"/>
                </a:solidFill>
                <a:latin typeface="Calibri" pitchFamily="34" charset="0"/>
              </a:rPr>
              <a:t>. Dr. </a:t>
            </a:r>
            <a:r>
              <a:rPr lang="en-US" sz="1600" b="1" dirty="0" smtClean="0">
                <a:solidFill>
                  <a:srgbClr val="000000"/>
                </a:solidFill>
                <a:latin typeface="Calibri" pitchFamily="34" charset="0"/>
              </a:rPr>
              <a:t>Atta-</a:t>
            </a:r>
            <a:r>
              <a:rPr lang="en-US" sz="1600" b="1" dirty="0" err="1" smtClean="0">
                <a:solidFill>
                  <a:srgbClr val="000000"/>
                </a:solidFill>
                <a:latin typeface="Calibri" pitchFamily="34" charset="0"/>
              </a:rPr>
              <a:t>ur</a:t>
            </a:r>
            <a:r>
              <a:rPr lang="en-US" sz="1600" b="1" dirty="0" smtClean="0">
                <a:solidFill>
                  <a:srgbClr val="000000"/>
                </a:solidFill>
                <a:latin typeface="Calibri" pitchFamily="34" charset="0"/>
              </a:rPr>
              <a:t>-</a:t>
            </a:r>
            <a:r>
              <a:rPr lang="en-US" sz="1600" b="1" dirty="0" err="1" smtClean="0">
                <a:solidFill>
                  <a:srgbClr val="000000"/>
                </a:solidFill>
                <a:latin typeface="Calibri" pitchFamily="34" charset="0"/>
              </a:rPr>
              <a:t>Rehman</a:t>
            </a:r>
            <a:r>
              <a:rPr lang="en-US" sz="1600" b="1" dirty="0" smtClean="0">
                <a:solidFill>
                  <a:srgbClr val="000000"/>
                </a:solidFill>
                <a:latin typeface="Calibri" pitchFamily="34" charset="0"/>
              </a:rPr>
              <a:t> </a:t>
            </a:r>
            <a:r>
              <a:rPr lang="en-US" sz="1100" b="1" i="1" baseline="-25000" dirty="0" smtClean="0"/>
              <a:t>F.R.S., N.I., H.I., S.I., T.I</a:t>
            </a:r>
            <a:r>
              <a:rPr lang="en-US" sz="1100" b="1" dirty="0" smtClean="0"/>
              <a:t> </a:t>
            </a:r>
            <a:endParaRPr lang="en-US" sz="1600" b="1" dirty="0">
              <a:solidFill>
                <a:srgbClr val="000000"/>
              </a:solidFill>
              <a:latin typeface="Calibri" pitchFamily="34" charset="0"/>
            </a:endParaRPr>
          </a:p>
        </p:txBody>
      </p:sp>
      <p:sp>
        <p:nvSpPr>
          <p:cNvPr id="80912" name="Text Box 18"/>
          <p:cNvSpPr txBox="1">
            <a:spLocks noChangeArrowheads="1"/>
          </p:cNvSpPr>
          <p:nvPr/>
        </p:nvSpPr>
        <p:spPr bwMode="auto">
          <a:xfrm>
            <a:off x="228600" y="3429000"/>
            <a:ext cx="3657600" cy="381000"/>
          </a:xfrm>
          <a:prstGeom prst="rect">
            <a:avLst/>
          </a:prstGeom>
          <a:noFill/>
          <a:ln w="9525">
            <a:noFill/>
            <a:round/>
            <a:headEnd/>
            <a:tailEnd/>
          </a:ln>
        </p:spPr>
        <p:txBody>
          <a:bodyPr lIns="90000" tIns="46800" rIns="90000" bIns="46800"/>
          <a:lstStyle/>
          <a:p>
            <a:pPr algn="ctr">
              <a:spcBef>
                <a:spcPts val="8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smtClean="0">
                <a:solidFill>
                  <a:srgbClr val="000000"/>
                </a:solidFill>
                <a:latin typeface="Calibri" pitchFamily="34" charset="0"/>
              </a:rPr>
              <a:t>Prof</a:t>
            </a:r>
            <a:r>
              <a:rPr lang="en-US" sz="1600" b="1" dirty="0">
                <a:solidFill>
                  <a:srgbClr val="000000"/>
                </a:solidFill>
                <a:latin typeface="Calibri" pitchFamily="34" charset="0"/>
              </a:rPr>
              <a:t>. Dr. M. </a:t>
            </a:r>
            <a:r>
              <a:rPr lang="en-US" sz="1600" b="1" dirty="0" err="1">
                <a:solidFill>
                  <a:srgbClr val="000000"/>
                </a:solidFill>
                <a:latin typeface="Calibri" pitchFamily="34" charset="0"/>
              </a:rPr>
              <a:t>Iqbal</a:t>
            </a:r>
            <a:r>
              <a:rPr lang="en-US" sz="1600" b="1" dirty="0">
                <a:solidFill>
                  <a:srgbClr val="000000"/>
                </a:solidFill>
                <a:latin typeface="Calibri" pitchFamily="34" charset="0"/>
              </a:rPr>
              <a:t> </a:t>
            </a:r>
            <a:r>
              <a:rPr lang="en-US" sz="1600" b="1" dirty="0" err="1" smtClean="0">
                <a:solidFill>
                  <a:srgbClr val="000000"/>
                </a:solidFill>
                <a:latin typeface="Calibri" pitchFamily="34" charset="0"/>
              </a:rPr>
              <a:t>Choudhary</a:t>
            </a:r>
            <a:r>
              <a:rPr lang="en-US" sz="1600" b="1" dirty="0" smtClean="0">
                <a:solidFill>
                  <a:srgbClr val="000000"/>
                </a:solidFill>
                <a:latin typeface="Calibri" pitchFamily="34" charset="0"/>
              </a:rPr>
              <a:t> </a:t>
            </a:r>
            <a:r>
              <a:rPr lang="en-US" sz="1100" b="1" i="1" baseline="-25000" dirty="0" smtClean="0"/>
              <a:t>H.I., S.I., T.I</a:t>
            </a:r>
            <a:r>
              <a:rPr lang="en-US" sz="1100" b="1" dirty="0" smtClean="0"/>
              <a:t> </a:t>
            </a:r>
            <a:endParaRPr lang="en-US" sz="1600" b="1" dirty="0" smtClean="0">
              <a:solidFill>
                <a:srgbClr val="000000"/>
              </a:solidFill>
              <a:latin typeface="Calibri" pitchFamily="34" charset="0"/>
            </a:endParaRPr>
          </a:p>
          <a:p>
            <a:pPr algn="ctr">
              <a:spcBef>
                <a:spcPts val="8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b="1" dirty="0" smtClean="0">
              <a:solidFill>
                <a:srgbClr val="000000"/>
              </a:solidFill>
              <a:latin typeface="Calibri" pitchFamily="34" charset="0"/>
            </a:endParaRPr>
          </a:p>
          <a:p>
            <a:pPr algn="ctr">
              <a:spcBef>
                <a:spcPts val="8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b="1" dirty="0">
              <a:solidFill>
                <a:srgbClr val="000000"/>
              </a:solidFill>
              <a:latin typeface="Calibri" pitchFamily="34" charset="0"/>
            </a:endParaRPr>
          </a:p>
          <a:p>
            <a:pPr algn="ctr">
              <a:spcBef>
                <a:spcPts val="800"/>
              </a:spcBef>
              <a:buClr>
                <a:srgbClr val="000000"/>
              </a:buClr>
              <a:buSzPct val="100000"/>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b="1" dirty="0">
              <a:solidFill>
                <a:srgbClr val="000000"/>
              </a:solidFill>
              <a:latin typeface="Calibri" pitchFamily="34" charset="0"/>
            </a:endParaRPr>
          </a:p>
        </p:txBody>
      </p:sp>
      <p:sp>
        <p:nvSpPr>
          <p:cNvPr id="21" name="Date Placeholder 20"/>
          <p:cNvSpPr>
            <a:spLocks noGrp="1"/>
          </p:cNvSpPr>
          <p:nvPr>
            <p:ph type="dt" sz="quarter" idx="10"/>
          </p:nvPr>
        </p:nvSpPr>
        <p:spPr>
          <a:xfrm>
            <a:off x="457200" y="6270625"/>
            <a:ext cx="2127250" cy="358775"/>
          </a:xfrm>
        </p:spPr>
        <p:txBody>
          <a:bodyPr/>
          <a:lstStyle/>
          <a:p>
            <a:pPr>
              <a:defRPr/>
            </a:pPr>
            <a:fld id="{DABDA45F-F968-4254-9D66-3611F7475F0F}" type="datetime1">
              <a:rPr lang="en-US" smtClean="0"/>
              <a:pPr>
                <a:defRPr/>
              </a:pPr>
              <a:t>4/29/2014</a:t>
            </a:fld>
            <a:endParaRPr lang="en-US" dirty="0"/>
          </a:p>
        </p:txBody>
      </p:sp>
      <p:pic>
        <p:nvPicPr>
          <p:cNvPr id="6146" name="Picture 2" descr="http://www.iccs.edu/imageses/goingglobal2-speakers-biographies-atta-ur-rahman-image.jpg"/>
          <p:cNvPicPr>
            <a:picLocks noChangeAspect="1" noChangeArrowheads="1"/>
          </p:cNvPicPr>
          <p:nvPr/>
        </p:nvPicPr>
        <p:blipFill>
          <a:blip r:embed="rId7" cstate="print"/>
          <a:srcRect/>
          <a:stretch>
            <a:fillRect/>
          </a:stretch>
        </p:blipFill>
        <p:spPr bwMode="auto">
          <a:xfrm>
            <a:off x="3810000" y="2362200"/>
            <a:ext cx="695960" cy="824163"/>
          </a:xfrm>
          <a:prstGeom prst="rect">
            <a:avLst/>
          </a:prstGeom>
          <a:noFill/>
        </p:spPr>
      </p:pic>
      <p:pic>
        <p:nvPicPr>
          <p:cNvPr id="6148" name="Picture 4" descr="http://www.iccs.edu/FpiX/Dr.Iqbal.jpg"/>
          <p:cNvPicPr>
            <a:picLocks noChangeAspect="1" noChangeArrowheads="1"/>
          </p:cNvPicPr>
          <p:nvPr/>
        </p:nvPicPr>
        <p:blipFill>
          <a:blip r:embed="rId8"/>
          <a:srcRect/>
          <a:stretch>
            <a:fillRect/>
          </a:stretch>
        </p:blipFill>
        <p:spPr bwMode="auto">
          <a:xfrm>
            <a:off x="3810000" y="3352800"/>
            <a:ext cx="703006" cy="838200"/>
          </a:xfrm>
          <a:prstGeom prst="rect">
            <a:avLst/>
          </a:prstGeom>
          <a:noFill/>
        </p:spPr>
      </p:pic>
      <p:sp>
        <p:nvSpPr>
          <p:cNvPr id="18" name="Text Box 11"/>
          <p:cNvSpPr txBox="1">
            <a:spLocks noChangeArrowheads="1"/>
          </p:cNvSpPr>
          <p:nvPr/>
        </p:nvSpPr>
        <p:spPr bwMode="auto">
          <a:xfrm>
            <a:off x="6172200" y="4759352"/>
            <a:ext cx="1752600" cy="422248"/>
          </a:xfrm>
          <a:prstGeom prst="rect">
            <a:avLst/>
          </a:prstGeom>
          <a:noFill/>
          <a:ln w="9525">
            <a:noFill/>
            <a:round/>
            <a:headEnd/>
            <a:tailEnd/>
          </a:ln>
        </p:spPr>
        <p:txBody>
          <a:bodyPr lIns="90000" tIns="46800" rIns="90000" bIns="46800"/>
          <a:lstStyle/>
          <a:p>
            <a:pPr>
              <a:spcBef>
                <a:spcPts val="80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smtClean="0">
                <a:solidFill>
                  <a:srgbClr val="000000"/>
                </a:solidFill>
                <a:latin typeface="Calibri" pitchFamily="34" charset="0"/>
              </a:rPr>
              <a:t>Dr</a:t>
            </a:r>
            <a:r>
              <a:rPr lang="en-US" sz="1600" b="1" dirty="0">
                <a:solidFill>
                  <a:srgbClr val="000000"/>
                </a:solidFill>
                <a:latin typeface="Calibri" pitchFamily="34" charset="0"/>
              </a:rPr>
              <a:t>. </a:t>
            </a:r>
            <a:r>
              <a:rPr lang="en-US" sz="1600" b="1" dirty="0" smtClean="0">
                <a:solidFill>
                  <a:srgbClr val="000000"/>
                </a:solidFill>
                <a:latin typeface="Calibri" pitchFamily="34" charset="0"/>
              </a:rPr>
              <a:t>Ahmed </a:t>
            </a:r>
            <a:r>
              <a:rPr lang="en-US" sz="1600" b="1" dirty="0" err="1" smtClean="0">
                <a:solidFill>
                  <a:srgbClr val="000000"/>
                </a:solidFill>
                <a:latin typeface="Calibri" pitchFamily="34" charset="0"/>
              </a:rPr>
              <a:t>Akrem</a:t>
            </a:r>
            <a:endParaRPr lang="en-US" sz="1600" b="1" dirty="0">
              <a:solidFill>
                <a:srgbClr val="000000"/>
              </a:solidFill>
              <a:latin typeface="Calibri" pitchFamily="34" charset="0"/>
            </a:endParaRPr>
          </a:p>
        </p:txBody>
      </p:sp>
      <p:pic>
        <p:nvPicPr>
          <p:cNvPr id="35842" name="Picture 2" descr="http://ts1.mm.bing.net/th?id=H.4702367273126292&amp;pid=1.9"/>
          <p:cNvPicPr>
            <a:picLocks noChangeAspect="1" noChangeArrowheads="1"/>
          </p:cNvPicPr>
          <p:nvPr/>
        </p:nvPicPr>
        <p:blipFill>
          <a:blip r:embed="rId9"/>
          <a:srcRect/>
          <a:stretch>
            <a:fillRect/>
          </a:stretch>
        </p:blipFill>
        <p:spPr bwMode="auto">
          <a:xfrm>
            <a:off x="7920355" y="4419600"/>
            <a:ext cx="710184" cy="9144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228600" y="457200"/>
            <a:ext cx="8686800" cy="762000"/>
          </a:xfrm>
          <a:prstGeom prst="rect">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solidFill>
                  <a:srgbClr val="000000"/>
                </a:solidFill>
                <a:latin typeface="Calibri" pitchFamily="34" charset="0"/>
              </a:rPr>
              <a:t/>
            </a:r>
            <a:br>
              <a:rPr lang="en-US" sz="3200" dirty="0">
                <a:solidFill>
                  <a:srgbClr val="000000"/>
                </a:solidFill>
                <a:latin typeface="Calibri" pitchFamily="34" charset="0"/>
              </a:rPr>
            </a:br>
            <a:r>
              <a:rPr lang="en-US" sz="3200" b="1" dirty="0" smtClean="0">
                <a:solidFill>
                  <a:schemeClr val="accent2">
                    <a:lumMod val="75000"/>
                  </a:schemeClr>
                </a:solidFill>
              </a:rPr>
              <a:t>Extraction of 22 </a:t>
            </a:r>
            <a:r>
              <a:rPr lang="en-US" sz="3200" b="1" dirty="0" err="1" smtClean="0">
                <a:solidFill>
                  <a:schemeClr val="accent2">
                    <a:lumMod val="75000"/>
                  </a:schemeClr>
                </a:solidFill>
              </a:rPr>
              <a:t>kDa</a:t>
            </a:r>
            <a:r>
              <a:rPr lang="en-US" sz="3200" b="1" dirty="0" smtClean="0">
                <a:solidFill>
                  <a:schemeClr val="accent2">
                    <a:lumMod val="75000"/>
                  </a:schemeClr>
                </a:solidFill>
              </a:rPr>
              <a:t> Protein </a:t>
            </a:r>
            <a:r>
              <a:rPr lang="en-US" sz="3600" b="1" dirty="0">
                <a:solidFill>
                  <a:srgbClr val="000000"/>
                </a:solidFill>
                <a:latin typeface="+mj-lt"/>
              </a:rPr>
              <a:t/>
            </a:r>
            <a:br>
              <a:rPr lang="en-US" sz="3600" b="1" dirty="0">
                <a:solidFill>
                  <a:srgbClr val="000000"/>
                </a:solidFill>
                <a:latin typeface="+mj-lt"/>
              </a:rPr>
            </a:br>
            <a:endParaRPr lang="en-US" sz="3600" b="1" dirty="0">
              <a:solidFill>
                <a:srgbClr val="000000"/>
              </a:solidFill>
              <a:latin typeface="+mj-lt"/>
            </a:endParaRPr>
          </a:p>
        </p:txBody>
      </p:sp>
      <p:sp>
        <p:nvSpPr>
          <p:cNvPr id="20" name="Date Placeholder 19"/>
          <p:cNvSpPr>
            <a:spLocks noGrp="1"/>
          </p:cNvSpPr>
          <p:nvPr>
            <p:ph type="dt" sz="quarter" idx="10"/>
          </p:nvPr>
        </p:nvSpPr>
        <p:spPr/>
        <p:txBody>
          <a:bodyPr/>
          <a:lstStyle/>
          <a:p>
            <a:pPr>
              <a:defRPr/>
            </a:pPr>
            <a:fld id="{7A2682FB-5EBF-4BD9-856A-FCFAE0FBD8F1}" type="datetime1">
              <a:rPr lang="en-US" smtClean="0"/>
              <a:pPr>
                <a:defRPr/>
              </a:pPr>
              <a:t>4/29/2014</a:t>
            </a:fld>
            <a:endParaRPr lang="en-US" dirty="0"/>
          </a:p>
        </p:txBody>
      </p:sp>
      <p:sp>
        <p:nvSpPr>
          <p:cNvPr id="21" name="Slide Number Placeholder 20"/>
          <p:cNvSpPr>
            <a:spLocks noGrp="1"/>
          </p:cNvSpPr>
          <p:nvPr>
            <p:ph type="sldNum" sz="quarter" idx="12"/>
          </p:nvPr>
        </p:nvSpPr>
        <p:spPr/>
        <p:txBody>
          <a:bodyPr/>
          <a:lstStyle/>
          <a:p>
            <a:pPr>
              <a:defRPr/>
            </a:pPr>
            <a:fld id="{3DDCFBE0-5F02-4756-B356-9A39D6A0170B}" type="slidenum">
              <a:rPr lang="en-US"/>
              <a:pPr>
                <a:defRPr/>
              </a:pPr>
              <a:t>3</a:t>
            </a:fld>
            <a:endParaRPr lang="en-US"/>
          </a:p>
        </p:txBody>
      </p:sp>
      <p:grpSp>
        <p:nvGrpSpPr>
          <p:cNvPr id="3" name="Group 52"/>
          <p:cNvGrpSpPr>
            <a:grpSpLocks/>
          </p:cNvGrpSpPr>
          <p:nvPr/>
        </p:nvGrpSpPr>
        <p:grpSpPr bwMode="auto">
          <a:xfrm>
            <a:off x="378601" y="1524000"/>
            <a:ext cx="8536799" cy="4419600"/>
            <a:chOff x="457200" y="1524000"/>
            <a:chExt cx="8769225" cy="4419600"/>
          </a:xfrm>
        </p:grpSpPr>
        <p:pic>
          <p:nvPicPr>
            <p:cNvPr id="61447" name="Picture 2" descr="E:\thesis\crystalogr part\pics_thesis\protein-profile.tiff"/>
            <p:cNvPicPr>
              <a:picLocks noChangeAspect="1" noChangeArrowheads="1"/>
            </p:cNvPicPr>
            <p:nvPr/>
          </p:nvPicPr>
          <p:blipFill>
            <a:blip r:embed="rId2"/>
            <a:srcRect/>
            <a:stretch>
              <a:fillRect/>
            </a:stretch>
          </p:blipFill>
          <p:spPr bwMode="auto">
            <a:xfrm>
              <a:off x="8085751" y="2251927"/>
              <a:ext cx="749300" cy="3691673"/>
            </a:xfrm>
            <a:prstGeom prst="rect">
              <a:avLst/>
            </a:prstGeom>
            <a:noFill/>
            <a:ln w="9525">
              <a:noFill/>
              <a:miter lim="800000"/>
              <a:headEnd/>
              <a:tailEnd/>
            </a:ln>
          </p:spPr>
        </p:pic>
        <p:grpSp>
          <p:nvGrpSpPr>
            <p:cNvPr id="4" name="Group 29"/>
            <p:cNvGrpSpPr>
              <a:grpSpLocks/>
            </p:cNvGrpSpPr>
            <p:nvPr/>
          </p:nvGrpSpPr>
          <p:grpSpPr bwMode="auto">
            <a:xfrm>
              <a:off x="457200" y="1524000"/>
              <a:ext cx="8769225" cy="4238367"/>
              <a:chOff x="381000" y="1676400"/>
              <a:chExt cx="8769225" cy="4238367"/>
            </a:xfrm>
          </p:grpSpPr>
          <p:sp>
            <p:nvSpPr>
              <p:cNvPr id="61450" name="Text Box 9"/>
              <p:cNvSpPr txBox="1">
                <a:spLocks noChangeArrowheads="1"/>
              </p:cNvSpPr>
              <p:nvPr/>
            </p:nvSpPr>
            <p:spPr bwMode="auto">
              <a:xfrm>
                <a:off x="381000" y="4343400"/>
                <a:ext cx="1567957" cy="1202510"/>
              </a:xfrm>
              <a:prstGeom prst="rect">
                <a:avLst/>
              </a:prstGeom>
              <a:noFill/>
              <a:ln w="9525">
                <a:noFill/>
                <a:round/>
                <a:headEnd/>
                <a:tailEnd/>
              </a:ln>
            </p:spPr>
            <p:txBody>
              <a:bodyPr wrap="square" lIns="90000" tIns="46800" rIns="90000" bIns="46800">
                <a:spAutoFit/>
              </a:bodyP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latin typeface="Calibri" pitchFamily="34" charset="0"/>
                  </a:rPr>
                  <a:t>10 </a:t>
                </a:r>
                <a:r>
                  <a:rPr lang="en-US" dirty="0">
                    <a:solidFill>
                      <a:srgbClr val="000000"/>
                    </a:solidFill>
                    <a:latin typeface="Calibri" pitchFamily="34" charset="0"/>
                  </a:rPr>
                  <a:t>g </a:t>
                </a:r>
                <a:r>
                  <a:rPr lang="en-US" dirty="0" smtClean="0">
                    <a:solidFill>
                      <a:srgbClr val="000000"/>
                    </a:solidFill>
                    <a:latin typeface="Calibri" pitchFamily="34" charset="0"/>
                  </a:rPr>
                  <a:t> bulbs in </a:t>
                </a:r>
                <a:r>
                  <a:rPr lang="en-US" dirty="0">
                    <a:solidFill>
                      <a:srgbClr val="000000"/>
                    </a:solidFill>
                    <a:latin typeface="Calibri" pitchFamily="34" charset="0"/>
                  </a:rPr>
                  <a:t>25 </a:t>
                </a:r>
                <a:r>
                  <a:rPr lang="en-US" dirty="0" err="1">
                    <a:solidFill>
                      <a:srgbClr val="000000"/>
                    </a:solidFill>
                    <a:latin typeface="Calibri" pitchFamily="34" charset="0"/>
                  </a:rPr>
                  <a:t>mL</a:t>
                </a:r>
                <a:r>
                  <a:rPr lang="en-US" dirty="0">
                    <a:solidFill>
                      <a:srgbClr val="000000"/>
                    </a:solidFill>
                    <a:latin typeface="Calibri" pitchFamily="34" charset="0"/>
                  </a:rPr>
                  <a:t> extraction buffer</a:t>
                </a:r>
              </a:p>
            </p:txBody>
          </p:sp>
          <p:grpSp>
            <p:nvGrpSpPr>
              <p:cNvPr id="5" name="Group 28"/>
              <p:cNvGrpSpPr>
                <a:grpSpLocks/>
              </p:cNvGrpSpPr>
              <p:nvPr/>
            </p:nvGrpSpPr>
            <p:grpSpPr bwMode="auto">
              <a:xfrm>
                <a:off x="395288" y="1676400"/>
                <a:ext cx="8754937" cy="4238367"/>
                <a:chOff x="395288" y="1713688"/>
                <a:chExt cx="8754937" cy="4238367"/>
              </a:xfrm>
            </p:grpSpPr>
            <p:sp>
              <p:nvSpPr>
                <p:cNvPr id="61452" name="Text Box 9"/>
                <p:cNvSpPr txBox="1">
                  <a:spLocks noChangeArrowheads="1"/>
                </p:cNvSpPr>
                <p:nvPr/>
              </p:nvSpPr>
              <p:spPr bwMode="auto">
                <a:xfrm>
                  <a:off x="2396345" y="4464091"/>
                  <a:ext cx="2057400" cy="1202510"/>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latin typeface="Calibri" pitchFamily="34" charset="0"/>
                    </a:rPr>
                    <a:t>Grinding &amp; Stirring at 4°C for 4 hrs in Acetate pH 5.5 of 50 </a:t>
                  </a:r>
                  <a:r>
                    <a:rPr lang="en-US" dirty="0" err="1">
                      <a:solidFill>
                        <a:srgbClr val="000000"/>
                      </a:solidFill>
                      <a:latin typeface="Calibri" pitchFamily="34" charset="0"/>
                    </a:rPr>
                    <a:t>mM</a:t>
                  </a:r>
                  <a:r>
                    <a:rPr lang="en-US" dirty="0">
                      <a:solidFill>
                        <a:srgbClr val="000000"/>
                      </a:solidFill>
                      <a:latin typeface="Calibri" pitchFamily="34" charset="0"/>
                    </a:rPr>
                    <a:t> Strength</a:t>
                  </a:r>
                </a:p>
              </p:txBody>
            </p:sp>
            <p:grpSp>
              <p:nvGrpSpPr>
                <p:cNvPr id="6" name="Group 27"/>
                <p:cNvGrpSpPr>
                  <a:grpSpLocks/>
                </p:cNvGrpSpPr>
                <p:nvPr/>
              </p:nvGrpSpPr>
              <p:grpSpPr bwMode="auto">
                <a:xfrm>
                  <a:off x="395288" y="1713688"/>
                  <a:ext cx="8754937" cy="4238367"/>
                  <a:chOff x="395288" y="1637488"/>
                  <a:chExt cx="8754937" cy="4238367"/>
                </a:xfrm>
              </p:grpSpPr>
              <p:sp>
                <p:nvSpPr>
                  <p:cNvPr id="61454" name="Text Box 9"/>
                  <p:cNvSpPr txBox="1">
                    <a:spLocks noChangeArrowheads="1"/>
                  </p:cNvSpPr>
                  <p:nvPr/>
                </p:nvSpPr>
                <p:spPr bwMode="auto">
                  <a:xfrm>
                    <a:off x="4680832" y="2295525"/>
                    <a:ext cx="2590800" cy="371475"/>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00"/>
                        </a:solidFill>
                        <a:latin typeface="Calibri" pitchFamily="34" charset="0"/>
                      </a:rPr>
                      <a:t>Centrifugation  </a:t>
                    </a:r>
                  </a:p>
                </p:txBody>
              </p:sp>
              <p:grpSp>
                <p:nvGrpSpPr>
                  <p:cNvPr id="7" name="Group 26"/>
                  <p:cNvGrpSpPr>
                    <a:grpSpLocks/>
                  </p:cNvGrpSpPr>
                  <p:nvPr/>
                </p:nvGrpSpPr>
                <p:grpSpPr bwMode="auto">
                  <a:xfrm>
                    <a:off x="395288" y="1637488"/>
                    <a:ext cx="8754937" cy="4238367"/>
                    <a:chOff x="395288" y="1637488"/>
                    <a:chExt cx="8754937" cy="4238367"/>
                  </a:xfrm>
                </p:grpSpPr>
                <p:sp>
                  <p:nvSpPr>
                    <p:cNvPr id="61456" name="Text Box 7"/>
                    <p:cNvSpPr txBox="1">
                      <a:spLocks noChangeArrowheads="1"/>
                    </p:cNvSpPr>
                    <p:nvPr/>
                  </p:nvSpPr>
                  <p:spPr bwMode="auto">
                    <a:xfrm>
                      <a:off x="7169025" y="1637488"/>
                      <a:ext cx="1981200" cy="648512"/>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00"/>
                          </a:solidFill>
                          <a:latin typeface="Calibri" pitchFamily="34" charset="0"/>
                        </a:rPr>
                        <a:t>Protein profile of plant extract</a:t>
                      </a:r>
                    </a:p>
                  </p:txBody>
                </p:sp>
                <p:grpSp>
                  <p:nvGrpSpPr>
                    <p:cNvPr id="9" name="Group 6"/>
                    <p:cNvGrpSpPr>
                      <a:grpSpLocks/>
                    </p:cNvGrpSpPr>
                    <p:nvPr/>
                  </p:nvGrpSpPr>
                  <p:grpSpPr bwMode="auto">
                    <a:xfrm>
                      <a:off x="395288" y="2348411"/>
                      <a:ext cx="7032894" cy="3527444"/>
                      <a:chOff x="409576" y="2752687"/>
                      <a:chExt cx="7032893" cy="3527407"/>
                    </a:xfrm>
                  </p:grpSpPr>
                  <p:sp>
                    <p:nvSpPr>
                      <p:cNvPr id="61460" name="AutoShape 4"/>
                      <p:cNvSpPr>
                        <a:spLocks noChangeArrowheads="1"/>
                      </p:cNvSpPr>
                      <p:nvPr/>
                    </p:nvSpPr>
                    <p:spPr bwMode="auto">
                      <a:xfrm flipV="1">
                        <a:off x="2037604" y="3916361"/>
                        <a:ext cx="395288" cy="198419"/>
                      </a:xfrm>
                      <a:prstGeom prst="rightArrow">
                        <a:avLst>
                          <a:gd name="adj1" fmla="val 50000"/>
                          <a:gd name="adj2" fmla="val 49998"/>
                        </a:avLst>
                      </a:prstGeom>
                      <a:solidFill>
                        <a:srgbClr val="4F81BD"/>
                      </a:solidFill>
                      <a:ln w="25560">
                        <a:solidFill>
                          <a:srgbClr val="385D8A"/>
                        </a:solidFill>
                        <a:miter lim="800000"/>
                        <a:headEnd/>
                        <a:tailEnd/>
                      </a:ln>
                    </p:spPr>
                    <p:txBody>
                      <a:bodyPr wrap="none" anchor="ctr"/>
                      <a:lstStyle/>
                      <a:p>
                        <a:pPr>
                          <a:buClr>
                            <a:srgbClr val="000000"/>
                          </a:buClr>
                          <a:buSzPct val="100000"/>
                          <a:buFont typeface="Times New Roman" pitchFamily="18" charset="0"/>
                          <a:buNone/>
                        </a:pPr>
                        <a:endParaRPr lang="en-US"/>
                      </a:p>
                    </p:txBody>
                  </p:sp>
                  <p:pic>
                    <p:nvPicPr>
                      <p:cNvPr id="61461" name="Picture 5"/>
                      <p:cNvPicPr>
                        <a:picLocks noChangeAspect="1" noChangeArrowheads="1"/>
                      </p:cNvPicPr>
                      <p:nvPr/>
                    </p:nvPicPr>
                    <p:blipFill>
                      <a:blip r:embed="rId3"/>
                      <a:srcRect/>
                      <a:stretch>
                        <a:fillRect/>
                      </a:stretch>
                    </p:blipFill>
                    <p:spPr bwMode="auto">
                      <a:xfrm>
                        <a:off x="409576" y="3413345"/>
                        <a:ext cx="1509712" cy="1143000"/>
                      </a:xfrm>
                      <a:prstGeom prst="rect">
                        <a:avLst/>
                      </a:prstGeom>
                      <a:noFill/>
                      <a:ln w="28575">
                        <a:solidFill>
                          <a:srgbClr val="000000"/>
                        </a:solidFill>
                        <a:round/>
                        <a:headEnd/>
                        <a:tailEnd/>
                      </a:ln>
                    </p:spPr>
                  </p:pic>
                  <p:sp>
                    <p:nvSpPr>
                      <p:cNvPr id="61462" name="Text Box 6"/>
                      <p:cNvSpPr txBox="1">
                        <a:spLocks noChangeArrowheads="1"/>
                      </p:cNvSpPr>
                      <p:nvPr/>
                    </p:nvSpPr>
                    <p:spPr bwMode="auto">
                      <a:xfrm>
                        <a:off x="435582" y="2798763"/>
                        <a:ext cx="1449388" cy="37151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00"/>
                            </a:solidFill>
                            <a:latin typeface="Calibri" pitchFamily="34" charset="0"/>
                          </a:rPr>
                          <a:t>Bulbs</a:t>
                        </a:r>
                      </a:p>
                    </p:txBody>
                  </p:sp>
                  <p:sp>
                    <p:nvSpPr>
                      <p:cNvPr id="61463" name="Text Box 7"/>
                      <p:cNvSpPr txBox="1">
                        <a:spLocks noChangeArrowheads="1"/>
                      </p:cNvSpPr>
                      <p:nvPr/>
                    </p:nvSpPr>
                    <p:spPr bwMode="auto">
                      <a:xfrm>
                        <a:off x="2184107" y="2752687"/>
                        <a:ext cx="2362200" cy="371513"/>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00"/>
                            </a:solidFill>
                            <a:latin typeface="Calibri" pitchFamily="34" charset="0"/>
                          </a:rPr>
                          <a:t>Homogenized extract</a:t>
                        </a:r>
                      </a:p>
                    </p:txBody>
                  </p:sp>
                  <p:sp>
                    <p:nvSpPr>
                      <p:cNvPr id="61464" name="AutoShape 8"/>
                      <p:cNvSpPr>
                        <a:spLocks noChangeArrowheads="1"/>
                      </p:cNvSpPr>
                      <p:nvPr/>
                    </p:nvSpPr>
                    <p:spPr bwMode="auto">
                      <a:xfrm flipV="1">
                        <a:off x="4389758" y="3946752"/>
                        <a:ext cx="547688" cy="182790"/>
                      </a:xfrm>
                      <a:prstGeom prst="rightArrow">
                        <a:avLst>
                          <a:gd name="adj1" fmla="val 50000"/>
                          <a:gd name="adj2" fmla="val 50004"/>
                        </a:avLst>
                      </a:prstGeom>
                      <a:solidFill>
                        <a:srgbClr val="4F81BD"/>
                      </a:solidFill>
                      <a:ln w="25560">
                        <a:solidFill>
                          <a:srgbClr val="385D8A"/>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61465" name="Text Box 9"/>
                      <p:cNvSpPr txBox="1">
                        <a:spLocks noChangeArrowheads="1"/>
                      </p:cNvSpPr>
                      <p:nvPr/>
                    </p:nvSpPr>
                    <p:spPr bwMode="auto">
                      <a:xfrm>
                        <a:off x="4781131" y="4800600"/>
                        <a:ext cx="2278063" cy="1479494"/>
                      </a:xfrm>
                      <a:prstGeom prst="rect">
                        <a:avLst/>
                      </a:prstGeom>
                      <a:noFill/>
                      <a:ln w="9525">
                        <a:noFill/>
                        <a:round/>
                        <a:headEnd/>
                        <a:tailEnd/>
                      </a:ln>
                    </p:spPr>
                    <p:txBody>
                      <a:bodyPr lIns="90000" tIns="46800" rIns="90000" bIns="46800">
                        <a:spAutoFit/>
                      </a:bodyP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latin typeface="Calibri" pitchFamily="34" charset="0"/>
                          </a:rPr>
                          <a:t>Filtration of the  </a:t>
                        </a:r>
                        <a:r>
                          <a:rPr lang="en-US" dirty="0">
                            <a:solidFill>
                              <a:srgbClr val="000000"/>
                            </a:solidFill>
                            <a:latin typeface="Calibri" pitchFamily="34" charset="0"/>
                          </a:rPr>
                          <a:t>supernatant  using series of filter papers &amp; finally by 0.22 µm filter</a:t>
                        </a:r>
                      </a:p>
                    </p:txBody>
                  </p:sp>
                  <p:pic>
                    <p:nvPicPr>
                      <p:cNvPr id="61466" name="Picture 11"/>
                      <p:cNvPicPr>
                        <a:picLocks noChangeAspect="1" noChangeArrowheads="1"/>
                      </p:cNvPicPr>
                      <p:nvPr/>
                    </p:nvPicPr>
                    <p:blipFill>
                      <a:blip r:embed="rId4"/>
                      <a:srcRect/>
                      <a:stretch>
                        <a:fillRect/>
                      </a:stretch>
                    </p:blipFill>
                    <p:spPr bwMode="auto">
                      <a:xfrm>
                        <a:off x="5100185" y="3276600"/>
                        <a:ext cx="1716087" cy="1363663"/>
                      </a:xfrm>
                      <a:prstGeom prst="rect">
                        <a:avLst/>
                      </a:prstGeom>
                      <a:noFill/>
                      <a:ln w="28575">
                        <a:solidFill>
                          <a:srgbClr val="000000"/>
                        </a:solidFill>
                        <a:round/>
                        <a:headEnd/>
                        <a:tailEnd/>
                      </a:ln>
                    </p:spPr>
                  </p:pic>
                  <p:pic>
                    <p:nvPicPr>
                      <p:cNvPr id="61467" name="Picture 12"/>
                      <p:cNvPicPr>
                        <a:picLocks noChangeAspect="1" noChangeArrowheads="1"/>
                      </p:cNvPicPr>
                      <p:nvPr/>
                    </p:nvPicPr>
                    <p:blipFill>
                      <a:blip r:embed="rId5"/>
                      <a:srcRect/>
                      <a:stretch>
                        <a:fillRect/>
                      </a:stretch>
                    </p:blipFill>
                    <p:spPr bwMode="auto">
                      <a:xfrm>
                        <a:off x="2534584" y="3352800"/>
                        <a:ext cx="1698625" cy="1295400"/>
                      </a:xfrm>
                      <a:prstGeom prst="rect">
                        <a:avLst/>
                      </a:prstGeom>
                      <a:noFill/>
                      <a:ln w="28575">
                        <a:solidFill>
                          <a:srgbClr val="000000"/>
                        </a:solidFill>
                        <a:round/>
                        <a:headEnd/>
                        <a:tailEnd/>
                      </a:ln>
                    </p:spPr>
                  </p:pic>
                  <p:sp>
                    <p:nvSpPr>
                      <p:cNvPr id="61468" name="AutoShape 19"/>
                      <p:cNvSpPr>
                        <a:spLocks noChangeArrowheads="1"/>
                      </p:cNvSpPr>
                      <p:nvPr/>
                    </p:nvSpPr>
                    <p:spPr bwMode="auto">
                      <a:xfrm flipV="1">
                        <a:off x="6970982" y="3886199"/>
                        <a:ext cx="471487" cy="228582"/>
                      </a:xfrm>
                      <a:prstGeom prst="rightArrow">
                        <a:avLst>
                          <a:gd name="adj1" fmla="val 50000"/>
                          <a:gd name="adj2" fmla="val 50000"/>
                        </a:avLst>
                      </a:prstGeom>
                      <a:solidFill>
                        <a:srgbClr val="4F81BD"/>
                      </a:solidFill>
                      <a:ln w="25560">
                        <a:solidFill>
                          <a:srgbClr val="385D8A"/>
                        </a:solidFill>
                        <a:miter lim="800000"/>
                        <a:headEnd/>
                        <a:tailEnd/>
                      </a:ln>
                    </p:spPr>
                    <p:txBody>
                      <a:bodyPr wrap="none" anchor="ctr"/>
                      <a:lstStyle/>
                      <a:p>
                        <a:pPr>
                          <a:buClr>
                            <a:srgbClr val="000000"/>
                          </a:buClr>
                          <a:buSzPct val="100000"/>
                          <a:buFont typeface="Times New Roman" pitchFamily="18" charset="0"/>
                          <a:buNone/>
                        </a:pPr>
                        <a:endParaRPr lang="en-US"/>
                      </a:p>
                    </p:txBody>
                  </p:sp>
                </p:grpSp>
              </p:grpSp>
            </p:grpSp>
          </p:grpSp>
        </p:grpSp>
      </p:grpSp>
      <p:sp>
        <p:nvSpPr>
          <p:cNvPr id="25" name="TextBox 24"/>
          <p:cNvSpPr txBox="1"/>
          <p:nvPr/>
        </p:nvSpPr>
        <p:spPr>
          <a:xfrm>
            <a:off x="7467600" y="2388037"/>
            <a:ext cx="457200" cy="3631763"/>
          </a:xfrm>
          <a:prstGeom prst="rect">
            <a:avLst/>
          </a:prstGeom>
          <a:noFill/>
        </p:spPr>
        <p:txBody>
          <a:bodyPr wrap="square" rtlCol="0">
            <a:spAutoFit/>
          </a:bodyPr>
          <a:lstStyle/>
          <a:p>
            <a:r>
              <a:rPr lang="en-US" sz="1100" b="1" dirty="0" smtClean="0"/>
              <a:t>M</a:t>
            </a:r>
          </a:p>
          <a:p>
            <a:endParaRPr lang="en-US" sz="1000" dirty="0" smtClean="0"/>
          </a:p>
          <a:p>
            <a:r>
              <a:rPr lang="en-US" sz="1000" dirty="0" smtClean="0"/>
              <a:t>97</a:t>
            </a:r>
          </a:p>
          <a:p>
            <a:endParaRPr lang="en-US" sz="1000" dirty="0" smtClean="0"/>
          </a:p>
          <a:p>
            <a:endParaRPr lang="en-US" sz="1000" dirty="0" smtClean="0"/>
          </a:p>
          <a:p>
            <a:r>
              <a:rPr lang="en-US" sz="1000" dirty="0" smtClean="0"/>
              <a:t>66</a:t>
            </a:r>
          </a:p>
          <a:p>
            <a:endParaRPr lang="en-US" sz="1000" dirty="0" smtClean="0"/>
          </a:p>
          <a:p>
            <a:endParaRPr lang="en-US" sz="1000" dirty="0" smtClean="0"/>
          </a:p>
          <a:p>
            <a:endParaRPr lang="en-US" sz="1000" dirty="0" smtClean="0"/>
          </a:p>
          <a:p>
            <a:r>
              <a:rPr lang="en-US" sz="1000" dirty="0" smtClean="0"/>
              <a:t>45</a:t>
            </a:r>
          </a:p>
          <a:p>
            <a:endParaRPr lang="en-US" sz="1000" dirty="0" smtClean="0"/>
          </a:p>
          <a:p>
            <a:endParaRPr lang="en-US" sz="1000" dirty="0" smtClean="0"/>
          </a:p>
          <a:p>
            <a:r>
              <a:rPr lang="en-US" sz="1000" dirty="0" smtClean="0"/>
              <a:t>35</a:t>
            </a:r>
          </a:p>
          <a:p>
            <a:endParaRPr lang="en-US" sz="1000" dirty="0" smtClean="0"/>
          </a:p>
          <a:p>
            <a:endParaRPr lang="en-US" sz="1000" dirty="0" smtClean="0"/>
          </a:p>
          <a:p>
            <a:endParaRPr lang="en-US" sz="1000" dirty="0" smtClean="0"/>
          </a:p>
          <a:p>
            <a:r>
              <a:rPr lang="en-US" sz="1000" dirty="0" smtClean="0"/>
              <a:t>25</a:t>
            </a:r>
          </a:p>
          <a:p>
            <a:endParaRPr lang="en-US" sz="1000" dirty="0" smtClean="0"/>
          </a:p>
          <a:p>
            <a:endParaRPr lang="en-US" sz="1000" dirty="0" smtClean="0"/>
          </a:p>
          <a:p>
            <a:endParaRPr lang="en-US" sz="1000" dirty="0" smtClean="0"/>
          </a:p>
          <a:p>
            <a:r>
              <a:rPr lang="en-US" sz="1000" dirty="0" smtClean="0"/>
              <a:t>18</a:t>
            </a:r>
          </a:p>
          <a:p>
            <a:endParaRPr lang="en-US" sz="1000" dirty="0" smtClean="0"/>
          </a:p>
          <a:p>
            <a:r>
              <a:rPr lang="en-US" sz="1000" dirty="0" smtClean="0"/>
              <a:t>14</a:t>
            </a:r>
            <a:endParaRPr lang="en-US" dirty="0"/>
          </a:p>
        </p:txBody>
      </p:sp>
      <p:sp>
        <p:nvSpPr>
          <p:cNvPr id="26" name="Rectangle 6"/>
          <p:cNvSpPr>
            <a:spLocks noChangeArrowheads="1"/>
          </p:cNvSpPr>
          <p:nvPr/>
        </p:nvSpPr>
        <p:spPr bwMode="auto">
          <a:xfrm rot="5400000">
            <a:off x="8177645" y="4914900"/>
            <a:ext cx="381000" cy="457200"/>
          </a:xfrm>
          <a:prstGeom prst="rect">
            <a:avLst/>
          </a:prstGeom>
          <a:noFill/>
          <a:ln w="31680">
            <a:solidFill>
              <a:srgbClr val="FF0000"/>
            </a:solidFill>
            <a:miter lim="800000"/>
            <a:headEnd/>
            <a:tailEnd/>
          </a:ln>
        </p:spPr>
        <p:txBody>
          <a:bodyPr wrap="none" anchor="ctr"/>
          <a:lstStyle/>
          <a:p>
            <a:pPr>
              <a:buClr>
                <a:srgbClr val="000000"/>
              </a:buClr>
              <a:buSzPct val="100000"/>
              <a:buFont typeface="Times New Roman" pitchFamily="18" charset="0"/>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amond(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7"/>
          <p:cNvSpPr txBox="1">
            <a:spLocks noChangeArrowheads="1"/>
          </p:cNvSpPr>
          <p:nvPr/>
        </p:nvSpPr>
        <p:spPr bwMode="auto">
          <a:xfrm>
            <a:off x="228600" y="419100"/>
            <a:ext cx="8686800" cy="723900"/>
          </a:xfrm>
          <a:prstGeom prst="rect">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smtClean="0">
                <a:solidFill>
                  <a:schemeClr val="accent2">
                    <a:lumMod val="75000"/>
                  </a:schemeClr>
                </a:solidFill>
              </a:rPr>
              <a:t>Single Step Purification </a:t>
            </a:r>
            <a:r>
              <a:rPr lang="en-US" sz="3200" b="1" dirty="0">
                <a:solidFill>
                  <a:schemeClr val="accent2">
                    <a:lumMod val="75000"/>
                  </a:schemeClr>
                </a:solidFill>
              </a:rPr>
              <a:t>of </a:t>
            </a:r>
            <a:r>
              <a:rPr lang="en-US" sz="3200" b="1" dirty="0" smtClean="0">
                <a:solidFill>
                  <a:schemeClr val="accent2">
                    <a:lumMod val="75000"/>
                  </a:schemeClr>
                </a:solidFill>
              </a:rPr>
              <a:t>22 </a:t>
            </a:r>
            <a:r>
              <a:rPr lang="en-US" sz="3200" b="1" dirty="0" err="1" smtClean="0">
                <a:solidFill>
                  <a:schemeClr val="accent2">
                    <a:lumMod val="75000"/>
                  </a:schemeClr>
                </a:solidFill>
              </a:rPr>
              <a:t>kDa</a:t>
            </a:r>
            <a:r>
              <a:rPr lang="en-US" sz="3200" b="1" dirty="0" smtClean="0">
                <a:solidFill>
                  <a:schemeClr val="accent2">
                    <a:lumMod val="75000"/>
                  </a:schemeClr>
                </a:solidFill>
              </a:rPr>
              <a:t> Protein</a:t>
            </a:r>
            <a:endParaRPr lang="en-US" sz="3200" b="1" dirty="0">
              <a:solidFill>
                <a:schemeClr val="accent2">
                  <a:lumMod val="75000"/>
                </a:schemeClr>
              </a:solidFill>
            </a:endParaRPr>
          </a:p>
        </p:txBody>
      </p:sp>
      <p:sp>
        <p:nvSpPr>
          <p:cNvPr id="16" name="Date Placeholder 15"/>
          <p:cNvSpPr>
            <a:spLocks noGrp="1"/>
          </p:cNvSpPr>
          <p:nvPr>
            <p:ph type="dt" sz="quarter" idx="10"/>
          </p:nvPr>
        </p:nvSpPr>
        <p:spPr>
          <a:xfrm>
            <a:off x="457200" y="6270625"/>
            <a:ext cx="2127250" cy="358775"/>
          </a:xfrm>
        </p:spPr>
        <p:txBody>
          <a:bodyPr/>
          <a:lstStyle/>
          <a:p>
            <a:pPr>
              <a:defRPr/>
            </a:pPr>
            <a:fld id="{D5DE0B6F-73C8-49F6-9FD3-8AD3A4BB5A2F}" type="datetime1">
              <a:rPr lang="en-US" smtClean="0"/>
              <a:pPr>
                <a:defRPr/>
              </a:pPr>
              <a:t>4/29/2014</a:t>
            </a:fld>
            <a:endParaRPr lang="en-US" dirty="0"/>
          </a:p>
        </p:txBody>
      </p:sp>
      <p:sp>
        <p:nvSpPr>
          <p:cNvPr id="17" name="Slide Number Placeholder 16"/>
          <p:cNvSpPr>
            <a:spLocks noGrp="1"/>
          </p:cNvSpPr>
          <p:nvPr>
            <p:ph type="sldNum" sz="quarter" idx="12"/>
          </p:nvPr>
        </p:nvSpPr>
        <p:spPr/>
        <p:txBody>
          <a:bodyPr/>
          <a:lstStyle/>
          <a:p>
            <a:pPr>
              <a:defRPr/>
            </a:pPr>
            <a:fld id="{672AD234-DD2F-4D69-8999-FA12A16C53BD}" type="slidenum">
              <a:rPr lang="en-US"/>
              <a:pPr>
                <a:defRPr/>
              </a:pPr>
              <a:t>4</a:t>
            </a:fld>
            <a:endParaRPr lang="en-US"/>
          </a:p>
        </p:txBody>
      </p:sp>
      <p:pic>
        <p:nvPicPr>
          <p:cNvPr id="18" name="Picture 2" descr="E:\thesis\crystalogr part\pics_thesis\protein-profile.tiff"/>
          <p:cNvPicPr>
            <a:picLocks noChangeAspect="1" noChangeArrowheads="1"/>
          </p:cNvPicPr>
          <p:nvPr/>
        </p:nvPicPr>
        <p:blipFill>
          <a:blip r:embed="rId2"/>
          <a:srcRect/>
          <a:stretch>
            <a:fillRect/>
          </a:stretch>
        </p:blipFill>
        <p:spPr bwMode="auto">
          <a:xfrm>
            <a:off x="1066800" y="1676400"/>
            <a:ext cx="729440" cy="3691673"/>
          </a:xfrm>
          <a:prstGeom prst="rect">
            <a:avLst/>
          </a:prstGeom>
          <a:noFill/>
          <a:ln w="9525">
            <a:noFill/>
            <a:miter lim="800000"/>
            <a:headEnd/>
            <a:tailEnd/>
          </a:ln>
        </p:spPr>
      </p:pic>
      <p:sp>
        <p:nvSpPr>
          <p:cNvPr id="19" name="Rectangle 6"/>
          <p:cNvSpPr>
            <a:spLocks noChangeArrowheads="1"/>
          </p:cNvSpPr>
          <p:nvPr/>
        </p:nvSpPr>
        <p:spPr bwMode="auto">
          <a:xfrm rot="5400000">
            <a:off x="1409700" y="4305300"/>
            <a:ext cx="381000" cy="457200"/>
          </a:xfrm>
          <a:prstGeom prst="rect">
            <a:avLst/>
          </a:prstGeom>
          <a:noFill/>
          <a:ln w="31680">
            <a:solidFill>
              <a:srgbClr val="FF0000"/>
            </a:solidFill>
            <a:miter lim="800000"/>
            <a:headEnd/>
            <a:tailEnd/>
          </a:ln>
        </p:spPr>
        <p:txBody>
          <a:bodyPr wrap="none" anchor="ctr"/>
          <a:lstStyle/>
          <a:p>
            <a:pPr>
              <a:buClr>
                <a:srgbClr val="000000"/>
              </a:buClr>
              <a:buSzPct val="100000"/>
              <a:buFont typeface="Times New Roman" pitchFamily="18" charset="0"/>
              <a:buNone/>
            </a:pPr>
            <a:endParaRPr lang="en-US"/>
          </a:p>
        </p:txBody>
      </p:sp>
      <p:grpSp>
        <p:nvGrpSpPr>
          <p:cNvPr id="32" name="Group 31"/>
          <p:cNvGrpSpPr/>
          <p:nvPr/>
        </p:nvGrpSpPr>
        <p:grpSpPr>
          <a:xfrm>
            <a:off x="2133600" y="1219200"/>
            <a:ext cx="3613150" cy="4191000"/>
            <a:chOff x="2133600" y="1219200"/>
            <a:chExt cx="3613150" cy="4191000"/>
          </a:xfrm>
        </p:grpSpPr>
        <p:pic>
          <p:nvPicPr>
            <p:cNvPr id="62475" name="Picture 1"/>
            <p:cNvPicPr>
              <a:picLocks noChangeAspect="1" noChangeArrowheads="1"/>
            </p:cNvPicPr>
            <p:nvPr/>
          </p:nvPicPr>
          <p:blipFill>
            <a:blip r:embed="rId3"/>
            <a:srcRect l="36267" t="3473"/>
            <a:stretch>
              <a:fillRect/>
            </a:stretch>
          </p:blipFill>
          <p:spPr bwMode="auto">
            <a:xfrm>
              <a:off x="2667000" y="1219200"/>
              <a:ext cx="3079750" cy="4191000"/>
            </a:xfrm>
            <a:prstGeom prst="rect">
              <a:avLst/>
            </a:prstGeom>
            <a:noFill/>
            <a:ln w="9525">
              <a:noFill/>
              <a:round/>
              <a:headEnd/>
              <a:tailEnd/>
            </a:ln>
          </p:spPr>
        </p:pic>
        <p:sp>
          <p:nvSpPr>
            <p:cNvPr id="20" name="AutoShape 4"/>
            <p:cNvSpPr>
              <a:spLocks noChangeArrowheads="1"/>
            </p:cNvSpPr>
            <p:nvPr/>
          </p:nvSpPr>
          <p:spPr bwMode="auto">
            <a:xfrm flipV="1">
              <a:off x="2133600" y="3276600"/>
              <a:ext cx="384811" cy="198421"/>
            </a:xfrm>
            <a:prstGeom prst="rightArrow">
              <a:avLst>
                <a:gd name="adj1" fmla="val 50000"/>
                <a:gd name="adj2" fmla="val 49998"/>
              </a:avLst>
            </a:prstGeom>
            <a:solidFill>
              <a:srgbClr val="4F81BD"/>
            </a:solidFill>
            <a:ln w="25560">
              <a:solidFill>
                <a:srgbClr val="385D8A"/>
              </a:solidFill>
              <a:miter lim="800000"/>
              <a:headEnd/>
              <a:tailEnd/>
            </a:ln>
          </p:spPr>
          <p:txBody>
            <a:bodyPr wrap="none" anchor="ctr"/>
            <a:lstStyle/>
            <a:p>
              <a:pPr>
                <a:buClr>
                  <a:srgbClr val="000000"/>
                </a:buClr>
                <a:buSzPct val="100000"/>
                <a:buFont typeface="Times New Roman" pitchFamily="18" charset="0"/>
                <a:buNone/>
              </a:pPr>
              <a:endParaRPr lang="en-US"/>
            </a:p>
          </p:txBody>
        </p:sp>
      </p:grpSp>
      <p:grpSp>
        <p:nvGrpSpPr>
          <p:cNvPr id="33" name="Group 32"/>
          <p:cNvGrpSpPr/>
          <p:nvPr/>
        </p:nvGrpSpPr>
        <p:grpSpPr>
          <a:xfrm>
            <a:off x="2831945" y="1676400"/>
            <a:ext cx="4483256" cy="3657600"/>
            <a:chOff x="2831945" y="1676400"/>
            <a:chExt cx="4483256" cy="3657600"/>
          </a:xfrm>
        </p:grpSpPr>
        <p:pic>
          <p:nvPicPr>
            <p:cNvPr id="62474" name="Picture 20" descr="E:\thesis\crystalogr part\pics_thesis\cp_final.tiff"/>
            <p:cNvPicPr>
              <a:picLocks noChangeAspect="1" noChangeArrowheads="1"/>
            </p:cNvPicPr>
            <p:nvPr/>
          </p:nvPicPr>
          <p:blipFill>
            <a:blip r:embed="rId4"/>
            <a:srcRect/>
            <a:stretch>
              <a:fillRect/>
            </a:stretch>
          </p:blipFill>
          <p:spPr bwMode="auto">
            <a:xfrm>
              <a:off x="6553201" y="1676400"/>
              <a:ext cx="762000" cy="3657600"/>
            </a:xfrm>
            <a:prstGeom prst="rect">
              <a:avLst/>
            </a:prstGeom>
            <a:noFill/>
            <a:ln w="9525">
              <a:noFill/>
              <a:miter lim="800000"/>
              <a:headEnd/>
              <a:tailEnd/>
            </a:ln>
          </p:spPr>
        </p:pic>
        <p:grpSp>
          <p:nvGrpSpPr>
            <p:cNvPr id="4" name="Group 12"/>
            <p:cNvGrpSpPr>
              <a:grpSpLocks/>
            </p:cNvGrpSpPr>
            <p:nvPr/>
          </p:nvGrpSpPr>
          <p:grpSpPr bwMode="auto">
            <a:xfrm>
              <a:off x="2831945" y="4038600"/>
              <a:ext cx="4178758" cy="1000125"/>
              <a:chOff x="1308" y="2974"/>
              <a:chExt cx="2665" cy="630"/>
            </a:xfrm>
          </p:grpSpPr>
          <p:sp>
            <p:nvSpPr>
              <p:cNvPr id="62478" name="Rectangle 13"/>
              <p:cNvSpPr>
                <a:spLocks noChangeArrowheads="1"/>
              </p:cNvSpPr>
              <p:nvPr/>
            </p:nvSpPr>
            <p:spPr bwMode="auto">
              <a:xfrm>
                <a:off x="3730" y="3166"/>
                <a:ext cx="243" cy="192"/>
              </a:xfrm>
              <a:prstGeom prst="rect">
                <a:avLst/>
              </a:prstGeom>
              <a:noFill/>
              <a:ln w="25560">
                <a:solidFill>
                  <a:srgbClr val="FF0000"/>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62479" name="Rectangle 14"/>
              <p:cNvSpPr>
                <a:spLocks noChangeArrowheads="1"/>
              </p:cNvSpPr>
              <p:nvPr/>
            </p:nvSpPr>
            <p:spPr bwMode="auto">
              <a:xfrm rot="16200000" flipH="1">
                <a:off x="1077" y="3205"/>
                <a:ext cx="626" cy="164"/>
              </a:xfrm>
              <a:prstGeom prst="rect">
                <a:avLst/>
              </a:prstGeom>
              <a:noFill/>
              <a:ln w="25560">
                <a:solidFill>
                  <a:srgbClr val="FF0000"/>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62480" name="Line 15"/>
              <p:cNvSpPr>
                <a:spLocks noChangeShapeType="1"/>
              </p:cNvSpPr>
              <p:nvPr/>
            </p:nvSpPr>
            <p:spPr bwMode="auto">
              <a:xfrm flipV="1">
                <a:off x="1446" y="3358"/>
                <a:ext cx="2284" cy="246"/>
              </a:xfrm>
              <a:prstGeom prst="line">
                <a:avLst/>
              </a:prstGeom>
              <a:noFill/>
              <a:ln w="25560">
                <a:solidFill>
                  <a:srgbClr val="FF0000"/>
                </a:solidFill>
                <a:miter lim="800000"/>
                <a:headEnd/>
                <a:tailEnd/>
              </a:ln>
            </p:spPr>
            <p:txBody>
              <a:bodyPr/>
              <a:lstStyle/>
              <a:p>
                <a:endParaRPr lang="en-US"/>
              </a:p>
            </p:txBody>
          </p:sp>
          <p:sp>
            <p:nvSpPr>
              <p:cNvPr id="62481" name="Line 16"/>
              <p:cNvSpPr>
                <a:spLocks noChangeShapeType="1"/>
              </p:cNvSpPr>
              <p:nvPr/>
            </p:nvSpPr>
            <p:spPr bwMode="auto">
              <a:xfrm>
                <a:off x="1446" y="2974"/>
                <a:ext cx="2284" cy="192"/>
              </a:xfrm>
              <a:prstGeom prst="line">
                <a:avLst/>
              </a:prstGeom>
              <a:noFill/>
              <a:ln w="25560">
                <a:solidFill>
                  <a:srgbClr val="FF0000"/>
                </a:solidFill>
                <a:miter lim="800000"/>
                <a:headEnd/>
                <a:tailEnd/>
              </a:ln>
            </p:spPr>
            <p:txBody>
              <a:bodyPr/>
              <a:lstStyle/>
              <a:p>
                <a:endParaRPr lang="en-US"/>
              </a:p>
            </p:txBody>
          </p:sp>
        </p:grpSp>
        <p:sp>
          <p:nvSpPr>
            <p:cNvPr id="21" name="AutoShape 4"/>
            <p:cNvSpPr>
              <a:spLocks noChangeArrowheads="1"/>
            </p:cNvSpPr>
            <p:nvPr/>
          </p:nvSpPr>
          <p:spPr bwMode="auto">
            <a:xfrm flipV="1">
              <a:off x="5791200" y="3352800"/>
              <a:ext cx="384811" cy="198421"/>
            </a:xfrm>
            <a:prstGeom prst="rightArrow">
              <a:avLst>
                <a:gd name="adj1" fmla="val 50000"/>
                <a:gd name="adj2" fmla="val 49998"/>
              </a:avLst>
            </a:prstGeom>
            <a:solidFill>
              <a:srgbClr val="4F81BD"/>
            </a:solidFill>
            <a:ln w="25560">
              <a:solidFill>
                <a:srgbClr val="385D8A"/>
              </a:solidFill>
              <a:miter lim="800000"/>
              <a:headEnd/>
              <a:tailEnd/>
            </a:ln>
          </p:spPr>
          <p:txBody>
            <a:bodyPr wrap="none" anchor="ctr"/>
            <a:lstStyle/>
            <a:p>
              <a:pPr>
                <a:buClr>
                  <a:srgbClr val="000000"/>
                </a:buClr>
                <a:buSzPct val="100000"/>
                <a:buFont typeface="Times New Roman" pitchFamily="18" charset="0"/>
                <a:buNone/>
              </a:pPr>
              <a:endParaRPr lang="en-US"/>
            </a:p>
          </p:txBody>
        </p:sp>
      </p:grpSp>
      <p:sp>
        <p:nvSpPr>
          <p:cNvPr id="22" name="Text Box 9"/>
          <p:cNvSpPr txBox="1">
            <a:spLocks noChangeArrowheads="1"/>
          </p:cNvSpPr>
          <p:nvPr/>
        </p:nvSpPr>
        <p:spPr bwMode="auto">
          <a:xfrm>
            <a:off x="381000" y="5724487"/>
            <a:ext cx="8382000" cy="371513"/>
          </a:xfrm>
          <a:prstGeom prst="rect">
            <a:avLst/>
          </a:prstGeom>
          <a:noFill/>
          <a:ln w="9525">
            <a:noFill/>
            <a:round/>
            <a:headEnd/>
            <a:tailEnd/>
          </a:ln>
        </p:spPr>
        <p:txBody>
          <a:bodyPr wrap="square" lIns="90000" tIns="46800" rIns="90000" bIns="46800">
            <a:spAutoFit/>
          </a:bodyPr>
          <a:lstStyle/>
          <a:p>
            <a:pPr>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0000"/>
                </a:solidFill>
                <a:latin typeface="Calibri" pitchFamily="34" charset="0"/>
              </a:rPr>
              <a:t>Size Exclusion Chromatography buffer: 50 </a:t>
            </a:r>
            <a:r>
              <a:rPr lang="en-US" b="1" dirty="0" err="1" smtClean="0">
                <a:solidFill>
                  <a:srgbClr val="000000"/>
                </a:solidFill>
                <a:latin typeface="Calibri" pitchFamily="34" charset="0"/>
              </a:rPr>
              <a:t>mM</a:t>
            </a:r>
            <a:r>
              <a:rPr lang="en-US" b="1" dirty="0" smtClean="0">
                <a:solidFill>
                  <a:srgbClr val="000000"/>
                </a:solidFill>
                <a:latin typeface="Calibri" pitchFamily="34" charset="0"/>
              </a:rPr>
              <a:t> Sodium </a:t>
            </a:r>
            <a:r>
              <a:rPr lang="en-US" b="1" dirty="0">
                <a:solidFill>
                  <a:srgbClr val="000000"/>
                </a:solidFill>
                <a:latin typeface="Calibri" pitchFamily="34" charset="0"/>
              </a:rPr>
              <a:t>Acetate </a:t>
            </a:r>
            <a:r>
              <a:rPr lang="en-US" b="1" dirty="0" smtClean="0">
                <a:solidFill>
                  <a:srgbClr val="000000"/>
                </a:solidFill>
                <a:latin typeface="Calibri" pitchFamily="34" charset="0"/>
              </a:rPr>
              <a:t>pH </a:t>
            </a:r>
            <a:r>
              <a:rPr lang="en-US" b="1" dirty="0">
                <a:solidFill>
                  <a:srgbClr val="000000"/>
                </a:solidFill>
                <a:latin typeface="Calibri" pitchFamily="34" charset="0"/>
              </a:rPr>
              <a:t>5.5 </a:t>
            </a:r>
            <a:r>
              <a:rPr lang="en-US" b="1" dirty="0" smtClean="0">
                <a:solidFill>
                  <a:srgbClr val="000000"/>
                </a:solidFill>
                <a:latin typeface="Calibri" pitchFamily="34" charset="0"/>
              </a:rPr>
              <a:t>+ 150 </a:t>
            </a:r>
            <a:r>
              <a:rPr lang="en-US" b="1" dirty="0" err="1" smtClean="0">
                <a:solidFill>
                  <a:srgbClr val="000000"/>
                </a:solidFill>
                <a:latin typeface="Calibri" pitchFamily="34" charset="0"/>
              </a:rPr>
              <a:t>mM</a:t>
            </a:r>
            <a:r>
              <a:rPr lang="en-US" b="1" dirty="0" smtClean="0">
                <a:solidFill>
                  <a:srgbClr val="000000"/>
                </a:solidFill>
                <a:latin typeface="Calibri" pitchFamily="34" charset="0"/>
              </a:rPr>
              <a:t> </a:t>
            </a:r>
            <a:r>
              <a:rPr lang="en-US" b="1" dirty="0" err="1" smtClean="0">
                <a:solidFill>
                  <a:srgbClr val="000000"/>
                </a:solidFill>
                <a:latin typeface="Calibri" pitchFamily="34" charset="0"/>
              </a:rPr>
              <a:t>NaCl</a:t>
            </a:r>
            <a:endParaRPr lang="en-US" b="1" dirty="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amond(in)">
                                      <p:cBhvr>
                                        <p:cTn id="1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457200" y="228600"/>
            <a:ext cx="8229600" cy="868363"/>
          </a:xfrm>
          <a:prstGeom prst="rect">
            <a:avLst/>
          </a:prstGeom>
          <a:noFill/>
          <a:ln w="9525">
            <a:noFill/>
            <a:round/>
            <a:headEnd/>
            <a:tailEnd/>
          </a:ln>
        </p:spPr>
        <p:txBody>
          <a:bodyPr lIns="90000" tIns="46800" rIns="90000" bIns="46800" anchor="ctr"/>
          <a:lstStyle/>
          <a:p>
            <a:pPr>
              <a:spcBef>
                <a:spcPts val="400"/>
              </a:spcBef>
              <a:spcAft>
                <a:spcPts val="40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smtClean="0">
                <a:solidFill>
                  <a:schemeClr val="accent2">
                    <a:lumMod val="75000"/>
                  </a:schemeClr>
                </a:solidFill>
              </a:rPr>
              <a:t>Characterization of 22 </a:t>
            </a:r>
            <a:r>
              <a:rPr lang="en-US" sz="3200" b="1" dirty="0" err="1" smtClean="0">
                <a:solidFill>
                  <a:schemeClr val="accent2">
                    <a:lumMod val="75000"/>
                  </a:schemeClr>
                </a:solidFill>
              </a:rPr>
              <a:t>kDa</a:t>
            </a:r>
            <a:r>
              <a:rPr lang="en-US" sz="3200" b="1" dirty="0" smtClean="0">
                <a:solidFill>
                  <a:schemeClr val="accent2">
                    <a:lumMod val="75000"/>
                  </a:schemeClr>
                </a:solidFill>
              </a:rPr>
              <a:t> Protein</a:t>
            </a:r>
          </a:p>
        </p:txBody>
      </p:sp>
      <p:sp>
        <p:nvSpPr>
          <p:cNvPr id="9" name="Slide Number Placeholder 8"/>
          <p:cNvSpPr>
            <a:spLocks noGrp="1"/>
          </p:cNvSpPr>
          <p:nvPr>
            <p:ph type="sldNum" sz="quarter" idx="12"/>
          </p:nvPr>
        </p:nvSpPr>
        <p:spPr>
          <a:xfrm>
            <a:off x="6629400" y="6492240"/>
            <a:ext cx="2133600" cy="365760"/>
          </a:xfrm>
        </p:spPr>
        <p:txBody>
          <a:bodyPr/>
          <a:lstStyle/>
          <a:p>
            <a:pPr>
              <a:defRPr/>
            </a:pPr>
            <a:fld id="{A3E2A944-0FEE-4C5B-B5E3-1FAD89BE0CBE}" type="slidenum">
              <a:rPr lang="en-US"/>
              <a:pPr>
                <a:defRPr/>
              </a:pPr>
              <a:t>5</a:t>
            </a:fld>
            <a:endParaRPr lang="en-US" dirty="0"/>
          </a:p>
        </p:txBody>
      </p:sp>
      <p:grpSp>
        <p:nvGrpSpPr>
          <p:cNvPr id="2" name="Group 24"/>
          <p:cNvGrpSpPr>
            <a:grpSpLocks/>
          </p:cNvGrpSpPr>
          <p:nvPr/>
        </p:nvGrpSpPr>
        <p:grpSpPr bwMode="auto">
          <a:xfrm>
            <a:off x="533400" y="4572000"/>
            <a:ext cx="7696200" cy="1039356"/>
            <a:chOff x="457200" y="2128105"/>
            <a:chExt cx="7696200" cy="885648"/>
          </a:xfrm>
        </p:grpSpPr>
        <p:sp>
          <p:nvSpPr>
            <p:cNvPr id="24581" name="Rectangle 1"/>
            <p:cNvSpPr>
              <a:spLocks noChangeArrowheads="1"/>
            </p:cNvSpPr>
            <p:nvPr/>
          </p:nvSpPr>
          <p:spPr bwMode="auto">
            <a:xfrm>
              <a:off x="3352800" y="2177968"/>
              <a:ext cx="4800600" cy="799894"/>
            </a:xfrm>
            <a:prstGeom prst="wedgeRectCallout">
              <a:avLst>
                <a:gd name="adj1" fmla="val -6050"/>
                <a:gd name="adj2" fmla="val 77039"/>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eaLnBrk="0" hangingPunct="0">
                <a:defRPr/>
              </a:pPr>
              <a:r>
                <a:rPr lang="en-US" sz="1100" dirty="0">
                  <a:solidFill>
                    <a:schemeClr val="tx2"/>
                  </a:solidFill>
                  <a:cs typeface="Arial" pitchFamily="34" charset="0"/>
                </a:rPr>
                <a:t>LSDGGLASDADYPYTGLK</a:t>
              </a:r>
            </a:p>
            <a:p>
              <a:pPr eaLnBrk="0" hangingPunct="0">
                <a:defRPr/>
              </a:pPr>
              <a:r>
                <a:rPr lang="en-US" sz="1100" b="1" dirty="0">
                  <a:solidFill>
                    <a:srgbClr val="BD1DB5"/>
                  </a:solidFill>
                  <a:cs typeface="Arial" pitchFamily="34" charset="0"/>
                </a:rPr>
                <a:t>WVLSDGGLASDADYPYTGLCLTWK</a:t>
              </a:r>
            </a:p>
            <a:p>
              <a:pPr eaLnBrk="0" hangingPunct="0">
                <a:defRPr/>
              </a:pPr>
              <a:r>
                <a:rPr lang="en-US" sz="1100" b="1" dirty="0">
                  <a:solidFill>
                    <a:schemeClr val="accent2"/>
                  </a:solidFill>
                  <a:cs typeface="Arial" pitchFamily="34" charset="0"/>
                </a:rPr>
                <a:t>QPDQTGALEGLNALTTGR</a:t>
              </a:r>
            </a:p>
            <a:p>
              <a:pPr eaLnBrk="0" hangingPunct="0">
                <a:defRPr/>
              </a:pPr>
              <a:r>
                <a:rPr lang="en-US" sz="1100" dirty="0">
                  <a:solidFill>
                    <a:schemeClr val="tx2"/>
                  </a:solidFill>
                  <a:cs typeface="Arial" pitchFamily="34" charset="0"/>
                </a:rPr>
                <a:t>FQTQLEGLNALTTGR</a:t>
              </a:r>
            </a:p>
            <a:p>
              <a:pPr eaLnBrk="0" hangingPunct="0">
                <a:defRPr/>
              </a:pPr>
              <a:r>
                <a:rPr lang="en-US" sz="1100" b="1" dirty="0">
                  <a:solidFill>
                    <a:srgbClr val="00B050"/>
                  </a:solidFill>
                  <a:cs typeface="Arial" pitchFamily="34" charset="0"/>
                </a:rPr>
                <a:t>EPSVSEQQLVDCHTGSSGCQNDANDAFR</a:t>
              </a:r>
            </a:p>
          </p:txBody>
        </p:sp>
        <p:sp>
          <p:nvSpPr>
            <p:cNvPr id="11" name="TextBox 10"/>
            <p:cNvSpPr txBox="1"/>
            <p:nvPr/>
          </p:nvSpPr>
          <p:spPr>
            <a:xfrm>
              <a:off x="457200" y="2128105"/>
              <a:ext cx="2590800" cy="885648"/>
            </a:xfrm>
            <a:prstGeom prst="rightArrow">
              <a:avLst/>
            </a:prstGeom>
            <a:solidFill>
              <a:srgbClr val="CCFFFF"/>
            </a:solidFill>
            <a:ln>
              <a:solidFill>
                <a:srgbClr val="00B05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marL="177800" indent="-177800">
                <a:defRPr/>
              </a:pPr>
              <a:r>
                <a:rPr lang="en-US" sz="1400" b="1" dirty="0" smtClean="0">
                  <a:solidFill>
                    <a:schemeClr val="tx2"/>
                  </a:solidFill>
                  <a:latin typeface="+mn-lt"/>
                </a:rPr>
                <a:t>* </a:t>
              </a:r>
              <a:r>
                <a:rPr lang="en-US" sz="1400" b="1" dirty="0" smtClean="0">
                  <a:solidFill>
                    <a:schemeClr val="tx1"/>
                  </a:solidFill>
                  <a:latin typeface="+mn-lt"/>
                </a:rPr>
                <a:t>Fragments  by Mass Spectrometry</a:t>
              </a:r>
              <a:endParaRPr lang="en-US" sz="1400" b="1" dirty="0">
                <a:solidFill>
                  <a:schemeClr val="tx1"/>
                </a:solidFill>
                <a:latin typeface="+mn-lt"/>
              </a:endParaRPr>
            </a:p>
          </p:txBody>
        </p:sp>
      </p:grpSp>
      <p:sp>
        <p:nvSpPr>
          <p:cNvPr id="13" name="TextBox 12"/>
          <p:cNvSpPr txBox="1"/>
          <p:nvPr/>
        </p:nvSpPr>
        <p:spPr>
          <a:xfrm>
            <a:off x="228600" y="5943600"/>
            <a:ext cx="8739893" cy="253916"/>
          </a:xfrm>
          <a:prstGeom prst="rect">
            <a:avLst/>
          </a:prstGeom>
          <a:noFill/>
        </p:spPr>
        <p:txBody>
          <a:bodyPr wrap="none" rtlCol="0">
            <a:spAutoFit/>
          </a:bodyPr>
          <a:lstStyle/>
          <a:p>
            <a:r>
              <a:rPr lang="en-US" sz="1050" b="1" dirty="0" smtClean="0"/>
              <a:t>* Mass spectrometric characterization was performed by Dr. Friedrich Buck in UKE University Hamburg Germany</a:t>
            </a:r>
            <a:endParaRPr lang="en-US" sz="1050" b="1" dirty="0"/>
          </a:p>
        </p:txBody>
      </p:sp>
      <p:sp>
        <p:nvSpPr>
          <p:cNvPr id="14" name="Date Placeholder 13"/>
          <p:cNvSpPr>
            <a:spLocks noGrp="1"/>
          </p:cNvSpPr>
          <p:nvPr>
            <p:ph type="dt" sz="half" idx="10"/>
          </p:nvPr>
        </p:nvSpPr>
        <p:spPr>
          <a:xfrm>
            <a:off x="457200" y="6492240"/>
            <a:ext cx="2133600" cy="365760"/>
          </a:xfrm>
        </p:spPr>
        <p:txBody>
          <a:bodyPr/>
          <a:lstStyle/>
          <a:p>
            <a:fld id="{BF377DF2-1855-4D5D-8266-D6F03481FB30}" type="datetime1">
              <a:rPr lang="en-US" smtClean="0"/>
              <a:pPr/>
              <a:t>4/29/2014</a:t>
            </a:fld>
            <a:endParaRPr lang="en-US" dirty="0"/>
          </a:p>
        </p:txBody>
      </p:sp>
      <p:sp>
        <p:nvSpPr>
          <p:cNvPr id="18433" name="Rectangle 1"/>
          <p:cNvSpPr>
            <a:spLocks noChangeArrowheads="1"/>
          </p:cNvSpPr>
          <p:nvPr/>
        </p:nvSpPr>
        <p:spPr bwMode="auto">
          <a:xfrm>
            <a:off x="457200" y="1143000"/>
            <a:ext cx="8382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Wingdings" pitchFamily="2" charset="2"/>
              <a:buChar char="q"/>
            </a:pP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In the </a:t>
            </a:r>
            <a:r>
              <a:rPr lang="en-US" sz="1600" dirty="0" err="1" smtClean="0">
                <a:latin typeface="Calibri" pitchFamily="34" charset="0"/>
                <a:ea typeface="Times New Roman" pitchFamily="18" charset="0"/>
                <a:cs typeface="Calibri" pitchFamily="34" charset="0"/>
              </a:rPr>
              <a:t>Coomassie</a:t>
            </a:r>
            <a:r>
              <a:rPr lang="en-US" sz="1600" dirty="0" smtClean="0">
                <a:latin typeface="Calibri" pitchFamily="34" charset="0"/>
                <a:ea typeface="Times New Roman" pitchFamily="18" charset="0"/>
                <a:cs typeface="Calibri" pitchFamily="34" charset="0"/>
              </a:rPr>
              <a:t> stained g</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el, the 22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kDa</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band was cut down, and the protein was reduced with DTT (10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mM</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56 </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Symbol" pitchFamily="18" charset="2"/>
              </a:rPr>
              <a:t></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 30 min.). </a:t>
            </a:r>
          </a:p>
          <a:p>
            <a:pPr lvl="0" algn="just" fontAlgn="base">
              <a:spcBef>
                <a:spcPct val="0"/>
              </a:spcBef>
              <a:spcAft>
                <a:spcPct val="0"/>
              </a:spcAft>
              <a:buFont typeface="Wingdings" pitchFamily="2" charset="2"/>
              <a:buChar char="q"/>
            </a:pPr>
            <a:endParaRPr lang="en-US" sz="1600" dirty="0" smtClean="0">
              <a:latin typeface="Calibri" pitchFamily="34" charset="0"/>
              <a:ea typeface="Times New Roman" pitchFamily="18" charset="0"/>
              <a:cs typeface="Calibri" pitchFamily="34" charset="0"/>
            </a:endParaRPr>
          </a:p>
          <a:p>
            <a:pPr lvl="0" algn="just" fontAlgn="base">
              <a:spcBef>
                <a:spcPct val="0"/>
              </a:spcBef>
              <a:spcAft>
                <a:spcPct val="0"/>
              </a:spcAft>
              <a:buFont typeface="Wingdings" pitchFamily="2" charset="2"/>
              <a:buChar char="q"/>
            </a:pP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For mass spectrometry, the protein in-gel digestion was performed with 5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ng</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/µl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trypsin</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Promega</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Madison, USA) in 50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mM</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NH</a:t>
            </a:r>
            <a:r>
              <a:rPr kumimoji="0" lang="en-US" sz="1600"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sym typeface="Symbol" pitchFamily="18" charset="2"/>
              </a:rPr>
              <a:t>4</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Symbol" pitchFamily="18" charset="2"/>
              </a:rPr>
              <a:t>HCO</a:t>
            </a:r>
            <a:r>
              <a:rPr kumimoji="0" lang="en-US" sz="1600"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sym typeface="Symbol" pitchFamily="18" charset="2"/>
              </a:rPr>
              <a:t>3</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Symbol" pitchFamily="18" charset="2"/>
              </a:rPr>
              <a:t>, at 37 </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 for 16 hrs. </a:t>
            </a:r>
          </a:p>
          <a:p>
            <a:pPr lvl="0" algn="just" fontAlgn="base">
              <a:spcBef>
                <a:spcPct val="0"/>
              </a:spcBef>
              <a:spcAft>
                <a:spcPct val="0"/>
              </a:spcAft>
              <a:buFont typeface="Wingdings" pitchFamily="2" charset="2"/>
              <a:buChar char="q"/>
            </a:pPr>
            <a:endParaRPr lang="en-US" sz="1600" dirty="0" smtClean="0">
              <a:latin typeface="Calibri" pitchFamily="34" charset="0"/>
              <a:ea typeface="Times New Roman" pitchFamily="18" charset="0"/>
              <a:cs typeface="Calibri" pitchFamily="34" charset="0"/>
            </a:endParaRPr>
          </a:p>
          <a:p>
            <a:pPr lvl="0" algn="just" fontAlgn="base">
              <a:spcBef>
                <a:spcPct val="0"/>
              </a:spcBef>
              <a:spcAft>
                <a:spcPct val="0"/>
              </a:spcAft>
              <a:buFont typeface="Wingdings" pitchFamily="2" charset="2"/>
              <a:buChar char="q"/>
            </a:pP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After digestion, the gel pieces were repeatedly extracted in 50%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acetonitrile</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5% formic acid solution and the combined fractions were dried in a vacuum concentrator. The concentrate was re-dissolved in 5% methanol / 5% formic acid solution, desalted on a C18 µ</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ZipTip</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(Millipore, Billerica, USA), eluted with 1 µL 60% methanol / 5% formic acid mixture and analyzed by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nano-eletrospray</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mass spectrometry technique in a QTOF II instrument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Micromass</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Manchester, UK).</a:t>
            </a:r>
          </a:p>
          <a:p>
            <a:pPr lvl="0" algn="just" fontAlgn="base">
              <a:spcBef>
                <a:spcPct val="0"/>
              </a:spcBef>
              <a:spcAft>
                <a:spcPct val="0"/>
              </a:spcAft>
              <a:buFont typeface="Wingdings" pitchFamily="2" charset="2"/>
              <a:buChar char="q"/>
            </a:pPr>
            <a:endParaRPr lang="en-US" sz="1600" dirty="0" smtClean="0">
              <a:latin typeface="Calibri" pitchFamily="34" charset="0"/>
              <a:ea typeface="Times New Roman" pitchFamily="18" charset="0"/>
              <a:cs typeface="Calibri" pitchFamily="34" charset="0"/>
              <a:sym typeface="Symbol" pitchFamily="18" charset="2"/>
            </a:endParaRPr>
          </a:p>
          <a:p>
            <a:pPr lvl="0" algn="just" fontAlgn="base">
              <a:spcBef>
                <a:spcPct val="0"/>
              </a:spcBef>
              <a:spcAft>
                <a:spcPct val="0"/>
              </a:spcAft>
              <a:buFont typeface="Wingdings" pitchFamily="2" charset="2"/>
              <a:buChar char="q"/>
            </a:pPr>
            <a:r>
              <a:rPr lang="en-GB" sz="1600" dirty="0" smtClean="0">
                <a:latin typeface="Calibri" pitchFamily="34" charset="0"/>
                <a:ea typeface="Times New Roman" pitchFamily="18" charset="0"/>
                <a:cs typeface="Calibri" pitchFamily="34" charset="0"/>
              </a:rPr>
              <a:t>  MS/MS spectra obtained were evaluated by the Mascot web server</a:t>
            </a:r>
            <a:endParaRPr lang="en-US" sz="1600" dirty="0" smtClean="0">
              <a:latin typeface="Calibri" pitchFamily="34" charset="0"/>
              <a:ea typeface="Times New Roman" pitchFamily="18" charset="0"/>
              <a:cs typeface="Calibri" pitchFamily="34" charset="0"/>
              <a:sym typeface="Symbol" pitchFamily="18" charset="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457200" y="350837"/>
            <a:ext cx="8229600" cy="868363"/>
          </a:xfrm>
          <a:prstGeom prst="rect">
            <a:avLst/>
          </a:prstGeom>
          <a:noFill/>
          <a:ln w="9525">
            <a:noFill/>
            <a:round/>
            <a:headEnd/>
            <a:tailEnd/>
          </a:ln>
        </p:spPr>
        <p:txBody>
          <a:bodyPr lIns="90000" tIns="46800" rIns="90000" bIns="46800" anchor="ctr"/>
          <a:lstStyle/>
          <a:p>
            <a:pPr algn="ctr">
              <a:spcBef>
                <a:spcPts val="400"/>
              </a:spcBef>
              <a:spcAft>
                <a:spcPts val="40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smtClean="0">
                <a:solidFill>
                  <a:schemeClr val="accent2">
                    <a:lumMod val="75000"/>
                  </a:schemeClr>
                </a:solidFill>
              </a:rPr>
              <a:t>Identification of </a:t>
            </a:r>
            <a:r>
              <a:rPr lang="en-US" sz="3200" b="1" dirty="0" err="1" smtClean="0">
                <a:solidFill>
                  <a:schemeClr val="accent2">
                    <a:lumMod val="75000"/>
                  </a:schemeClr>
                </a:solidFill>
              </a:rPr>
              <a:t>Papain</a:t>
            </a:r>
            <a:r>
              <a:rPr lang="en-US" sz="3200" b="1" dirty="0" smtClean="0">
                <a:solidFill>
                  <a:schemeClr val="accent2">
                    <a:lumMod val="75000"/>
                  </a:schemeClr>
                </a:solidFill>
              </a:rPr>
              <a:t>-like </a:t>
            </a:r>
            <a:r>
              <a:rPr lang="en-US" sz="3200" b="1" dirty="0" err="1" smtClean="0">
                <a:solidFill>
                  <a:schemeClr val="accent2">
                    <a:lumMod val="75000"/>
                  </a:schemeClr>
                </a:solidFill>
              </a:rPr>
              <a:t>Cysteine</a:t>
            </a:r>
            <a:r>
              <a:rPr lang="en-US" sz="3200" b="1" dirty="0" smtClean="0">
                <a:solidFill>
                  <a:schemeClr val="accent2">
                    <a:lumMod val="75000"/>
                  </a:schemeClr>
                </a:solidFill>
              </a:rPr>
              <a:t> Protease</a:t>
            </a:r>
            <a:endParaRPr lang="en-US" sz="3200" b="1" dirty="0">
              <a:solidFill>
                <a:schemeClr val="accent2">
                  <a:lumMod val="75000"/>
                </a:schemeClr>
              </a:solidFill>
            </a:endParaRPr>
          </a:p>
        </p:txBody>
      </p:sp>
      <p:sp>
        <p:nvSpPr>
          <p:cNvPr id="9" name="Slide Number Placeholder 8"/>
          <p:cNvSpPr>
            <a:spLocks noGrp="1"/>
          </p:cNvSpPr>
          <p:nvPr>
            <p:ph type="sldNum" sz="quarter" idx="12"/>
          </p:nvPr>
        </p:nvSpPr>
        <p:spPr>
          <a:xfrm>
            <a:off x="6629400" y="6492240"/>
            <a:ext cx="2133600" cy="365760"/>
          </a:xfrm>
        </p:spPr>
        <p:txBody>
          <a:bodyPr/>
          <a:lstStyle/>
          <a:p>
            <a:pPr>
              <a:defRPr/>
            </a:pPr>
            <a:fld id="{A3E2A944-0FEE-4C5B-B5E3-1FAD89BE0CBE}" type="slidenum">
              <a:rPr lang="en-US"/>
              <a:pPr>
                <a:defRPr/>
              </a:pPr>
              <a:t>6</a:t>
            </a:fld>
            <a:endParaRPr lang="en-US" dirty="0"/>
          </a:p>
        </p:txBody>
      </p:sp>
      <p:grpSp>
        <p:nvGrpSpPr>
          <p:cNvPr id="2" name="Group 24"/>
          <p:cNvGrpSpPr>
            <a:grpSpLocks/>
          </p:cNvGrpSpPr>
          <p:nvPr/>
        </p:nvGrpSpPr>
        <p:grpSpPr bwMode="auto">
          <a:xfrm>
            <a:off x="609600" y="1408361"/>
            <a:ext cx="7696200" cy="1039356"/>
            <a:chOff x="457200" y="2128105"/>
            <a:chExt cx="7696200" cy="885648"/>
          </a:xfrm>
        </p:grpSpPr>
        <p:sp>
          <p:nvSpPr>
            <p:cNvPr id="24581" name="Rectangle 1"/>
            <p:cNvSpPr>
              <a:spLocks noChangeArrowheads="1"/>
            </p:cNvSpPr>
            <p:nvPr/>
          </p:nvSpPr>
          <p:spPr bwMode="auto">
            <a:xfrm>
              <a:off x="3352800" y="2177968"/>
              <a:ext cx="4800600" cy="799894"/>
            </a:xfrm>
            <a:prstGeom prst="wedgeRectCallout">
              <a:avLst>
                <a:gd name="adj1" fmla="val -6050"/>
                <a:gd name="adj2" fmla="val 77039"/>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eaLnBrk="0" hangingPunct="0">
                <a:defRPr/>
              </a:pPr>
              <a:r>
                <a:rPr lang="en-US" sz="1100" dirty="0">
                  <a:solidFill>
                    <a:schemeClr val="tx2"/>
                  </a:solidFill>
                  <a:cs typeface="Arial" pitchFamily="34" charset="0"/>
                </a:rPr>
                <a:t>LSDGGLASDADYPYTGLK</a:t>
              </a:r>
            </a:p>
            <a:p>
              <a:pPr eaLnBrk="0" hangingPunct="0">
                <a:defRPr/>
              </a:pPr>
              <a:r>
                <a:rPr lang="en-US" sz="1100" b="1" dirty="0">
                  <a:solidFill>
                    <a:srgbClr val="BD1DB5"/>
                  </a:solidFill>
                  <a:cs typeface="Arial" pitchFamily="34" charset="0"/>
                </a:rPr>
                <a:t>WVLSDGGLASDADYPYTGLCLTWK</a:t>
              </a:r>
            </a:p>
            <a:p>
              <a:pPr eaLnBrk="0" hangingPunct="0">
                <a:defRPr/>
              </a:pPr>
              <a:r>
                <a:rPr lang="en-US" sz="1100" b="1" dirty="0">
                  <a:solidFill>
                    <a:schemeClr val="accent2"/>
                  </a:solidFill>
                  <a:cs typeface="Arial" pitchFamily="34" charset="0"/>
                </a:rPr>
                <a:t>QPDQTGALEGLNALTTGR</a:t>
              </a:r>
            </a:p>
            <a:p>
              <a:pPr eaLnBrk="0" hangingPunct="0">
                <a:defRPr/>
              </a:pPr>
              <a:r>
                <a:rPr lang="en-US" sz="1100" dirty="0">
                  <a:solidFill>
                    <a:schemeClr val="tx2"/>
                  </a:solidFill>
                  <a:cs typeface="Arial" pitchFamily="34" charset="0"/>
                </a:rPr>
                <a:t>FQTQLEGLNALTTGR</a:t>
              </a:r>
            </a:p>
            <a:p>
              <a:pPr eaLnBrk="0" hangingPunct="0">
                <a:defRPr/>
              </a:pPr>
              <a:r>
                <a:rPr lang="en-US" sz="1100" b="1" dirty="0">
                  <a:solidFill>
                    <a:srgbClr val="00B050"/>
                  </a:solidFill>
                  <a:cs typeface="Arial" pitchFamily="34" charset="0"/>
                </a:rPr>
                <a:t>EPSVSEQQLVDCHTGSSGCQNDANDAFR</a:t>
              </a:r>
            </a:p>
          </p:txBody>
        </p:sp>
        <p:sp>
          <p:nvSpPr>
            <p:cNvPr id="11" name="TextBox 10"/>
            <p:cNvSpPr txBox="1"/>
            <p:nvPr/>
          </p:nvSpPr>
          <p:spPr>
            <a:xfrm>
              <a:off x="457200" y="2128105"/>
              <a:ext cx="2590800" cy="885648"/>
            </a:xfrm>
            <a:prstGeom prst="rightArrow">
              <a:avLst/>
            </a:prstGeom>
            <a:solidFill>
              <a:srgbClr val="CCFFFF"/>
            </a:solidFill>
            <a:ln>
              <a:solidFill>
                <a:srgbClr val="00B050"/>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marL="177800" indent="-177800">
                <a:defRPr/>
              </a:pPr>
              <a:r>
                <a:rPr lang="en-US" sz="1400" b="1" dirty="0" smtClean="0">
                  <a:solidFill>
                    <a:schemeClr val="tx2"/>
                  </a:solidFill>
                  <a:latin typeface="+mn-lt"/>
                </a:rPr>
                <a:t>* </a:t>
              </a:r>
              <a:r>
                <a:rPr lang="en-US" sz="1400" b="1" dirty="0" smtClean="0">
                  <a:solidFill>
                    <a:schemeClr val="tx1"/>
                  </a:solidFill>
                  <a:latin typeface="+mn-lt"/>
                </a:rPr>
                <a:t>Fragments  by Mass Spectrometry</a:t>
              </a:r>
              <a:endParaRPr lang="en-US" sz="1400" b="1" dirty="0">
                <a:solidFill>
                  <a:schemeClr val="tx1"/>
                </a:solidFill>
                <a:latin typeface="+mn-lt"/>
              </a:endParaRPr>
            </a:p>
          </p:txBody>
        </p:sp>
      </p:grpSp>
      <p:sp>
        <p:nvSpPr>
          <p:cNvPr id="18" name="Text Box 2"/>
          <p:cNvSpPr txBox="1">
            <a:spLocks noChangeArrowheads="1"/>
          </p:cNvSpPr>
          <p:nvPr/>
        </p:nvSpPr>
        <p:spPr bwMode="auto">
          <a:xfrm>
            <a:off x="457200" y="4661118"/>
            <a:ext cx="8229600" cy="181588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defRPr/>
            </a:pPr>
            <a:endParaRPr lang="en-US" sz="1400" dirty="0">
              <a:solidFill>
                <a:schemeClr val="tx1"/>
              </a:solidFill>
              <a:latin typeface="Courier New" pitchFamily="49" charset="0"/>
            </a:endParaRPr>
          </a:p>
          <a:p>
            <a:pPr>
              <a:defRPr/>
            </a:pPr>
            <a:r>
              <a:rPr lang="en-US" sz="1400" dirty="0">
                <a:solidFill>
                  <a:schemeClr val="tx1"/>
                </a:solidFill>
                <a:latin typeface="Courier New" pitchFamily="49" charset="0"/>
              </a:rPr>
              <a:t>CSCP       -QPD--------------------------Q</a:t>
            </a:r>
            <a:r>
              <a:rPr lang="en-US" sz="1400" b="1" dirty="0">
                <a:solidFill>
                  <a:srgbClr val="FF0000"/>
                </a:solidFill>
                <a:latin typeface="Courier New" pitchFamily="49" charset="0"/>
              </a:rPr>
              <a:t>TGALEGLNALTTGR</a:t>
            </a:r>
            <a:r>
              <a:rPr lang="en-US" sz="1400" dirty="0">
                <a:solidFill>
                  <a:schemeClr val="tx1"/>
                </a:solidFill>
                <a:latin typeface="Courier New" pitchFamily="49" charset="0"/>
              </a:rPr>
              <a:t>EP</a:t>
            </a:r>
            <a:r>
              <a:rPr lang="en-US" sz="1400" b="1" dirty="0">
                <a:solidFill>
                  <a:srgbClr val="00B050"/>
                </a:solidFill>
                <a:latin typeface="Courier New" pitchFamily="49" charset="0"/>
              </a:rPr>
              <a:t>SVSEQQLVDCHTG</a:t>
            </a:r>
            <a:r>
              <a:rPr lang="en-US" sz="1400" dirty="0">
                <a:solidFill>
                  <a:srgbClr val="00B050"/>
                </a:solidFill>
                <a:latin typeface="Courier New" pitchFamily="49" charset="0"/>
              </a:rPr>
              <a:t> </a:t>
            </a:r>
            <a:r>
              <a:rPr lang="en-US" sz="1400" dirty="0">
                <a:solidFill>
                  <a:schemeClr val="tx1"/>
                </a:solidFill>
                <a:latin typeface="Courier New" pitchFamily="49" charset="0"/>
              </a:rPr>
              <a:t>33</a:t>
            </a:r>
          </a:p>
          <a:p>
            <a:pPr>
              <a:defRPr/>
            </a:pPr>
            <a:r>
              <a:rPr lang="en-US" sz="1400" dirty="0">
                <a:solidFill>
                  <a:schemeClr val="tx1"/>
                </a:solidFill>
                <a:latin typeface="Courier New" pitchFamily="49" charset="0"/>
              </a:rPr>
              <a:t>2B1M       DAPESWDWSKKGVITKVKFQGQCGSGWAFSATGAIEAAHAIATGNLVSLSEQELIDCVDE 60</a:t>
            </a:r>
          </a:p>
          <a:p>
            <a:pPr>
              <a:defRPr/>
            </a:pPr>
            <a:r>
              <a:rPr lang="en-US" sz="1400" dirty="0">
                <a:solidFill>
                  <a:schemeClr val="tx1"/>
                </a:solidFill>
                <a:latin typeface="Courier New" pitchFamily="49" charset="0"/>
              </a:rPr>
              <a:t>             *:                           ***:*. :*::**.  *:***:*:**   </a:t>
            </a:r>
          </a:p>
          <a:p>
            <a:pPr>
              <a:defRPr/>
            </a:pPr>
            <a:endParaRPr lang="en-US" sz="1400" dirty="0">
              <a:solidFill>
                <a:schemeClr val="tx1"/>
              </a:solidFill>
              <a:latin typeface="Courier New" pitchFamily="49" charset="0"/>
            </a:endParaRPr>
          </a:p>
          <a:p>
            <a:pPr>
              <a:defRPr/>
            </a:pPr>
            <a:r>
              <a:rPr lang="en-US" sz="1400" dirty="0">
                <a:solidFill>
                  <a:schemeClr val="tx1"/>
                </a:solidFill>
                <a:latin typeface="Courier New" pitchFamily="49" charset="0"/>
              </a:rPr>
              <a:t>CSCP       </a:t>
            </a:r>
            <a:r>
              <a:rPr lang="en-US" sz="1400" b="1" dirty="0">
                <a:solidFill>
                  <a:srgbClr val="00B050"/>
                </a:solidFill>
                <a:latin typeface="Courier New" pitchFamily="49" charset="0"/>
              </a:rPr>
              <a:t>SSGCQNDAN-DAFR</a:t>
            </a:r>
            <a:r>
              <a:rPr lang="en-US" sz="1400" b="1" dirty="0">
                <a:solidFill>
                  <a:srgbClr val="D60093"/>
                </a:solidFill>
                <a:latin typeface="Courier New" pitchFamily="49" charset="0"/>
              </a:rPr>
              <a:t>WVLSDGGLASDADYPYT</a:t>
            </a:r>
            <a:r>
              <a:rPr lang="en-US" sz="1400" dirty="0">
                <a:solidFill>
                  <a:schemeClr val="tx1"/>
                </a:solidFill>
                <a:latin typeface="Courier New" pitchFamily="49" charset="0"/>
              </a:rPr>
              <a:t>---GLCLTWK------------------- 70</a:t>
            </a:r>
          </a:p>
          <a:p>
            <a:pPr>
              <a:defRPr/>
            </a:pPr>
            <a:r>
              <a:rPr lang="en-US" sz="1400" dirty="0">
                <a:solidFill>
                  <a:schemeClr val="tx1"/>
                </a:solidFill>
                <a:latin typeface="Courier New" pitchFamily="49" charset="0"/>
              </a:rPr>
              <a:t>2B1M       SEGCYNGWHYQSFEWVVKHGGIASEADYPYKARDGKCKANEIQDKVTIDNYGVQILSNES 120</a:t>
            </a:r>
          </a:p>
          <a:p>
            <a:pPr>
              <a:defRPr/>
            </a:pPr>
            <a:r>
              <a:rPr lang="en-US" sz="1400" dirty="0">
                <a:solidFill>
                  <a:schemeClr val="tx1"/>
                </a:solidFill>
                <a:latin typeface="Courier New" pitchFamily="49" charset="0"/>
              </a:rPr>
              <a:t>           *.** *. : ::*.**:..**:**:*****.   * * : :                   </a:t>
            </a:r>
            <a:endParaRPr lang="en-US" sz="1400" dirty="0">
              <a:solidFill>
                <a:schemeClr val="tx1"/>
              </a:solidFill>
              <a:latin typeface="Arial" pitchFamily="34" charset="0"/>
            </a:endParaRPr>
          </a:p>
        </p:txBody>
      </p:sp>
      <p:sp>
        <p:nvSpPr>
          <p:cNvPr id="19" name="TextBox 18"/>
          <p:cNvSpPr txBox="1"/>
          <p:nvPr/>
        </p:nvSpPr>
        <p:spPr bwMode="auto">
          <a:xfrm>
            <a:off x="5029200" y="2743200"/>
            <a:ext cx="1295400" cy="276999"/>
          </a:xfrm>
          <a:prstGeom prst="rect">
            <a:avLst/>
          </a:prstGeom>
          <a:solidFill>
            <a:srgbClr val="99FF99"/>
          </a:solidFill>
          <a:ln>
            <a:solidFill>
              <a:srgbClr val="00B05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en-US" sz="1200" b="1" dirty="0" smtClean="0">
                <a:solidFill>
                  <a:schemeClr val="tx1"/>
                </a:solidFill>
              </a:rPr>
              <a:t>Blast in PDB</a:t>
            </a:r>
            <a:endParaRPr lang="en-US" sz="1200" b="1" dirty="0">
              <a:solidFill>
                <a:schemeClr val="tx1"/>
              </a:solidFill>
            </a:endParaRPr>
          </a:p>
        </p:txBody>
      </p:sp>
      <p:sp>
        <p:nvSpPr>
          <p:cNvPr id="14" name="Date Placeholder 13"/>
          <p:cNvSpPr>
            <a:spLocks noGrp="1"/>
          </p:cNvSpPr>
          <p:nvPr>
            <p:ph type="dt" sz="half" idx="10"/>
          </p:nvPr>
        </p:nvSpPr>
        <p:spPr>
          <a:xfrm>
            <a:off x="457200" y="6492240"/>
            <a:ext cx="2133600" cy="365760"/>
          </a:xfrm>
        </p:spPr>
        <p:txBody>
          <a:bodyPr/>
          <a:lstStyle/>
          <a:p>
            <a:fld id="{BF377DF2-1855-4D5D-8266-D6F03481FB30}" type="datetime1">
              <a:rPr lang="en-US" smtClean="0"/>
              <a:pPr/>
              <a:t>4/29/2014</a:t>
            </a:fld>
            <a:endParaRPr lang="en-US" dirty="0"/>
          </a:p>
        </p:txBody>
      </p:sp>
      <p:sp>
        <p:nvSpPr>
          <p:cNvPr id="13" name="TextBox 12"/>
          <p:cNvSpPr txBox="1"/>
          <p:nvPr/>
        </p:nvSpPr>
        <p:spPr bwMode="auto">
          <a:xfrm>
            <a:off x="457200" y="4295001"/>
            <a:ext cx="8305800" cy="276999"/>
          </a:xfrm>
          <a:prstGeom prst="rect">
            <a:avLst/>
          </a:prstGeom>
          <a:solidFill>
            <a:srgbClr val="99FF99"/>
          </a:solidFill>
          <a:ln>
            <a:solidFill>
              <a:srgbClr val="00B05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en-US" sz="1200" b="1" dirty="0" smtClean="0">
                <a:solidFill>
                  <a:schemeClr val="tx1"/>
                </a:solidFill>
              </a:rPr>
              <a:t>40% sequence similarity with the PDB-ID: 2B1M (</a:t>
            </a:r>
            <a:r>
              <a:rPr lang="en-US" sz="1200" b="1" i="1" dirty="0" err="1" smtClean="0">
                <a:solidFill>
                  <a:schemeClr val="tx1"/>
                </a:solidFill>
              </a:rPr>
              <a:t>Pachyrhizus</a:t>
            </a:r>
            <a:r>
              <a:rPr lang="en-US" sz="1200" b="1" i="1" dirty="0" smtClean="0">
                <a:solidFill>
                  <a:schemeClr val="tx1"/>
                </a:solidFill>
              </a:rPr>
              <a:t> </a:t>
            </a:r>
            <a:r>
              <a:rPr lang="en-US" sz="1200" b="1" i="1" dirty="0" err="1" smtClean="0">
                <a:solidFill>
                  <a:schemeClr val="tx1"/>
                </a:solidFill>
              </a:rPr>
              <a:t>erosus</a:t>
            </a:r>
            <a:r>
              <a:rPr lang="en-US" sz="1200" b="1" i="1" dirty="0" smtClean="0">
                <a:solidFill>
                  <a:schemeClr val="tx1"/>
                </a:solidFill>
              </a:rPr>
              <a:t> </a:t>
            </a:r>
            <a:r>
              <a:rPr lang="en-US" sz="1200" b="1" dirty="0" err="1" smtClean="0">
                <a:solidFill>
                  <a:schemeClr val="tx1"/>
                </a:solidFill>
              </a:rPr>
              <a:t>cysteine</a:t>
            </a:r>
            <a:r>
              <a:rPr lang="en-US" sz="1200" b="1" dirty="0" smtClean="0">
                <a:solidFill>
                  <a:schemeClr val="tx1"/>
                </a:solidFill>
              </a:rPr>
              <a:t> protease)</a:t>
            </a:r>
            <a:endParaRPr lang="en-US" sz="1200" b="1"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762000" y="3086100"/>
            <a:ext cx="7448550" cy="1181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762000"/>
          </a:xfrm>
        </p:spPr>
        <p:txBody>
          <a:bodyPr>
            <a:noAutofit/>
          </a:bodyPr>
          <a:lstStyle/>
          <a:p>
            <a:r>
              <a:rPr sz="2800" smtClean="0">
                <a:solidFill>
                  <a:schemeClr val="accent2">
                    <a:lumMod val="75000"/>
                  </a:schemeClr>
                </a:solidFill>
                <a:latin typeface="+mn-lt"/>
              </a:rPr>
              <a:t>Characterization: Activity Profiling</a:t>
            </a:r>
            <a:br>
              <a:rPr sz="2800" smtClean="0">
                <a:solidFill>
                  <a:schemeClr val="accent2">
                    <a:lumMod val="75000"/>
                  </a:schemeClr>
                </a:solidFill>
                <a:latin typeface="+mn-lt"/>
              </a:rPr>
            </a:br>
            <a:r>
              <a:rPr lang="en-GB" sz="2800" dirty="0" smtClean="0"/>
              <a:t> Protease Fluorescent Detection Kit: (Sigma cat # PF0100) </a:t>
            </a:r>
            <a:endParaRPr lang="en-US" sz="2800" dirty="0">
              <a:solidFill>
                <a:schemeClr val="accent2">
                  <a:lumMod val="75000"/>
                </a:schemeClr>
              </a:solidFill>
              <a:latin typeface="+mn-lt"/>
            </a:endParaRPr>
          </a:p>
        </p:txBody>
      </p:sp>
      <p:sp>
        <p:nvSpPr>
          <p:cNvPr id="9" name="Date Placeholder 8"/>
          <p:cNvSpPr>
            <a:spLocks noGrp="1"/>
          </p:cNvSpPr>
          <p:nvPr>
            <p:ph type="dt" sz="half" idx="10"/>
          </p:nvPr>
        </p:nvSpPr>
        <p:spPr/>
        <p:txBody>
          <a:bodyPr/>
          <a:lstStyle/>
          <a:p>
            <a:fld id="{05A7471B-8EDB-472C-B9E8-358A6F1807E5}" type="datetime1">
              <a:rPr lang="en-US" smtClean="0"/>
              <a:pPr/>
              <a:t>4/29/2014</a:t>
            </a:fld>
            <a:endParaRPr lang="en-US"/>
          </a:p>
        </p:txBody>
      </p:sp>
      <p:sp>
        <p:nvSpPr>
          <p:cNvPr id="10" name="Slide Number Placeholder 9"/>
          <p:cNvSpPr>
            <a:spLocks noGrp="1"/>
          </p:cNvSpPr>
          <p:nvPr>
            <p:ph type="sldNum" sz="quarter" idx="12"/>
          </p:nvPr>
        </p:nvSpPr>
        <p:spPr/>
        <p:txBody>
          <a:bodyPr/>
          <a:lstStyle/>
          <a:p>
            <a:fld id="{47E06F9A-4543-41A4-9BCA-BFDDC4CB11EA}" type="slidenum">
              <a:rPr lang="en-US" smtClean="0"/>
              <a:pPr/>
              <a:t>7</a:t>
            </a:fld>
            <a:endParaRPr lang="en-US"/>
          </a:p>
        </p:txBody>
      </p:sp>
      <p:pic>
        <p:nvPicPr>
          <p:cNvPr id="37889" name="Picture 1" descr="E:\thesis\thesis_pics\inhibitors2.tif"/>
          <p:cNvPicPr>
            <a:picLocks noChangeAspect="1" noChangeArrowheads="1"/>
          </p:cNvPicPr>
          <p:nvPr/>
        </p:nvPicPr>
        <p:blipFill>
          <a:blip r:embed="rId2"/>
          <a:srcRect/>
          <a:stretch>
            <a:fillRect/>
          </a:stretch>
        </p:blipFill>
        <p:spPr bwMode="auto">
          <a:xfrm>
            <a:off x="914400" y="1253864"/>
            <a:ext cx="4337050" cy="2708536"/>
          </a:xfrm>
          <a:prstGeom prst="rect">
            <a:avLst/>
          </a:prstGeom>
          <a:noFill/>
        </p:spPr>
      </p:pic>
      <p:sp>
        <p:nvSpPr>
          <p:cNvPr id="11" name="Oval 10"/>
          <p:cNvSpPr/>
          <p:nvPr/>
        </p:nvSpPr>
        <p:spPr>
          <a:xfrm>
            <a:off x="4003965" y="2867919"/>
            <a:ext cx="533400" cy="838200"/>
          </a:xfrm>
          <a:prstGeom prst="ellipse">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333999" y="1863226"/>
            <a:ext cx="2895601" cy="1600438"/>
          </a:xfrm>
          <a:prstGeom prst="rect">
            <a:avLst/>
          </a:prstGeom>
          <a:noFill/>
        </p:spPr>
        <p:txBody>
          <a:bodyPr wrap="square" rtlCol="0">
            <a:spAutoFit/>
          </a:bodyPr>
          <a:lstStyle/>
          <a:p>
            <a:pPr algn="just"/>
            <a:r>
              <a:rPr lang="en-US" sz="1600" dirty="0" err="1" smtClean="0"/>
              <a:t>Leu</a:t>
            </a:r>
            <a:r>
              <a:rPr lang="en-US" sz="1600" dirty="0" smtClean="0"/>
              <a:t> – </a:t>
            </a:r>
            <a:r>
              <a:rPr lang="en-US" sz="1600" dirty="0" err="1" smtClean="0"/>
              <a:t>Leupeptin</a:t>
            </a:r>
            <a:endParaRPr lang="en-US" sz="1600" dirty="0" smtClean="0"/>
          </a:p>
          <a:p>
            <a:pPr algn="just"/>
            <a:r>
              <a:rPr lang="en-US" sz="1600" dirty="0" smtClean="0"/>
              <a:t>CI – </a:t>
            </a:r>
            <a:r>
              <a:rPr lang="en-US" sz="1600" dirty="0" err="1" smtClean="0"/>
              <a:t>Calpain</a:t>
            </a:r>
            <a:r>
              <a:rPr lang="en-US" sz="1600" dirty="0" smtClean="0"/>
              <a:t> I</a:t>
            </a:r>
          </a:p>
          <a:p>
            <a:pPr algn="just"/>
            <a:r>
              <a:rPr lang="en-US" sz="1600" dirty="0" smtClean="0"/>
              <a:t>CII – </a:t>
            </a:r>
            <a:r>
              <a:rPr lang="en-US" sz="1600" dirty="0" err="1" smtClean="0"/>
              <a:t>Calpain</a:t>
            </a:r>
            <a:r>
              <a:rPr lang="en-US" sz="1600" dirty="0" smtClean="0"/>
              <a:t> II</a:t>
            </a:r>
          </a:p>
          <a:p>
            <a:pPr algn="just"/>
            <a:r>
              <a:rPr lang="en-US" sz="1600" dirty="0" smtClean="0"/>
              <a:t>E-64 – specific inhibitor of </a:t>
            </a:r>
            <a:r>
              <a:rPr lang="en-US" sz="1600" dirty="0" err="1" smtClean="0"/>
              <a:t>cysteine</a:t>
            </a:r>
            <a:r>
              <a:rPr lang="en-US" sz="1600" dirty="0" smtClean="0"/>
              <a:t> proteases</a:t>
            </a:r>
          </a:p>
          <a:p>
            <a:pPr algn="just"/>
            <a:r>
              <a:rPr lang="en-US" sz="1600" dirty="0" err="1" smtClean="0"/>
              <a:t>Chy</a:t>
            </a:r>
            <a:r>
              <a:rPr lang="en-US" sz="1600" dirty="0" smtClean="0"/>
              <a:t> - </a:t>
            </a:r>
            <a:r>
              <a:rPr lang="en-US" sz="1600" dirty="0" err="1" smtClean="0"/>
              <a:t>Chymostatin</a:t>
            </a:r>
            <a:endParaRPr lang="en-US" sz="1600" dirty="0"/>
          </a:p>
        </p:txBody>
      </p:sp>
      <p:pic>
        <p:nvPicPr>
          <p:cNvPr id="13" name="Picture 2" descr="E:\thesis\thesis_pics\temp4.tif"/>
          <p:cNvPicPr>
            <a:picLocks noChangeAspect="1" noChangeArrowheads="1"/>
          </p:cNvPicPr>
          <p:nvPr/>
        </p:nvPicPr>
        <p:blipFill>
          <a:blip r:embed="rId3"/>
          <a:srcRect/>
          <a:stretch>
            <a:fillRect/>
          </a:stretch>
        </p:blipFill>
        <p:spPr bwMode="auto">
          <a:xfrm>
            <a:off x="4419600" y="3931315"/>
            <a:ext cx="4354407" cy="2698085"/>
          </a:xfrm>
          <a:prstGeom prst="rect">
            <a:avLst/>
          </a:prstGeom>
          <a:noFill/>
        </p:spPr>
      </p:pic>
      <p:pic>
        <p:nvPicPr>
          <p:cNvPr id="14" name="Picture 3" descr="E:\thesis\thesis_pics\ph effect.tif"/>
          <p:cNvPicPr>
            <a:picLocks noChangeAspect="1" noChangeArrowheads="1"/>
          </p:cNvPicPr>
          <p:nvPr/>
        </p:nvPicPr>
        <p:blipFill>
          <a:blip r:embed="rId4"/>
          <a:srcRect/>
          <a:stretch>
            <a:fillRect/>
          </a:stretch>
        </p:blipFill>
        <p:spPr bwMode="auto">
          <a:xfrm>
            <a:off x="381000" y="4083726"/>
            <a:ext cx="4191000" cy="239327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457200" y="609600"/>
            <a:ext cx="8305800" cy="381000"/>
          </a:xfrm>
          <a:prstGeom prst="rect">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smtClean="0">
                <a:solidFill>
                  <a:schemeClr val="accent2">
                    <a:lumMod val="75000"/>
                  </a:schemeClr>
                </a:solidFill>
                <a:cs typeface="Calibri" pitchFamily="34" charset="0"/>
              </a:rPr>
              <a:t>Uses of </a:t>
            </a:r>
            <a:r>
              <a:rPr lang="en-US" sz="2800" b="1" dirty="0" err="1" smtClean="0">
                <a:solidFill>
                  <a:schemeClr val="accent2">
                    <a:lumMod val="75000"/>
                  </a:schemeClr>
                </a:solidFill>
                <a:cs typeface="Calibri" pitchFamily="34" charset="0"/>
              </a:rPr>
              <a:t>Papain</a:t>
            </a:r>
            <a:r>
              <a:rPr lang="en-US" sz="2800" b="1" dirty="0" smtClean="0">
                <a:solidFill>
                  <a:schemeClr val="accent2">
                    <a:lumMod val="75000"/>
                  </a:schemeClr>
                </a:solidFill>
                <a:cs typeface="Calibri" pitchFamily="34" charset="0"/>
              </a:rPr>
              <a:t>-like </a:t>
            </a:r>
            <a:r>
              <a:rPr lang="en-US" sz="2800" b="1" dirty="0" err="1" smtClean="0">
                <a:solidFill>
                  <a:schemeClr val="accent2">
                    <a:lumMod val="75000"/>
                  </a:schemeClr>
                </a:solidFill>
                <a:cs typeface="Calibri" pitchFamily="34" charset="0"/>
              </a:rPr>
              <a:t>Cysteine</a:t>
            </a:r>
            <a:r>
              <a:rPr lang="en-US" sz="2800" b="1" dirty="0" smtClean="0">
                <a:solidFill>
                  <a:schemeClr val="accent2">
                    <a:lumMod val="75000"/>
                  </a:schemeClr>
                </a:solidFill>
                <a:cs typeface="Calibri" pitchFamily="34" charset="0"/>
              </a:rPr>
              <a:t> Proteases</a:t>
            </a:r>
          </a:p>
        </p:txBody>
      </p:sp>
      <p:sp>
        <p:nvSpPr>
          <p:cNvPr id="9222" name="Rectangle 14"/>
          <p:cNvSpPr>
            <a:spLocks noChangeArrowheads="1"/>
          </p:cNvSpPr>
          <p:nvPr/>
        </p:nvSpPr>
        <p:spPr bwMode="auto">
          <a:xfrm>
            <a:off x="381000" y="1375908"/>
            <a:ext cx="8229600" cy="4895828"/>
          </a:xfrm>
          <a:prstGeom prst="rect">
            <a:avLst/>
          </a:prstGeom>
          <a:noFill/>
          <a:ln w="9525">
            <a:noFill/>
            <a:round/>
            <a:headEnd/>
            <a:tailEnd/>
          </a:ln>
        </p:spPr>
        <p:txBody>
          <a:bodyPr wrap="square" lIns="90000" tIns="46800" rIns="90000" bIns="46800">
            <a:spAutoFit/>
          </a:bodyPr>
          <a:lstStyle/>
          <a:p>
            <a:pPr marL="463550" indent="-463550" algn="just">
              <a:buFont typeface="Wingdings" pitchFamily="2" charset="2"/>
              <a:buChar char="q"/>
              <a:defRPr/>
            </a:pPr>
            <a:r>
              <a:rPr lang="en-US" sz="2400" b="1" dirty="0" err="1" smtClean="0">
                <a:latin typeface="Calibri" pitchFamily="34" charset="0"/>
                <a:cs typeface="Calibri" pitchFamily="34" charset="0"/>
              </a:rPr>
              <a:t>Cysteine</a:t>
            </a:r>
            <a:r>
              <a:rPr lang="en-US" sz="2400" b="1" dirty="0" smtClean="0">
                <a:latin typeface="Calibri" pitchFamily="34" charset="0"/>
                <a:cs typeface="Calibri" pitchFamily="34" charset="0"/>
              </a:rPr>
              <a:t> Proteases </a:t>
            </a:r>
            <a:r>
              <a:rPr lang="en-US" sz="2400" dirty="0" smtClean="0">
                <a:latin typeface="Calibri" pitchFamily="34" charset="0"/>
                <a:cs typeface="Calibri" pitchFamily="34" charset="0"/>
              </a:rPr>
              <a:t>are an efficient choice for the </a:t>
            </a:r>
            <a:r>
              <a:rPr lang="en-US" sz="2400" b="1" dirty="0" smtClean="0">
                <a:latin typeface="Calibri" pitchFamily="34" charset="0"/>
                <a:cs typeface="Calibri" pitchFamily="34" charset="0"/>
              </a:rPr>
              <a:t>pharmaceutical</a:t>
            </a:r>
            <a:r>
              <a:rPr lang="en-US" sz="2400" dirty="0" smtClean="0">
                <a:latin typeface="Calibri" pitchFamily="34" charset="0"/>
                <a:cs typeface="Calibri" pitchFamily="34" charset="0"/>
              </a:rPr>
              <a:t>, </a:t>
            </a:r>
            <a:r>
              <a:rPr lang="en-US" sz="2400" b="1" dirty="0" smtClean="0">
                <a:latin typeface="Calibri" pitchFamily="34" charset="0"/>
                <a:cs typeface="Calibri" pitchFamily="34" charset="0"/>
              </a:rPr>
              <a:t>medicinal</a:t>
            </a:r>
            <a:r>
              <a:rPr lang="en-US" sz="2400" dirty="0" smtClean="0">
                <a:latin typeface="Calibri" pitchFamily="34" charset="0"/>
                <a:cs typeface="Calibri" pitchFamily="34" charset="0"/>
              </a:rPr>
              <a:t>, and </a:t>
            </a:r>
            <a:r>
              <a:rPr lang="en-US" sz="2400" b="1" dirty="0" smtClean="0">
                <a:latin typeface="Calibri" pitchFamily="34" charset="0"/>
                <a:cs typeface="Calibri" pitchFamily="34" charset="0"/>
              </a:rPr>
              <a:t>food industries </a:t>
            </a:r>
            <a:r>
              <a:rPr lang="en-US" sz="2400" dirty="0" smtClean="0">
                <a:latin typeface="Calibri" pitchFamily="34" charset="0"/>
                <a:cs typeface="Calibri" pitchFamily="34" charset="0"/>
              </a:rPr>
              <a:t>because of their broad substrate specificity as well as activity over wide range of pH, and temperature</a:t>
            </a:r>
          </a:p>
          <a:p>
            <a:pPr marL="463550" indent="-463550" algn="just">
              <a:defRPr/>
            </a:pPr>
            <a:endParaRPr lang="en-US" sz="2400" dirty="0" smtClean="0">
              <a:latin typeface="Calibri" pitchFamily="34" charset="0"/>
              <a:cs typeface="Calibri" pitchFamily="34" charset="0"/>
            </a:endParaRPr>
          </a:p>
          <a:p>
            <a:pPr marL="463550" indent="-463550" algn="just">
              <a:buFont typeface="Wingdings" pitchFamily="2" charset="2"/>
              <a:buChar char="q"/>
              <a:defRPr/>
            </a:pPr>
            <a:r>
              <a:rPr lang="en-US" sz="2400" b="1" dirty="0" err="1" smtClean="0">
                <a:latin typeface="Calibri" pitchFamily="34" charset="0"/>
                <a:cs typeface="Calibri" pitchFamily="34" charset="0"/>
              </a:rPr>
              <a:t>Papain</a:t>
            </a:r>
            <a:r>
              <a:rPr lang="en-US" sz="2400" b="1" dirty="0" smtClean="0">
                <a:latin typeface="Calibri" pitchFamily="34" charset="0"/>
                <a:cs typeface="Calibri" pitchFamily="34" charset="0"/>
              </a:rPr>
              <a:t>-like </a:t>
            </a:r>
            <a:r>
              <a:rPr lang="en-US" sz="2400" b="1" dirty="0" err="1" smtClean="0">
                <a:latin typeface="Calibri" pitchFamily="34" charset="0"/>
                <a:cs typeface="Calibri" pitchFamily="34" charset="0"/>
              </a:rPr>
              <a:t>Cysteine</a:t>
            </a:r>
            <a:r>
              <a:rPr lang="en-US" sz="2400" b="1" dirty="0" smtClean="0">
                <a:latin typeface="Calibri" pitchFamily="34" charset="0"/>
                <a:cs typeface="Calibri" pitchFamily="34" charset="0"/>
              </a:rPr>
              <a:t> Proteases </a:t>
            </a:r>
            <a:r>
              <a:rPr lang="en-US" sz="2400" dirty="0" smtClean="0">
                <a:latin typeface="Calibri" pitchFamily="34" charset="0"/>
                <a:cs typeface="Calibri" pitchFamily="34" charset="0"/>
              </a:rPr>
              <a:t>utilize in breaking down tough meat fibers, the protein toxins in the venom, used to dissociate cells for cell culture preparations, in the care of some chronic wounds to clean up dead tissue, etc</a:t>
            </a:r>
          </a:p>
          <a:p>
            <a:pPr marL="463550" indent="-463550" algn="just">
              <a:defRPr/>
            </a:pPr>
            <a:endParaRPr lang="en-US" sz="2400" dirty="0" smtClean="0">
              <a:latin typeface="Calibri" pitchFamily="34" charset="0"/>
              <a:cs typeface="Calibri" pitchFamily="34" charset="0"/>
            </a:endParaRPr>
          </a:p>
          <a:p>
            <a:pPr marL="463550" indent="-463550" algn="just">
              <a:buFont typeface="Wingdings" pitchFamily="2" charset="2"/>
              <a:buChar char="q"/>
              <a:defRPr/>
            </a:pPr>
            <a:r>
              <a:rPr lang="en-US" sz="2400" dirty="0" smtClean="0">
                <a:latin typeface="Calibri" pitchFamily="34" charset="0"/>
                <a:cs typeface="Calibri" pitchFamily="34" charset="0"/>
              </a:rPr>
              <a:t>In plants, their roles are diverse, at one side in growth and development and at the other in senescence, degradation and mobilization of storage proteins</a:t>
            </a:r>
          </a:p>
        </p:txBody>
      </p:sp>
      <p:sp>
        <p:nvSpPr>
          <p:cNvPr id="59397" name="Rectangle 16"/>
          <p:cNvSpPr>
            <a:spLocks noChangeArrowheads="1"/>
          </p:cNvSpPr>
          <p:nvPr/>
        </p:nvSpPr>
        <p:spPr bwMode="auto">
          <a:xfrm>
            <a:off x="0" y="0"/>
            <a:ext cx="9144000" cy="1588"/>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p>
        </p:txBody>
      </p:sp>
      <p:sp>
        <p:nvSpPr>
          <p:cNvPr id="14" name="Date Placeholder 13"/>
          <p:cNvSpPr>
            <a:spLocks noGrp="1"/>
          </p:cNvSpPr>
          <p:nvPr>
            <p:ph type="dt" sz="quarter" idx="10"/>
          </p:nvPr>
        </p:nvSpPr>
        <p:spPr/>
        <p:txBody>
          <a:bodyPr/>
          <a:lstStyle/>
          <a:p>
            <a:pPr>
              <a:defRPr/>
            </a:pPr>
            <a:fld id="{2913CF3F-E2BD-44E0-AAFA-408378B58D37}" type="datetime1">
              <a:rPr lang="en-US" smtClean="0"/>
              <a:pPr>
                <a:defRPr/>
              </a:pPr>
              <a:t>4/29/2014</a:t>
            </a:fld>
            <a:endParaRPr lang="en-US"/>
          </a:p>
        </p:txBody>
      </p:sp>
      <p:sp>
        <p:nvSpPr>
          <p:cNvPr id="15" name="Slide Number Placeholder 14"/>
          <p:cNvSpPr>
            <a:spLocks noGrp="1"/>
          </p:cNvSpPr>
          <p:nvPr>
            <p:ph type="sldNum" sz="quarter" idx="12"/>
          </p:nvPr>
        </p:nvSpPr>
        <p:spPr/>
        <p:txBody>
          <a:bodyPr/>
          <a:lstStyle/>
          <a:p>
            <a:pPr>
              <a:defRPr/>
            </a:pPr>
            <a:fld id="{570C7E7D-10E5-413C-95B2-748E34B0F960}" type="slidenum">
              <a:rPr lang="en-US"/>
              <a:pPr>
                <a:defRPr/>
              </a:pPr>
              <a:t>8</a:t>
            </a:fld>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381000" y="427037"/>
            <a:ext cx="8229600" cy="563563"/>
          </a:xfrm>
          <a:prstGeom prst="rect">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solidFill>
                  <a:schemeClr val="accent2">
                    <a:lumMod val="75000"/>
                  </a:schemeClr>
                </a:solidFill>
              </a:rPr>
              <a:t>Quality </a:t>
            </a:r>
            <a:r>
              <a:rPr lang="en-US" sz="3200" b="1" dirty="0" smtClean="0">
                <a:solidFill>
                  <a:schemeClr val="accent2">
                    <a:lumMod val="75000"/>
                  </a:schemeClr>
                </a:solidFill>
              </a:rPr>
              <a:t>Tests for </a:t>
            </a:r>
            <a:r>
              <a:rPr lang="en-US" sz="3200" b="1" i="1" dirty="0" smtClean="0">
                <a:solidFill>
                  <a:schemeClr val="accent2">
                    <a:lumMod val="75000"/>
                  </a:schemeClr>
                </a:solidFill>
              </a:rPr>
              <a:t>Crocus </a:t>
            </a:r>
            <a:r>
              <a:rPr lang="en-US" sz="3200" b="1" i="1" dirty="0" err="1" smtClean="0">
                <a:solidFill>
                  <a:schemeClr val="accent2">
                    <a:lumMod val="75000"/>
                  </a:schemeClr>
                </a:solidFill>
              </a:rPr>
              <a:t>sativus</a:t>
            </a:r>
            <a:r>
              <a:rPr lang="en-US" sz="3200" b="1" i="1" dirty="0" smtClean="0">
                <a:solidFill>
                  <a:schemeClr val="accent2">
                    <a:lumMod val="75000"/>
                  </a:schemeClr>
                </a:solidFill>
              </a:rPr>
              <a:t> </a:t>
            </a:r>
            <a:r>
              <a:rPr lang="en-US" sz="3200" b="1" dirty="0" err="1" smtClean="0">
                <a:solidFill>
                  <a:schemeClr val="accent2">
                    <a:lumMod val="75000"/>
                  </a:schemeClr>
                </a:solidFill>
                <a:cs typeface="Calibri" pitchFamily="34" charset="0"/>
              </a:rPr>
              <a:t>Cysteine</a:t>
            </a:r>
            <a:r>
              <a:rPr lang="en-US" sz="3200" b="1" dirty="0" smtClean="0">
                <a:solidFill>
                  <a:schemeClr val="accent2">
                    <a:lumMod val="75000"/>
                  </a:schemeClr>
                </a:solidFill>
                <a:cs typeface="Calibri" pitchFamily="34" charset="0"/>
              </a:rPr>
              <a:t> Protease (</a:t>
            </a:r>
            <a:r>
              <a:rPr lang="en-US" sz="3200" b="1" i="1" dirty="0" err="1" smtClean="0">
                <a:solidFill>
                  <a:schemeClr val="accent2">
                    <a:lumMod val="75000"/>
                  </a:schemeClr>
                </a:solidFill>
              </a:rPr>
              <a:t>Cs</a:t>
            </a:r>
            <a:r>
              <a:rPr lang="en-US" sz="3200" b="1" dirty="0" err="1" smtClean="0">
                <a:solidFill>
                  <a:schemeClr val="accent2">
                    <a:lumMod val="75000"/>
                  </a:schemeClr>
                </a:solidFill>
              </a:rPr>
              <a:t>CP</a:t>
            </a:r>
            <a:r>
              <a:rPr lang="en-US" sz="3200" b="1" dirty="0" smtClean="0">
                <a:solidFill>
                  <a:schemeClr val="accent2">
                    <a:lumMod val="75000"/>
                  </a:schemeClr>
                </a:solidFill>
              </a:rPr>
              <a:t>)</a:t>
            </a:r>
            <a:endParaRPr lang="en-US" sz="3200" b="1" dirty="0">
              <a:solidFill>
                <a:schemeClr val="accent2">
                  <a:lumMod val="75000"/>
                </a:schemeClr>
              </a:solidFill>
            </a:endParaRPr>
          </a:p>
        </p:txBody>
      </p:sp>
      <p:sp>
        <p:nvSpPr>
          <p:cNvPr id="25" name="Date Placeholder 24"/>
          <p:cNvSpPr>
            <a:spLocks noGrp="1"/>
          </p:cNvSpPr>
          <p:nvPr>
            <p:ph type="dt" sz="quarter" idx="10"/>
          </p:nvPr>
        </p:nvSpPr>
        <p:spPr>
          <a:xfrm>
            <a:off x="304800" y="6214404"/>
            <a:ext cx="2133600" cy="365760"/>
          </a:xfrm>
        </p:spPr>
        <p:txBody>
          <a:bodyPr/>
          <a:lstStyle/>
          <a:p>
            <a:pPr>
              <a:defRPr/>
            </a:pPr>
            <a:fld id="{57FA9E2A-F578-4D93-B6E4-806AFAE03105}" type="datetime1">
              <a:rPr lang="en-US" smtClean="0"/>
              <a:pPr>
                <a:defRPr/>
              </a:pPr>
              <a:t>4/29/2014</a:t>
            </a:fld>
            <a:endParaRPr lang="en-US" dirty="0"/>
          </a:p>
        </p:txBody>
      </p:sp>
      <p:sp>
        <p:nvSpPr>
          <p:cNvPr id="26" name="Slide Number Placeholder 25"/>
          <p:cNvSpPr>
            <a:spLocks noGrp="1"/>
          </p:cNvSpPr>
          <p:nvPr>
            <p:ph type="sldNum" sz="quarter" idx="12"/>
          </p:nvPr>
        </p:nvSpPr>
        <p:spPr>
          <a:xfrm>
            <a:off x="6483350" y="6248400"/>
            <a:ext cx="2127250" cy="358775"/>
          </a:xfrm>
        </p:spPr>
        <p:txBody>
          <a:bodyPr/>
          <a:lstStyle/>
          <a:p>
            <a:pPr>
              <a:defRPr/>
            </a:pPr>
            <a:fld id="{902BB282-5419-44D1-A387-69C99F315122}" type="slidenum">
              <a:rPr lang="en-US"/>
              <a:pPr>
                <a:defRPr/>
              </a:pPr>
              <a:t>9</a:t>
            </a:fld>
            <a:endParaRPr lang="en-US" dirty="0"/>
          </a:p>
        </p:txBody>
      </p:sp>
      <p:grpSp>
        <p:nvGrpSpPr>
          <p:cNvPr id="3" name="Group 17"/>
          <p:cNvGrpSpPr>
            <a:grpSpLocks/>
          </p:cNvGrpSpPr>
          <p:nvPr/>
        </p:nvGrpSpPr>
        <p:grpSpPr bwMode="auto">
          <a:xfrm>
            <a:off x="2610897" y="3170743"/>
            <a:ext cx="5907975" cy="3285102"/>
            <a:chOff x="1027061" y="1806769"/>
            <a:chExt cx="6821539" cy="4359387"/>
          </a:xfrm>
        </p:grpSpPr>
        <p:sp>
          <p:nvSpPr>
            <p:cNvPr id="16387" name="Text Box 11"/>
            <p:cNvSpPr txBox="1">
              <a:spLocks noChangeArrowheads="1"/>
            </p:cNvSpPr>
            <p:nvPr/>
          </p:nvSpPr>
          <p:spPr bwMode="auto">
            <a:xfrm>
              <a:off x="1082393" y="4879686"/>
              <a:ext cx="3352800" cy="1269011"/>
            </a:xfrm>
            <a:prstGeom prst="rect">
              <a:avLst/>
            </a:prstGeom>
            <a:solidFill>
              <a:srgbClr val="CCECFF"/>
            </a:solidFill>
            <a:ln>
              <a:headEnd/>
              <a:tailEnd/>
            </a:ln>
          </p:spPr>
          <p:style>
            <a:lnRef idx="1">
              <a:schemeClr val="accent1"/>
            </a:lnRef>
            <a:fillRef idx="2">
              <a:schemeClr val="accent1"/>
            </a:fillRef>
            <a:effectRef idx="1">
              <a:schemeClr val="accent1"/>
            </a:effectRef>
            <a:fontRef idx="minor">
              <a:schemeClr val="dk1"/>
            </a:fontRef>
          </p:style>
          <p:txBody>
            <a:bodyPr wrap="square" lIns="90000" tIns="46800" rIns="90000" bIns="46800">
              <a:spAutoFit/>
            </a:bodyPr>
            <a:lstStyle/>
            <a:p>
              <a:pPr algn="just">
                <a:spcBef>
                  <a:spcPts val="1125"/>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de-DE" sz="1400" b="1" dirty="0">
                  <a:solidFill>
                    <a:srgbClr val="000000"/>
                  </a:solidFill>
                  <a:latin typeface="Calibri" pitchFamily="34" charset="0"/>
                  <a:cs typeface="Calibri" pitchFamily="34" charset="0"/>
                </a:rPr>
                <a:t>Dynamic Light Scattering (DLS) showed single line for monodispersive Cysteine Protease solution</a:t>
              </a:r>
            </a:p>
          </p:txBody>
        </p:sp>
        <p:pic>
          <p:nvPicPr>
            <p:cNvPr id="63498" name="Picture 17"/>
            <p:cNvPicPr>
              <a:picLocks noChangeAspect="1" noChangeArrowheads="1"/>
            </p:cNvPicPr>
            <p:nvPr/>
          </p:nvPicPr>
          <p:blipFill>
            <a:blip r:embed="rId3"/>
            <a:srcRect/>
            <a:stretch>
              <a:fillRect/>
            </a:stretch>
          </p:blipFill>
          <p:spPr bwMode="auto">
            <a:xfrm>
              <a:off x="1027061" y="1806769"/>
              <a:ext cx="3468740" cy="2870682"/>
            </a:xfrm>
            <a:prstGeom prst="rect">
              <a:avLst/>
            </a:prstGeom>
            <a:solidFill>
              <a:srgbClr val="FFFFFF"/>
            </a:solidFill>
            <a:ln w="9525">
              <a:noFill/>
              <a:round/>
              <a:headEnd/>
              <a:tailEnd/>
            </a:ln>
          </p:spPr>
        </p:pic>
        <p:pic>
          <p:nvPicPr>
            <p:cNvPr id="63499" name="Picture 3"/>
            <p:cNvPicPr>
              <a:picLocks noChangeAspect="1" noChangeArrowheads="1"/>
            </p:cNvPicPr>
            <p:nvPr/>
          </p:nvPicPr>
          <p:blipFill>
            <a:blip r:embed="rId4"/>
            <a:srcRect/>
            <a:stretch>
              <a:fillRect/>
            </a:stretch>
          </p:blipFill>
          <p:spPr bwMode="auto">
            <a:xfrm>
              <a:off x="4699142" y="2061730"/>
              <a:ext cx="3065929" cy="2514599"/>
            </a:xfrm>
            <a:prstGeom prst="rect">
              <a:avLst/>
            </a:prstGeom>
            <a:noFill/>
            <a:ln w="19050">
              <a:solidFill>
                <a:schemeClr val="tx2"/>
              </a:solidFill>
              <a:round/>
              <a:headEnd/>
              <a:tailEnd/>
            </a:ln>
          </p:spPr>
        </p:pic>
        <p:sp>
          <p:nvSpPr>
            <p:cNvPr id="16" name="Text Box 5"/>
            <p:cNvSpPr txBox="1">
              <a:spLocks noChangeArrowheads="1"/>
            </p:cNvSpPr>
            <p:nvPr/>
          </p:nvSpPr>
          <p:spPr bwMode="auto">
            <a:xfrm>
              <a:off x="4724400" y="4879686"/>
              <a:ext cx="3124200" cy="1286470"/>
            </a:xfrm>
            <a:prstGeom prst="rect">
              <a:avLst/>
            </a:prstGeom>
            <a:solidFill>
              <a:srgbClr val="CCECFF"/>
            </a:solidFill>
            <a:ln>
              <a:headEnd/>
              <a:tailEnd/>
            </a:ln>
          </p:spPr>
          <p:style>
            <a:lnRef idx="1">
              <a:schemeClr val="accent1"/>
            </a:lnRef>
            <a:fillRef idx="2">
              <a:schemeClr val="accent1"/>
            </a:fillRef>
            <a:effectRef idx="1">
              <a:schemeClr val="accent1"/>
            </a:effectRef>
            <a:fontRef idx="minor">
              <a:schemeClr val="dk1"/>
            </a:fontRef>
          </p:style>
          <p:txBody>
            <a:bodyPr wrap="square" lIns="90000" tIns="46800" rIns="90000" bIns="46800">
              <a:spAutoFit/>
            </a:bodyPr>
            <a:lstStyle/>
            <a:p>
              <a:pPr algn="just">
                <a:spcBef>
                  <a:spcPts val="1125"/>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400" b="1" dirty="0">
                  <a:solidFill>
                    <a:srgbClr val="000000"/>
                  </a:solidFill>
                  <a:latin typeface="Calibri" pitchFamily="34" charset="0"/>
                  <a:cs typeface="Calibri" pitchFamily="34" charset="0"/>
                </a:rPr>
                <a:t>Granular Precipitate in </a:t>
              </a:r>
              <a:r>
                <a:rPr lang="en-US" sz="1400" b="1" dirty="0" smtClean="0">
                  <a:solidFill>
                    <a:srgbClr val="000000"/>
                  </a:solidFill>
                  <a:latin typeface="Calibri" pitchFamily="34" charset="0"/>
                  <a:cs typeface="Calibri" pitchFamily="34" charset="0"/>
                </a:rPr>
                <a:t>A2 condition  </a:t>
              </a:r>
              <a:r>
                <a:rPr lang="en-US" sz="1400" b="1" dirty="0">
                  <a:solidFill>
                    <a:srgbClr val="000000"/>
                  </a:solidFill>
                  <a:latin typeface="Calibri" pitchFamily="34" charset="0"/>
                  <a:cs typeface="Calibri" pitchFamily="34" charset="0"/>
                </a:rPr>
                <a:t>at  25 </a:t>
              </a:r>
              <a:r>
                <a:rPr lang="en-US" sz="1400" b="1" dirty="0" smtClean="0">
                  <a:solidFill>
                    <a:srgbClr val="000000"/>
                  </a:solidFill>
                  <a:latin typeface="Calibri" pitchFamily="34" charset="0"/>
                  <a:cs typeface="Calibri" pitchFamily="34" charset="0"/>
                </a:rPr>
                <a:t>mg/</a:t>
              </a:r>
              <a:r>
                <a:rPr lang="en-US" sz="1400" b="1" dirty="0" err="1" smtClean="0">
                  <a:solidFill>
                    <a:srgbClr val="000000"/>
                  </a:solidFill>
                  <a:latin typeface="Calibri" pitchFamily="34" charset="0"/>
                  <a:cs typeface="Calibri" pitchFamily="34" charset="0"/>
                </a:rPr>
                <a:t>mL</a:t>
              </a:r>
              <a:r>
                <a:rPr lang="en-US" sz="1400" b="1" dirty="0" smtClean="0">
                  <a:solidFill>
                    <a:srgbClr val="000000"/>
                  </a:solidFill>
                  <a:latin typeface="Calibri" pitchFamily="34" charset="0"/>
                  <a:cs typeface="Calibri" pitchFamily="34" charset="0"/>
                </a:rPr>
                <a:t> </a:t>
              </a:r>
              <a:r>
                <a:rPr lang="en-US" sz="1400" b="1" dirty="0">
                  <a:solidFill>
                    <a:srgbClr val="000000"/>
                  </a:solidFill>
                  <a:latin typeface="Calibri" pitchFamily="34" charset="0"/>
                  <a:cs typeface="Calibri" pitchFamily="34" charset="0"/>
                </a:rPr>
                <a:t>concentration  of  </a:t>
              </a:r>
              <a:r>
                <a:rPr lang="en-US" sz="1400" b="1" dirty="0" err="1">
                  <a:solidFill>
                    <a:srgbClr val="000000"/>
                  </a:solidFill>
                  <a:latin typeface="Calibri" pitchFamily="34" charset="0"/>
                  <a:cs typeface="Calibri" pitchFamily="34" charset="0"/>
                </a:rPr>
                <a:t>Cysteine</a:t>
              </a:r>
              <a:r>
                <a:rPr lang="en-US" sz="1400" b="1" dirty="0">
                  <a:solidFill>
                    <a:srgbClr val="000000"/>
                  </a:solidFill>
                  <a:latin typeface="Calibri" pitchFamily="34" charset="0"/>
                  <a:cs typeface="Calibri" pitchFamily="34" charset="0"/>
                </a:rPr>
                <a:t> Protease  by  </a:t>
              </a:r>
              <a:r>
                <a:rPr lang="en-US" sz="1400" b="1" dirty="0" err="1">
                  <a:solidFill>
                    <a:srgbClr val="000000"/>
                  </a:solidFill>
                  <a:latin typeface="Calibri" pitchFamily="34" charset="0"/>
                  <a:cs typeface="Calibri" pitchFamily="34" charset="0"/>
                </a:rPr>
                <a:t>nanodrop</a:t>
              </a:r>
              <a:endParaRPr lang="en-US" sz="1400" b="1" dirty="0">
                <a:solidFill>
                  <a:srgbClr val="000000"/>
                </a:solidFill>
                <a:latin typeface="Calibri" pitchFamily="34" charset="0"/>
                <a:cs typeface="Calibri" pitchFamily="34" charset="0"/>
              </a:endParaRPr>
            </a:p>
          </p:txBody>
        </p:sp>
      </p:grpSp>
      <p:sp>
        <p:nvSpPr>
          <p:cNvPr id="13" name="Rectangle 12"/>
          <p:cNvSpPr/>
          <p:nvPr/>
        </p:nvSpPr>
        <p:spPr>
          <a:xfrm>
            <a:off x="381000" y="1280517"/>
            <a:ext cx="8382000" cy="1538883"/>
          </a:xfrm>
          <a:prstGeom prst="rect">
            <a:avLst/>
          </a:prstGeom>
        </p:spPr>
        <p:txBody>
          <a:bodyPr wrap="square">
            <a:spAutoFit/>
          </a:bodyPr>
          <a:lstStyle/>
          <a:p>
            <a:pPr marL="514350" indent="-514350" algn="just">
              <a:buFont typeface="+mj-lt"/>
              <a:buAutoNum type="romanUcPeriod"/>
              <a:defRPr/>
            </a:pPr>
            <a:r>
              <a:rPr lang="en-US" dirty="0" smtClean="0">
                <a:solidFill>
                  <a:schemeClr val="tx1"/>
                </a:solidFill>
                <a:latin typeface="Calibri" pitchFamily="34" charset="0"/>
                <a:ea typeface="DejaVu Sans"/>
                <a:cs typeface="Calibri" pitchFamily="34" charset="0"/>
              </a:rPr>
              <a:t>Protein </a:t>
            </a:r>
            <a:r>
              <a:rPr lang="en-US" dirty="0">
                <a:solidFill>
                  <a:schemeClr val="tx1"/>
                </a:solidFill>
                <a:latin typeface="Calibri" pitchFamily="34" charset="0"/>
                <a:ea typeface="DejaVu Sans"/>
                <a:cs typeface="Calibri" pitchFamily="34" charset="0"/>
              </a:rPr>
              <a:t>in its pure </a:t>
            </a:r>
            <a:r>
              <a:rPr lang="en-US" dirty="0" err="1">
                <a:solidFill>
                  <a:schemeClr val="tx1"/>
                </a:solidFill>
                <a:latin typeface="Calibri" pitchFamily="34" charset="0"/>
                <a:ea typeface="DejaVu Sans"/>
                <a:cs typeface="Calibri" pitchFamily="34" charset="0"/>
              </a:rPr>
              <a:t>monomeric</a:t>
            </a:r>
            <a:r>
              <a:rPr lang="en-US" dirty="0">
                <a:solidFill>
                  <a:schemeClr val="tx1"/>
                </a:solidFill>
                <a:latin typeface="Calibri" pitchFamily="34" charset="0"/>
                <a:ea typeface="DejaVu Sans"/>
                <a:cs typeface="Calibri" pitchFamily="34" charset="0"/>
              </a:rPr>
              <a:t> state or whatever its natural </a:t>
            </a:r>
            <a:r>
              <a:rPr lang="en-US" dirty="0" smtClean="0">
                <a:solidFill>
                  <a:schemeClr val="tx1"/>
                </a:solidFill>
                <a:latin typeface="Calibri" pitchFamily="34" charset="0"/>
                <a:ea typeface="DejaVu Sans"/>
                <a:cs typeface="Calibri" pitchFamily="34" charset="0"/>
              </a:rPr>
              <a:t>state </a:t>
            </a:r>
            <a:r>
              <a:rPr lang="en-US" b="1" dirty="0">
                <a:solidFill>
                  <a:schemeClr val="accent2"/>
                </a:solidFill>
                <a:latin typeface="Calibri" pitchFamily="34" charset="0"/>
                <a:ea typeface="DejaVu Sans"/>
                <a:cs typeface="Calibri" pitchFamily="34" charset="0"/>
              </a:rPr>
              <a:t>(</a:t>
            </a:r>
            <a:r>
              <a:rPr lang="en-US" b="1" dirty="0" err="1">
                <a:solidFill>
                  <a:schemeClr val="accent2"/>
                </a:solidFill>
                <a:latin typeface="Calibri" pitchFamily="34" charset="0"/>
                <a:ea typeface="DejaVu Sans"/>
                <a:cs typeface="Calibri" pitchFamily="34" charset="0"/>
              </a:rPr>
              <a:t>Monodisperse</a:t>
            </a:r>
            <a:r>
              <a:rPr lang="en-US" b="1" dirty="0" smtClean="0">
                <a:solidFill>
                  <a:schemeClr val="accent2"/>
                </a:solidFill>
                <a:latin typeface="Calibri" pitchFamily="34" charset="0"/>
                <a:ea typeface="DejaVu Sans"/>
                <a:cs typeface="Calibri" pitchFamily="34" charset="0"/>
              </a:rPr>
              <a:t>)</a:t>
            </a:r>
            <a:endParaRPr lang="en-US" dirty="0">
              <a:solidFill>
                <a:schemeClr val="tx1"/>
              </a:solidFill>
              <a:latin typeface="Calibri" pitchFamily="34" charset="0"/>
              <a:ea typeface="DejaVu Sans"/>
              <a:cs typeface="Calibri" pitchFamily="34" charset="0"/>
            </a:endParaRPr>
          </a:p>
          <a:p>
            <a:pPr marL="514350" indent="-514350" algn="just">
              <a:buFont typeface="+mj-lt"/>
              <a:buAutoNum type="romanUcPeriod"/>
              <a:defRPr/>
            </a:pPr>
            <a:r>
              <a:rPr lang="en-US" dirty="0" smtClean="0">
                <a:latin typeface="Calibri" pitchFamily="34" charset="0"/>
                <a:ea typeface="DejaVu Sans"/>
                <a:cs typeface="Calibri" pitchFamily="34" charset="0"/>
              </a:rPr>
              <a:t>PCT (Pre-Crystallization Test) performed in A1, A2, B1, B2 conditions</a:t>
            </a:r>
          </a:p>
          <a:p>
            <a:pPr marL="514350" indent="-514350" algn="just">
              <a:buFont typeface="+mj-lt"/>
              <a:buAutoNum type="romanUcPeriod"/>
              <a:defRPr/>
            </a:pPr>
            <a:endParaRPr lang="en-US" dirty="0" smtClean="0">
              <a:solidFill>
                <a:schemeClr val="tx1"/>
              </a:solidFill>
              <a:latin typeface="Calibri" pitchFamily="34" charset="0"/>
              <a:ea typeface="DejaVu Sans"/>
              <a:cs typeface="Calibri" pitchFamily="34" charset="0"/>
            </a:endParaRPr>
          </a:p>
          <a:p>
            <a:r>
              <a:rPr lang="en-US" sz="1000" b="1" dirty="0" smtClean="0"/>
              <a:t>A1 - 0.1 M TRIS hydrochloride pH 8.5, 2.0 M Ammonium sulfate </a:t>
            </a:r>
          </a:p>
          <a:p>
            <a:r>
              <a:rPr lang="en-US" sz="1000" b="1" dirty="0" smtClean="0"/>
              <a:t>B1 - 0.1 M TRIS hydrochloride pH 8.5, 1.0 M Ammonium sulfate </a:t>
            </a:r>
          </a:p>
          <a:p>
            <a:r>
              <a:rPr lang="en-US" sz="1000" b="1" dirty="0" smtClean="0"/>
              <a:t>A2 - 0.1 M TRIS hydrochloride pH 8.5, 0.2 M Magnesium chloride </a:t>
            </a:r>
            <a:r>
              <a:rPr lang="en-US" sz="1000" b="1" dirty="0" err="1" smtClean="0"/>
              <a:t>hexahydrate</a:t>
            </a:r>
            <a:r>
              <a:rPr lang="en-US" sz="1000" b="1" dirty="0" smtClean="0"/>
              <a:t>, </a:t>
            </a:r>
            <a:r>
              <a:rPr lang="pl-PL" sz="1000" b="1" dirty="0" smtClean="0"/>
              <a:t>30% w/v Polyethylene glycol 4,000 </a:t>
            </a:r>
          </a:p>
          <a:p>
            <a:r>
              <a:rPr lang="en-US" sz="1000" b="1" dirty="0" smtClean="0"/>
              <a:t>B2 - 0.1 M TRIS hydrochloride pH 8.5, 0.2 M Magnesium chloride </a:t>
            </a:r>
            <a:r>
              <a:rPr lang="en-US" sz="1000" b="1" dirty="0" err="1" smtClean="0"/>
              <a:t>hexahydrate</a:t>
            </a:r>
            <a:r>
              <a:rPr lang="en-US" sz="1000" b="1" dirty="0" smtClean="0"/>
              <a:t>, </a:t>
            </a:r>
            <a:r>
              <a:rPr lang="pl-PL" sz="1000" b="1" dirty="0" smtClean="0"/>
              <a:t>15% w/v Polyethylene glycol 4,000</a:t>
            </a:r>
            <a:endParaRPr lang="en-US" b="1" dirty="0">
              <a:solidFill>
                <a:schemeClr val="tx1"/>
              </a:solidFill>
              <a:latin typeface="Calibri" pitchFamily="34" charset="0"/>
              <a:ea typeface="DejaVu Sans"/>
              <a:cs typeface="Calibri" pitchFamily="34" charset="0"/>
            </a:endParaRPr>
          </a:p>
        </p:txBody>
      </p:sp>
      <p:pic>
        <p:nvPicPr>
          <p:cNvPr id="17409" name="Picture 1"/>
          <p:cNvPicPr>
            <a:picLocks noChangeAspect="1" noChangeArrowheads="1"/>
          </p:cNvPicPr>
          <p:nvPr/>
        </p:nvPicPr>
        <p:blipFill>
          <a:blip r:embed="rId5"/>
          <a:srcRect l="16495" t="18265" b="8676"/>
          <a:stretch>
            <a:fillRect/>
          </a:stretch>
        </p:blipFill>
        <p:spPr bwMode="auto">
          <a:xfrm>
            <a:off x="152400" y="3271896"/>
            <a:ext cx="2324100" cy="1147704"/>
          </a:xfrm>
          <a:prstGeom prst="rect">
            <a:avLst/>
          </a:prstGeom>
          <a:noFill/>
          <a:ln w="9525">
            <a:noFill/>
            <a:miter lim="800000"/>
            <a:headEnd/>
            <a:tailEnd/>
          </a:ln>
          <a:effectLst/>
        </p:spPr>
      </p:pic>
      <p:sp>
        <p:nvSpPr>
          <p:cNvPr id="12" name="Rectangle 11"/>
          <p:cNvSpPr/>
          <p:nvPr/>
        </p:nvSpPr>
        <p:spPr>
          <a:xfrm>
            <a:off x="228601" y="4519136"/>
            <a:ext cx="2209800" cy="738664"/>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1400" b="1" dirty="0" err="1" smtClean="0">
                <a:solidFill>
                  <a:srgbClr val="000000"/>
                </a:solidFill>
                <a:latin typeface="Calibri" pitchFamily="34" charset="0"/>
                <a:cs typeface="Calibri" pitchFamily="34" charset="0"/>
              </a:rPr>
              <a:t>Spectroscattter</a:t>
            </a:r>
            <a:r>
              <a:rPr lang="en-GB" sz="1400" b="1" dirty="0" smtClean="0">
                <a:solidFill>
                  <a:srgbClr val="000000"/>
                </a:solidFill>
                <a:latin typeface="Calibri" pitchFamily="34" charset="0"/>
                <a:cs typeface="Calibri" pitchFamily="34" charset="0"/>
              </a:rPr>
              <a:t> 201 system, (Molecular Dimensions, England)</a:t>
            </a:r>
            <a:endParaRPr lang="en-US" sz="1400" b="1" dirty="0">
              <a:solidFill>
                <a:srgbClr val="000000"/>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7120</TotalTime>
  <Words>1514</Words>
  <Application>Microsoft Office PowerPoint</Application>
  <PresentationFormat>On-screen Show (4:3)</PresentationFormat>
  <Paragraphs>294</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Carnival</vt:lpstr>
      <vt:lpstr>Characterization and Crystal Structure Determination of a Papain-like Cysteine Protease from the Bulbs of Crocus sativus  </vt:lpstr>
      <vt:lpstr>Slide 2</vt:lpstr>
      <vt:lpstr>Slide 3</vt:lpstr>
      <vt:lpstr>Slide 4</vt:lpstr>
      <vt:lpstr>Slide 5</vt:lpstr>
      <vt:lpstr>Slide 6</vt:lpstr>
      <vt:lpstr>Characterization: Activity Profiling  Protease Fluorescent Detection Kit: (Sigma cat # PF0100) </vt:lpstr>
      <vt:lpstr>Slide 8</vt:lpstr>
      <vt:lpstr>Slide 9</vt:lpstr>
      <vt:lpstr>Slide 10</vt:lpstr>
      <vt:lpstr>Slide 11</vt:lpstr>
      <vt:lpstr>Slide 12</vt:lpstr>
      <vt:lpstr>Data Collection and Refinement Statistics</vt:lpstr>
      <vt:lpstr>Structure Solution and Refinement </vt:lpstr>
      <vt:lpstr>Structure Refinement Statistics</vt:lpstr>
      <vt:lpstr>Structure Deposition (PDB-ID: 3U8E) </vt:lpstr>
      <vt:lpstr>Multiple Sequence Alignment of CsCP against Plant CPs</vt:lpstr>
      <vt:lpstr>Conserved Structure of CsCP  Superimposition with Plant CPs</vt:lpstr>
      <vt:lpstr>Overall Topology of CsCP </vt:lpstr>
      <vt:lpstr>KEY Findings …. Identification of S2 Pocket Residues of CSCP</vt:lpstr>
      <vt:lpstr>What has done so far!</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Theoretical and Experimental Structure Function Studies of Medicinally Important Proteins</dc:title>
  <dc:creator>Sadaf</dc:creator>
  <cp:lastModifiedBy>Dr. Sadaf</cp:lastModifiedBy>
  <cp:revision>478</cp:revision>
  <dcterms:created xsi:type="dcterms:W3CDTF">2012-07-03T16:28:09Z</dcterms:created>
  <dcterms:modified xsi:type="dcterms:W3CDTF">2014-04-29T12:07:38Z</dcterms:modified>
</cp:coreProperties>
</file>