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302" r:id="rId3"/>
    <p:sldId id="303" r:id="rId4"/>
    <p:sldId id="301" r:id="rId5"/>
    <p:sldId id="309" r:id="rId6"/>
    <p:sldId id="285" r:id="rId7"/>
    <p:sldId id="311" r:id="rId8"/>
    <p:sldId id="290" r:id="rId9"/>
    <p:sldId id="287" r:id="rId10"/>
    <p:sldId id="308" r:id="rId11"/>
    <p:sldId id="289" r:id="rId12"/>
    <p:sldId id="296" r:id="rId13"/>
    <p:sldId id="295" r:id="rId14"/>
    <p:sldId id="291" r:id="rId15"/>
    <p:sldId id="292" r:id="rId16"/>
    <p:sldId id="293" r:id="rId17"/>
    <p:sldId id="294" r:id="rId18"/>
    <p:sldId id="297" r:id="rId19"/>
    <p:sldId id="281" r:id="rId20"/>
    <p:sldId id="300" r:id="rId21"/>
    <p:sldId id="299" r:id="rId22"/>
    <p:sldId id="304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3FB83-D532-40C8-B521-9564AE3207F6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CFEEB-DAAA-4914-A790-9B16A8A4E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300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82D715-914D-4075-8E01-0E6F6B777D1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94C137-E7BE-4AAC-A943-999BA049B684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563866-C250-4E37-A74C-2DB49DB7B80D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2A63-32C7-4DAE-BE23-0DB8D55AA35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760-97AB-4B5B-83F9-A104CEDD2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66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2A63-32C7-4DAE-BE23-0DB8D55AA35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760-97AB-4B5B-83F9-A104CEDD2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15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2A63-32C7-4DAE-BE23-0DB8D55AA35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760-97AB-4B5B-83F9-A104CEDD2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60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B25E5B-33B0-42DE-A442-CBDE86276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309773-1152-4B01-ADD8-6A0883AC5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2A63-32C7-4DAE-BE23-0DB8D55AA35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760-97AB-4B5B-83F9-A104CEDD2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25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2A63-32C7-4DAE-BE23-0DB8D55AA35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760-97AB-4B5B-83F9-A104CEDD2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76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2A63-32C7-4DAE-BE23-0DB8D55AA35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760-97AB-4B5B-83F9-A104CEDD2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06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2A63-32C7-4DAE-BE23-0DB8D55AA35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760-97AB-4B5B-83F9-A104CEDD2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63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2A63-32C7-4DAE-BE23-0DB8D55AA35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760-97AB-4B5B-83F9-A104CEDD2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43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2A63-32C7-4DAE-BE23-0DB8D55AA35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760-97AB-4B5B-83F9-A104CEDD2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1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2A63-32C7-4DAE-BE23-0DB8D55AA35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760-97AB-4B5B-83F9-A104CEDD2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94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2A63-32C7-4DAE-BE23-0DB8D55AA35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1760-97AB-4B5B-83F9-A104CEDD2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35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22A63-32C7-4DAE-BE23-0DB8D55AA35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81760-97AB-4B5B-83F9-A104CEDD2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87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ig@qau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ig77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1D582-3AEC-4103-9036-D2051C34252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016758" y="2796654"/>
            <a:ext cx="640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dirty="0">
                <a:solidFill>
                  <a:srgbClr val="CE162C"/>
                </a:solidFill>
                <a:latin typeface="Tahoma" pitchFamily="34" charset="0"/>
              </a:rPr>
              <a:t>M. </a:t>
            </a:r>
            <a:r>
              <a:rPr lang="en-US" sz="2800" dirty="0" err="1">
                <a:solidFill>
                  <a:srgbClr val="CE162C"/>
                </a:solidFill>
                <a:latin typeface="Tahoma" pitchFamily="34" charset="0"/>
              </a:rPr>
              <a:t>Aslam</a:t>
            </a:r>
            <a:r>
              <a:rPr lang="en-US" sz="2800" dirty="0">
                <a:solidFill>
                  <a:srgbClr val="CE162C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E162C"/>
                </a:solidFill>
                <a:latin typeface="Tahoma" pitchFamily="34" charset="0"/>
              </a:rPr>
              <a:t>Baig</a:t>
            </a:r>
            <a:endParaRPr lang="en-US" sz="2800" dirty="0">
              <a:solidFill>
                <a:srgbClr val="CE162C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000" dirty="0">
              <a:solidFill>
                <a:schemeClr val="folHlink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</a:rPr>
              <a:t>National Center for Physics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</a:rPr>
              <a:t>Quaid-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</a:rPr>
              <a:t>Azam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</a:rPr>
              <a:t> University Campus, Islamabad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</a:rPr>
              <a:t>Pakistan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400" dirty="0">
                <a:solidFill>
                  <a:schemeClr val="folHlink"/>
                </a:solidFill>
                <a:latin typeface="Tahoma" pitchFamily="34" charset="0"/>
                <a:hlinkClick r:id="rId3"/>
              </a:rPr>
              <a:t>aslam@ncp.edu.pk</a:t>
            </a:r>
            <a:r>
              <a:rPr lang="en-US" sz="2400" dirty="0">
                <a:solidFill>
                  <a:schemeClr val="folHlink"/>
                </a:solidFill>
                <a:latin typeface="Tahoma" pitchFamily="34" charset="0"/>
              </a:rPr>
              <a:t>  </a:t>
            </a:r>
            <a:r>
              <a:rPr lang="en-US" sz="2400" dirty="0">
                <a:solidFill>
                  <a:schemeClr val="folHlink"/>
                </a:solidFill>
                <a:latin typeface="Tahoma" pitchFamily="34" charset="0"/>
                <a:hlinkClick r:id="rId4"/>
              </a:rPr>
              <a:t>baig@qau.edu.pk</a:t>
            </a:r>
            <a:r>
              <a:rPr lang="en-US" sz="2400" dirty="0">
                <a:latin typeface="Tahoma" pitchFamily="34" charset="0"/>
              </a:rPr>
              <a:t> 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93038" cy="928688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dirty="0" smtClean="0">
                <a:solidFill>
                  <a:srgbClr val="0070C0"/>
                </a:solidFill>
              </a:rPr>
              <a:t>       </a:t>
            </a:r>
            <a:r>
              <a:rPr lang="en-US" sz="3100" b="1" dirty="0" smtClean="0">
                <a:solidFill>
                  <a:srgbClr val="0070C0"/>
                </a:solidFill>
              </a:rPr>
              <a:t>Synchrotron Radiation for Material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18743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7772400" cy="685800"/>
          </a:xfrm>
          <a:solidFill>
            <a:srgbClr val="FFFFFF"/>
          </a:solidFill>
          <a:ln/>
        </p:spPr>
        <p:txBody>
          <a:bodyPr anchor="t">
            <a:normAutofit fontScale="90000"/>
          </a:bodyPr>
          <a:lstStyle/>
          <a:p>
            <a:r>
              <a:rPr lang="en-AU"/>
              <a:t>Why is wavelength important?</a:t>
            </a:r>
          </a:p>
        </p:txBody>
      </p:sp>
      <p:sp>
        <p:nvSpPr>
          <p:cNvPr id="414723" name="Text Box 3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6553200" y="381000"/>
            <a:ext cx="2590800" cy="3508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t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Helvetica" pitchFamily="34" charset="0"/>
              </a:rPr>
              <a:t>Why is it special?</a:t>
            </a:r>
            <a:endParaRPr lang="en-US" sz="2000" b="1">
              <a:latin typeface="Helvetica" pitchFamily="34" charset="0"/>
            </a:endParaRPr>
          </a:p>
        </p:txBody>
      </p:sp>
      <p:pic>
        <p:nvPicPr>
          <p:cNvPr id="414724" name="Picture 4" descr="prot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421063"/>
            <a:ext cx="1066800" cy="998537"/>
          </a:xfrm>
          <a:prstGeom prst="rect">
            <a:avLst/>
          </a:prstGeom>
          <a:noFill/>
        </p:spPr>
      </p:pic>
      <p:pic>
        <p:nvPicPr>
          <p:cNvPr id="414725" name="Picture 5" descr="prot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497263"/>
            <a:ext cx="1066800" cy="998537"/>
          </a:xfrm>
          <a:prstGeom prst="rect">
            <a:avLst/>
          </a:prstGeom>
          <a:noFill/>
        </p:spPr>
      </p:pic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304800" y="4937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Visible light</a:t>
            </a:r>
          </a:p>
        </p:txBody>
      </p:sp>
      <p:sp>
        <p:nvSpPr>
          <p:cNvPr id="414727" name="Text Box 7"/>
          <p:cNvSpPr txBox="1">
            <a:spLocks noChangeArrowheads="1"/>
          </p:cNvSpPr>
          <p:nvPr/>
        </p:nvSpPr>
        <p:spPr bwMode="auto">
          <a:xfrm>
            <a:off x="6858000" y="4953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X-rays</a:t>
            </a:r>
          </a:p>
        </p:txBody>
      </p:sp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04800" y="57150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To penetrate a sample, you need a wavelength of similar, or smaller magnitude.</a:t>
            </a:r>
          </a:p>
        </p:txBody>
      </p:sp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304800" y="29559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sample</a:t>
            </a:r>
          </a:p>
        </p:txBody>
      </p:sp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5867400" y="3048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sample</a:t>
            </a:r>
          </a:p>
        </p:txBody>
      </p:sp>
      <p:pic>
        <p:nvPicPr>
          <p:cNvPr id="414731" name="Picture 11" descr="line2"/>
          <p:cNvPicPr>
            <a:picLocks noChangeAspect="1" noChangeArrowheads="1"/>
          </p:cNvPicPr>
          <p:nvPr/>
        </p:nvPicPr>
        <p:blipFill>
          <a:blip r:embed="rId4" cstate="print"/>
          <a:srcRect r="1620"/>
          <a:stretch>
            <a:fillRect/>
          </a:stretch>
        </p:blipFill>
        <p:spPr bwMode="auto">
          <a:xfrm>
            <a:off x="-2776538" y="3276600"/>
            <a:ext cx="7272338" cy="2009775"/>
          </a:xfrm>
          <a:prstGeom prst="rect">
            <a:avLst/>
          </a:prstGeom>
          <a:noFill/>
        </p:spPr>
      </p:pic>
      <p:pic>
        <p:nvPicPr>
          <p:cNvPr id="414732" name="Picture 12" descr="lin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644900"/>
            <a:ext cx="2133600" cy="6985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autoUpdateAnimBg="0"/>
      <p:bldP spid="41472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6" name="Rectangle 104"/>
          <p:cNvSpPr>
            <a:spLocks noChangeArrowheads="1"/>
          </p:cNvSpPr>
          <p:nvPr/>
        </p:nvSpPr>
        <p:spPr bwMode="auto">
          <a:xfrm>
            <a:off x="1100138" y="4208463"/>
            <a:ext cx="6653212" cy="1906587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4" name="Rectangle 102"/>
          <p:cNvSpPr>
            <a:spLocks noChangeArrowheads="1"/>
          </p:cNvSpPr>
          <p:nvPr/>
        </p:nvSpPr>
        <p:spPr bwMode="auto">
          <a:xfrm>
            <a:off x="1119188" y="331788"/>
            <a:ext cx="6653212" cy="1944687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090613" y="2474913"/>
            <a:ext cx="6653212" cy="1630362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1219200" y="3195638"/>
            <a:ext cx="836613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1954213" y="3206750"/>
            <a:ext cx="808037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600450" y="3406775"/>
            <a:ext cx="88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Detector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441575" y="3392488"/>
            <a:ext cx="795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Sample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1204913" y="3275013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X-rays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1076325" y="25003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Absorption</a:t>
            </a:r>
            <a:endParaRPr lang="en-GB"/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 rot="473270">
            <a:off x="1500188" y="1423988"/>
            <a:ext cx="1500187" cy="4762"/>
            <a:chOff x="845" y="815"/>
            <a:chExt cx="945" cy="3"/>
          </a:xfrm>
        </p:grpSpPr>
        <p:sp>
          <p:nvSpPr>
            <p:cNvPr id="95267" name="Line 35"/>
            <p:cNvSpPr>
              <a:spLocks noChangeShapeType="1"/>
            </p:cNvSpPr>
            <p:nvPr/>
          </p:nvSpPr>
          <p:spPr bwMode="auto">
            <a:xfrm>
              <a:off x="845" y="818"/>
              <a:ext cx="527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8" name="Line 36"/>
            <p:cNvSpPr>
              <a:spLocks noChangeShapeType="1"/>
            </p:cNvSpPr>
            <p:nvPr/>
          </p:nvSpPr>
          <p:spPr bwMode="auto">
            <a:xfrm>
              <a:off x="1308" y="815"/>
              <a:ext cx="482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273" name="Text Box 41"/>
          <p:cNvSpPr txBox="1">
            <a:spLocks noChangeArrowheads="1"/>
          </p:cNvSpPr>
          <p:nvPr/>
        </p:nvSpPr>
        <p:spPr bwMode="auto">
          <a:xfrm>
            <a:off x="1298575" y="1379538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X-rays</a:t>
            </a:r>
          </a:p>
        </p:txBody>
      </p:sp>
      <p:sp>
        <p:nvSpPr>
          <p:cNvPr id="95275" name="Text Box 43"/>
          <p:cNvSpPr txBox="1">
            <a:spLocks noChangeArrowheads="1"/>
          </p:cNvSpPr>
          <p:nvPr/>
        </p:nvSpPr>
        <p:spPr bwMode="auto">
          <a:xfrm>
            <a:off x="2617788" y="1739900"/>
            <a:ext cx="795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Sample</a:t>
            </a:r>
          </a:p>
        </p:txBody>
      </p:sp>
      <p:sp>
        <p:nvSpPr>
          <p:cNvPr id="95276" name="Text Box 44"/>
          <p:cNvSpPr txBox="1">
            <a:spLocks noChangeArrowheads="1"/>
          </p:cNvSpPr>
          <p:nvPr/>
        </p:nvSpPr>
        <p:spPr bwMode="auto">
          <a:xfrm>
            <a:off x="5087938" y="757238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</a:t>
            </a:r>
          </a:p>
        </p:txBody>
      </p:sp>
      <p:sp>
        <p:nvSpPr>
          <p:cNvPr id="95277" name="Text Box 45"/>
          <p:cNvSpPr txBox="1">
            <a:spLocks noChangeArrowheads="1"/>
          </p:cNvSpPr>
          <p:nvPr/>
        </p:nvSpPr>
        <p:spPr bwMode="auto">
          <a:xfrm>
            <a:off x="6205538" y="1943100"/>
            <a:ext cx="1122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wavelength</a:t>
            </a:r>
          </a:p>
        </p:txBody>
      </p:sp>
      <p:sp>
        <p:nvSpPr>
          <p:cNvPr id="95278" name="Freeform 46"/>
          <p:cNvSpPr>
            <a:spLocks noChangeAspect="1"/>
          </p:cNvSpPr>
          <p:nvPr/>
        </p:nvSpPr>
        <p:spPr bwMode="auto">
          <a:xfrm>
            <a:off x="5475288" y="1138238"/>
            <a:ext cx="292100" cy="777875"/>
          </a:xfrm>
          <a:custGeom>
            <a:avLst/>
            <a:gdLst/>
            <a:ahLst/>
            <a:cxnLst>
              <a:cxn ang="0">
                <a:pos x="0" y="873"/>
              </a:cxn>
              <a:cxn ang="0">
                <a:pos x="39" y="870"/>
              </a:cxn>
              <a:cxn ang="0">
                <a:pos x="75" y="860"/>
              </a:cxn>
              <a:cxn ang="0">
                <a:pos x="105" y="839"/>
              </a:cxn>
              <a:cxn ang="0">
                <a:pos x="119" y="813"/>
              </a:cxn>
              <a:cxn ang="0">
                <a:pos x="123" y="783"/>
              </a:cxn>
              <a:cxn ang="0">
                <a:pos x="129" y="714"/>
              </a:cxn>
              <a:cxn ang="0">
                <a:pos x="139" y="560"/>
              </a:cxn>
              <a:cxn ang="0">
                <a:pos x="166" y="14"/>
              </a:cxn>
              <a:cxn ang="0">
                <a:pos x="174" y="0"/>
              </a:cxn>
              <a:cxn ang="0">
                <a:pos x="185" y="14"/>
              </a:cxn>
              <a:cxn ang="0">
                <a:pos x="211" y="687"/>
              </a:cxn>
              <a:cxn ang="0">
                <a:pos x="216" y="776"/>
              </a:cxn>
              <a:cxn ang="0">
                <a:pos x="230" y="824"/>
              </a:cxn>
              <a:cxn ang="0">
                <a:pos x="264" y="860"/>
              </a:cxn>
              <a:cxn ang="0">
                <a:pos x="300" y="865"/>
              </a:cxn>
              <a:cxn ang="0">
                <a:pos x="376" y="869"/>
              </a:cxn>
            </a:cxnLst>
            <a:rect l="0" t="0" r="r" b="b"/>
            <a:pathLst>
              <a:path w="376" h="873">
                <a:moveTo>
                  <a:pt x="0" y="873"/>
                </a:moveTo>
                <a:lnTo>
                  <a:pt x="39" y="870"/>
                </a:lnTo>
                <a:lnTo>
                  <a:pt x="75" y="860"/>
                </a:lnTo>
                <a:lnTo>
                  <a:pt x="105" y="839"/>
                </a:lnTo>
                <a:lnTo>
                  <a:pt x="119" y="813"/>
                </a:lnTo>
                <a:lnTo>
                  <a:pt x="123" y="783"/>
                </a:lnTo>
                <a:lnTo>
                  <a:pt x="129" y="714"/>
                </a:lnTo>
                <a:lnTo>
                  <a:pt x="139" y="560"/>
                </a:lnTo>
                <a:lnTo>
                  <a:pt x="166" y="14"/>
                </a:lnTo>
                <a:lnTo>
                  <a:pt x="174" y="0"/>
                </a:lnTo>
                <a:lnTo>
                  <a:pt x="185" y="14"/>
                </a:lnTo>
                <a:lnTo>
                  <a:pt x="211" y="687"/>
                </a:lnTo>
                <a:lnTo>
                  <a:pt x="216" y="776"/>
                </a:lnTo>
                <a:lnTo>
                  <a:pt x="230" y="824"/>
                </a:lnTo>
                <a:lnTo>
                  <a:pt x="264" y="860"/>
                </a:lnTo>
                <a:lnTo>
                  <a:pt x="300" y="865"/>
                </a:lnTo>
                <a:lnTo>
                  <a:pt x="376" y="869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0" name="Freeform 48"/>
          <p:cNvSpPr>
            <a:spLocks noChangeAspect="1"/>
          </p:cNvSpPr>
          <p:nvPr/>
        </p:nvSpPr>
        <p:spPr bwMode="auto">
          <a:xfrm>
            <a:off x="5845175" y="1389063"/>
            <a:ext cx="234950" cy="523875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1" y="872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1" y="872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1" name="Freeform 49"/>
          <p:cNvSpPr>
            <a:spLocks noChangeAspect="1"/>
          </p:cNvSpPr>
          <p:nvPr/>
        </p:nvSpPr>
        <p:spPr bwMode="auto">
          <a:xfrm>
            <a:off x="6130925" y="1809750"/>
            <a:ext cx="238125" cy="103188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4" y="870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4" y="870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2" name="Freeform 50"/>
          <p:cNvSpPr>
            <a:spLocks noChangeAspect="1"/>
          </p:cNvSpPr>
          <p:nvPr/>
        </p:nvSpPr>
        <p:spPr bwMode="auto">
          <a:xfrm>
            <a:off x="6299200" y="977900"/>
            <a:ext cx="257175" cy="928688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1" y="872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1" y="872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3" name="Freeform 51"/>
          <p:cNvSpPr>
            <a:spLocks noChangeAspect="1"/>
          </p:cNvSpPr>
          <p:nvPr/>
        </p:nvSpPr>
        <p:spPr bwMode="auto">
          <a:xfrm>
            <a:off x="6486525" y="1803400"/>
            <a:ext cx="238125" cy="103188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4" y="870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4" y="870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4" name="Freeform 52"/>
          <p:cNvSpPr>
            <a:spLocks noChangeAspect="1"/>
          </p:cNvSpPr>
          <p:nvPr/>
        </p:nvSpPr>
        <p:spPr bwMode="auto">
          <a:xfrm>
            <a:off x="6661150" y="1570038"/>
            <a:ext cx="150813" cy="336550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1" y="872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1" y="872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5" name="Freeform 53"/>
          <p:cNvSpPr>
            <a:spLocks/>
          </p:cNvSpPr>
          <p:nvPr/>
        </p:nvSpPr>
        <p:spPr bwMode="auto">
          <a:xfrm>
            <a:off x="5424488" y="635000"/>
            <a:ext cx="1876425" cy="128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64"/>
              </a:cxn>
              <a:cxn ang="0">
                <a:pos x="1182" y="864"/>
              </a:cxn>
            </a:cxnLst>
            <a:rect l="0" t="0" r="r" b="b"/>
            <a:pathLst>
              <a:path w="1182" h="864">
                <a:moveTo>
                  <a:pt x="0" y="0"/>
                </a:moveTo>
                <a:lnTo>
                  <a:pt x="0" y="864"/>
                </a:lnTo>
                <a:lnTo>
                  <a:pt x="1182" y="8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6" name="Text Box 54"/>
          <p:cNvSpPr txBox="1">
            <a:spLocks noChangeArrowheads="1"/>
          </p:cNvSpPr>
          <p:nvPr/>
        </p:nvSpPr>
        <p:spPr bwMode="auto">
          <a:xfrm>
            <a:off x="1249363" y="32385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Fluorescence</a:t>
            </a:r>
          </a:p>
        </p:txBody>
      </p:sp>
      <p:sp>
        <p:nvSpPr>
          <p:cNvPr id="95306" name="Line 74"/>
          <p:cNvSpPr>
            <a:spLocks noChangeShapeType="1"/>
          </p:cNvSpPr>
          <p:nvPr/>
        </p:nvSpPr>
        <p:spPr bwMode="auto">
          <a:xfrm>
            <a:off x="1277938" y="5172075"/>
            <a:ext cx="836612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07" name="Line 75"/>
          <p:cNvSpPr>
            <a:spLocks noChangeShapeType="1"/>
          </p:cNvSpPr>
          <p:nvPr/>
        </p:nvSpPr>
        <p:spPr bwMode="auto">
          <a:xfrm>
            <a:off x="2012950" y="5172075"/>
            <a:ext cx="83185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09" name="Line 77"/>
          <p:cNvSpPr>
            <a:spLocks noChangeShapeType="1"/>
          </p:cNvSpPr>
          <p:nvPr/>
        </p:nvSpPr>
        <p:spPr bwMode="auto">
          <a:xfrm>
            <a:off x="2974975" y="5172075"/>
            <a:ext cx="1022350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10" name="Line 78"/>
          <p:cNvSpPr>
            <a:spLocks noChangeShapeType="1"/>
          </p:cNvSpPr>
          <p:nvPr/>
        </p:nvSpPr>
        <p:spPr bwMode="auto">
          <a:xfrm>
            <a:off x="3567113" y="5172075"/>
            <a:ext cx="836612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11" name="Text Box 79"/>
          <p:cNvSpPr txBox="1">
            <a:spLocks noChangeArrowheads="1"/>
          </p:cNvSpPr>
          <p:nvPr/>
        </p:nvSpPr>
        <p:spPr bwMode="auto">
          <a:xfrm>
            <a:off x="1198563" y="427672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Imaging</a:t>
            </a:r>
            <a:endParaRPr lang="en-GB"/>
          </a:p>
        </p:txBody>
      </p:sp>
      <p:sp>
        <p:nvSpPr>
          <p:cNvPr id="95312" name="Rectangle 80"/>
          <p:cNvSpPr>
            <a:spLocks noChangeArrowheads="1"/>
          </p:cNvSpPr>
          <p:nvPr/>
        </p:nvSpPr>
        <p:spPr bwMode="auto">
          <a:xfrm rot="5435784">
            <a:off x="4279107" y="5056981"/>
            <a:ext cx="490538" cy="231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15" name="Text Box 83"/>
          <p:cNvSpPr txBox="1">
            <a:spLocks noChangeArrowheads="1"/>
          </p:cNvSpPr>
          <p:nvPr/>
        </p:nvSpPr>
        <p:spPr bwMode="auto">
          <a:xfrm>
            <a:off x="4081463" y="5532438"/>
            <a:ext cx="88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Detector</a:t>
            </a:r>
          </a:p>
        </p:txBody>
      </p:sp>
      <p:sp>
        <p:nvSpPr>
          <p:cNvPr id="95316" name="Text Box 84"/>
          <p:cNvSpPr txBox="1">
            <a:spLocks noChangeArrowheads="1"/>
          </p:cNvSpPr>
          <p:nvPr/>
        </p:nvSpPr>
        <p:spPr bwMode="auto">
          <a:xfrm>
            <a:off x="1284288" y="5232400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X-rays</a:t>
            </a:r>
          </a:p>
        </p:txBody>
      </p:sp>
      <p:sp>
        <p:nvSpPr>
          <p:cNvPr id="95321" name="Line 89"/>
          <p:cNvSpPr>
            <a:spLocks noChangeShapeType="1"/>
          </p:cNvSpPr>
          <p:nvPr/>
        </p:nvSpPr>
        <p:spPr bwMode="auto">
          <a:xfrm>
            <a:off x="2886075" y="3206750"/>
            <a:ext cx="836613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22" name="Line 90"/>
          <p:cNvSpPr>
            <a:spLocks noChangeShapeType="1"/>
          </p:cNvSpPr>
          <p:nvPr/>
        </p:nvSpPr>
        <p:spPr bwMode="auto">
          <a:xfrm>
            <a:off x="3621088" y="3206750"/>
            <a:ext cx="808037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4198938" y="2962275"/>
            <a:ext cx="217487" cy="4905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2749550" y="2960688"/>
            <a:ext cx="217488" cy="4905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323" name="Text Box 91"/>
          <p:cNvSpPr txBox="1">
            <a:spLocks noChangeArrowheads="1"/>
          </p:cNvSpPr>
          <p:nvPr/>
        </p:nvSpPr>
        <p:spPr bwMode="auto">
          <a:xfrm>
            <a:off x="5472113" y="527050"/>
            <a:ext cx="206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/>
              <a:t>Elemental analysis</a:t>
            </a:r>
          </a:p>
        </p:txBody>
      </p:sp>
      <p:sp>
        <p:nvSpPr>
          <p:cNvPr id="95327" name="Line 95"/>
          <p:cNvSpPr>
            <a:spLocks noChangeShapeType="1"/>
          </p:cNvSpPr>
          <p:nvPr/>
        </p:nvSpPr>
        <p:spPr bwMode="auto">
          <a:xfrm rot="20876816" flipV="1">
            <a:off x="3727450" y="1325563"/>
            <a:ext cx="631825" cy="15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28" name="Line 96"/>
          <p:cNvSpPr>
            <a:spLocks noChangeShapeType="1"/>
          </p:cNvSpPr>
          <p:nvPr/>
        </p:nvSpPr>
        <p:spPr bwMode="auto">
          <a:xfrm rot="21126730" flipH="1">
            <a:off x="2871788" y="1430338"/>
            <a:ext cx="1046162" cy="49212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24" name="Rectangle 92"/>
          <p:cNvSpPr>
            <a:spLocks noChangeArrowheads="1"/>
          </p:cNvSpPr>
          <p:nvPr/>
        </p:nvSpPr>
        <p:spPr bwMode="auto">
          <a:xfrm rot="5400000">
            <a:off x="2889250" y="1409700"/>
            <a:ext cx="217488" cy="490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331" name="Rectangle 99"/>
          <p:cNvSpPr>
            <a:spLocks noChangeArrowheads="1"/>
          </p:cNvSpPr>
          <p:nvPr/>
        </p:nvSpPr>
        <p:spPr bwMode="auto">
          <a:xfrm rot="-5400000">
            <a:off x="2878932" y="1027906"/>
            <a:ext cx="2032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3" name="AutoShape 101"/>
          <p:cNvSpPr>
            <a:spLocks noChangeArrowheads="1"/>
          </p:cNvSpPr>
          <p:nvPr/>
        </p:nvSpPr>
        <p:spPr bwMode="auto">
          <a:xfrm>
            <a:off x="2789238" y="1336675"/>
            <a:ext cx="387350" cy="203200"/>
          </a:xfrm>
          <a:custGeom>
            <a:avLst/>
            <a:gdLst>
              <a:gd name="G0" fmla="+- 3275 0 0"/>
              <a:gd name="G1" fmla="+- 21600 0 3275"/>
              <a:gd name="G2" fmla="*/ 3275 1 2"/>
              <a:gd name="G3" fmla="+- 21600 0 G2"/>
              <a:gd name="G4" fmla="+/ 3275 21600 2"/>
              <a:gd name="G5" fmla="+/ G1 0 2"/>
              <a:gd name="G6" fmla="*/ 21600 21600 3275"/>
              <a:gd name="G7" fmla="*/ G6 1 2"/>
              <a:gd name="G8" fmla="+- 21600 0 G7"/>
              <a:gd name="G9" fmla="*/ 21600 1 2"/>
              <a:gd name="G10" fmla="+- 3275 0 G9"/>
              <a:gd name="G11" fmla="?: G10 G8 0"/>
              <a:gd name="G12" fmla="?: G10 G7 21600"/>
              <a:gd name="T0" fmla="*/ 19962 w 21600"/>
              <a:gd name="T1" fmla="*/ 10800 h 21600"/>
              <a:gd name="T2" fmla="*/ 10800 w 21600"/>
              <a:gd name="T3" fmla="*/ 21600 h 21600"/>
              <a:gd name="T4" fmla="*/ 1638 w 21600"/>
              <a:gd name="T5" fmla="*/ 10800 h 21600"/>
              <a:gd name="T6" fmla="*/ 10800 w 21600"/>
              <a:gd name="T7" fmla="*/ 0 h 21600"/>
              <a:gd name="T8" fmla="*/ 3438 w 21600"/>
              <a:gd name="T9" fmla="*/ 3438 h 21600"/>
              <a:gd name="T10" fmla="*/ 18162 w 21600"/>
              <a:gd name="T11" fmla="*/ 1816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275" y="21600"/>
                </a:lnTo>
                <a:lnTo>
                  <a:pt x="1832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5" name="Rectangle 103"/>
          <p:cNvSpPr>
            <a:spLocks noChangeArrowheads="1"/>
          </p:cNvSpPr>
          <p:nvPr/>
        </p:nvSpPr>
        <p:spPr bwMode="auto">
          <a:xfrm>
            <a:off x="2816225" y="4926013"/>
            <a:ext cx="217488" cy="4905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5337" name="Picture 105" descr="bone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4616450"/>
            <a:ext cx="1301750" cy="1109663"/>
          </a:xfrm>
          <a:prstGeom prst="rect">
            <a:avLst/>
          </a:prstGeom>
          <a:noFill/>
        </p:spPr>
      </p:pic>
      <p:sp>
        <p:nvSpPr>
          <p:cNvPr id="95339" name="Rectangle 107"/>
          <p:cNvSpPr>
            <a:spLocks noChangeArrowheads="1"/>
          </p:cNvSpPr>
          <p:nvPr/>
        </p:nvSpPr>
        <p:spPr bwMode="auto">
          <a:xfrm>
            <a:off x="6716713" y="2663825"/>
            <a:ext cx="117475" cy="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0" name="Rectangle 108"/>
          <p:cNvSpPr>
            <a:spLocks noChangeArrowheads="1"/>
          </p:cNvSpPr>
          <p:nvPr/>
        </p:nvSpPr>
        <p:spPr bwMode="auto">
          <a:xfrm>
            <a:off x="6716713" y="2665413"/>
            <a:ext cx="15875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1" name="Rectangle 109"/>
          <p:cNvSpPr>
            <a:spLocks noChangeArrowheads="1"/>
          </p:cNvSpPr>
          <p:nvPr/>
        </p:nvSpPr>
        <p:spPr bwMode="auto">
          <a:xfrm>
            <a:off x="5324475" y="3683000"/>
            <a:ext cx="122238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2" name="Rectangle 110"/>
          <p:cNvSpPr>
            <a:spLocks noChangeArrowheads="1"/>
          </p:cNvSpPr>
          <p:nvPr/>
        </p:nvSpPr>
        <p:spPr bwMode="auto">
          <a:xfrm>
            <a:off x="5324475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3" name="Rectangle 111"/>
          <p:cNvSpPr>
            <a:spLocks noChangeArrowheads="1"/>
          </p:cNvSpPr>
          <p:nvPr/>
        </p:nvSpPr>
        <p:spPr bwMode="auto">
          <a:xfrm>
            <a:off x="5324475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8800</a:t>
            </a:r>
            <a:endParaRPr lang="en-GB"/>
          </a:p>
        </p:txBody>
      </p:sp>
      <p:sp>
        <p:nvSpPr>
          <p:cNvPr id="95344" name="Rectangle 112"/>
          <p:cNvSpPr>
            <a:spLocks noChangeArrowheads="1"/>
          </p:cNvSpPr>
          <p:nvPr/>
        </p:nvSpPr>
        <p:spPr bwMode="auto">
          <a:xfrm>
            <a:off x="5246688" y="3617913"/>
            <a:ext cx="762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5" name="Rectangle 113"/>
          <p:cNvSpPr>
            <a:spLocks noChangeArrowheads="1"/>
          </p:cNvSpPr>
          <p:nvPr/>
        </p:nvSpPr>
        <p:spPr bwMode="auto">
          <a:xfrm>
            <a:off x="5246688" y="3622675"/>
            <a:ext cx="106362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6" name="Rectangle 114"/>
          <p:cNvSpPr>
            <a:spLocks noChangeArrowheads="1"/>
          </p:cNvSpPr>
          <p:nvPr/>
        </p:nvSpPr>
        <p:spPr bwMode="auto">
          <a:xfrm>
            <a:off x="5246688" y="3621088"/>
            <a:ext cx="119062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0.0</a:t>
            </a:r>
            <a:endParaRPr lang="en-GB"/>
          </a:p>
        </p:txBody>
      </p:sp>
      <p:sp>
        <p:nvSpPr>
          <p:cNvPr id="95347" name="Rectangle 115"/>
          <p:cNvSpPr>
            <a:spLocks noChangeArrowheads="1"/>
          </p:cNvSpPr>
          <p:nvPr/>
        </p:nvSpPr>
        <p:spPr bwMode="auto">
          <a:xfrm>
            <a:off x="5386388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8" name="Freeform 116"/>
          <p:cNvSpPr>
            <a:spLocks/>
          </p:cNvSpPr>
          <p:nvPr/>
        </p:nvSpPr>
        <p:spPr bwMode="auto">
          <a:xfrm>
            <a:off x="5360988" y="3641725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9" name="Rectangle 117"/>
          <p:cNvSpPr>
            <a:spLocks noChangeArrowheads="1"/>
          </p:cNvSpPr>
          <p:nvPr/>
        </p:nvSpPr>
        <p:spPr bwMode="auto">
          <a:xfrm>
            <a:off x="5375275" y="354488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0" name="Freeform 118"/>
          <p:cNvSpPr>
            <a:spLocks/>
          </p:cNvSpPr>
          <p:nvPr/>
        </p:nvSpPr>
        <p:spPr bwMode="auto">
          <a:xfrm>
            <a:off x="5519738" y="2927350"/>
            <a:ext cx="1460500" cy="714375"/>
          </a:xfrm>
          <a:custGeom>
            <a:avLst/>
            <a:gdLst/>
            <a:ahLst/>
            <a:cxnLst>
              <a:cxn ang="0">
                <a:pos x="26" y="447"/>
              </a:cxn>
              <a:cxn ang="0">
                <a:pos x="51" y="448"/>
              </a:cxn>
              <a:cxn ang="0">
                <a:pos x="55" y="448"/>
              </a:cxn>
              <a:cxn ang="0">
                <a:pos x="61" y="441"/>
              </a:cxn>
              <a:cxn ang="0">
                <a:pos x="65" y="268"/>
              </a:cxn>
              <a:cxn ang="0">
                <a:pos x="70" y="230"/>
              </a:cxn>
              <a:cxn ang="0">
                <a:pos x="74" y="61"/>
              </a:cxn>
              <a:cxn ang="0">
                <a:pos x="78" y="52"/>
              </a:cxn>
              <a:cxn ang="0">
                <a:pos x="83" y="3"/>
              </a:cxn>
              <a:cxn ang="0">
                <a:pos x="88" y="61"/>
              </a:cxn>
              <a:cxn ang="0">
                <a:pos x="93" y="81"/>
              </a:cxn>
              <a:cxn ang="0">
                <a:pos x="97" y="46"/>
              </a:cxn>
              <a:cxn ang="0">
                <a:pos x="102" y="6"/>
              </a:cxn>
              <a:cxn ang="0">
                <a:pos x="107" y="32"/>
              </a:cxn>
              <a:cxn ang="0">
                <a:pos x="112" y="70"/>
              </a:cxn>
              <a:cxn ang="0">
                <a:pos x="116" y="62"/>
              </a:cxn>
              <a:cxn ang="0">
                <a:pos x="120" y="64"/>
              </a:cxn>
              <a:cxn ang="0">
                <a:pos x="125" y="51"/>
              </a:cxn>
              <a:cxn ang="0">
                <a:pos x="129" y="48"/>
              </a:cxn>
              <a:cxn ang="0">
                <a:pos x="133" y="32"/>
              </a:cxn>
              <a:cxn ang="0">
                <a:pos x="139" y="18"/>
              </a:cxn>
              <a:cxn ang="0">
                <a:pos x="143" y="6"/>
              </a:cxn>
              <a:cxn ang="0">
                <a:pos x="148" y="36"/>
              </a:cxn>
              <a:cxn ang="0">
                <a:pos x="152" y="64"/>
              </a:cxn>
              <a:cxn ang="0">
                <a:pos x="158" y="74"/>
              </a:cxn>
              <a:cxn ang="0">
                <a:pos x="162" y="100"/>
              </a:cxn>
              <a:cxn ang="0">
                <a:pos x="167" y="98"/>
              </a:cxn>
              <a:cxn ang="0">
                <a:pos x="171" y="77"/>
              </a:cxn>
              <a:cxn ang="0">
                <a:pos x="175" y="58"/>
              </a:cxn>
              <a:cxn ang="0">
                <a:pos x="181" y="64"/>
              </a:cxn>
              <a:cxn ang="0">
                <a:pos x="185" y="57"/>
              </a:cxn>
              <a:cxn ang="0">
                <a:pos x="190" y="9"/>
              </a:cxn>
              <a:cxn ang="0">
                <a:pos x="200" y="29"/>
              </a:cxn>
              <a:cxn ang="0">
                <a:pos x="229" y="62"/>
              </a:cxn>
              <a:cxn ang="0">
                <a:pos x="256" y="52"/>
              </a:cxn>
              <a:cxn ang="0">
                <a:pos x="284" y="130"/>
              </a:cxn>
              <a:cxn ang="0">
                <a:pos x="310" y="101"/>
              </a:cxn>
              <a:cxn ang="0">
                <a:pos x="339" y="104"/>
              </a:cxn>
              <a:cxn ang="0">
                <a:pos x="366" y="140"/>
              </a:cxn>
              <a:cxn ang="0">
                <a:pos x="394" y="135"/>
              </a:cxn>
              <a:cxn ang="0">
                <a:pos x="421" y="135"/>
              </a:cxn>
              <a:cxn ang="0">
                <a:pos x="449" y="155"/>
              </a:cxn>
              <a:cxn ang="0">
                <a:pos x="476" y="172"/>
              </a:cxn>
              <a:cxn ang="0">
                <a:pos x="504" y="162"/>
              </a:cxn>
              <a:cxn ang="0">
                <a:pos x="531" y="188"/>
              </a:cxn>
              <a:cxn ang="0">
                <a:pos x="559" y="191"/>
              </a:cxn>
              <a:cxn ang="0">
                <a:pos x="586" y="201"/>
              </a:cxn>
              <a:cxn ang="0">
                <a:pos x="614" y="201"/>
              </a:cxn>
              <a:cxn ang="0">
                <a:pos x="641" y="216"/>
              </a:cxn>
              <a:cxn ang="0">
                <a:pos x="670" y="224"/>
              </a:cxn>
              <a:cxn ang="0">
                <a:pos x="696" y="233"/>
              </a:cxn>
              <a:cxn ang="0">
                <a:pos x="725" y="234"/>
              </a:cxn>
              <a:cxn ang="0">
                <a:pos x="751" y="243"/>
              </a:cxn>
              <a:cxn ang="0">
                <a:pos x="780" y="253"/>
              </a:cxn>
              <a:cxn ang="0">
                <a:pos x="807" y="260"/>
              </a:cxn>
              <a:cxn ang="0">
                <a:pos x="835" y="266"/>
              </a:cxn>
              <a:cxn ang="0">
                <a:pos x="862" y="272"/>
              </a:cxn>
              <a:cxn ang="0">
                <a:pos x="890" y="281"/>
              </a:cxn>
              <a:cxn ang="0">
                <a:pos x="917" y="286"/>
              </a:cxn>
            </a:cxnLst>
            <a:rect l="0" t="0" r="r" b="b"/>
            <a:pathLst>
              <a:path w="920" h="450">
                <a:moveTo>
                  <a:pt x="0" y="441"/>
                </a:moveTo>
                <a:lnTo>
                  <a:pt x="3" y="442"/>
                </a:lnTo>
                <a:lnTo>
                  <a:pt x="6" y="442"/>
                </a:lnTo>
                <a:lnTo>
                  <a:pt x="7" y="442"/>
                </a:lnTo>
                <a:lnTo>
                  <a:pt x="10" y="444"/>
                </a:lnTo>
                <a:lnTo>
                  <a:pt x="13" y="444"/>
                </a:lnTo>
                <a:lnTo>
                  <a:pt x="16" y="444"/>
                </a:lnTo>
                <a:lnTo>
                  <a:pt x="18" y="445"/>
                </a:lnTo>
                <a:lnTo>
                  <a:pt x="21" y="445"/>
                </a:lnTo>
                <a:lnTo>
                  <a:pt x="23" y="447"/>
                </a:lnTo>
                <a:lnTo>
                  <a:pt x="26" y="447"/>
                </a:lnTo>
                <a:lnTo>
                  <a:pt x="28" y="447"/>
                </a:lnTo>
                <a:lnTo>
                  <a:pt x="31" y="447"/>
                </a:lnTo>
                <a:lnTo>
                  <a:pt x="34" y="447"/>
                </a:lnTo>
                <a:lnTo>
                  <a:pt x="36" y="448"/>
                </a:lnTo>
                <a:lnTo>
                  <a:pt x="39" y="448"/>
                </a:lnTo>
                <a:lnTo>
                  <a:pt x="41" y="448"/>
                </a:lnTo>
                <a:lnTo>
                  <a:pt x="44" y="448"/>
                </a:lnTo>
                <a:lnTo>
                  <a:pt x="47" y="448"/>
                </a:lnTo>
                <a:lnTo>
                  <a:pt x="48" y="450"/>
                </a:lnTo>
                <a:lnTo>
                  <a:pt x="51" y="448"/>
                </a:lnTo>
                <a:lnTo>
                  <a:pt x="51" y="448"/>
                </a:lnTo>
                <a:lnTo>
                  <a:pt x="52" y="448"/>
                </a:lnTo>
                <a:lnTo>
                  <a:pt x="52" y="448"/>
                </a:lnTo>
                <a:lnTo>
                  <a:pt x="52" y="448"/>
                </a:lnTo>
                <a:lnTo>
                  <a:pt x="54" y="448"/>
                </a:lnTo>
                <a:lnTo>
                  <a:pt x="54" y="448"/>
                </a:lnTo>
                <a:lnTo>
                  <a:pt x="54" y="448"/>
                </a:lnTo>
                <a:lnTo>
                  <a:pt x="54" y="448"/>
                </a:lnTo>
                <a:lnTo>
                  <a:pt x="55" y="448"/>
                </a:lnTo>
                <a:lnTo>
                  <a:pt x="55" y="448"/>
                </a:lnTo>
                <a:lnTo>
                  <a:pt x="55" y="448"/>
                </a:lnTo>
                <a:lnTo>
                  <a:pt x="55" y="448"/>
                </a:lnTo>
                <a:lnTo>
                  <a:pt x="57" y="447"/>
                </a:lnTo>
                <a:lnTo>
                  <a:pt x="57" y="447"/>
                </a:lnTo>
                <a:lnTo>
                  <a:pt x="57" y="447"/>
                </a:lnTo>
                <a:lnTo>
                  <a:pt x="58" y="447"/>
                </a:lnTo>
                <a:lnTo>
                  <a:pt x="58" y="447"/>
                </a:lnTo>
                <a:lnTo>
                  <a:pt x="58" y="445"/>
                </a:lnTo>
                <a:lnTo>
                  <a:pt x="58" y="445"/>
                </a:lnTo>
                <a:lnTo>
                  <a:pt x="60" y="444"/>
                </a:lnTo>
                <a:lnTo>
                  <a:pt x="60" y="442"/>
                </a:lnTo>
                <a:lnTo>
                  <a:pt x="60" y="442"/>
                </a:lnTo>
                <a:lnTo>
                  <a:pt x="61" y="441"/>
                </a:lnTo>
                <a:lnTo>
                  <a:pt x="61" y="440"/>
                </a:lnTo>
                <a:lnTo>
                  <a:pt x="61" y="437"/>
                </a:lnTo>
                <a:lnTo>
                  <a:pt x="62" y="432"/>
                </a:lnTo>
                <a:lnTo>
                  <a:pt x="62" y="429"/>
                </a:lnTo>
                <a:lnTo>
                  <a:pt x="62" y="421"/>
                </a:lnTo>
                <a:lnTo>
                  <a:pt x="62" y="408"/>
                </a:lnTo>
                <a:lnTo>
                  <a:pt x="64" y="383"/>
                </a:lnTo>
                <a:lnTo>
                  <a:pt x="64" y="360"/>
                </a:lnTo>
                <a:lnTo>
                  <a:pt x="64" y="324"/>
                </a:lnTo>
                <a:lnTo>
                  <a:pt x="65" y="299"/>
                </a:lnTo>
                <a:lnTo>
                  <a:pt x="65" y="268"/>
                </a:lnTo>
                <a:lnTo>
                  <a:pt x="65" y="259"/>
                </a:lnTo>
                <a:lnTo>
                  <a:pt x="65" y="256"/>
                </a:lnTo>
                <a:lnTo>
                  <a:pt x="67" y="259"/>
                </a:lnTo>
                <a:lnTo>
                  <a:pt x="67" y="265"/>
                </a:lnTo>
                <a:lnTo>
                  <a:pt x="67" y="268"/>
                </a:lnTo>
                <a:lnTo>
                  <a:pt x="68" y="266"/>
                </a:lnTo>
                <a:lnTo>
                  <a:pt x="68" y="262"/>
                </a:lnTo>
                <a:lnTo>
                  <a:pt x="68" y="255"/>
                </a:lnTo>
                <a:lnTo>
                  <a:pt x="70" y="244"/>
                </a:lnTo>
                <a:lnTo>
                  <a:pt x="70" y="236"/>
                </a:lnTo>
                <a:lnTo>
                  <a:pt x="70" y="230"/>
                </a:lnTo>
                <a:lnTo>
                  <a:pt x="70" y="220"/>
                </a:lnTo>
                <a:lnTo>
                  <a:pt x="71" y="211"/>
                </a:lnTo>
                <a:lnTo>
                  <a:pt x="71" y="201"/>
                </a:lnTo>
                <a:lnTo>
                  <a:pt x="71" y="188"/>
                </a:lnTo>
                <a:lnTo>
                  <a:pt x="71" y="175"/>
                </a:lnTo>
                <a:lnTo>
                  <a:pt x="73" y="153"/>
                </a:lnTo>
                <a:lnTo>
                  <a:pt x="73" y="133"/>
                </a:lnTo>
                <a:lnTo>
                  <a:pt x="73" y="117"/>
                </a:lnTo>
                <a:lnTo>
                  <a:pt x="74" y="90"/>
                </a:lnTo>
                <a:lnTo>
                  <a:pt x="74" y="75"/>
                </a:lnTo>
                <a:lnTo>
                  <a:pt x="74" y="61"/>
                </a:lnTo>
                <a:lnTo>
                  <a:pt x="75" y="39"/>
                </a:lnTo>
                <a:lnTo>
                  <a:pt x="75" y="23"/>
                </a:lnTo>
                <a:lnTo>
                  <a:pt x="75" y="15"/>
                </a:lnTo>
                <a:lnTo>
                  <a:pt x="75" y="12"/>
                </a:lnTo>
                <a:lnTo>
                  <a:pt x="77" y="12"/>
                </a:lnTo>
                <a:lnTo>
                  <a:pt x="77" y="16"/>
                </a:lnTo>
                <a:lnTo>
                  <a:pt x="77" y="23"/>
                </a:lnTo>
                <a:lnTo>
                  <a:pt x="77" y="31"/>
                </a:lnTo>
                <a:lnTo>
                  <a:pt x="78" y="38"/>
                </a:lnTo>
                <a:lnTo>
                  <a:pt x="78" y="46"/>
                </a:lnTo>
                <a:lnTo>
                  <a:pt x="78" y="52"/>
                </a:lnTo>
                <a:lnTo>
                  <a:pt x="80" y="58"/>
                </a:lnTo>
                <a:lnTo>
                  <a:pt x="80" y="61"/>
                </a:lnTo>
                <a:lnTo>
                  <a:pt x="80" y="62"/>
                </a:lnTo>
                <a:lnTo>
                  <a:pt x="80" y="61"/>
                </a:lnTo>
                <a:lnTo>
                  <a:pt x="81" y="57"/>
                </a:lnTo>
                <a:lnTo>
                  <a:pt x="81" y="51"/>
                </a:lnTo>
                <a:lnTo>
                  <a:pt x="81" y="42"/>
                </a:lnTo>
                <a:lnTo>
                  <a:pt x="83" y="29"/>
                </a:lnTo>
                <a:lnTo>
                  <a:pt x="83" y="18"/>
                </a:lnTo>
                <a:lnTo>
                  <a:pt x="83" y="10"/>
                </a:lnTo>
                <a:lnTo>
                  <a:pt x="83" y="3"/>
                </a:lnTo>
                <a:lnTo>
                  <a:pt x="84" y="2"/>
                </a:lnTo>
                <a:lnTo>
                  <a:pt x="84" y="3"/>
                </a:lnTo>
                <a:lnTo>
                  <a:pt x="86" y="9"/>
                </a:lnTo>
                <a:lnTo>
                  <a:pt x="86" y="16"/>
                </a:lnTo>
                <a:lnTo>
                  <a:pt x="86" y="23"/>
                </a:lnTo>
                <a:lnTo>
                  <a:pt x="86" y="32"/>
                </a:lnTo>
                <a:lnTo>
                  <a:pt x="87" y="39"/>
                </a:lnTo>
                <a:lnTo>
                  <a:pt x="87" y="45"/>
                </a:lnTo>
                <a:lnTo>
                  <a:pt x="87" y="51"/>
                </a:lnTo>
                <a:lnTo>
                  <a:pt x="87" y="55"/>
                </a:lnTo>
                <a:lnTo>
                  <a:pt x="88" y="61"/>
                </a:lnTo>
                <a:lnTo>
                  <a:pt x="88" y="65"/>
                </a:lnTo>
                <a:lnTo>
                  <a:pt x="88" y="71"/>
                </a:lnTo>
                <a:lnTo>
                  <a:pt x="90" y="75"/>
                </a:lnTo>
                <a:lnTo>
                  <a:pt x="90" y="80"/>
                </a:lnTo>
                <a:lnTo>
                  <a:pt x="90" y="83"/>
                </a:lnTo>
                <a:lnTo>
                  <a:pt x="91" y="84"/>
                </a:lnTo>
                <a:lnTo>
                  <a:pt x="91" y="85"/>
                </a:lnTo>
                <a:lnTo>
                  <a:pt x="91" y="84"/>
                </a:lnTo>
                <a:lnTo>
                  <a:pt x="91" y="84"/>
                </a:lnTo>
                <a:lnTo>
                  <a:pt x="93" y="83"/>
                </a:lnTo>
                <a:lnTo>
                  <a:pt x="93" y="81"/>
                </a:lnTo>
                <a:lnTo>
                  <a:pt x="93" y="80"/>
                </a:lnTo>
                <a:lnTo>
                  <a:pt x="93" y="78"/>
                </a:lnTo>
                <a:lnTo>
                  <a:pt x="94" y="77"/>
                </a:lnTo>
                <a:lnTo>
                  <a:pt x="94" y="74"/>
                </a:lnTo>
                <a:lnTo>
                  <a:pt x="94" y="71"/>
                </a:lnTo>
                <a:lnTo>
                  <a:pt x="96" y="68"/>
                </a:lnTo>
                <a:lnTo>
                  <a:pt x="96" y="65"/>
                </a:lnTo>
                <a:lnTo>
                  <a:pt x="96" y="61"/>
                </a:lnTo>
                <a:lnTo>
                  <a:pt x="97" y="57"/>
                </a:lnTo>
                <a:lnTo>
                  <a:pt x="97" y="51"/>
                </a:lnTo>
                <a:lnTo>
                  <a:pt x="97" y="46"/>
                </a:lnTo>
                <a:lnTo>
                  <a:pt x="97" y="45"/>
                </a:lnTo>
                <a:lnTo>
                  <a:pt x="99" y="39"/>
                </a:lnTo>
                <a:lnTo>
                  <a:pt x="99" y="35"/>
                </a:lnTo>
                <a:lnTo>
                  <a:pt x="99" y="31"/>
                </a:lnTo>
                <a:lnTo>
                  <a:pt x="100" y="28"/>
                </a:lnTo>
                <a:lnTo>
                  <a:pt x="100" y="23"/>
                </a:lnTo>
                <a:lnTo>
                  <a:pt x="100" y="19"/>
                </a:lnTo>
                <a:lnTo>
                  <a:pt x="100" y="16"/>
                </a:lnTo>
                <a:lnTo>
                  <a:pt x="102" y="12"/>
                </a:lnTo>
                <a:lnTo>
                  <a:pt x="102" y="9"/>
                </a:lnTo>
                <a:lnTo>
                  <a:pt x="102" y="6"/>
                </a:lnTo>
                <a:lnTo>
                  <a:pt x="102" y="5"/>
                </a:lnTo>
                <a:lnTo>
                  <a:pt x="103" y="3"/>
                </a:lnTo>
                <a:lnTo>
                  <a:pt x="103" y="5"/>
                </a:lnTo>
                <a:lnTo>
                  <a:pt x="103" y="6"/>
                </a:lnTo>
                <a:lnTo>
                  <a:pt x="104" y="9"/>
                </a:lnTo>
                <a:lnTo>
                  <a:pt x="104" y="10"/>
                </a:lnTo>
                <a:lnTo>
                  <a:pt x="104" y="15"/>
                </a:lnTo>
                <a:lnTo>
                  <a:pt x="106" y="20"/>
                </a:lnTo>
                <a:lnTo>
                  <a:pt x="106" y="25"/>
                </a:lnTo>
                <a:lnTo>
                  <a:pt x="106" y="28"/>
                </a:lnTo>
                <a:lnTo>
                  <a:pt x="107" y="32"/>
                </a:lnTo>
                <a:lnTo>
                  <a:pt x="107" y="36"/>
                </a:lnTo>
                <a:lnTo>
                  <a:pt x="107" y="42"/>
                </a:lnTo>
                <a:lnTo>
                  <a:pt x="107" y="48"/>
                </a:lnTo>
                <a:lnTo>
                  <a:pt x="109" y="52"/>
                </a:lnTo>
                <a:lnTo>
                  <a:pt x="109" y="57"/>
                </a:lnTo>
                <a:lnTo>
                  <a:pt x="109" y="59"/>
                </a:lnTo>
                <a:lnTo>
                  <a:pt x="109" y="62"/>
                </a:lnTo>
                <a:lnTo>
                  <a:pt x="110" y="65"/>
                </a:lnTo>
                <a:lnTo>
                  <a:pt x="110" y="67"/>
                </a:lnTo>
                <a:lnTo>
                  <a:pt x="110" y="68"/>
                </a:lnTo>
                <a:lnTo>
                  <a:pt x="112" y="70"/>
                </a:lnTo>
                <a:lnTo>
                  <a:pt x="112" y="70"/>
                </a:lnTo>
                <a:lnTo>
                  <a:pt x="112" y="71"/>
                </a:lnTo>
                <a:lnTo>
                  <a:pt x="113" y="71"/>
                </a:lnTo>
                <a:lnTo>
                  <a:pt x="113" y="71"/>
                </a:lnTo>
                <a:lnTo>
                  <a:pt x="113" y="70"/>
                </a:lnTo>
                <a:lnTo>
                  <a:pt x="113" y="70"/>
                </a:lnTo>
                <a:lnTo>
                  <a:pt x="115" y="68"/>
                </a:lnTo>
                <a:lnTo>
                  <a:pt x="115" y="67"/>
                </a:lnTo>
                <a:lnTo>
                  <a:pt x="115" y="65"/>
                </a:lnTo>
                <a:lnTo>
                  <a:pt x="116" y="64"/>
                </a:lnTo>
                <a:lnTo>
                  <a:pt x="116" y="62"/>
                </a:lnTo>
                <a:lnTo>
                  <a:pt x="116" y="61"/>
                </a:lnTo>
                <a:lnTo>
                  <a:pt x="116" y="61"/>
                </a:lnTo>
                <a:lnTo>
                  <a:pt x="116" y="59"/>
                </a:lnTo>
                <a:lnTo>
                  <a:pt x="117" y="59"/>
                </a:lnTo>
                <a:lnTo>
                  <a:pt x="117" y="61"/>
                </a:lnTo>
                <a:lnTo>
                  <a:pt x="119" y="61"/>
                </a:lnTo>
                <a:lnTo>
                  <a:pt x="119" y="61"/>
                </a:lnTo>
                <a:lnTo>
                  <a:pt x="119" y="62"/>
                </a:lnTo>
                <a:lnTo>
                  <a:pt x="119" y="64"/>
                </a:lnTo>
                <a:lnTo>
                  <a:pt x="120" y="64"/>
                </a:lnTo>
                <a:lnTo>
                  <a:pt x="120" y="64"/>
                </a:lnTo>
                <a:lnTo>
                  <a:pt x="120" y="64"/>
                </a:lnTo>
                <a:lnTo>
                  <a:pt x="122" y="62"/>
                </a:lnTo>
                <a:lnTo>
                  <a:pt x="122" y="61"/>
                </a:lnTo>
                <a:lnTo>
                  <a:pt x="122" y="61"/>
                </a:lnTo>
                <a:lnTo>
                  <a:pt x="122" y="59"/>
                </a:lnTo>
                <a:lnTo>
                  <a:pt x="123" y="57"/>
                </a:lnTo>
                <a:lnTo>
                  <a:pt x="123" y="55"/>
                </a:lnTo>
                <a:lnTo>
                  <a:pt x="123" y="54"/>
                </a:lnTo>
                <a:lnTo>
                  <a:pt x="125" y="52"/>
                </a:lnTo>
                <a:lnTo>
                  <a:pt x="125" y="51"/>
                </a:lnTo>
                <a:lnTo>
                  <a:pt x="125" y="51"/>
                </a:lnTo>
                <a:lnTo>
                  <a:pt x="126" y="51"/>
                </a:lnTo>
                <a:lnTo>
                  <a:pt x="126" y="51"/>
                </a:lnTo>
                <a:lnTo>
                  <a:pt x="126" y="51"/>
                </a:lnTo>
                <a:lnTo>
                  <a:pt x="126" y="52"/>
                </a:lnTo>
                <a:lnTo>
                  <a:pt x="128" y="52"/>
                </a:lnTo>
                <a:lnTo>
                  <a:pt x="128" y="52"/>
                </a:lnTo>
                <a:lnTo>
                  <a:pt x="128" y="52"/>
                </a:lnTo>
                <a:lnTo>
                  <a:pt x="128" y="52"/>
                </a:lnTo>
                <a:lnTo>
                  <a:pt x="129" y="51"/>
                </a:lnTo>
                <a:lnTo>
                  <a:pt x="129" y="49"/>
                </a:lnTo>
                <a:lnTo>
                  <a:pt x="129" y="48"/>
                </a:lnTo>
                <a:lnTo>
                  <a:pt x="130" y="46"/>
                </a:lnTo>
                <a:lnTo>
                  <a:pt x="130" y="45"/>
                </a:lnTo>
                <a:lnTo>
                  <a:pt x="130" y="42"/>
                </a:lnTo>
                <a:lnTo>
                  <a:pt x="130" y="41"/>
                </a:lnTo>
                <a:lnTo>
                  <a:pt x="132" y="39"/>
                </a:lnTo>
                <a:lnTo>
                  <a:pt x="132" y="38"/>
                </a:lnTo>
                <a:lnTo>
                  <a:pt x="132" y="36"/>
                </a:lnTo>
                <a:lnTo>
                  <a:pt x="133" y="35"/>
                </a:lnTo>
                <a:lnTo>
                  <a:pt x="133" y="35"/>
                </a:lnTo>
                <a:lnTo>
                  <a:pt x="133" y="33"/>
                </a:lnTo>
                <a:lnTo>
                  <a:pt x="133" y="32"/>
                </a:lnTo>
                <a:lnTo>
                  <a:pt x="135" y="32"/>
                </a:lnTo>
                <a:lnTo>
                  <a:pt x="135" y="31"/>
                </a:lnTo>
                <a:lnTo>
                  <a:pt x="135" y="29"/>
                </a:lnTo>
                <a:lnTo>
                  <a:pt x="136" y="28"/>
                </a:lnTo>
                <a:lnTo>
                  <a:pt x="136" y="28"/>
                </a:lnTo>
                <a:lnTo>
                  <a:pt x="136" y="26"/>
                </a:lnTo>
                <a:lnTo>
                  <a:pt x="136" y="25"/>
                </a:lnTo>
                <a:lnTo>
                  <a:pt x="138" y="22"/>
                </a:lnTo>
                <a:lnTo>
                  <a:pt x="138" y="20"/>
                </a:lnTo>
                <a:lnTo>
                  <a:pt x="138" y="20"/>
                </a:lnTo>
                <a:lnTo>
                  <a:pt x="139" y="18"/>
                </a:lnTo>
                <a:lnTo>
                  <a:pt x="139" y="15"/>
                </a:lnTo>
                <a:lnTo>
                  <a:pt x="139" y="13"/>
                </a:lnTo>
                <a:lnTo>
                  <a:pt x="141" y="12"/>
                </a:lnTo>
                <a:lnTo>
                  <a:pt x="141" y="10"/>
                </a:lnTo>
                <a:lnTo>
                  <a:pt x="141" y="9"/>
                </a:lnTo>
                <a:lnTo>
                  <a:pt x="141" y="7"/>
                </a:lnTo>
                <a:lnTo>
                  <a:pt x="142" y="6"/>
                </a:lnTo>
                <a:lnTo>
                  <a:pt x="142" y="6"/>
                </a:lnTo>
                <a:lnTo>
                  <a:pt x="142" y="6"/>
                </a:lnTo>
                <a:lnTo>
                  <a:pt x="143" y="6"/>
                </a:lnTo>
                <a:lnTo>
                  <a:pt x="143" y="6"/>
                </a:lnTo>
                <a:lnTo>
                  <a:pt x="143" y="7"/>
                </a:lnTo>
                <a:lnTo>
                  <a:pt x="143" y="9"/>
                </a:lnTo>
                <a:lnTo>
                  <a:pt x="145" y="10"/>
                </a:lnTo>
                <a:lnTo>
                  <a:pt x="145" y="13"/>
                </a:lnTo>
                <a:lnTo>
                  <a:pt x="145" y="16"/>
                </a:lnTo>
                <a:lnTo>
                  <a:pt x="146" y="19"/>
                </a:lnTo>
                <a:lnTo>
                  <a:pt x="146" y="22"/>
                </a:lnTo>
                <a:lnTo>
                  <a:pt x="146" y="25"/>
                </a:lnTo>
                <a:lnTo>
                  <a:pt x="148" y="29"/>
                </a:lnTo>
                <a:lnTo>
                  <a:pt x="148" y="32"/>
                </a:lnTo>
                <a:lnTo>
                  <a:pt x="148" y="36"/>
                </a:lnTo>
                <a:lnTo>
                  <a:pt x="148" y="39"/>
                </a:lnTo>
                <a:lnTo>
                  <a:pt x="149" y="42"/>
                </a:lnTo>
                <a:lnTo>
                  <a:pt x="149" y="45"/>
                </a:lnTo>
                <a:lnTo>
                  <a:pt x="149" y="48"/>
                </a:lnTo>
                <a:lnTo>
                  <a:pt x="151" y="51"/>
                </a:lnTo>
                <a:lnTo>
                  <a:pt x="151" y="52"/>
                </a:lnTo>
                <a:lnTo>
                  <a:pt x="151" y="55"/>
                </a:lnTo>
                <a:lnTo>
                  <a:pt x="151" y="58"/>
                </a:lnTo>
                <a:lnTo>
                  <a:pt x="152" y="59"/>
                </a:lnTo>
                <a:lnTo>
                  <a:pt x="152" y="61"/>
                </a:lnTo>
                <a:lnTo>
                  <a:pt x="152" y="64"/>
                </a:lnTo>
                <a:lnTo>
                  <a:pt x="152" y="65"/>
                </a:lnTo>
                <a:lnTo>
                  <a:pt x="154" y="67"/>
                </a:lnTo>
                <a:lnTo>
                  <a:pt x="154" y="68"/>
                </a:lnTo>
                <a:lnTo>
                  <a:pt x="155" y="68"/>
                </a:lnTo>
                <a:lnTo>
                  <a:pt x="155" y="70"/>
                </a:lnTo>
                <a:lnTo>
                  <a:pt x="155" y="70"/>
                </a:lnTo>
                <a:lnTo>
                  <a:pt x="156" y="71"/>
                </a:lnTo>
                <a:lnTo>
                  <a:pt x="156" y="71"/>
                </a:lnTo>
                <a:lnTo>
                  <a:pt x="156" y="72"/>
                </a:lnTo>
                <a:lnTo>
                  <a:pt x="156" y="72"/>
                </a:lnTo>
                <a:lnTo>
                  <a:pt x="158" y="74"/>
                </a:lnTo>
                <a:lnTo>
                  <a:pt x="158" y="75"/>
                </a:lnTo>
                <a:lnTo>
                  <a:pt x="158" y="78"/>
                </a:lnTo>
                <a:lnTo>
                  <a:pt x="158" y="81"/>
                </a:lnTo>
                <a:lnTo>
                  <a:pt x="159" y="84"/>
                </a:lnTo>
                <a:lnTo>
                  <a:pt x="159" y="85"/>
                </a:lnTo>
                <a:lnTo>
                  <a:pt x="159" y="88"/>
                </a:lnTo>
                <a:lnTo>
                  <a:pt x="159" y="91"/>
                </a:lnTo>
                <a:lnTo>
                  <a:pt x="161" y="94"/>
                </a:lnTo>
                <a:lnTo>
                  <a:pt x="161" y="96"/>
                </a:lnTo>
                <a:lnTo>
                  <a:pt x="162" y="98"/>
                </a:lnTo>
                <a:lnTo>
                  <a:pt x="162" y="100"/>
                </a:lnTo>
                <a:lnTo>
                  <a:pt x="162" y="100"/>
                </a:lnTo>
                <a:lnTo>
                  <a:pt x="162" y="103"/>
                </a:lnTo>
                <a:lnTo>
                  <a:pt x="164" y="103"/>
                </a:lnTo>
                <a:lnTo>
                  <a:pt x="164" y="104"/>
                </a:lnTo>
                <a:lnTo>
                  <a:pt x="164" y="104"/>
                </a:lnTo>
                <a:lnTo>
                  <a:pt x="165" y="104"/>
                </a:lnTo>
                <a:lnTo>
                  <a:pt x="165" y="103"/>
                </a:lnTo>
                <a:lnTo>
                  <a:pt x="165" y="103"/>
                </a:lnTo>
                <a:lnTo>
                  <a:pt x="165" y="101"/>
                </a:lnTo>
                <a:lnTo>
                  <a:pt x="167" y="100"/>
                </a:lnTo>
                <a:lnTo>
                  <a:pt x="167" y="98"/>
                </a:lnTo>
                <a:lnTo>
                  <a:pt x="167" y="97"/>
                </a:lnTo>
                <a:lnTo>
                  <a:pt x="168" y="96"/>
                </a:lnTo>
                <a:lnTo>
                  <a:pt x="168" y="94"/>
                </a:lnTo>
                <a:lnTo>
                  <a:pt x="168" y="91"/>
                </a:lnTo>
                <a:lnTo>
                  <a:pt x="169" y="90"/>
                </a:lnTo>
                <a:lnTo>
                  <a:pt x="169" y="88"/>
                </a:lnTo>
                <a:lnTo>
                  <a:pt x="169" y="85"/>
                </a:lnTo>
                <a:lnTo>
                  <a:pt x="169" y="83"/>
                </a:lnTo>
                <a:lnTo>
                  <a:pt x="171" y="81"/>
                </a:lnTo>
                <a:lnTo>
                  <a:pt x="171" y="78"/>
                </a:lnTo>
                <a:lnTo>
                  <a:pt x="171" y="77"/>
                </a:lnTo>
                <a:lnTo>
                  <a:pt x="171" y="74"/>
                </a:lnTo>
                <a:lnTo>
                  <a:pt x="172" y="72"/>
                </a:lnTo>
                <a:lnTo>
                  <a:pt x="172" y="70"/>
                </a:lnTo>
                <a:lnTo>
                  <a:pt x="172" y="68"/>
                </a:lnTo>
                <a:lnTo>
                  <a:pt x="174" y="67"/>
                </a:lnTo>
                <a:lnTo>
                  <a:pt x="174" y="64"/>
                </a:lnTo>
                <a:lnTo>
                  <a:pt x="174" y="62"/>
                </a:lnTo>
                <a:lnTo>
                  <a:pt x="174" y="61"/>
                </a:lnTo>
                <a:lnTo>
                  <a:pt x="175" y="59"/>
                </a:lnTo>
                <a:lnTo>
                  <a:pt x="175" y="59"/>
                </a:lnTo>
                <a:lnTo>
                  <a:pt x="175" y="58"/>
                </a:lnTo>
                <a:lnTo>
                  <a:pt x="177" y="58"/>
                </a:lnTo>
                <a:lnTo>
                  <a:pt x="177" y="57"/>
                </a:lnTo>
                <a:lnTo>
                  <a:pt x="177" y="57"/>
                </a:lnTo>
                <a:lnTo>
                  <a:pt x="178" y="57"/>
                </a:lnTo>
                <a:lnTo>
                  <a:pt x="178" y="58"/>
                </a:lnTo>
                <a:lnTo>
                  <a:pt x="178" y="58"/>
                </a:lnTo>
                <a:lnTo>
                  <a:pt x="178" y="59"/>
                </a:lnTo>
                <a:lnTo>
                  <a:pt x="180" y="59"/>
                </a:lnTo>
                <a:lnTo>
                  <a:pt x="180" y="61"/>
                </a:lnTo>
                <a:lnTo>
                  <a:pt x="180" y="62"/>
                </a:lnTo>
                <a:lnTo>
                  <a:pt x="181" y="64"/>
                </a:lnTo>
                <a:lnTo>
                  <a:pt x="181" y="64"/>
                </a:lnTo>
                <a:lnTo>
                  <a:pt x="181" y="65"/>
                </a:lnTo>
                <a:lnTo>
                  <a:pt x="181" y="65"/>
                </a:lnTo>
                <a:lnTo>
                  <a:pt x="183" y="65"/>
                </a:lnTo>
                <a:lnTo>
                  <a:pt x="183" y="65"/>
                </a:lnTo>
                <a:lnTo>
                  <a:pt x="183" y="65"/>
                </a:lnTo>
                <a:lnTo>
                  <a:pt x="184" y="64"/>
                </a:lnTo>
                <a:lnTo>
                  <a:pt x="184" y="64"/>
                </a:lnTo>
                <a:lnTo>
                  <a:pt x="184" y="61"/>
                </a:lnTo>
                <a:lnTo>
                  <a:pt x="185" y="59"/>
                </a:lnTo>
                <a:lnTo>
                  <a:pt x="185" y="57"/>
                </a:lnTo>
                <a:lnTo>
                  <a:pt x="185" y="54"/>
                </a:lnTo>
                <a:lnTo>
                  <a:pt x="185" y="49"/>
                </a:lnTo>
                <a:lnTo>
                  <a:pt x="187" y="46"/>
                </a:lnTo>
                <a:lnTo>
                  <a:pt x="187" y="42"/>
                </a:lnTo>
                <a:lnTo>
                  <a:pt x="187" y="35"/>
                </a:lnTo>
                <a:lnTo>
                  <a:pt x="188" y="31"/>
                </a:lnTo>
                <a:lnTo>
                  <a:pt x="188" y="25"/>
                </a:lnTo>
                <a:lnTo>
                  <a:pt x="188" y="20"/>
                </a:lnTo>
                <a:lnTo>
                  <a:pt x="188" y="15"/>
                </a:lnTo>
                <a:lnTo>
                  <a:pt x="188" y="13"/>
                </a:lnTo>
                <a:lnTo>
                  <a:pt x="190" y="9"/>
                </a:lnTo>
                <a:lnTo>
                  <a:pt x="190" y="6"/>
                </a:lnTo>
                <a:lnTo>
                  <a:pt x="191" y="3"/>
                </a:lnTo>
                <a:lnTo>
                  <a:pt x="191" y="2"/>
                </a:lnTo>
                <a:lnTo>
                  <a:pt x="191" y="0"/>
                </a:lnTo>
                <a:lnTo>
                  <a:pt x="191" y="0"/>
                </a:lnTo>
                <a:lnTo>
                  <a:pt x="193" y="0"/>
                </a:lnTo>
                <a:lnTo>
                  <a:pt x="193" y="2"/>
                </a:lnTo>
                <a:lnTo>
                  <a:pt x="193" y="2"/>
                </a:lnTo>
                <a:lnTo>
                  <a:pt x="196" y="9"/>
                </a:lnTo>
                <a:lnTo>
                  <a:pt x="198" y="16"/>
                </a:lnTo>
                <a:lnTo>
                  <a:pt x="200" y="29"/>
                </a:lnTo>
                <a:lnTo>
                  <a:pt x="203" y="48"/>
                </a:lnTo>
                <a:lnTo>
                  <a:pt x="206" y="72"/>
                </a:lnTo>
                <a:lnTo>
                  <a:pt x="209" y="96"/>
                </a:lnTo>
                <a:lnTo>
                  <a:pt x="210" y="117"/>
                </a:lnTo>
                <a:lnTo>
                  <a:pt x="213" y="136"/>
                </a:lnTo>
                <a:lnTo>
                  <a:pt x="216" y="140"/>
                </a:lnTo>
                <a:lnTo>
                  <a:pt x="217" y="132"/>
                </a:lnTo>
                <a:lnTo>
                  <a:pt x="220" y="114"/>
                </a:lnTo>
                <a:lnTo>
                  <a:pt x="223" y="94"/>
                </a:lnTo>
                <a:lnTo>
                  <a:pt x="226" y="74"/>
                </a:lnTo>
                <a:lnTo>
                  <a:pt x="229" y="62"/>
                </a:lnTo>
                <a:lnTo>
                  <a:pt x="230" y="59"/>
                </a:lnTo>
                <a:lnTo>
                  <a:pt x="233" y="65"/>
                </a:lnTo>
                <a:lnTo>
                  <a:pt x="236" y="72"/>
                </a:lnTo>
                <a:lnTo>
                  <a:pt x="237" y="78"/>
                </a:lnTo>
                <a:lnTo>
                  <a:pt x="240" y="80"/>
                </a:lnTo>
                <a:lnTo>
                  <a:pt x="243" y="85"/>
                </a:lnTo>
                <a:lnTo>
                  <a:pt x="246" y="93"/>
                </a:lnTo>
                <a:lnTo>
                  <a:pt x="249" y="96"/>
                </a:lnTo>
                <a:lnTo>
                  <a:pt x="250" y="88"/>
                </a:lnTo>
                <a:lnTo>
                  <a:pt x="253" y="70"/>
                </a:lnTo>
                <a:lnTo>
                  <a:pt x="256" y="52"/>
                </a:lnTo>
                <a:lnTo>
                  <a:pt x="258" y="45"/>
                </a:lnTo>
                <a:lnTo>
                  <a:pt x="261" y="44"/>
                </a:lnTo>
                <a:lnTo>
                  <a:pt x="264" y="46"/>
                </a:lnTo>
                <a:lnTo>
                  <a:pt x="266" y="55"/>
                </a:lnTo>
                <a:lnTo>
                  <a:pt x="268" y="68"/>
                </a:lnTo>
                <a:lnTo>
                  <a:pt x="271" y="85"/>
                </a:lnTo>
                <a:lnTo>
                  <a:pt x="274" y="101"/>
                </a:lnTo>
                <a:lnTo>
                  <a:pt x="275" y="116"/>
                </a:lnTo>
                <a:lnTo>
                  <a:pt x="278" y="125"/>
                </a:lnTo>
                <a:lnTo>
                  <a:pt x="281" y="130"/>
                </a:lnTo>
                <a:lnTo>
                  <a:pt x="284" y="130"/>
                </a:lnTo>
                <a:lnTo>
                  <a:pt x="287" y="127"/>
                </a:lnTo>
                <a:lnTo>
                  <a:pt x="288" y="122"/>
                </a:lnTo>
                <a:lnTo>
                  <a:pt x="291" y="120"/>
                </a:lnTo>
                <a:lnTo>
                  <a:pt x="294" y="120"/>
                </a:lnTo>
                <a:lnTo>
                  <a:pt x="295" y="119"/>
                </a:lnTo>
                <a:lnTo>
                  <a:pt x="298" y="119"/>
                </a:lnTo>
                <a:lnTo>
                  <a:pt x="301" y="117"/>
                </a:lnTo>
                <a:lnTo>
                  <a:pt x="304" y="114"/>
                </a:lnTo>
                <a:lnTo>
                  <a:pt x="305" y="110"/>
                </a:lnTo>
                <a:lnTo>
                  <a:pt x="308" y="104"/>
                </a:lnTo>
                <a:lnTo>
                  <a:pt x="310" y="101"/>
                </a:lnTo>
                <a:lnTo>
                  <a:pt x="314" y="100"/>
                </a:lnTo>
                <a:lnTo>
                  <a:pt x="316" y="98"/>
                </a:lnTo>
                <a:lnTo>
                  <a:pt x="318" y="98"/>
                </a:lnTo>
                <a:lnTo>
                  <a:pt x="320" y="98"/>
                </a:lnTo>
                <a:lnTo>
                  <a:pt x="323" y="97"/>
                </a:lnTo>
                <a:lnTo>
                  <a:pt x="326" y="94"/>
                </a:lnTo>
                <a:lnTo>
                  <a:pt x="329" y="91"/>
                </a:lnTo>
                <a:lnTo>
                  <a:pt x="330" y="88"/>
                </a:lnTo>
                <a:lnTo>
                  <a:pt x="333" y="91"/>
                </a:lnTo>
                <a:lnTo>
                  <a:pt x="336" y="97"/>
                </a:lnTo>
                <a:lnTo>
                  <a:pt x="339" y="104"/>
                </a:lnTo>
                <a:lnTo>
                  <a:pt x="340" y="111"/>
                </a:lnTo>
                <a:lnTo>
                  <a:pt x="343" y="120"/>
                </a:lnTo>
                <a:lnTo>
                  <a:pt x="346" y="126"/>
                </a:lnTo>
                <a:lnTo>
                  <a:pt x="349" y="132"/>
                </a:lnTo>
                <a:lnTo>
                  <a:pt x="350" y="133"/>
                </a:lnTo>
                <a:lnTo>
                  <a:pt x="353" y="132"/>
                </a:lnTo>
                <a:lnTo>
                  <a:pt x="356" y="129"/>
                </a:lnTo>
                <a:lnTo>
                  <a:pt x="359" y="126"/>
                </a:lnTo>
                <a:lnTo>
                  <a:pt x="360" y="129"/>
                </a:lnTo>
                <a:lnTo>
                  <a:pt x="363" y="133"/>
                </a:lnTo>
                <a:lnTo>
                  <a:pt x="366" y="140"/>
                </a:lnTo>
                <a:lnTo>
                  <a:pt x="368" y="148"/>
                </a:lnTo>
                <a:lnTo>
                  <a:pt x="371" y="151"/>
                </a:lnTo>
                <a:lnTo>
                  <a:pt x="373" y="148"/>
                </a:lnTo>
                <a:lnTo>
                  <a:pt x="376" y="143"/>
                </a:lnTo>
                <a:lnTo>
                  <a:pt x="378" y="142"/>
                </a:lnTo>
                <a:lnTo>
                  <a:pt x="381" y="142"/>
                </a:lnTo>
                <a:lnTo>
                  <a:pt x="384" y="140"/>
                </a:lnTo>
                <a:lnTo>
                  <a:pt x="386" y="139"/>
                </a:lnTo>
                <a:lnTo>
                  <a:pt x="388" y="138"/>
                </a:lnTo>
                <a:lnTo>
                  <a:pt x="391" y="136"/>
                </a:lnTo>
                <a:lnTo>
                  <a:pt x="394" y="135"/>
                </a:lnTo>
                <a:lnTo>
                  <a:pt x="397" y="135"/>
                </a:lnTo>
                <a:lnTo>
                  <a:pt x="398" y="133"/>
                </a:lnTo>
                <a:lnTo>
                  <a:pt x="401" y="132"/>
                </a:lnTo>
                <a:lnTo>
                  <a:pt x="404" y="132"/>
                </a:lnTo>
                <a:lnTo>
                  <a:pt x="405" y="130"/>
                </a:lnTo>
                <a:lnTo>
                  <a:pt x="408" y="130"/>
                </a:lnTo>
                <a:lnTo>
                  <a:pt x="411" y="130"/>
                </a:lnTo>
                <a:lnTo>
                  <a:pt x="414" y="130"/>
                </a:lnTo>
                <a:lnTo>
                  <a:pt x="415" y="130"/>
                </a:lnTo>
                <a:lnTo>
                  <a:pt x="418" y="132"/>
                </a:lnTo>
                <a:lnTo>
                  <a:pt x="421" y="135"/>
                </a:lnTo>
                <a:lnTo>
                  <a:pt x="424" y="138"/>
                </a:lnTo>
                <a:lnTo>
                  <a:pt x="426" y="143"/>
                </a:lnTo>
                <a:lnTo>
                  <a:pt x="428" y="149"/>
                </a:lnTo>
                <a:lnTo>
                  <a:pt x="431" y="155"/>
                </a:lnTo>
                <a:lnTo>
                  <a:pt x="434" y="158"/>
                </a:lnTo>
                <a:lnTo>
                  <a:pt x="436" y="159"/>
                </a:lnTo>
                <a:lnTo>
                  <a:pt x="439" y="159"/>
                </a:lnTo>
                <a:lnTo>
                  <a:pt x="441" y="159"/>
                </a:lnTo>
                <a:lnTo>
                  <a:pt x="444" y="158"/>
                </a:lnTo>
                <a:lnTo>
                  <a:pt x="446" y="155"/>
                </a:lnTo>
                <a:lnTo>
                  <a:pt x="449" y="155"/>
                </a:lnTo>
                <a:lnTo>
                  <a:pt x="452" y="155"/>
                </a:lnTo>
                <a:lnTo>
                  <a:pt x="453" y="156"/>
                </a:lnTo>
                <a:lnTo>
                  <a:pt x="456" y="158"/>
                </a:lnTo>
                <a:lnTo>
                  <a:pt x="459" y="162"/>
                </a:lnTo>
                <a:lnTo>
                  <a:pt x="462" y="166"/>
                </a:lnTo>
                <a:lnTo>
                  <a:pt x="463" y="169"/>
                </a:lnTo>
                <a:lnTo>
                  <a:pt x="466" y="171"/>
                </a:lnTo>
                <a:lnTo>
                  <a:pt x="469" y="169"/>
                </a:lnTo>
                <a:lnTo>
                  <a:pt x="470" y="169"/>
                </a:lnTo>
                <a:lnTo>
                  <a:pt x="473" y="171"/>
                </a:lnTo>
                <a:lnTo>
                  <a:pt x="476" y="172"/>
                </a:lnTo>
                <a:lnTo>
                  <a:pt x="479" y="174"/>
                </a:lnTo>
                <a:lnTo>
                  <a:pt x="482" y="174"/>
                </a:lnTo>
                <a:lnTo>
                  <a:pt x="483" y="175"/>
                </a:lnTo>
                <a:lnTo>
                  <a:pt x="486" y="174"/>
                </a:lnTo>
                <a:lnTo>
                  <a:pt x="489" y="174"/>
                </a:lnTo>
                <a:lnTo>
                  <a:pt x="491" y="172"/>
                </a:lnTo>
                <a:lnTo>
                  <a:pt x="494" y="169"/>
                </a:lnTo>
                <a:lnTo>
                  <a:pt x="496" y="168"/>
                </a:lnTo>
                <a:lnTo>
                  <a:pt x="499" y="166"/>
                </a:lnTo>
                <a:lnTo>
                  <a:pt x="502" y="165"/>
                </a:lnTo>
                <a:lnTo>
                  <a:pt x="504" y="162"/>
                </a:lnTo>
                <a:lnTo>
                  <a:pt x="507" y="161"/>
                </a:lnTo>
                <a:lnTo>
                  <a:pt x="509" y="159"/>
                </a:lnTo>
                <a:lnTo>
                  <a:pt x="511" y="159"/>
                </a:lnTo>
                <a:lnTo>
                  <a:pt x="514" y="161"/>
                </a:lnTo>
                <a:lnTo>
                  <a:pt x="517" y="164"/>
                </a:lnTo>
                <a:lnTo>
                  <a:pt x="518" y="166"/>
                </a:lnTo>
                <a:lnTo>
                  <a:pt x="521" y="172"/>
                </a:lnTo>
                <a:lnTo>
                  <a:pt x="524" y="178"/>
                </a:lnTo>
                <a:lnTo>
                  <a:pt x="527" y="184"/>
                </a:lnTo>
                <a:lnTo>
                  <a:pt x="528" y="185"/>
                </a:lnTo>
                <a:lnTo>
                  <a:pt x="531" y="188"/>
                </a:lnTo>
                <a:lnTo>
                  <a:pt x="534" y="188"/>
                </a:lnTo>
                <a:lnTo>
                  <a:pt x="535" y="188"/>
                </a:lnTo>
                <a:lnTo>
                  <a:pt x="538" y="190"/>
                </a:lnTo>
                <a:lnTo>
                  <a:pt x="541" y="190"/>
                </a:lnTo>
                <a:lnTo>
                  <a:pt x="544" y="190"/>
                </a:lnTo>
                <a:lnTo>
                  <a:pt x="547" y="190"/>
                </a:lnTo>
                <a:lnTo>
                  <a:pt x="548" y="190"/>
                </a:lnTo>
                <a:lnTo>
                  <a:pt x="551" y="190"/>
                </a:lnTo>
                <a:lnTo>
                  <a:pt x="554" y="190"/>
                </a:lnTo>
                <a:lnTo>
                  <a:pt x="556" y="191"/>
                </a:lnTo>
                <a:lnTo>
                  <a:pt x="559" y="191"/>
                </a:lnTo>
                <a:lnTo>
                  <a:pt x="561" y="192"/>
                </a:lnTo>
                <a:lnTo>
                  <a:pt x="564" y="192"/>
                </a:lnTo>
                <a:lnTo>
                  <a:pt x="567" y="194"/>
                </a:lnTo>
                <a:lnTo>
                  <a:pt x="569" y="195"/>
                </a:lnTo>
                <a:lnTo>
                  <a:pt x="572" y="197"/>
                </a:lnTo>
                <a:lnTo>
                  <a:pt x="575" y="198"/>
                </a:lnTo>
                <a:lnTo>
                  <a:pt x="576" y="200"/>
                </a:lnTo>
                <a:lnTo>
                  <a:pt x="579" y="200"/>
                </a:lnTo>
                <a:lnTo>
                  <a:pt x="582" y="201"/>
                </a:lnTo>
                <a:lnTo>
                  <a:pt x="585" y="201"/>
                </a:lnTo>
                <a:lnTo>
                  <a:pt x="586" y="201"/>
                </a:lnTo>
                <a:lnTo>
                  <a:pt x="589" y="201"/>
                </a:lnTo>
                <a:lnTo>
                  <a:pt x="592" y="200"/>
                </a:lnTo>
                <a:lnTo>
                  <a:pt x="593" y="201"/>
                </a:lnTo>
                <a:lnTo>
                  <a:pt x="596" y="201"/>
                </a:lnTo>
                <a:lnTo>
                  <a:pt x="599" y="201"/>
                </a:lnTo>
                <a:lnTo>
                  <a:pt x="602" y="201"/>
                </a:lnTo>
                <a:lnTo>
                  <a:pt x="603" y="201"/>
                </a:lnTo>
                <a:lnTo>
                  <a:pt x="606" y="201"/>
                </a:lnTo>
                <a:lnTo>
                  <a:pt x="609" y="200"/>
                </a:lnTo>
                <a:lnTo>
                  <a:pt x="612" y="200"/>
                </a:lnTo>
                <a:lnTo>
                  <a:pt x="614" y="201"/>
                </a:lnTo>
                <a:lnTo>
                  <a:pt x="616" y="203"/>
                </a:lnTo>
                <a:lnTo>
                  <a:pt x="619" y="203"/>
                </a:lnTo>
                <a:lnTo>
                  <a:pt x="622" y="204"/>
                </a:lnTo>
                <a:lnTo>
                  <a:pt x="624" y="205"/>
                </a:lnTo>
                <a:lnTo>
                  <a:pt x="627" y="207"/>
                </a:lnTo>
                <a:lnTo>
                  <a:pt x="629" y="208"/>
                </a:lnTo>
                <a:lnTo>
                  <a:pt x="631" y="208"/>
                </a:lnTo>
                <a:lnTo>
                  <a:pt x="634" y="210"/>
                </a:lnTo>
                <a:lnTo>
                  <a:pt x="637" y="213"/>
                </a:lnTo>
                <a:lnTo>
                  <a:pt x="640" y="213"/>
                </a:lnTo>
                <a:lnTo>
                  <a:pt x="641" y="216"/>
                </a:lnTo>
                <a:lnTo>
                  <a:pt x="644" y="216"/>
                </a:lnTo>
                <a:lnTo>
                  <a:pt x="647" y="217"/>
                </a:lnTo>
                <a:lnTo>
                  <a:pt x="650" y="217"/>
                </a:lnTo>
                <a:lnTo>
                  <a:pt x="651" y="218"/>
                </a:lnTo>
                <a:lnTo>
                  <a:pt x="654" y="218"/>
                </a:lnTo>
                <a:lnTo>
                  <a:pt x="657" y="218"/>
                </a:lnTo>
                <a:lnTo>
                  <a:pt x="658" y="220"/>
                </a:lnTo>
                <a:lnTo>
                  <a:pt x="661" y="221"/>
                </a:lnTo>
                <a:lnTo>
                  <a:pt x="664" y="223"/>
                </a:lnTo>
                <a:lnTo>
                  <a:pt x="667" y="223"/>
                </a:lnTo>
                <a:lnTo>
                  <a:pt x="670" y="224"/>
                </a:lnTo>
                <a:lnTo>
                  <a:pt x="671" y="224"/>
                </a:lnTo>
                <a:lnTo>
                  <a:pt x="674" y="224"/>
                </a:lnTo>
                <a:lnTo>
                  <a:pt x="677" y="226"/>
                </a:lnTo>
                <a:lnTo>
                  <a:pt x="679" y="226"/>
                </a:lnTo>
                <a:lnTo>
                  <a:pt x="682" y="227"/>
                </a:lnTo>
                <a:lnTo>
                  <a:pt x="684" y="229"/>
                </a:lnTo>
                <a:lnTo>
                  <a:pt x="687" y="229"/>
                </a:lnTo>
                <a:lnTo>
                  <a:pt x="689" y="230"/>
                </a:lnTo>
                <a:lnTo>
                  <a:pt x="692" y="230"/>
                </a:lnTo>
                <a:lnTo>
                  <a:pt x="695" y="231"/>
                </a:lnTo>
                <a:lnTo>
                  <a:pt x="696" y="233"/>
                </a:lnTo>
                <a:lnTo>
                  <a:pt x="699" y="233"/>
                </a:lnTo>
                <a:lnTo>
                  <a:pt x="702" y="233"/>
                </a:lnTo>
                <a:lnTo>
                  <a:pt x="705" y="233"/>
                </a:lnTo>
                <a:lnTo>
                  <a:pt x="708" y="233"/>
                </a:lnTo>
                <a:lnTo>
                  <a:pt x="709" y="233"/>
                </a:lnTo>
                <a:lnTo>
                  <a:pt x="712" y="233"/>
                </a:lnTo>
                <a:lnTo>
                  <a:pt x="715" y="233"/>
                </a:lnTo>
                <a:lnTo>
                  <a:pt x="716" y="233"/>
                </a:lnTo>
                <a:lnTo>
                  <a:pt x="719" y="233"/>
                </a:lnTo>
                <a:lnTo>
                  <a:pt x="722" y="234"/>
                </a:lnTo>
                <a:lnTo>
                  <a:pt x="725" y="234"/>
                </a:lnTo>
                <a:lnTo>
                  <a:pt x="726" y="234"/>
                </a:lnTo>
                <a:lnTo>
                  <a:pt x="729" y="236"/>
                </a:lnTo>
                <a:lnTo>
                  <a:pt x="732" y="237"/>
                </a:lnTo>
                <a:lnTo>
                  <a:pt x="735" y="239"/>
                </a:lnTo>
                <a:lnTo>
                  <a:pt x="737" y="240"/>
                </a:lnTo>
                <a:lnTo>
                  <a:pt x="739" y="240"/>
                </a:lnTo>
                <a:lnTo>
                  <a:pt x="742" y="242"/>
                </a:lnTo>
                <a:lnTo>
                  <a:pt x="744" y="242"/>
                </a:lnTo>
                <a:lnTo>
                  <a:pt x="747" y="243"/>
                </a:lnTo>
                <a:lnTo>
                  <a:pt x="750" y="243"/>
                </a:lnTo>
                <a:lnTo>
                  <a:pt x="751" y="243"/>
                </a:lnTo>
                <a:lnTo>
                  <a:pt x="754" y="243"/>
                </a:lnTo>
                <a:lnTo>
                  <a:pt x="757" y="244"/>
                </a:lnTo>
                <a:lnTo>
                  <a:pt x="760" y="244"/>
                </a:lnTo>
                <a:lnTo>
                  <a:pt x="763" y="244"/>
                </a:lnTo>
                <a:lnTo>
                  <a:pt x="764" y="246"/>
                </a:lnTo>
                <a:lnTo>
                  <a:pt x="767" y="247"/>
                </a:lnTo>
                <a:lnTo>
                  <a:pt x="770" y="249"/>
                </a:lnTo>
                <a:lnTo>
                  <a:pt x="773" y="249"/>
                </a:lnTo>
                <a:lnTo>
                  <a:pt x="774" y="252"/>
                </a:lnTo>
                <a:lnTo>
                  <a:pt x="777" y="252"/>
                </a:lnTo>
                <a:lnTo>
                  <a:pt x="780" y="253"/>
                </a:lnTo>
                <a:lnTo>
                  <a:pt x="781" y="253"/>
                </a:lnTo>
                <a:lnTo>
                  <a:pt x="784" y="255"/>
                </a:lnTo>
                <a:lnTo>
                  <a:pt x="787" y="255"/>
                </a:lnTo>
                <a:lnTo>
                  <a:pt x="789" y="256"/>
                </a:lnTo>
                <a:lnTo>
                  <a:pt x="791" y="256"/>
                </a:lnTo>
                <a:lnTo>
                  <a:pt x="794" y="257"/>
                </a:lnTo>
                <a:lnTo>
                  <a:pt x="797" y="257"/>
                </a:lnTo>
                <a:lnTo>
                  <a:pt x="800" y="259"/>
                </a:lnTo>
                <a:lnTo>
                  <a:pt x="802" y="259"/>
                </a:lnTo>
                <a:lnTo>
                  <a:pt x="804" y="260"/>
                </a:lnTo>
                <a:lnTo>
                  <a:pt x="807" y="260"/>
                </a:lnTo>
                <a:lnTo>
                  <a:pt x="809" y="262"/>
                </a:lnTo>
                <a:lnTo>
                  <a:pt x="812" y="262"/>
                </a:lnTo>
                <a:lnTo>
                  <a:pt x="815" y="263"/>
                </a:lnTo>
                <a:lnTo>
                  <a:pt x="818" y="263"/>
                </a:lnTo>
                <a:lnTo>
                  <a:pt x="820" y="263"/>
                </a:lnTo>
                <a:lnTo>
                  <a:pt x="822" y="265"/>
                </a:lnTo>
                <a:lnTo>
                  <a:pt x="825" y="265"/>
                </a:lnTo>
                <a:lnTo>
                  <a:pt x="828" y="265"/>
                </a:lnTo>
                <a:lnTo>
                  <a:pt x="829" y="266"/>
                </a:lnTo>
                <a:lnTo>
                  <a:pt x="832" y="266"/>
                </a:lnTo>
                <a:lnTo>
                  <a:pt x="835" y="266"/>
                </a:lnTo>
                <a:lnTo>
                  <a:pt x="836" y="266"/>
                </a:lnTo>
                <a:lnTo>
                  <a:pt x="839" y="266"/>
                </a:lnTo>
                <a:lnTo>
                  <a:pt x="842" y="266"/>
                </a:lnTo>
                <a:lnTo>
                  <a:pt x="845" y="268"/>
                </a:lnTo>
                <a:lnTo>
                  <a:pt x="846" y="268"/>
                </a:lnTo>
                <a:lnTo>
                  <a:pt x="849" y="269"/>
                </a:lnTo>
                <a:lnTo>
                  <a:pt x="852" y="269"/>
                </a:lnTo>
                <a:lnTo>
                  <a:pt x="855" y="270"/>
                </a:lnTo>
                <a:lnTo>
                  <a:pt x="857" y="270"/>
                </a:lnTo>
                <a:lnTo>
                  <a:pt x="859" y="272"/>
                </a:lnTo>
                <a:lnTo>
                  <a:pt x="862" y="272"/>
                </a:lnTo>
                <a:lnTo>
                  <a:pt x="865" y="273"/>
                </a:lnTo>
                <a:lnTo>
                  <a:pt x="867" y="273"/>
                </a:lnTo>
                <a:lnTo>
                  <a:pt x="870" y="275"/>
                </a:lnTo>
                <a:lnTo>
                  <a:pt x="872" y="275"/>
                </a:lnTo>
                <a:lnTo>
                  <a:pt x="874" y="276"/>
                </a:lnTo>
                <a:lnTo>
                  <a:pt x="877" y="276"/>
                </a:lnTo>
                <a:lnTo>
                  <a:pt x="880" y="278"/>
                </a:lnTo>
                <a:lnTo>
                  <a:pt x="883" y="279"/>
                </a:lnTo>
                <a:lnTo>
                  <a:pt x="885" y="279"/>
                </a:lnTo>
                <a:lnTo>
                  <a:pt x="887" y="281"/>
                </a:lnTo>
                <a:lnTo>
                  <a:pt x="890" y="281"/>
                </a:lnTo>
                <a:lnTo>
                  <a:pt x="893" y="281"/>
                </a:lnTo>
                <a:lnTo>
                  <a:pt x="894" y="281"/>
                </a:lnTo>
                <a:lnTo>
                  <a:pt x="897" y="282"/>
                </a:lnTo>
                <a:lnTo>
                  <a:pt x="900" y="282"/>
                </a:lnTo>
                <a:lnTo>
                  <a:pt x="903" y="282"/>
                </a:lnTo>
                <a:lnTo>
                  <a:pt x="904" y="283"/>
                </a:lnTo>
                <a:lnTo>
                  <a:pt x="907" y="283"/>
                </a:lnTo>
                <a:lnTo>
                  <a:pt x="910" y="285"/>
                </a:lnTo>
                <a:lnTo>
                  <a:pt x="912" y="286"/>
                </a:lnTo>
                <a:lnTo>
                  <a:pt x="914" y="286"/>
                </a:lnTo>
                <a:lnTo>
                  <a:pt x="917" y="286"/>
                </a:lnTo>
                <a:lnTo>
                  <a:pt x="920" y="288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1" name="Rectangle 119"/>
          <p:cNvSpPr>
            <a:spLocks noChangeArrowheads="1"/>
          </p:cNvSpPr>
          <p:nvPr/>
        </p:nvSpPr>
        <p:spPr bwMode="auto">
          <a:xfrm>
            <a:off x="6716713" y="2663825"/>
            <a:ext cx="117475" cy="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2" name="Rectangle 120"/>
          <p:cNvSpPr>
            <a:spLocks noChangeArrowheads="1"/>
          </p:cNvSpPr>
          <p:nvPr/>
        </p:nvSpPr>
        <p:spPr bwMode="auto">
          <a:xfrm>
            <a:off x="6716713" y="2665413"/>
            <a:ext cx="15875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3" name="Rectangle 121"/>
          <p:cNvSpPr>
            <a:spLocks noChangeArrowheads="1"/>
          </p:cNvSpPr>
          <p:nvPr/>
        </p:nvSpPr>
        <p:spPr bwMode="auto">
          <a:xfrm>
            <a:off x="5324475" y="3683000"/>
            <a:ext cx="122238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4" name="Rectangle 122"/>
          <p:cNvSpPr>
            <a:spLocks noChangeArrowheads="1"/>
          </p:cNvSpPr>
          <p:nvPr/>
        </p:nvSpPr>
        <p:spPr bwMode="auto">
          <a:xfrm>
            <a:off x="5324475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5" name="Rectangle 123"/>
          <p:cNvSpPr>
            <a:spLocks noChangeArrowheads="1"/>
          </p:cNvSpPr>
          <p:nvPr/>
        </p:nvSpPr>
        <p:spPr bwMode="auto">
          <a:xfrm>
            <a:off x="5324475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8800</a:t>
            </a:r>
            <a:endParaRPr lang="en-GB"/>
          </a:p>
        </p:txBody>
      </p:sp>
      <p:sp>
        <p:nvSpPr>
          <p:cNvPr id="95356" name="Rectangle 124"/>
          <p:cNvSpPr>
            <a:spLocks noChangeArrowheads="1"/>
          </p:cNvSpPr>
          <p:nvPr/>
        </p:nvSpPr>
        <p:spPr bwMode="auto">
          <a:xfrm>
            <a:off x="5386388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7" name="Freeform 125"/>
          <p:cNvSpPr>
            <a:spLocks/>
          </p:cNvSpPr>
          <p:nvPr/>
        </p:nvSpPr>
        <p:spPr bwMode="auto">
          <a:xfrm>
            <a:off x="5360988" y="3641725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8" name="Rectangle 126"/>
          <p:cNvSpPr>
            <a:spLocks noChangeArrowheads="1"/>
          </p:cNvSpPr>
          <p:nvPr/>
        </p:nvSpPr>
        <p:spPr bwMode="auto">
          <a:xfrm>
            <a:off x="5375275" y="354488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9" name="Rectangle 127"/>
          <p:cNvSpPr>
            <a:spLocks noChangeArrowheads="1"/>
          </p:cNvSpPr>
          <p:nvPr/>
        </p:nvSpPr>
        <p:spPr bwMode="auto">
          <a:xfrm>
            <a:off x="558958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0" name="Rectangle 128"/>
          <p:cNvSpPr>
            <a:spLocks noChangeArrowheads="1"/>
          </p:cNvSpPr>
          <p:nvPr/>
        </p:nvSpPr>
        <p:spPr bwMode="auto">
          <a:xfrm>
            <a:off x="558958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1" name="Rectangle 129"/>
          <p:cNvSpPr>
            <a:spLocks noChangeArrowheads="1"/>
          </p:cNvSpPr>
          <p:nvPr/>
        </p:nvSpPr>
        <p:spPr bwMode="auto">
          <a:xfrm>
            <a:off x="558958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9000</a:t>
            </a:r>
            <a:endParaRPr lang="en-GB"/>
          </a:p>
        </p:txBody>
      </p:sp>
      <p:sp>
        <p:nvSpPr>
          <p:cNvPr id="95362" name="Rectangle 130"/>
          <p:cNvSpPr>
            <a:spLocks noChangeArrowheads="1"/>
          </p:cNvSpPr>
          <p:nvPr/>
        </p:nvSpPr>
        <p:spPr bwMode="auto">
          <a:xfrm>
            <a:off x="5854700" y="3683000"/>
            <a:ext cx="12541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3" name="Rectangle 131"/>
          <p:cNvSpPr>
            <a:spLocks noChangeArrowheads="1"/>
          </p:cNvSpPr>
          <p:nvPr/>
        </p:nvSpPr>
        <p:spPr bwMode="auto">
          <a:xfrm>
            <a:off x="5854700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4" name="Rectangle 132"/>
          <p:cNvSpPr>
            <a:spLocks noChangeArrowheads="1"/>
          </p:cNvSpPr>
          <p:nvPr/>
        </p:nvSpPr>
        <p:spPr bwMode="auto">
          <a:xfrm>
            <a:off x="5854700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9200</a:t>
            </a:r>
            <a:endParaRPr lang="en-GB"/>
          </a:p>
        </p:txBody>
      </p:sp>
      <p:sp>
        <p:nvSpPr>
          <p:cNvPr id="95365" name="Rectangle 133"/>
          <p:cNvSpPr>
            <a:spLocks noChangeArrowheads="1"/>
          </p:cNvSpPr>
          <p:nvPr/>
        </p:nvSpPr>
        <p:spPr bwMode="auto">
          <a:xfrm>
            <a:off x="6119813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6" name="Rectangle 134"/>
          <p:cNvSpPr>
            <a:spLocks noChangeArrowheads="1"/>
          </p:cNvSpPr>
          <p:nvPr/>
        </p:nvSpPr>
        <p:spPr bwMode="auto">
          <a:xfrm>
            <a:off x="61198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7" name="Rectangle 135"/>
          <p:cNvSpPr>
            <a:spLocks noChangeArrowheads="1"/>
          </p:cNvSpPr>
          <p:nvPr/>
        </p:nvSpPr>
        <p:spPr bwMode="auto">
          <a:xfrm>
            <a:off x="61198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9400</a:t>
            </a:r>
            <a:endParaRPr lang="en-GB"/>
          </a:p>
        </p:txBody>
      </p:sp>
      <p:sp>
        <p:nvSpPr>
          <p:cNvPr id="95368" name="Rectangle 136"/>
          <p:cNvSpPr>
            <a:spLocks noChangeArrowheads="1"/>
          </p:cNvSpPr>
          <p:nvPr/>
        </p:nvSpPr>
        <p:spPr bwMode="auto">
          <a:xfrm>
            <a:off x="6386513" y="3683000"/>
            <a:ext cx="12065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9" name="Rectangle 137"/>
          <p:cNvSpPr>
            <a:spLocks noChangeArrowheads="1"/>
          </p:cNvSpPr>
          <p:nvPr/>
        </p:nvSpPr>
        <p:spPr bwMode="auto">
          <a:xfrm>
            <a:off x="63865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0" name="Rectangle 138"/>
          <p:cNvSpPr>
            <a:spLocks noChangeArrowheads="1"/>
          </p:cNvSpPr>
          <p:nvPr/>
        </p:nvSpPr>
        <p:spPr bwMode="auto">
          <a:xfrm>
            <a:off x="63865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9600</a:t>
            </a:r>
            <a:endParaRPr lang="en-GB"/>
          </a:p>
        </p:txBody>
      </p:sp>
      <p:sp>
        <p:nvSpPr>
          <p:cNvPr id="95371" name="Rectangle 139"/>
          <p:cNvSpPr>
            <a:spLocks noChangeArrowheads="1"/>
          </p:cNvSpPr>
          <p:nvPr/>
        </p:nvSpPr>
        <p:spPr bwMode="auto">
          <a:xfrm>
            <a:off x="665003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2" name="Rectangle 140"/>
          <p:cNvSpPr>
            <a:spLocks noChangeArrowheads="1"/>
          </p:cNvSpPr>
          <p:nvPr/>
        </p:nvSpPr>
        <p:spPr bwMode="auto">
          <a:xfrm>
            <a:off x="665003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3" name="Rectangle 141"/>
          <p:cNvSpPr>
            <a:spLocks noChangeArrowheads="1"/>
          </p:cNvSpPr>
          <p:nvPr/>
        </p:nvSpPr>
        <p:spPr bwMode="auto">
          <a:xfrm>
            <a:off x="665003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9800</a:t>
            </a:r>
            <a:endParaRPr lang="en-GB"/>
          </a:p>
        </p:txBody>
      </p:sp>
      <p:sp>
        <p:nvSpPr>
          <p:cNvPr id="95374" name="Rectangle 142"/>
          <p:cNvSpPr>
            <a:spLocks noChangeArrowheads="1"/>
          </p:cNvSpPr>
          <p:nvPr/>
        </p:nvSpPr>
        <p:spPr bwMode="auto">
          <a:xfrm>
            <a:off x="6900863" y="3683000"/>
            <a:ext cx="1524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5" name="Rectangle 143"/>
          <p:cNvSpPr>
            <a:spLocks noChangeArrowheads="1"/>
          </p:cNvSpPr>
          <p:nvPr/>
        </p:nvSpPr>
        <p:spPr bwMode="auto">
          <a:xfrm>
            <a:off x="6900863" y="3687763"/>
            <a:ext cx="18732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6" name="Rectangle 144"/>
          <p:cNvSpPr>
            <a:spLocks noChangeArrowheads="1"/>
          </p:cNvSpPr>
          <p:nvPr/>
        </p:nvSpPr>
        <p:spPr bwMode="auto">
          <a:xfrm>
            <a:off x="6900863" y="3687763"/>
            <a:ext cx="211137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10000</a:t>
            </a:r>
            <a:endParaRPr lang="en-GB"/>
          </a:p>
        </p:txBody>
      </p:sp>
      <p:sp>
        <p:nvSpPr>
          <p:cNvPr id="95377" name="Rectangle 145"/>
          <p:cNvSpPr>
            <a:spLocks noChangeArrowheads="1"/>
          </p:cNvSpPr>
          <p:nvPr/>
        </p:nvSpPr>
        <p:spPr bwMode="auto">
          <a:xfrm>
            <a:off x="5246688" y="3422650"/>
            <a:ext cx="7620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8" name="Rectangle 146"/>
          <p:cNvSpPr>
            <a:spLocks noChangeArrowheads="1"/>
          </p:cNvSpPr>
          <p:nvPr/>
        </p:nvSpPr>
        <p:spPr bwMode="auto">
          <a:xfrm>
            <a:off x="5246688" y="3427413"/>
            <a:ext cx="1063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0" name="Rectangle 148"/>
          <p:cNvSpPr>
            <a:spLocks noChangeArrowheads="1"/>
          </p:cNvSpPr>
          <p:nvPr/>
        </p:nvSpPr>
        <p:spPr bwMode="auto">
          <a:xfrm>
            <a:off x="5246688" y="3228975"/>
            <a:ext cx="762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1" name="Rectangle 149"/>
          <p:cNvSpPr>
            <a:spLocks noChangeArrowheads="1"/>
          </p:cNvSpPr>
          <p:nvPr/>
        </p:nvSpPr>
        <p:spPr bwMode="auto">
          <a:xfrm>
            <a:off x="5246688" y="3232150"/>
            <a:ext cx="1063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2" name="Rectangle 150"/>
          <p:cNvSpPr>
            <a:spLocks noChangeArrowheads="1"/>
          </p:cNvSpPr>
          <p:nvPr/>
        </p:nvSpPr>
        <p:spPr bwMode="auto">
          <a:xfrm>
            <a:off x="5246688" y="3232150"/>
            <a:ext cx="119062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1.0</a:t>
            </a:r>
            <a:endParaRPr lang="en-GB"/>
          </a:p>
        </p:txBody>
      </p:sp>
      <p:sp>
        <p:nvSpPr>
          <p:cNvPr id="95383" name="Rectangle 151"/>
          <p:cNvSpPr>
            <a:spLocks noChangeArrowheads="1"/>
          </p:cNvSpPr>
          <p:nvPr/>
        </p:nvSpPr>
        <p:spPr bwMode="auto">
          <a:xfrm>
            <a:off x="5246688" y="3035300"/>
            <a:ext cx="762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4" name="Rectangle 152"/>
          <p:cNvSpPr>
            <a:spLocks noChangeArrowheads="1"/>
          </p:cNvSpPr>
          <p:nvPr/>
        </p:nvSpPr>
        <p:spPr bwMode="auto">
          <a:xfrm>
            <a:off x="5246688" y="3040063"/>
            <a:ext cx="1063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6" name="Rectangle 154"/>
          <p:cNvSpPr>
            <a:spLocks noChangeArrowheads="1"/>
          </p:cNvSpPr>
          <p:nvPr/>
        </p:nvSpPr>
        <p:spPr bwMode="auto">
          <a:xfrm>
            <a:off x="5265738" y="2840038"/>
            <a:ext cx="77787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7" name="Rectangle 155"/>
          <p:cNvSpPr>
            <a:spLocks noChangeArrowheads="1"/>
          </p:cNvSpPr>
          <p:nvPr/>
        </p:nvSpPr>
        <p:spPr bwMode="auto">
          <a:xfrm>
            <a:off x="5265738" y="2844800"/>
            <a:ext cx="104775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8" name="Rectangle 156"/>
          <p:cNvSpPr>
            <a:spLocks noChangeArrowheads="1"/>
          </p:cNvSpPr>
          <p:nvPr/>
        </p:nvSpPr>
        <p:spPr bwMode="auto">
          <a:xfrm>
            <a:off x="5265738" y="2844800"/>
            <a:ext cx="119062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2.0</a:t>
            </a:r>
            <a:endParaRPr lang="en-GB"/>
          </a:p>
        </p:txBody>
      </p:sp>
      <p:sp>
        <p:nvSpPr>
          <p:cNvPr id="95389" name="Freeform 157"/>
          <p:cNvSpPr>
            <a:spLocks/>
          </p:cNvSpPr>
          <p:nvPr/>
        </p:nvSpPr>
        <p:spPr bwMode="auto">
          <a:xfrm>
            <a:off x="551815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0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0" name="Freeform 158"/>
          <p:cNvSpPr>
            <a:spLocks/>
          </p:cNvSpPr>
          <p:nvPr/>
        </p:nvSpPr>
        <p:spPr bwMode="auto">
          <a:xfrm>
            <a:off x="565150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1" name="Rectangle 159"/>
          <p:cNvSpPr>
            <a:spLocks noChangeArrowheads="1"/>
          </p:cNvSpPr>
          <p:nvPr/>
        </p:nvSpPr>
        <p:spPr bwMode="auto">
          <a:xfrm>
            <a:off x="5784850" y="3643313"/>
            <a:ext cx="3175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2" name="Rectangle 160"/>
          <p:cNvSpPr>
            <a:spLocks noChangeArrowheads="1"/>
          </p:cNvSpPr>
          <p:nvPr/>
        </p:nvSpPr>
        <p:spPr bwMode="auto">
          <a:xfrm>
            <a:off x="5916613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3" name="Freeform 161"/>
          <p:cNvSpPr>
            <a:spLocks/>
          </p:cNvSpPr>
          <p:nvPr/>
        </p:nvSpPr>
        <p:spPr bwMode="auto">
          <a:xfrm>
            <a:off x="6048375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" y="9"/>
              </a:cxn>
              <a:cxn ang="0">
                <a:pos x="4" y="0"/>
              </a:cxn>
              <a:cxn ang="0">
                <a:pos x="1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4" y="9"/>
                </a:lnTo>
                <a:lnTo>
                  <a:pt x="4" y="0"/>
                </a:lnTo>
                <a:lnTo>
                  <a:pt x="1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4" name="Rectangle 162"/>
          <p:cNvSpPr>
            <a:spLocks noChangeArrowheads="1"/>
          </p:cNvSpPr>
          <p:nvPr/>
        </p:nvSpPr>
        <p:spPr bwMode="auto">
          <a:xfrm>
            <a:off x="61817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5" name="Rectangle 163"/>
          <p:cNvSpPr>
            <a:spLocks noChangeArrowheads="1"/>
          </p:cNvSpPr>
          <p:nvPr/>
        </p:nvSpPr>
        <p:spPr bwMode="auto">
          <a:xfrm>
            <a:off x="6315075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6" name="Rectangle 164"/>
          <p:cNvSpPr>
            <a:spLocks noChangeArrowheads="1"/>
          </p:cNvSpPr>
          <p:nvPr/>
        </p:nvSpPr>
        <p:spPr bwMode="auto">
          <a:xfrm>
            <a:off x="64484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7" name="Freeform 165"/>
          <p:cNvSpPr>
            <a:spLocks/>
          </p:cNvSpPr>
          <p:nvPr/>
        </p:nvSpPr>
        <p:spPr bwMode="auto">
          <a:xfrm>
            <a:off x="657860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2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2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8" name="Freeform 166"/>
          <p:cNvSpPr>
            <a:spLocks/>
          </p:cNvSpPr>
          <p:nvPr/>
        </p:nvSpPr>
        <p:spPr bwMode="auto">
          <a:xfrm>
            <a:off x="671195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9" name="Rectangle 167"/>
          <p:cNvSpPr>
            <a:spLocks noChangeArrowheads="1"/>
          </p:cNvSpPr>
          <p:nvPr/>
        </p:nvSpPr>
        <p:spPr bwMode="auto">
          <a:xfrm>
            <a:off x="68453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0" name="Rectangle 168"/>
          <p:cNvSpPr>
            <a:spLocks noChangeArrowheads="1"/>
          </p:cNvSpPr>
          <p:nvPr/>
        </p:nvSpPr>
        <p:spPr bwMode="auto">
          <a:xfrm>
            <a:off x="6978650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1" name="Rectangle 169"/>
          <p:cNvSpPr>
            <a:spLocks noChangeArrowheads="1"/>
          </p:cNvSpPr>
          <p:nvPr/>
        </p:nvSpPr>
        <p:spPr bwMode="auto">
          <a:xfrm>
            <a:off x="71120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2" name="Freeform 170"/>
          <p:cNvSpPr>
            <a:spLocks/>
          </p:cNvSpPr>
          <p:nvPr/>
        </p:nvSpPr>
        <p:spPr bwMode="auto">
          <a:xfrm>
            <a:off x="5389563" y="3641725"/>
            <a:ext cx="172402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086" y="4"/>
              </a:cxn>
              <a:cxn ang="0">
                <a:pos x="1086" y="1"/>
              </a:cxn>
              <a:cxn ang="0">
                <a:pos x="0" y="0"/>
              </a:cxn>
            </a:cxnLst>
            <a:rect l="0" t="0" r="r" b="b"/>
            <a:pathLst>
              <a:path w="1086" h="4">
                <a:moveTo>
                  <a:pt x="0" y="0"/>
                </a:moveTo>
                <a:lnTo>
                  <a:pt x="0" y="4"/>
                </a:lnTo>
                <a:lnTo>
                  <a:pt x="1086" y="4"/>
                </a:lnTo>
                <a:lnTo>
                  <a:pt x="1086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3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3" name="Rectangle 171"/>
          <p:cNvSpPr>
            <a:spLocks noChangeArrowheads="1"/>
          </p:cNvSpPr>
          <p:nvPr/>
        </p:nvSpPr>
        <p:spPr bwMode="auto">
          <a:xfrm>
            <a:off x="5360988" y="3448050"/>
            <a:ext cx="28575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4" name="Freeform 172"/>
          <p:cNvSpPr>
            <a:spLocks/>
          </p:cNvSpPr>
          <p:nvPr/>
        </p:nvSpPr>
        <p:spPr bwMode="auto">
          <a:xfrm>
            <a:off x="5375275" y="3349625"/>
            <a:ext cx="1428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9" y="4"/>
              </a:cxn>
              <a:cxn ang="0">
                <a:pos x="9" y="2"/>
              </a:cxn>
              <a:cxn ang="0">
                <a:pos x="0" y="0"/>
              </a:cxn>
            </a:cxnLst>
            <a:rect l="0" t="0" r="r" b="b"/>
            <a:pathLst>
              <a:path w="9" h="4">
                <a:moveTo>
                  <a:pt x="0" y="0"/>
                </a:moveTo>
                <a:lnTo>
                  <a:pt x="0" y="3"/>
                </a:lnTo>
                <a:lnTo>
                  <a:pt x="9" y="4"/>
                </a:lnTo>
                <a:lnTo>
                  <a:pt x="9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5" name="Rectangle 173"/>
          <p:cNvSpPr>
            <a:spLocks noChangeArrowheads="1"/>
          </p:cNvSpPr>
          <p:nvPr/>
        </p:nvSpPr>
        <p:spPr bwMode="auto">
          <a:xfrm>
            <a:off x="5360988" y="325278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6" name="Rectangle 174"/>
          <p:cNvSpPr>
            <a:spLocks noChangeArrowheads="1"/>
          </p:cNvSpPr>
          <p:nvPr/>
        </p:nvSpPr>
        <p:spPr bwMode="auto">
          <a:xfrm>
            <a:off x="5375275" y="315753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7" name="Freeform 175"/>
          <p:cNvSpPr>
            <a:spLocks/>
          </p:cNvSpPr>
          <p:nvPr/>
        </p:nvSpPr>
        <p:spPr bwMode="auto">
          <a:xfrm>
            <a:off x="5360988" y="3059113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8" name="Rectangle 176"/>
          <p:cNvSpPr>
            <a:spLocks noChangeArrowheads="1"/>
          </p:cNvSpPr>
          <p:nvPr/>
        </p:nvSpPr>
        <p:spPr bwMode="auto">
          <a:xfrm>
            <a:off x="5375275" y="2962275"/>
            <a:ext cx="142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9" name="Rectangle 177"/>
          <p:cNvSpPr>
            <a:spLocks noChangeArrowheads="1"/>
          </p:cNvSpPr>
          <p:nvPr/>
        </p:nvSpPr>
        <p:spPr bwMode="auto">
          <a:xfrm>
            <a:off x="5360988" y="286543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1" name="Rectangle 179"/>
          <p:cNvSpPr>
            <a:spLocks noChangeArrowheads="1"/>
          </p:cNvSpPr>
          <p:nvPr/>
        </p:nvSpPr>
        <p:spPr bwMode="auto">
          <a:xfrm>
            <a:off x="6172200" y="3771900"/>
            <a:ext cx="209550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2" name="Rectangle 180"/>
          <p:cNvSpPr>
            <a:spLocks noChangeArrowheads="1"/>
          </p:cNvSpPr>
          <p:nvPr/>
        </p:nvSpPr>
        <p:spPr bwMode="auto">
          <a:xfrm>
            <a:off x="6172200" y="3776663"/>
            <a:ext cx="257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3" name="Rectangle 181"/>
          <p:cNvSpPr>
            <a:spLocks noChangeArrowheads="1"/>
          </p:cNvSpPr>
          <p:nvPr/>
        </p:nvSpPr>
        <p:spPr bwMode="auto">
          <a:xfrm>
            <a:off x="6172200" y="3776663"/>
            <a:ext cx="2476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</a:rPr>
              <a:t>E  (eV)</a:t>
            </a:r>
            <a:endParaRPr lang="en-GB"/>
          </a:p>
        </p:txBody>
      </p:sp>
      <p:sp>
        <p:nvSpPr>
          <p:cNvPr id="95414" name="Rectangle 182"/>
          <p:cNvSpPr>
            <a:spLocks noChangeArrowheads="1"/>
          </p:cNvSpPr>
          <p:nvPr/>
        </p:nvSpPr>
        <p:spPr bwMode="auto">
          <a:xfrm>
            <a:off x="558958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5" name="Rectangle 183"/>
          <p:cNvSpPr>
            <a:spLocks noChangeArrowheads="1"/>
          </p:cNvSpPr>
          <p:nvPr/>
        </p:nvSpPr>
        <p:spPr bwMode="auto">
          <a:xfrm>
            <a:off x="558958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6" name="Rectangle 184"/>
          <p:cNvSpPr>
            <a:spLocks noChangeArrowheads="1"/>
          </p:cNvSpPr>
          <p:nvPr/>
        </p:nvSpPr>
        <p:spPr bwMode="auto">
          <a:xfrm>
            <a:off x="558958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9000</a:t>
            </a:r>
            <a:endParaRPr lang="en-GB"/>
          </a:p>
        </p:txBody>
      </p:sp>
      <p:sp>
        <p:nvSpPr>
          <p:cNvPr id="95417" name="Rectangle 185"/>
          <p:cNvSpPr>
            <a:spLocks noChangeArrowheads="1"/>
          </p:cNvSpPr>
          <p:nvPr/>
        </p:nvSpPr>
        <p:spPr bwMode="auto">
          <a:xfrm>
            <a:off x="5854700" y="3683000"/>
            <a:ext cx="12541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8" name="Rectangle 186"/>
          <p:cNvSpPr>
            <a:spLocks noChangeArrowheads="1"/>
          </p:cNvSpPr>
          <p:nvPr/>
        </p:nvSpPr>
        <p:spPr bwMode="auto">
          <a:xfrm>
            <a:off x="5854700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9" name="Rectangle 187"/>
          <p:cNvSpPr>
            <a:spLocks noChangeArrowheads="1"/>
          </p:cNvSpPr>
          <p:nvPr/>
        </p:nvSpPr>
        <p:spPr bwMode="auto">
          <a:xfrm>
            <a:off x="5854700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9200</a:t>
            </a:r>
            <a:endParaRPr lang="en-GB"/>
          </a:p>
        </p:txBody>
      </p:sp>
      <p:sp>
        <p:nvSpPr>
          <p:cNvPr id="95420" name="Rectangle 188"/>
          <p:cNvSpPr>
            <a:spLocks noChangeArrowheads="1"/>
          </p:cNvSpPr>
          <p:nvPr/>
        </p:nvSpPr>
        <p:spPr bwMode="auto">
          <a:xfrm>
            <a:off x="6119813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1" name="Rectangle 189"/>
          <p:cNvSpPr>
            <a:spLocks noChangeArrowheads="1"/>
          </p:cNvSpPr>
          <p:nvPr/>
        </p:nvSpPr>
        <p:spPr bwMode="auto">
          <a:xfrm>
            <a:off x="61198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2" name="Rectangle 190"/>
          <p:cNvSpPr>
            <a:spLocks noChangeArrowheads="1"/>
          </p:cNvSpPr>
          <p:nvPr/>
        </p:nvSpPr>
        <p:spPr bwMode="auto">
          <a:xfrm>
            <a:off x="61198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9400</a:t>
            </a:r>
            <a:endParaRPr lang="en-GB"/>
          </a:p>
        </p:txBody>
      </p:sp>
      <p:sp>
        <p:nvSpPr>
          <p:cNvPr id="95423" name="Rectangle 191"/>
          <p:cNvSpPr>
            <a:spLocks noChangeArrowheads="1"/>
          </p:cNvSpPr>
          <p:nvPr/>
        </p:nvSpPr>
        <p:spPr bwMode="auto">
          <a:xfrm>
            <a:off x="6386513" y="3683000"/>
            <a:ext cx="12065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4" name="Rectangle 192"/>
          <p:cNvSpPr>
            <a:spLocks noChangeArrowheads="1"/>
          </p:cNvSpPr>
          <p:nvPr/>
        </p:nvSpPr>
        <p:spPr bwMode="auto">
          <a:xfrm>
            <a:off x="63865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5" name="Rectangle 193"/>
          <p:cNvSpPr>
            <a:spLocks noChangeArrowheads="1"/>
          </p:cNvSpPr>
          <p:nvPr/>
        </p:nvSpPr>
        <p:spPr bwMode="auto">
          <a:xfrm>
            <a:off x="63865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9600</a:t>
            </a:r>
            <a:endParaRPr lang="en-GB"/>
          </a:p>
        </p:txBody>
      </p:sp>
      <p:sp>
        <p:nvSpPr>
          <p:cNvPr id="95426" name="Rectangle 194"/>
          <p:cNvSpPr>
            <a:spLocks noChangeArrowheads="1"/>
          </p:cNvSpPr>
          <p:nvPr/>
        </p:nvSpPr>
        <p:spPr bwMode="auto">
          <a:xfrm>
            <a:off x="665003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7" name="Rectangle 195"/>
          <p:cNvSpPr>
            <a:spLocks noChangeArrowheads="1"/>
          </p:cNvSpPr>
          <p:nvPr/>
        </p:nvSpPr>
        <p:spPr bwMode="auto">
          <a:xfrm>
            <a:off x="665003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8" name="Rectangle 196"/>
          <p:cNvSpPr>
            <a:spLocks noChangeArrowheads="1"/>
          </p:cNvSpPr>
          <p:nvPr/>
        </p:nvSpPr>
        <p:spPr bwMode="auto">
          <a:xfrm>
            <a:off x="665003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9800</a:t>
            </a:r>
            <a:endParaRPr lang="en-GB"/>
          </a:p>
        </p:txBody>
      </p:sp>
      <p:sp>
        <p:nvSpPr>
          <p:cNvPr id="95429" name="Rectangle 197"/>
          <p:cNvSpPr>
            <a:spLocks noChangeArrowheads="1"/>
          </p:cNvSpPr>
          <p:nvPr/>
        </p:nvSpPr>
        <p:spPr bwMode="auto">
          <a:xfrm>
            <a:off x="6900863" y="3683000"/>
            <a:ext cx="1524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0" name="Rectangle 198"/>
          <p:cNvSpPr>
            <a:spLocks noChangeArrowheads="1"/>
          </p:cNvSpPr>
          <p:nvPr/>
        </p:nvSpPr>
        <p:spPr bwMode="auto">
          <a:xfrm>
            <a:off x="6900863" y="3687763"/>
            <a:ext cx="18732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1" name="Rectangle 199"/>
          <p:cNvSpPr>
            <a:spLocks noChangeArrowheads="1"/>
          </p:cNvSpPr>
          <p:nvPr/>
        </p:nvSpPr>
        <p:spPr bwMode="auto">
          <a:xfrm>
            <a:off x="6900863" y="3687763"/>
            <a:ext cx="211137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10000</a:t>
            </a:r>
            <a:endParaRPr lang="en-GB"/>
          </a:p>
        </p:txBody>
      </p:sp>
      <p:sp>
        <p:nvSpPr>
          <p:cNvPr id="95432" name="Freeform 200"/>
          <p:cNvSpPr>
            <a:spLocks/>
          </p:cNvSpPr>
          <p:nvPr/>
        </p:nvSpPr>
        <p:spPr bwMode="auto">
          <a:xfrm>
            <a:off x="551815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0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3" name="Freeform 201"/>
          <p:cNvSpPr>
            <a:spLocks/>
          </p:cNvSpPr>
          <p:nvPr/>
        </p:nvSpPr>
        <p:spPr bwMode="auto">
          <a:xfrm>
            <a:off x="565150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4" name="Rectangle 202"/>
          <p:cNvSpPr>
            <a:spLocks noChangeArrowheads="1"/>
          </p:cNvSpPr>
          <p:nvPr/>
        </p:nvSpPr>
        <p:spPr bwMode="auto">
          <a:xfrm>
            <a:off x="5784850" y="3643313"/>
            <a:ext cx="3175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5" name="Rectangle 203"/>
          <p:cNvSpPr>
            <a:spLocks noChangeArrowheads="1"/>
          </p:cNvSpPr>
          <p:nvPr/>
        </p:nvSpPr>
        <p:spPr bwMode="auto">
          <a:xfrm>
            <a:off x="5916613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6" name="Freeform 204"/>
          <p:cNvSpPr>
            <a:spLocks/>
          </p:cNvSpPr>
          <p:nvPr/>
        </p:nvSpPr>
        <p:spPr bwMode="auto">
          <a:xfrm>
            <a:off x="6048375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" y="9"/>
              </a:cxn>
              <a:cxn ang="0">
                <a:pos x="4" y="0"/>
              </a:cxn>
              <a:cxn ang="0">
                <a:pos x="1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4" y="9"/>
                </a:lnTo>
                <a:lnTo>
                  <a:pt x="4" y="0"/>
                </a:lnTo>
                <a:lnTo>
                  <a:pt x="1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7" name="Rectangle 205"/>
          <p:cNvSpPr>
            <a:spLocks noChangeArrowheads="1"/>
          </p:cNvSpPr>
          <p:nvPr/>
        </p:nvSpPr>
        <p:spPr bwMode="auto">
          <a:xfrm>
            <a:off x="61817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8" name="Rectangle 206"/>
          <p:cNvSpPr>
            <a:spLocks noChangeArrowheads="1"/>
          </p:cNvSpPr>
          <p:nvPr/>
        </p:nvSpPr>
        <p:spPr bwMode="auto">
          <a:xfrm>
            <a:off x="6315075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9" name="Rectangle 207"/>
          <p:cNvSpPr>
            <a:spLocks noChangeArrowheads="1"/>
          </p:cNvSpPr>
          <p:nvPr/>
        </p:nvSpPr>
        <p:spPr bwMode="auto">
          <a:xfrm>
            <a:off x="64484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0" name="Freeform 208"/>
          <p:cNvSpPr>
            <a:spLocks/>
          </p:cNvSpPr>
          <p:nvPr/>
        </p:nvSpPr>
        <p:spPr bwMode="auto">
          <a:xfrm>
            <a:off x="657860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2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2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1" name="Freeform 209"/>
          <p:cNvSpPr>
            <a:spLocks/>
          </p:cNvSpPr>
          <p:nvPr/>
        </p:nvSpPr>
        <p:spPr bwMode="auto">
          <a:xfrm>
            <a:off x="671195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2" name="Rectangle 210"/>
          <p:cNvSpPr>
            <a:spLocks noChangeArrowheads="1"/>
          </p:cNvSpPr>
          <p:nvPr/>
        </p:nvSpPr>
        <p:spPr bwMode="auto">
          <a:xfrm>
            <a:off x="68453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3" name="Rectangle 211"/>
          <p:cNvSpPr>
            <a:spLocks noChangeArrowheads="1"/>
          </p:cNvSpPr>
          <p:nvPr/>
        </p:nvSpPr>
        <p:spPr bwMode="auto">
          <a:xfrm>
            <a:off x="6978650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4" name="Rectangle 212"/>
          <p:cNvSpPr>
            <a:spLocks noChangeArrowheads="1"/>
          </p:cNvSpPr>
          <p:nvPr/>
        </p:nvSpPr>
        <p:spPr bwMode="auto">
          <a:xfrm>
            <a:off x="71120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5" name="Rectangle 213"/>
          <p:cNvSpPr>
            <a:spLocks noChangeArrowheads="1"/>
          </p:cNvSpPr>
          <p:nvPr/>
        </p:nvSpPr>
        <p:spPr bwMode="auto">
          <a:xfrm>
            <a:off x="5360988" y="3448050"/>
            <a:ext cx="28575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6" name="Freeform 214"/>
          <p:cNvSpPr>
            <a:spLocks/>
          </p:cNvSpPr>
          <p:nvPr/>
        </p:nvSpPr>
        <p:spPr bwMode="auto">
          <a:xfrm>
            <a:off x="5375275" y="3349625"/>
            <a:ext cx="1428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9" y="4"/>
              </a:cxn>
              <a:cxn ang="0">
                <a:pos x="9" y="2"/>
              </a:cxn>
              <a:cxn ang="0">
                <a:pos x="0" y="0"/>
              </a:cxn>
            </a:cxnLst>
            <a:rect l="0" t="0" r="r" b="b"/>
            <a:pathLst>
              <a:path w="9" h="4">
                <a:moveTo>
                  <a:pt x="0" y="0"/>
                </a:moveTo>
                <a:lnTo>
                  <a:pt x="0" y="3"/>
                </a:lnTo>
                <a:lnTo>
                  <a:pt x="9" y="4"/>
                </a:lnTo>
                <a:lnTo>
                  <a:pt x="9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7" name="Rectangle 215"/>
          <p:cNvSpPr>
            <a:spLocks noChangeArrowheads="1"/>
          </p:cNvSpPr>
          <p:nvPr/>
        </p:nvSpPr>
        <p:spPr bwMode="auto">
          <a:xfrm>
            <a:off x="5360988" y="325278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8" name="Rectangle 216"/>
          <p:cNvSpPr>
            <a:spLocks noChangeArrowheads="1"/>
          </p:cNvSpPr>
          <p:nvPr/>
        </p:nvSpPr>
        <p:spPr bwMode="auto">
          <a:xfrm>
            <a:off x="5375275" y="315753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9" name="Freeform 217"/>
          <p:cNvSpPr>
            <a:spLocks/>
          </p:cNvSpPr>
          <p:nvPr/>
        </p:nvSpPr>
        <p:spPr bwMode="auto">
          <a:xfrm>
            <a:off x="5360988" y="3059113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0" name="Rectangle 218"/>
          <p:cNvSpPr>
            <a:spLocks noChangeArrowheads="1"/>
          </p:cNvSpPr>
          <p:nvPr/>
        </p:nvSpPr>
        <p:spPr bwMode="auto">
          <a:xfrm>
            <a:off x="5375275" y="2962275"/>
            <a:ext cx="142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1" name="Rectangle 219"/>
          <p:cNvSpPr>
            <a:spLocks noChangeArrowheads="1"/>
          </p:cNvSpPr>
          <p:nvPr/>
        </p:nvSpPr>
        <p:spPr bwMode="auto">
          <a:xfrm>
            <a:off x="5360988" y="286543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3" name="Rectangle 221"/>
          <p:cNvSpPr>
            <a:spLocks noChangeArrowheads="1"/>
          </p:cNvSpPr>
          <p:nvPr/>
        </p:nvSpPr>
        <p:spPr bwMode="auto">
          <a:xfrm>
            <a:off x="5386388" y="2790825"/>
            <a:ext cx="4762" cy="863600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9" name="Rectangle 227"/>
          <p:cNvSpPr>
            <a:spLocks noChangeArrowheads="1"/>
          </p:cNvSpPr>
          <p:nvPr/>
        </p:nvSpPr>
        <p:spPr bwMode="auto">
          <a:xfrm>
            <a:off x="5764213" y="2719388"/>
            <a:ext cx="10715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0" name="Rectangle 228"/>
          <p:cNvSpPr>
            <a:spLocks noChangeArrowheads="1"/>
          </p:cNvSpPr>
          <p:nvPr/>
        </p:nvSpPr>
        <p:spPr bwMode="auto">
          <a:xfrm>
            <a:off x="5764213" y="2736850"/>
            <a:ext cx="33337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1" name="Rectangle 229"/>
          <p:cNvSpPr>
            <a:spLocks noChangeArrowheads="1"/>
          </p:cNvSpPr>
          <p:nvPr/>
        </p:nvSpPr>
        <p:spPr bwMode="auto">
          <a:xfrm>
            <a:off x="5775325" y="2724150"/>
            <a:ext cx="9302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3" name="Rectangle 231"/>
          <p:cNvSpPr>
            <a:spLocks noChangeArrowheads="1"/>
          </p:cNvSpPr>
          <p:nvPr/>
        </p:nvSpPr>
        <p:spPr bwMode="auto">
          <a:xfrm>
            <a:off x="6615113" y="2736850"/>
            <a:ext cx="31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4" name="Rectangle 232"/>
          <p:cNvSpPr>
            <a:spLocks noChangeArrowheads="1"/>
          </p:cNvSpPr>
          <p:nvPr/>
        </p:nvSpPr>
        <p:spPr bwMode="auto">
          <a:xfrm>
            <a:off x="6626225" y="2724150"/>
            <a:ext cx="25082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6" name="Rectangle 234"/>
          <p:cNvSpPr>
            <a:spLocks noChangeArrowheads="1"/>
          </p:cNvSpPr>
          <p:nvPr/>
        </p:nvSpPr>
        <p:spPr bwMode="auto">
          <a:xfrm>
            <a:off x="5510213" y="3595688"/>
            <a:ext cx="79375" cy="42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7" name="Rectangle 235"/>
          <p:cNvSpPr>
            <a:spLocks noChangeArrowheads="1"/>
          </p:cNvSpPr>
          <p:nvPr/>
        </p:nvSpPr>
        <p:spPr bwMode="auto">
          <a:xfrm>
            <a:off x="6134100" y="3771900"/>
            <a:ext cx="242888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5921375" y="3692525"/>
            <a:ext cx="809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/>
              <a:t>Energy</a:t>
            </a:r>
          </a:p>
        </p:txBody>
      </p:sp>
      <p:sp>
        <p:nvSpPr>
          <p:cNvPr id="95469" name="Text Box 237"/>
          <p:cNvSpPr txBox="1">
            <a:spLocks noChangeArrowheads="1"/>
          </p:cNvSpPr>
          <p:nvPr/>
        </p:nvSpPr>
        <p:spPr bwMode="auto">
          <a:xfrm>
            <a:off x="4984750" y="2705100"/>
            <a:ext cx="30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Symbol" pitchFamily="18" charset="2"/>
              </a:rPr>
              <a:t>m</a:t>
            </a:r>
            <a:endParaRPr lang="en-GB"/>
          </a:p>
        </p:txBody>
      </p:sp>
      <p:sp>
        <p:nvSpPr>
          <p:cNvPr id="95330" name="Oval 98"/>
          <p:cNvSpPr>
            <a:spLocks noChangeArrowheads="1"/>
          </p:cNvSpPr>
          <p:nvPr/>
        </p:nvSpPr>
        <p:spPr bwMode="auto">
          <a:xfrm>
            <a:off x="2670175" y="606425"/>
            <a:ext cx="620713" cy="6492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2" name="Line 100"/>
          <p:cNvSpPr>
            <a:spLocks noChangeShapeType="1"/>
          </p:cNvSpPr>
          <p:nvPr/>
        </p:nvSpPr>
        <p:spPr bwMode="auto">
          <a:xfrm>
            <a:off x="2784475" y="923925"/>
            <a:ext cx="395288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74" name="Text Box 42"/>
          <p:cNvSpPr txBox="1">
            <a:spLocks noChangeArrowheads="1"/>
          </p:cNvSpPr>
          <p:nvPr/>
        </p:nvSpPr>
        <p:spPr bwMode="auto">
          <a:xfrm>
            <a:off x="2633663" y="785813"/>
            <a:ext cx="71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179388" y="188913"/>
            <a:ext cx="5840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absorption coefficient </a:t>
            </a:r>
            <a:r>
              <a:rPr lang="el-G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endParaRPr lang="it-IT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3884613" y="1027113"/>
            <a:ext cx="327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t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2800350" y="3684588"/>
            <a:ext cx="27082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latin typeface="Comic Sans MS" pitchFamily="66" charset="0"/>
              </a:rPr>
              <a:t>I = I</a:t>
            </a:r>
            <a:r>
              <a:rPr lang="en-US" sz="2800" baseline="-25000">
                <a:latin typeface="Comic Sans MS" pitchFamily="66" charset="0"/>
              </a:rPr>
              <a:t>0 </a:t>
            </a:r>
            <a:r>
              <a:rPr lang="en-US" sz="2800">
                <a:latin typeface="Comic Sans MS" pitchFamily="66" charset="0"/>
              </a:rPr>
              <a:t>exp(-</a:t>
            </a:r>
            <a:r>
              <a:rPr lang="el-GR" sz="2800" b="1">
                <a:latin typeface="Comic Sans MS" pitchFamily="66" charset="0"/>
              </a:rPr>
              <a:t>μ</a:t>
            </a:r>
            <a:r>
              <a:rPr lang="en-US" sz="2800">
                <a:latin typeface="Comic Sans MS" pitchFamily="66" charset="0"/>
              </a:rPr>
              <a:t>t)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6149" name="Line 10"/>
          <p:cNvSpPr>
            <a:spLocks noChangeShapeType="1"/>
          </p:cNvSpPr>
          <p:nvPr/>
        </p:nvSpPr>
        <p:spPr bwMode="auto">
          <a:xfrm>
            <a:off x="4859338" y="4221163"/>
            <a:ext cx="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3246438" y="4581525"/>
            <a:ext cx="361156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latin typeface="Comic Sans MS" pitchFamily="66" charset="0"/>
              </a:rPr>
              <a:t>linear absorption coefficient</a:t>
            </a:r>
          </a:p>
        </p:txBody>
      </p:sp>
      <p:sp>
        <p:nvSpPr>
          <p:cNvPr id="16391" name="Rectangle 12"/>
          <p:cNvSpPr>
            <a:spLocks noChangeAspect="1" noChangeArrowheads="1"/>
          </p:cNvSpPr>
          <p:nvPr/>
        </p:nvSpPr>
        <p:spPr bwMode="auto">
          <a:xfrm>
            <a:off x="2484438" y="5589588"/>
            <a:ext cx="3443287" cy="652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 charset="0"/>
              </a:rPr>
              <a:t>α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= 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μ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=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ln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( I</a:t>
            </a:r>
            <a:r>
              <a:rPr lang="en-US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0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/I )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79613" y="1628775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79613" y="1770063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79613" y="1916113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979613" y="1700213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979613" y="1844675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79613" y="1989138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979613" y="2130425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79613" y="2276475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79613" y="2060575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979613" y="2205038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979613" y="2349500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979613" y="2490788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979613" y="2636838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79613" y="2420938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979613" y="2565400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140200" y="1628775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40200" y="1770063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40200" y="1916113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140200" y="2060575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40200" y="2205038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40200" y="2349500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140200" y="2490788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140200" y="2636838"/>
            <a:ext cx="20161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954463" y="1511300"/>
            <a:ext cx="22860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6176" name="TextBox 65"/>
          <p:cNvSpPr txBox="1">
            <a:spLocks noChangeArrowheads="1"/>
          </p:cNvSpPr>
          <p:nvPr/>
        </p:nvSpPr>
        <p:spPr bwMode="auto">
          <a:xfrm>
            <a:off x="2700338" y="2708275"/>
            <a:ext cx="52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latin typeface="Comic Sans MS" pitchFamily="66" charset="0"/>
              </a:rPr>
              <a:t>I</a:t>
            </a:r>
            <a:r>
              <a:rPr lang="it-IT" sz="2800" baseline="-25000">
                <a:latin typeface="Comic Sans MS" pitchFamily="66" charset="0"/>
              </a:rPr>
              <a:t>0</a:t>
            </a:r>
            <a:endParaRPr lang="it-IT" sz="2800">
              <a:latin typeface="Comic Sans MS" pitchFamily="66" charset="0"/>
            </a:endParaRPr>
          </a:p>
        </p:txBody>
      </p:sp>
      <p:sp>
        <p:nvSpPr>
          <p:cNvPr id="6177" name="TextBox 66"/>
          <p:cNvSpPr txBox="1">
            <a:spLocks noChangeArrowheads="1"/>
          </p:cNvSpPr>
          <p:nvPr/>
        </p:nvSpPr>
        <p:spPr bwMode="auto">
          <a:xfrm>
            <a:off x="4765675" y="2708275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latin typeface="Comic Sans MS" pitchFamily="66" charset="0"/>
              </a:rPr>
              <a:t>I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BCFFE-607A-43E5-89B9-B4A394180759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2057400" y="2133600"/>
          <a:ext cx="5319713" cy="3965575"/>
        </p:xfrm>
        <a:graphic>
          <a:graphicData uri="http://schemas.openxmlformats.org/presentationml/2006/ole">
            <p:oleObj spid="_x0000_s1026" name="Graph" r:id="rId4" imgW="4145280" imgH="2880970" progId="Origin50.Graph">
              <p:embed/>
            </p:oleObj>
          </a:graphicData>
        </a:graphic>
      </p:graphicFrame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133600" y="304800"/>
            <a:ext cx="4953000" cy="18161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Comic Sans MS" pitchFamily="66" charset="0"/>
              </a:rPr>
              <a:t>X</a:t>
            </a:r>
            <a:r>
              <a:rPr lang="en-US" sz="2800">
                <a:latin typeface="Comic Sans MS" pitchFamily="66" charset="0"/>
              </a:rPr>
              <a:t>-ray</a:t>
            </a:r>
          </a:p>
          <a:p>
            <a:r>
              <a:rPr lang="en-US" sz="2800">
                <a:solidFill>
                  <a:srgbClr val="C00000"/>
                </a:solidFill>
                <a:latin typeface="Comic Sans MS" pitchFamily="66" charset="0"/>
              </a:rPr>
              <a:t>A</a:t>
            </a:r>
            <a:r>
              <a:rPr lang="en-US" sz="2800">
                <a:latin typeface="Comic Sans MS" pitchFamily="66" charset="0"/>
              </a:rPr>
              <a:t>bsorption</a:t>
            </a:r>
          </a:p>
          <a:p>
            <a:r>
              <a:rPr lang="en-US" sz="2800">
                <a:solidFill>
                  <a:srgbClr val="C00000"/>
                </a:solidFill>
                <a:latin typeface="Comic Sans MS" pitchFamily="66" charset="0"/>
              </a:rPr>
              <a:t>F</a:t>
            </a:r>
            <a:r>
              <a:rPr lang="en-US" sz="2800">
                <a:latin typeface="Comic Sans MS" pitchFamily="66" charset="0"/>
              </a:rPr>
              <a:t>ine </a:t>
            </a:r>
          </a:p>
          <a:p>
            <a:r>
              <a:rPr lang="en-US" sz="280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sz="2800">
                <a:latin typeface="Comic Sans MS" pitchFamily="66" charset="0"/>
              </a:rPr>
              <a:t>tructure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5003800" y="2276475"/>
            <a:ext cx="1465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Zinc K-edge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64B36-34A3-4606-8720-98E034DCA8DB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>
                <a:solidFill>
                  <a:schemeClr val="tx1"/>
                </a:solidFill>
              </a:rPr>
              <a:t>Extended X-ray absorption fine structure (EXAFS)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32766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419600" y="2590800"/>
            <a:ext cx="41973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800"/>
              <a:t>In condensed matter the ejected photo-electron (wave) will be scattered by neighbouring atoms. </a:t>
            </a:r>
          </a:p>
          <a:p>
            <a:r>
              <a:rPr lang="en-GB" sz="1800"/>
              <a:t>It is the interference between the outgoing electron and the back-scattered ones which leads to oscillations visible in the absorption </a:t>
            </a:r>
          </a:p>
          <a:p>
            <a:r>
              <a:rPr lang="en-GB" sz="1800"/>
              <a:t>spectrum above the edge.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sp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343400"/>
            <a:ext cx="2609850" cy="1957387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GB" sz="4000"/>
              <a:t>Extended X-ray absorption fine structure (EXAFS)</a:t>
            </a:r>
            <a:endParaRPr lang="en-US" sz="4000"/>
          </a:p>
        </p:txBody>
      </p:sp>
      <p:pic>
        <p:nvPicPr>
          <p:cNvPr id="30730" name="Picture 10" descr="l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733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s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3489325" cy="2641600"/>
          </a:xfrm>
          <a:prstGeom prst="rect">
            <a:avLst/>
          </a:prstGeom>
          <a:noFill/>
        </p:spPr>
      </p:pic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36576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/>
              <a:t>Lab data took over 12 hours to collect.</a:t>
            </a:r>
            <a:endParaRPr lang="en-US" sz="180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4800600" y="4114800"/>
            <a:ext cx="396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800"/>
              <a:t>Synchrotron data took 25 minutes and could have been collected in about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838200"/>
            <a:ext cx="7315200" cy="4646613"/>
          </a:xfrm>
          <a:noFill/>
          <a:ln/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5715000" y="5702300"/>
            <a:ext cx="3429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Taken  from:</a:t>
            </a:r>
          </a:p>
          <a:p>
            <a:r>
              <a:rPr lang="en-US">
                <a:solidFill>
                  <a:srgbClr val="0066FF"/>
                </a:solidFill>
              </a:rPr>
              <a:t>“</a:t>
            </a:r>
            <a:r>
              <a:rPr lang="en-GB">
                <a:solidFill>
                  <a:srgbClr val="0066FF"/>
                </a:solidFill>
              </a:rPr>
              <a:t>Introduction to Powder Diffraction”</a:t>
            </a:r>
            <a:endParaRPr lang="en-US">
              <a:solidFill>
                <a:srgbClr val="0066FF"/>
              </a:solidFill>
            </a:endParaRPr>
          </a:p>
          <a:p>
            <a:r>
              <a:rPr lang="en-US">
                <a:solidFill>
                  <a:srgbClr val="0066FF"/>
                </a:solidFill>
              </a:rPr>
              <a:t>By: </a:t>
            </a:r>
            <a:r>
              <a:rPr lang="en-GB">
                <a:solidFill>
                  <a:srgbClr val="0066FF"/>
                </a:solidFill>
              </a:rPr>
              <a:t>R J Cernik</a:t>
            </a:r>
            <a:endParaRPr lang="en-US" altLang="zh-CN">
              <a:solidFill>
                <a:srgbClr val="0066FF"/>
              </a:solidFill>
              <a:ea typeface="SimSun" pitchFamily="2" charset="-122"/>
            </a:endParaRPr>
          </a:p>
          <a:p>
            <a:r>
              <a:rPr lang="en-GB" altLang="zh-CN">
                <a:solidFill>
                  <a:srgbClr val="0066FF"/>
                </a:solidFill>
                <a:ea typeface="SimSun" pitchFamily="2" charset="-122"/>
              </a:rPr>
              <a:t>Daresbury Laboratory</a:t>
            </a:r>
            <a:r>
              <a:rPr lang="en-US" altLang="zh-CN">
                <a:solidFill>
                  <a:srgbClr val="0066FF"/>
                </a:solidFill>
                <a:ea typeface="SimSun" pitchFamily="2" charset="-122"/>
              </a:rPr>
              <a:t> </a:t>
            </a:r>
            <a:endParaRPr lang="en-US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09800" y="381000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4000">
                <a:solidFill>
                  <a:schemeClr val="tx2"/>
                </a:solidFill>
              </a:rPr>
              <a:t>Powder Diffraction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50182" name="Picture 6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7162800" cy="3846513"/>
          </a:xfrm>
          <a:noFill/>
          <a:ln/>
        </p:spPr>
      </p:pic>
      <p:pic>
        <p:nvPicPr>
          <p:cNvPr id="50185" name="Picture 9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2209800"/>
            <a:ext cx="2185988" cy="2185988"/>
          </a:xfrm>
          <a:noFill/>
          <a:ln/>
        </p:spPr>
      </p:pic>
      <p:pic>
        <p:nvPicPr>
          <p:cNvPr id="50188" name="Picture 12" descr="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77000" y="4191000"/>
            <a:ext cx="2667000" cy="2667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75659-2C35-46A5-AED8-A2904CACDC9B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63" y="692150"/>
            <a:ext cx="7469187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609600" y="5410200"/>
            <a:ext cx="77604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XANES can be used simply as a fingerprint of phases and oxidation state.</a:t>
            </a:r>
          </a:p>
          <a:p>
            <a:endParaRPr lang="it-IT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3800" y="3716338"/>
            <a:ext cx="2551113" cy="523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Fe compounds</a:t>
            </a:r>
            <a:endParaRPr 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44BBF-5830-4048-91E4-F442BB13379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FLASH – Light Source</a:t>
            </a: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57400"/>
            <a:ext cx="5065713" cy="4114800"/>
          </a:xfrm>
        </p:spPr>
      </p:pic>
    </p:spTree>
    <p:extLst>
      <p:ext uri="{BB962C8B-B14F-4D97-AF65-F5344CB8AC3E}">
        <p14:creationId xmlns="" xmlns:p14="http://schemas.microsoft.com/office/powerpoint/2010/main" val="19860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olar_Spectru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36" y="1600200"/>
            <a:ext cx="6085328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83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52AA3-2B41-4E82-BDBE-78DD8A4BA27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Photoionization of Neon</a:t>
            </a:r>
          </a:p>
        </p:txBody>
      </p:sp>
      <p:pic>
        <p:nvPicPr>
          <p:cNvPr id="2970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2087563"/>
            <a:ext cx="5486400" cy="3813175"/>
          </a:xfrm>
          <a:noFill/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762000" y="57912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Richter et al PRL 102, 163002,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FBD78-353F-4C96-8377-F9378319DD3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Xenon Ions</a:t>
            </a:r>
          </a:p>
        </p:txBody>
      </p:sp>
      <p:pic>
        <p:nvPicPr>
          <p:cNvPr id="3072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2628900"/>
            <a:ext cx="5637213" cy="2890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677DF-AC95-4BB1-A206-EFB91D78757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4343400" y="230505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Bi</a:t>
            </a:r>
            <a:r>
              <a:rPr lang="en-US" baseline="-25000">
                <a:solidFill>
                  <a:srgbClr val="0000FF"/>
                </a:solidFill>
                <a:latin typeface="Times New Roman" pitchFamily="18" charset="0"/>
              </a:rPr>
              <a:t>1.7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Pb</a:t>
            </a:r>
            <a:r>
              <a:rPr lang="en-US" baseline="-25000">
                <a:solidFill>
                  <a:srgbClr val="0000FF"/>
                </a:solidFill>
                <a:latin typeface="Times New Roman" pitchFamily="18" charset="0"/>
              </a:rPr>
              <a:t>0.4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Sr</a:t>
            </a:r>
            <a:r>
              <a:rPr lang="en-US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Ca</a:t>
            </a:r>
            <a:r>
              <a:rPr lang="en-US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Cu</a:t>
            </a:r>
            <a:r>
              <a:rPr lang="en-US" baseline="-2500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O</a:t>
            </a:r>
            <a:r>
              <a:rPr lang="en-US" baseline="-25000">
                <a:solidFill>
                  <a:srgbClr val="0000FF"/>
                </a:solidFill>
                <a:latin typeface="Times New Roman" pitchFamily="18" charset="0"/>
              </a:rPr>
              <a:t>4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1447800"/>
            <a:ext cx="6667500" cy="4276725"/>
            <a:chOff x="504" y="895"/>
            <a:chExt cx="4200" cy="3029"/>
          </a:xfrm>
        </p:grpSpPr>
        <p:sp>
          <p:nvSpPr>
            <p:cNvPr id="44039" name="Rectangle 4"/>
            <p:cNvSpPr>
              <a:spLocks noChangeArrowheads="1"/>
            </p:cNvSpPr>
            <p:nvPr/>
          </p:nvSpPr>
          <p:spPr bwMode="auto">
            <a:xfrm>
              <a:off x="1014" y="3423"/>
              <a:ext cx="7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040" name="Rectangle 5"/>
            <p:cNvSpPr>
              <a:spLocks noChangeArrowheads="1"/>
            </p:cNvSpPr>
            <p:nvPr/>
          </p:nvSpPr>
          <p:spPr bwMode="auto">
            <a:xfrm>
              <a:off x="1995" y="3423"/>
              <a:ext cx="2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100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041" name="Rectangle 6"/>
            <p:cNvSpPr>
              <a:spLocks noChangeArrowheads="1"/>
            </p:cNvSpPr>
            <p:nvPr/>
          </p:nvSpPr>
          <p:spPr bwMode="auto">
            <a:xfrm>
              <a:off x="3040" y="3423"/>
              <a:ext cx="2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200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042" name="Rectangle 7"/>
            <p:cNvSpPr>
              <a:spLocks noChangeArrowheads="1"/>
            </p:cNvSpPr>
            <p:nvPr/>
          </p:nvSpPr>
          <p:spPr bwMode="auto">
            <a:xfrm>
              <a:off x="4086" y="3423"/>
              <a:ext cx="2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300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043" name="Rectangle 8"/>
            <p:cNvSpPr>
              <a:spLocks noChangeArrowheads="1"/>
            </p:cNvSpPr>
            <p:nvPr/>
          </p:nvSpPr>
          <p:spPr bwMode="auto">
            <a:xfrm>
              <a:off x="773" y="2965"/>
              <a:ext cx="1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0.0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044" name="Rectangle 9"/>
            <p:cNvSpPr>
              <a:spLocks noChangeArrowheads="1"/>
            </p:cNvSpPr>
            <p:nvPr/>
          </p:nvSpPr>
          <p:spPr bwMode="auto">
            <a:xfrm>
              <a:off x="624" y="2065"/>
              <a:ext cx="3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    3.0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045" name="Rectangle 10"/>
            <p:cNvSpPr>
              <a:spLocks noChangeArrowheads="1"/>
            </p:cNvSpPr>
            <p:nvPr/>
          </p:nvSpPr>
          <p:spPr bwMode="auto">
            <a:xfrm>
              <a:off x="637" y="1176"/>
              <a:ext cx="3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Times New Roman" pitchFamily="18" charset="0"/>
                </a:rPr>
                <a:t>    6.0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046" name="Line 11"/>
            <p:cNvSpPr>
              <a:spLocks noChangeShapeType="1"/>
            </p:cNvSpPr>
            <p:nvPr/>
          </p:nvSpPr>
          <p:spPr bwMode="auto">
            <a:xfrm flipV="1">
              <a:off x="1044" y="3357"/>
              <a:ext cx="0" cy="4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Line 12"/>
            <p:cNvSpPr>
              <a:spLocks noChangeShapeType="1"/>
            </p:cNvSpPr>
            <p:nvPr/>
          </p:nvSpPr>
          <p:spPr bwMode="auto">
            <a:xfrm flipV="1">
              <a:off x="1567" y="3357"/>
              <a:ext cx="1" cy="22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Line 13"/>
            <p:cNvSpPr>
              <a:spLocks noChangeShapeType="1"/>
            </p:cNvSpPr>
            <p:nvPr/>
          </p:nvSpPr>
          <p:spPr bwMode="auto">
            <a:xfrm flipV="1">
              <a:off x="2088" y="3357"/>
              <a:ext cx="1" cy="4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Line 14"/>
            <p:cNvSpPr>
              <a:spLocks noChangeShapeType="1"/>
            </p:cNvSpPr>
            <p:nvPr/>
          </p:nvSpPr>
          <p:spPr bwMode="auto">
            <a:xfrm flipV="1">
              <a:off x="2611" y="3357"/>
              <a:ext cx="1" cy="22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Line 15"/>
            <p:cNvSpPr>
              <a:spLocks noChangeShapeType="1"/>
            </p:cNvSpPr>
            <p:nvPr/>
          </p:nvSpPr>
          <p:spPr bwMode="auto">
            <a:xfrm flipV="1">
              <a:off x="3132" y="3357"/>
              <a:ext cx="1" cy="4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Line 16"/>
            <p:cNvSpPr>
              <a:spLocks noChangeShapeType="1"/>
            </p:cNvSpPr>
            <p:nvPr/>
          </p:nvSpPr>
          <p:spPr bwMode="auto">
            <a:xfrm flipV="1">
              <a:off x="3656" y="3357"/>
              <a:ext cx="1" cy="22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Line 17"/>
            <p:cNvSpPr>
              <a:spLocks noChangeShapeType="1"/>
            </p:cNvSpPr>
            <p:nvPr/>
          </p:nvSpPr>
          <p:spPr bwMode="auto">
            <a:xfrm flipV="1">
              <a:off x="4177" y="3357"/>
              <a:ext cx="1" cy="4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Line 18"/>
            <p:cNvSpPr>
              <a:spLocks noChangeShapeType="1"/>
            </p:cNvSpPr>
            <p:nvPr/>
          </p:nvSpPr>
          <p:spPr bwMode="auto">
            <a:xfrm flipV="1">
              <a:off x="4701" y="3357"/>
              <a:ext cx="0" cy="22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Line 19"/>
            <p:cNvSpPr>
              <a:spLocks noChangeShapeType="1"/>
            </p:cNvSpPr>
            <p:nvPr/>
          </p:nvSpPr>
          <p:spPr bwMode="auto">
            <a:xfrm>
              <a:off x="1044" y="3357"/>
              <a:ext cx="3657" cy="1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Line 20"/>
            <p:cNvSpPr>
              <a:spLocks noChangeShapeType="1"/>
            </p:cNvSpPr>
            <p:nvPr/>
          </p:nvSpPr>
          <p:spPr bwMode="auto">
            <a:xfrm>
              <a:off x="988" y="3057"/>
              <a:ext cx="56" cy="1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Line 21"/>
            <p:cNvSpPr>
              <a:spLocks noChangeShapeType="1"/>
            </p:cNvSpPr>
            <p:nvPr/>
          </p:nvSpPr>
          <p:spPr bwMode="auto">
            <a:xfrm>
              <a:off x="1016" y="2608"/>
              <a:ext cx="28" cy="1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Line 22"/>
            <p:cNvSpPr>
              <a:spLocks noChangeShapeType="1"/>
            </p:cNvSpPr>
            <p:nvPr/>
          </p:nvSpPr>
          <p:spPr bwMode="auto">
            <a:xfrm>
              <a:off x="988" y="2159"/>
              <a:ext cx="56" cy="1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23"/>
            <p:cNvSpPr>
              <a:spLocks noChangeShapeType="1"/>
            </p:cNvSpPr>
            <p:nvPr/>
          </p:nvSpPr>
          <p:spPr bwMode="auto">
            <a:xfrm>
              <a:off x="1016" y="1709"/>
              <a:ext cx="28" cy="1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Line 24"/>
            <p:cNvSpPr>
              <a:spLocks noChangeShapeType="1"/>
            </p:cNvSpPr>
            <p:nvPr/>
          </p:nvSpPr>
          <p:spPr bwMode="auto">
            <a:xfrm>
              <a:off x="988" y="1259"/>
              <a:ext cx="56" cy="1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Line 25"/>
            <p:cNvSpPr>
              <a:spLocks noChangeShapeType="1"/>
            </p:cNvSpPr>
            <p:nvPr/>
          </p:nvSpPr>
          <p:spPr bwMode="auto">
            <a:xfrm flipV="1">
              <a:off x="1044" y="960"/>
              <a:ext cx="0" cy="2397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044" y="1168"/>
              <a:ext cx="3660" cy="1990"/>
              <a:chOff x="1044" y="1168"/>
              <a:chExt cx="3660" cy="1990"/>
            </a:xfrm>
          </p:grpSpPr>
          <p:sp>
            <p:nvSpPr>
              <p:cNvPr id="44076" name="Freeform 27"/>
              <p:cNvSpPr>
                <a:spLocks/>
              </p:cNvSpPr>
              <p:nvPr/>
            </p:nvSpPr>
            <p:spPr bwMode="auto">
              <a:xfrm>
                <a:off x="1044" y="1289"/>
                <a:ext cx="417" cy="1869"/>
              </a:xfrm>
              <a:custGeom>
                <a:avLst/>
                <a:gdLst>
                  <a:gd name="T0" fmla="*/ 63 w 487"/>
                  <a:gd name="T1" fmla="*/ 1826 h 2703"/>
                  <a:gd name="T2" fmla="*/ 57 w 487"/>
                  <a:gd name="T3" fmla="*/ 1816 h 2703"/>
                  <a:gd name="T4" fmla="*/ 49 w 487"/>
                  <a:gd name="T5" fmla="*/ 1826 h 2703"/>
                  <a:gd name="T6" fmla="*/ 44 w 487"/>
                  <a:gd name="T7" fmla="*/ 1821 h 2703"/>
                  <a:gd name="T8" fmla="*/ 37 w 487"/>
                  <a:gd name="T9" fmla="*/ 1783 h 2703"/>
                  <a:gd name="T10" fmla="*/ 33 w 487"/>
                  <a:gd name="T11" fmla="*/ 1783 h 2703"/>
                  <a:gd name="T12" fmla="*/ 27 w 487"/>
                  <a:gd name="T13" fmla="*/ 1792 h 2703"/>
                  <a:gd name="T14" fmla="*/ 22 w 487"/>
                  <a:gd name="T15" fmla="*/ 1783 h 2703"/>
                  <a:gd name="T16" fmla="*/ 18 w 487"/>
                  <a:gd name="T17" fmla="*/ 1816 h 2703"/>
                  <a:gd name="T18" fmla="*/ 15 w 487"/>
                  <a:gd name="T19" fmla="*/ 1774 h 2703"/>
                  <a:gd name="T20" fmla="*/ 11 w 487"/>
                  <a:gd name="T21" fmla="*/ 1778 h 2703"/>
                  <a:gd name="T22" fmla="*/ 8 w 487"/>
                  <a:gd name="T23" fmla="*/ 1812 h 2703"/>
                  <a:gd name="T24" fmla="*/ 6 w 487"/>
                  <a:gd name="T25" fmla="*/ 1792 h 2703"/>
                  <a:gd name="T26" fmla="*/ 3 w 487"/>
                  <a:gd name="T27" fmla="*/ 1797 h 2703"/>
                  <a:gd name="T28" fmla="*/ 2 w 487"/>
                  <a:gd name="T29" fmla="*/ 1797 h 2703"/>
                  <a:gd name="T30" fmla="*/ 2 w 487"/>
                  <a:gd name="T31" fmla="*/ 1803 h 2703"/>
                  <a:gd name="T32" fmla="*/ 0 w 487"/>
                  <a:gd name="T33" fmla="*/ 1788 h 2703"/>
                  <a:gd name="T34" fmla="*/ 0 w 487"/>
                  <a:gd name="T35" fmla="*/ 1792 h 2703"/>
                  <a:gd name="T36" fmla="*/ 0 w 487"/>
                  <a:gd name="T37" fmla="*/ 1816 h 2703"/>
                  <a:gd name="T38" fmla="*/ 2 w 487"/>
                  <a:gd name="T39" fmla="*/ 1806 h 2703"/>
                  <a:gd name="T40" fmla="*/ 3 w 487"/>
                  <a:gd name="T41" fmla="*/ 1869 h 2703"/>
                  <a:gd name="T42" fmla="*/ 4 w 487"/>
                  <a:gd name="T43" fmla="*/ 1806 h 2703"/>
                  <a:gd name="T44" fmla="*/ 6 w 487"/>
                  <a:gd name="T45" fmla="*/ 1821 h 2703"/>
                  <a:gd name="T46" fmla="*/ 9 w 487"/>
                  <a:gd name="T47" fmla="*/ 1831 h 2703"/>
                  <a:gd name="T48" fmla="*/ 13 w 487"/>
                  <a:gd name="T49" fmla="*/ 1806 h 2703"/>
                  <a:gd name="T50" fmla="*/ 16 w 487"/>
                  <a:gd name="T51" fmla="*/ 1812 h 2703"/>
                  <a:gd name="T52" fmla="*/ 21 w 487"/>
                  <a:gd name="T53" fmla="*/ 1792 h 2703"/>
                  <a:gd name="T54" fmla="*/ 26 w 487"/>
                  <a:gd name="T55" fmla="*/ 1797 h 2703"/>
                  <a:gd name="T56" fmla="*/ 31 w 487"/>
                  <a:gd name="T57" fmla="*/ 1803 h 2703"/>
                  <a:gd name="T58" fmla="*/ 39 w 487"/>
                  <a:gd name="T59" fmla="*/ 1803 h 2703"/>
                  <a:gd name="T60" fmla="*/ 45 w 487"/>
                  <a:gd name="T61" fmla="*/ 1778 h 2703"/>
                  <a:gd name="T62" fmla="*/ 51 w 487"/>
                  <a:gd name="T63" fmla="*/ 1806 h 2703"/>
                  <a:gd name="T64" fmla="*/ 58 w 487"/>
                  <a:gd name="T65" fmla="*/ 1783 h 2703"/>
                  <a:gd name="T66" fmla="*/ 65 w 487"/>
                  <a:gd name="T67" fmla="*/ 1774 h 2703"/>
                  <a:gd name="T68" fmla="*/ 71 w 487"/>
                  <a:gd name="T69" fmla="*/ 1816 h 2703"/>
                  <a:gd name="T70" fmla="*/ 81 w 487"/>
                  <a:gd name="T71" fmla="*/ 1803 h 2703"/>
                  <a:gd name="T72" fmla="*/ 89 w 487"/>
                  <a:gd name="T73" fmla="*/ 1797 h 2703"/>
                  <a:gd name="T74" fmla="*/ 99 w 487"/>
                  <a:gd name="T75" fmla="*/ 1797 h 2703"/>
                  <a:gd name="T76" fmla="*/ 105 w 487"/>
                  <a:gd name="T77" fmla="*/ 1812 h 2703"/>
                  <a:gd name="T78" fmla="*/ 115 w 487"/>
                  <a:gd name="T79" fmla="*/ 1806 h 2703"/>
                  <a:gd name="T80" fmla="*/ 125 w 487"/>
                  <a:gd name="T81" fmla="*/ 1803 h 2703"/>
                  <a:gd name="T82" fmla="*/ 134 w 487"/>
                  <a:gd name="T83" fmla="*/ 1792 h 2703"/>
                  <a:gd name="T84" fmla="*/ 145 w 487"/>
                  <a:gd name="T85" fmla="*/ 1797 h 2703"/>
                  <a:gd name="T86" fmla="*/ 154 w 487"/>
                  <a:gd name="T87" fmla="*/ 1812 h 2703"/>
                  <a:gd name="T88" fmla="*/ 167 w 487"/>
                  <a:gd name="T89" fmla="*/ 1792 h 2703"/>
                  <a:gd name="T90" fmla="*/ 178 w 487"/>
                  <a:gd name="T91" fmla="*/ 1774 h 2703"/>
                  <a:gd name="T92" fmla="*/ 188 w 487"/>
                  <a:gd name="T93" fmla="*/ 1763 h 2703"/>
                  <a:gd name="T94" fmla="*/ 201 w 487"/>
                  <a:gd name="T95" fmla="*/ 1778 h 2703"/>
                  <a:gd name="T96" fmla="*/ 212 w 487"/>
                  <a:gd name="T97" fmla="*/ 1763 h 2703"/>
                  <a:gd name="T98" fmla="*/ 225 w 487"/>
                  <a:gd name="T99" fmla="*/ 1788 h 2703"/>
                  <a:gd name="T100" fmla="*/ 237 w 487"/>
                  <a:gd name="T101" fmla="*/ 1265 h 2703"/>
                  <a:gd name="T102" fmla="*/ 250 w 487"/>
                  <a:gd name="T103" fmla="*/ 862 h 2703"/>
                  <a:gd name="T104" fmla="*/ 261 w 487"/>
                  <a:gd name="T105" fmla="*/ 1341 h 2703"/>
                  <a:gd name="T106" fmla="*/ 274 w 487"/>
                  <a:gd name="T107" fmla="*/ 1624 h 2703"/>
                  <a:gd name="T108" fmla="*/ 289 w 487"/>
                  <a:gd name="T109" fmla="*/ 1687 h 2703"/>
                  <a:gd name="T110" fmla="*/ 304 w 487"/>
                  <a:gd name="T111" fmla="*/ 1759 h 2703"/>
                  <a:gd name="T112" fmla="*/ 319 w 487"/>
                  <a:gd name="T113" fmla="*/ 1812 h 2703"/>
                  <a:gd name="T114" fmla="*/ 331 w 487"/>
                  <a:gd name="T115" fmla="*/ 1816 h 2703"/>
                  <a:gd name="T116" fmla="*/ 346 w 487"/>
                  <a:gd name="T117" fmla="*/ 1821 h 2703"/>
                  <a:gd name="T118" fmla="*/ 360 w 487"/>
                  <a:gd name="T119" fmla="*/ 1835 h 2703"/>
                  <a:gd name="T120" fmla="*/ 375 w 487"/>
                  <a:gd name="T121" fmla="*/ 1816 h 2703"/>
                  <a:gd name="T122" fmla="*/ 391 w 487"/>
                  <a:gd name="T123" fmla="*/ 1716 h 2703"/>
                  <a:gd name="T124" fmla="*/ 408 w 487"/>
                  <a:gd name="T125" fmla="*/ 416 h 270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7"/>
                  <a:gd name="T190" fmla="*/ 0 h 2703"/>
                  <a:gd name="T191" fmla="*/ 487 w 487"/>
                  <a:gd name="T192" fmla="*/ 2703 h 270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7" h="2703">
                    <a:moveTo>
                      <a:pt x="81" y="2569"/>
                    </a:moveTo>
                    <a:lnTo>
                      <a:pt x="79" y="2574"/>
                    </a:lnTo>
                    <a:lnTo>
                      <a:pt x="79" y="2571"/>
                    </a:lnTo>
                    <a:lnTo>
                      <a:pt x="79" y="2591"/>
                    </a:lnTo>
                    <a:lnTo>
                      <a:pt x="78" y="2620"/>
                    </a:lnTo>
                    <a:lnTo>
                      <a:pt x="78" y="2633"/>
                    </a:lnTo>
                    <a:lnTo>
                      <a:pt x="76" y="2633"/>
                    </a:lnTo>
                    <a:lnTo>
                      <a:pt x="76" y="2620"/>
                    </a:lnTo>
                    <a:lnTo>
                      <a:pt x="74" y="2612"/>
                    </a:lnTo>
                    <a:lnTo>
                      <a:pt x="74" y="2627"/>
                    </a:lnTo>
                    <a:lnTo>
                      <a:pt x="74" y="2641"/>
                    </a:lnTo>
                    <a:lnTo>
                      <a:pt x="72" y="2654"/>
                    </a:lnTo>
                    <a:lnTo>
                      <a:pt x="72" y="2633"/>
                    </a:lnTo>
                    <a:lnTo>
                      <a:pt x="72" y="2627"/>
                    </a:lnTo>
                    <a:lnTo>
                      <a:pt x="70" y="2627"/>
                    </a:lnTo>
                    <a:lnTo>
                      <a:pt x="70" y="2607"/>
                    </a:lnTo>
                    <a:lnTo>
                      <a:pt x="68" y="2612"/>
                    </a:lnTo>
                    <a:lnTo>
                      <a:pt x="68" y="2627"/>
                    </a:lnTo>
                    <a:lnTo>
                      <a:pt x="68" y="2607"/>
                    </a:lnTo>
                    <a:lnTo>
                      <a:pt x="66" y="2599"/>
                    </a:lnTo>
                    <a:lnTo>
                      <a:pt x="66" y="2620"/>
                    </a:lnTo>
                    <a:lnTo>
                      <a:pt x="66" y="2627"/>
                    </a:lnTo>
                    <a:lnTo>
                      <a:pt x="64" y="2633"/>
                    </a:lnTo>
                    <a:lnTo>
                      <a:pt x="64" y="2648"/>
                    </a:lnTo>
                    <a:lnTo>
                      <a:pt x="62" y="2641"/>
                    </a:lnTo>
                    <a:lnTo>
                      <a:pt x="62" y="2633"/>
                    </a:lnTo>
                    <a:lnTo>
                      <a:pt x="62" y="2612"/>
                    </a:lnTo>
                    <a:lnTo>
                      <a:pt x="60" y="2612"/>
                    </a:lnTo>
                    <a:lnTo>
                      <a:pt x="60" y="2627"/>
                    </a:lnTo>
                    <a:lnTo>
                      <a:pt x="60" y="2641"/>
                    </a:lnTo>
                    <a:lnTo>
                      <a:pt x="59" y="2641"/>
                    </a:lnTo>
                    <a:lnTo>
                      <a:pt x="59" y="2648"/>
                    </a:lnTo>
                    <a:lnTo>
                      <a:pt x="57" y="2641"/>
                    </a:lnTo>
                    <a:lnTo>
                      <a:pt x="57" y="2620"/>
                    </a:lnTo>
                    <a:lnTo>
                      <a:pt x="57" y="2612"/>
                    </a:lnTo>
                    <a:lnTo>
                      <a:pt x="57" y="2620"/>
                    </a:lnTo>
                    <a:lnTo>
                      <a:pt x="55" y="2633"/>
                    </a:lnTo>
                    <a:lnTo>
                      <a:pt x="55" y="2627"/>
                    </a:lnTo>
                    <a:lnTo>
                      <a:pt x="55" y="2648"/>
                    </a:lnTo>
                    <a:lnTo>
                      <a:pt x="53" y="2661"/>
                    </a:lnTo>
                    <a:lnTo>
                      <a:pt x="53" y="2648"/>
                    </a:lnTo>
                    <a:lnTo>
                      <a:pt x="53" y="2633"/>
                    </a:lnTo>
                    <a:lnTo>
                      <a:pt x="51" y="2641"/>
                    </a:lnTo>
                    <a:lnTo>
                      <a:pt x="51" y="2633"/>
                    </a:lnTo>
                    <a:lnTo>
                      <a:pt x="51" y="2627"/>
                    </a:lnTo>
                    <a:lnTo>
                      <a:pt x="51" y="2641"/>
                    </a:lnTo>
                    <a:lnTo>
                      <a:pt x="49" y="2633"/>
                    </a:lnTo>
                    <a:lnTo>
                      <a:pt x="49" y="2620"/>
                    </a:lnTo>
                    <a:lnTo>
                      <a:pt x="49" y="2612"/>
                    </a:lnTo>
                    <a:lnTo>
                      <a:pt x="47" y="2586"/>
                    </a:lnTo>
                    <a:lnTo>
                      <a:pt x="45" y="2571"/>
                    </a:lnTo>
                    <a:lnTo>
                      <a:pt x="45" y="2565"/>
                    </a:lnTo>
                    <a:lnTo>
                      <a:pt x="45" y="2578"/>
                    </a:lnTo>
                    <a:lnTo>
                      <a:pt x="45" y="2586"/>
                    </a:lnTo>
                    <a:lnTo>
                      <a:pt x="43" y="2578"/>
                    </a:lnTo>
                    <a:lnTo>
                      <a:pt x="43" y="2591"/>
                    </a:lnTo>
                    <a:lnTo>
                      <a:pt x="43" y="2599"/>
                    </a:lnTo>
                    <a:lnTo>
                      <a:pt x="43" y="2607"/>
                    </a:lnTo>
                    <a:lnTo>
                      <a:pt x="42" y="2591"/>
                    </a:lnTo>
                    <a:lnTo>
                      <a:pt x="42" y="2578"/>
                    </a:lnTo>
                    <a:lnTo>
                      <a:pt x="40" y="2578"/>
                    </a:lnTo>
                    <a:lnTo>
                      <a:pt x="40" y="2565"/>
                    </a:lnTo>
                    <a:lnTo>
                      <a:pt x="40" y="2571"/>
                    </a:lnTo>
                    <a:lnTo>
                      <a:pt x="40" y="2586"/>
                    </a:lnTo>
                    <a:lnTo>
                      <a:pt x="38" y="2571"/>
                    </a:lnTo>
                    <a:lnTo>
                      <a:pt x="38" y="2578"/>
                    </a:lnTo>
                    <a:lnTo>
                      <a:pt x="38" y="2591"/>
                    </a:lnTo>
                    <a:lnTo>
                      <a:pt x="36" y="2599"/>
                    </a:lnTo>
                    <a:lnTo>
                      <a:pt x="36" y="2612"/>
                    </a:lnTo>
                    <a:lnTo>
                      <a:pt x="36" y="2607"/>
                    </a:lnTo>
                    <a:lnTo>
                      <a:pt x="36" y="2612"/>
                    </a:lnTo>
                    <a:lnTo>
                      <a:pt x="36" y="2627"/>
                    </a:lnTo>
                    <a:lnTo>
                      <a:pt x="34" y="2633"/>
                    </a:lnTo>
                    <a:lnTo>
                      <a:pt x="34" y="2661"/>
                    </a:lnTo>
                    <a:lnTo>
                      <a:pt x="32" y="2641"/>
                    </a:lnTo>
                    <a:lnTo>
                      <a:pt x="32" y="2620"/>
                    </a:lnTo>
                    <a:lnTo>
                      <a:pt x="32" y="2591"/>
                    </a:lnTo>
                    <a:lnTo>
                      <a:pt x="30" y="2578"/>
                    </a:lnTo>
                    <a:lnTo>
                      <a:pt x="30" y="2591"/>
                    </a:lnTo>
                    <a:lnTo>
                      <a:pt x="30" y="2599"/>
                    </a:lnTo>
                    <a:lnTo>
                      <a:pt x="28" y="2599"/>
                    </a:lnTo>
                    <a:lnTo>
                      <a:pt x="28" y="2586"/>
                    </a:lnTo>
                    <a:lnTo>
                      <a:pt x="28" y="2565"/>
                    </a:lnTo>
                    <a:lnTo>
                      <a:pt x="28" y="2571"/>
                    </a:lnTo>
                    <a:lnTo>
                      <a:pt x="26" y="2578"/>
                    </a:lnTo>
                    <a:lnTo>
                      <a:pt x="26" y="2571"/>
                    </a:lnTo>
                    <a:lnTo>
                      <a:pt x="26" y="2586"/>
                    </a:lnTo>
                    <a:lnTo>
                      <a:pt x="26" y="2578"/>
                    </a:lnTo>
                    <a:lnTo>
                      <a:pt x="24" y="2578"/>
                    </a:lnTo>
                    <a:lnTo>
                      <a:pt x="24" y="2591"/>
                    </a:lnTo>
                    <a:lnTo>
                      <a:pt x="24" y="2586"/>
                    </a:lnTo>
                    <a:lnTo>
                      <a:pt x="23" y="2586"/>
                    </a:lnTo>
                    <a:lnTo>
                      <a:pt x="23" y="2571"/>
                    </a:lnTo>
                    <a:lnTo>
                      <a:pt x="23" y="2557"/>
                    </a:lnTo>
                    <a:lnTo>
                      <a:pt x="23" y="2571"/>
                    </a:lnTo>
                    <a:lnTo>
                      <a:pt x="23" y="2578"/>
                    </a:lnTo>
                    <a:lnTo>
                      <a:pt x="21" y="2591"/>
                    </a:lnTo>
                    <a:lnTo>
                      <a:pt x="21" y="2620"/>
                    </a:lnTo>
                    <a:lnTo>
                      <a:pt x="21" y="2627"/>
                    </a:lnTo>
                    <a:lnTo>
                      <a:pt x="21" y="2620"/>
                    </a:lnTo>
                    <a:lnTo>
                      <a:pt x="19" y="2612"/>
                    </a:lnTo>
                    <a:lnTo>
                      <a:pt x="19" y="2591"/>
                    </a:lnTo>
                    <a:lnTo>
                      <a:pt x="19" y="2586"/>
                    </a:lnTo>
                    <a:lnTo>
                      <a:pt x="19" y="2591"/>
                    </a:lnTo>
                    <a:lnTo>
                      <a:pt x="19" y="2586"/>
                    </a:lnTo>
                    <a:lnTo>
                      <a:pt x="17" y="2586"/>
                    </a:lnTo>
                    <a:lnTo>
                      <a:pt x="17" y="2578"/>
                    </a:lnTo>
                    <a:lnTo>
                      <a:pt x="17" y="2565"/>
                    </a:lnTo>
                    <a:lnTo>
                      <a:pt x="17" y="2550"/>
                    </a:lnTo>
                    <a:lnTo>
                      <a:pt x="17" y="2565"/>
                    </a:lnTo>
                    <a:lnTo>
                      <a:pt x="15" y="2578"/>
                    </a:lnTo>
                    <a:lnTo>
                      <a:pt x="15" y="2607"/>
                    </a:lnTo>
                    <a:lnTo>
                      <a:pt x="15" y="2612"/>
                    </a:lnTo>
                    <a:lnTo>
                      <a:pt x="15" y="2607"/>
                    </a:lnTo>
                    <a:lnTo>
                      <a:pt x="15" y="2620"/>
                    </a:lnTo>
                    <a:lnTo>
                      <a:pt x="13" y="2607"/>
                    </a:lnTo>
                    <a:lnTo>
                      <a:pt x="13" y="2612"/>
                    </a:lnTo>
                    <a:lnTo>
                      <a:pt x="13" y="2599"/>
                    </a:lnTo>
                    <a:lnTo>
                      <a:pt x="13" y="2586"/>
                    </a:lnTo>
                    <a:lnTo>
                      <a:pt x="13" y="2565"/>
                    </a:lnTo>
                    <a:lnTo>
                      <a:pt x="13" y="2571"/>
                    </a:lnTo>
                    <a:lnTo>
                      <a:pt x="11" y="2591"/>
                    </a:lnTo>
                    <a:lnTo>
                      <a:pt x="11" y="2599"/>
                    </a:lnTo>
                    <a:lnTo>
                      <a:pt x="11" y="2607"/>
                    </a:lnTo>
                    <a:lnTo>
                      <a:pt x="11" y="2591"/>
                    </a:lnTo>
                    <a:lnTo>
                      <a:pt x="11" y="2612"/>
                    </a:lnTo>
                    <a:lnTo>
                      <a:pt x="11" y="2627"/>
                    </a:lnTo>
                    <a:lnTo>
                      <a:pt x="9" y="2641"/>
                    </a:lnTo>
                    <a:lnTo>
                      <a:pt x="9" y="2633"/>
                    </a:lnTo>
                    <a:lnTo>
                      <a:pt x="9" y="2654"/>
                    </a:lnTo>
                    <a:lnTo>
                      <a:pt x="9" y="2633"/>
                    </a:lnTo>
                    <a:lnTo>
                      <a:pt x="9" y="2620"/>
                    </a:lnTo>
                    <a:lnTo>
                      <a:pt x="9" y="2586"/>
                    </a:lnTo>
                    <a:lnTo>
                      <a:pt x="9" y="2578"/>
                    </a:lnTo>
                    <a:lnTo>
                      <a:pt x="7" y="2586"/>
                    </a:lnTo>
                    <a:lnTo>
                      <a:pt x="7" y="2591"/>
                    </a:lnTo>
                    <a:lnTo>
                      <a:pt x="7" y="2607"/>
                    </a:lnTo>
                    <a:lnTo>
                      <a:pt x="7" y="2612"/>
                    </a:lnTo>
                    <a:lnTo>
                      <a:pt x="7" y="2607"/>
                    </a:lnTo>
                    <a:lnTo>
                      <a:pt x="7" y="2599"/>
                    </a:lnTo>
                    <a:lnTo>
                      <a:pt x="7" y="2591"/>
                    </a:lnTo>
                    <a:lnTo>
                      <a:pt x="7" y="2607"/>
                    </a:lnTo>
                    <a:lnTo>
                      <a:pt x="7" y="2591"/>
                    </a:lnTo>
                    <a:lnTo>
                      <a:pt x="5" y="2599"/>
                    </a:lnTo>
                    <a:lnTo>
                      <a:pt x="5" y="2591"/>
                    </a:lnTo>
                    <a:lnTo>
                      <a:pt x="5" y="2578"/>
                    </a:lnTo>
                    <a:lnTo>
                      <a:pt x="5" y="2565"/>
                    </a:lnTo>
                    <a:lnTo>
                      <a:pt x="5" y="2578"/>
                    </a:lnTo>
                    <a:lnTo>
                      <a:pt x="5" y="2586"/>
                    </a:lnTo>
                    <a:lnTo>
                      <a:pt x="5" y="2571"/>
                    </a:lnTo>
                    <a:lnTo>
                      <a:pt x="5" y="2578"/>
                    </a:lnTo>
                    <a:lnTo>
                      <a:pt x="4" y="2578"/>
                    </a:lnTo>
                    <a:lnTo>
                      <a:pt x="4" y="2586"/>
                    </a:lnTo>
                    <a:lnTo>
                      <a:pt x="4" y="2599"/>
                    </a:lnTo>
                    <a:lnTo>
                      <a:pt x="4" y="2612"/>
                    </a:lnTo>
                    <a:lnTo>
                      <a:pt x="4" y="2627"/>
                    </a:lnTo>
                    <a:lnTo>
                      <a:pt x="4" y="2620"/>
                    </a:lnTo>
                    <a:lnTo>
                      <a:pt x="4" y="2612"/>
                    </a:lnTo>
                    <a:lnTo>
                      <a:pt x="4" y="2599"/>
                    </a:lnTo>
                    <a:lnTo>
                      <a:pt x="4" y="2586"/>
                    </a:lnTo>
                    <a:lnTo>
                      <a:pt x="4" y="2591"/>
                    </a:lnTo>
                    <a:lnTo>
                      <a:pt x="2" y="2591"/>
                    </a:lnTo>
                    <a:lnTo>
                      <a:pt x="2" y="2599"/>
                    </a:lnTo>
                    <a:lnTo>
                      <a:pt x="2" y="2586"/>
                    </a:lnTo>
                    <a:lnTo>
                      <a:pt x="2" y="2599"/>
                    </a:lnTo>
                    <a:lnTo>
                      <a:pt x="2" y="2591"/>
                    </a:lnTo>
                    <a:lnTo>
                      <a:pt x="2" y="2586"/>
                    </a:lnTo>
                    <a:lnTo>
                      <a:pt x="2" y="2578"/>
                    </a:lnTo>
                    <a:lnTo>
                      <a:pt x="2" y="2565"/>
                    </a:lnTo>
                    <a:lnTo>
                      <a:pt x="2" y="2571"/>
                    </a:lnTo>
                    <a:lnTo>
                      <a:pt x="2" y="2578"/>
                    </a:lnTo>
                    <a:lnTo>
                      <a:pt x="2" y="2586"/>
                    </a:lnTo>
                    <a:lnTo>
                      <a:pt x="2" y="2599"/>
                    </a:lnTo>
                    <a:lnTo>
                      <a:pt x="2" y="2607"/>
                    </a:lnTo>
                    <a:lnTo>
                      <a:pt x="2" y="2612"/>
                    </a:lnTo>
                    <a:lnTo>
                      <a:pt x="2" y="2607"/>
                    </a:lnTo>
                    <a:lnTo>
                      <a:pt x="0" y="2586"/>
                    </a:lnTo>
                    <a:lnTo>
                      <a:pt x="0" y="2571"/>
                    </a:lnTo>
                    <a:lnTo>
                      <a:pt x="0" y="2557"/>
                    </a:lnTo>
                    <a:lnTo>
                      <a:pt x="0" y="2571"/>
                    </a:lnTo>
                    <a:lnTo>
                      <a:pt x="0" y="2586"/>
                    </a:lnTo>
                    <a:lnTo>
                      <a:pt x="0" y="2578"/>
                    </a:lnTo>
                    <a:lnTo>
                      <a:pt x="0" y="2591"/>
                    </a:lnTo>
                    <a:lnTo>
                      <a:pt x="0" y="2586"/>
                    </a:lnTo>
                    <a:lnTo>
                      <a:pt x="0" y="2571"/>
                    </a:lnTo>
                    <a:lnTo>
                      <a:pt x="0" y="2591"/>
                    </a:lnTo>
                    <a:lnTo>
                      <a:pt x="0" y="2586"/>
                    </a:lnTo>
                    <a:lnTo>
                      <a:pt x="0" y="2571"/>
                    </a:lnTo>
                    <a:lnTo>
                      <a:pt x="0" y="2578"/>
                    </a:lnTo>
                    <a:lnTo>
                      <a:pt x="0" y="2586"/>
                    </a:lnTo>
                    <a:lnTo>
                      <a:pt x="0" y="2599"/>
                    </a:lnTo>
                    <a:lnTo>
                      <a:pt x="0" y="2607"/>
                    </a:lnTo>
                    <a:lnTo>
                      <a:pt x="0" y="2599"/>
                    </a:lnTo>
                    <a:lnTo>
                      <a:pt x="0" y="2612"/>
                    </a:lnTo>
                    <a:lnTo>
                      <a:pt x="0" y="2607"/>
                    </a:lnTo>
                    <a:lnTo>
                      <a:pt x="0" y="2612"/>
                    </a:lnTo>
                    <a:lnTo>
                      <a:pt x="0" y="2586"/>
                    </a:lnTo>
                    <a:lnTo>
                      <a:pt x="0" y="2591"/>
                    </a:lnTo>
                    <a:lnTo>
                      <a:pt x="0" y="2599"/>
                    </a:lnTo>
                    <a:lnTo>
                      <a:pt x="0" y="2620"/>
                    </a:lnTo>
                    <a:lnTo>
                      <a:pt x="0" y="2612"/>
                    </a:lnTo>
                    <a:lnTo>
                      <a:pt x="0" y="2607"/>
                    </a:lnTo>
                    <a:lnTo>
                      <a:pt x="0" y="2591"/>
                    </a:lnTo>
                    <a:lnTo>
                      <a:pt x="0" y="2586"/>
                    </a:lnTo>
                    <a:lnTo>
                      <a:pt x="0" y="2591"/>
                    </a:lnTo>
                    <a:lnTo>
                      <a:pt x="0" y="2586"/>
                    </a:lnTo>
                    <a:lnTo>
                      <a:pt x="0" y="2607"/>
                    </a:lnTo>
                    <a:lnTo>
                      <a:pt x="0" y="2612"/>
                    </a:lnTo>
                    <a:lnTo>
                      <a:pt x="0" y="2627"/>
                    </a:lnTo>
                    <a:lnTo>
                      <a:pt x="0" y="2612"/>
                    </a:lnTo>
                    <a:lnTo>
                      <a:pt x="0" y="2607"/>
                    </a:lnTo>
                    <a:lnTo>
                      <a:pt x="0" y="2599"/>
                    </a:lnTo>
                    <a:lnTo>
                      <a:pt x="0" y="2586"/>
                    </a:lnTo>
                    <a:lnTo>
                      <a:pt x="0" y="2599"/>
                    </a:lnTo>
                    <a:lnTo>
                      <a:pt x="0" y="2627"/>
                    </a:lnTo>
                    <a:lnTo>
                      <a:pt x="2" y="2633"/>
                    </a:lnTo>
                    <a:lnTo>
                      <a:pt x="2" y="2627"/>
                    </a:lnTo>
                    <a:lnTo>
                      <a:pt x="2" y="2612"/>
                    </a:lnTo>
                    <a:lnTo>
                      <a:pt x="2" y="2599"/>
                    </a:lnTo>
                    <a:lnTo>
                      <a:pt x="2" y="2612"/>
                    </a:lnTo>
                    <a:lnTo>
                      <a:pt x="2" y="2627"/>
                    </a:lnTo>
                    <a:lnTo>
                      <a:pt x="2" y="2641"/>
                    </a:lnTo>
                    <a:lnTo>
                      <a:pt x="2" y="2627"/>
                    </a:lnTo>
                    <a:lnTo>
                      <a:pt x="2" y="2620"/>
                    </a:lnTo>
                    <a:lnTo>
                      <a:pt x="2" y="2612"/>
                    </a:lnTo>
                    <a:lnTo>
                      <a:pt x="2" y="2591"/>
                    </a:lnTo>
                    <a:lnTo>
                      <a:pt x="2" y="2612"/>
                    </a:lnTo>
                    <a:lnTo>
                      <a:pt x="2" y="2641"/>
                    </a:lnTo>
                    <a:lnTo>
                      <a:pt x="4" y="2654"/>
                    </a:lnTo>
                    <a:lnTo>
                      <a:pt x="4" y="2682"/>
                    </a:lnTo>
                    <a:lnTo>
                      <a:pt x="4" y="2703"/>
                    </a:lnTo>
                    <a:lnTo>
                      <a:pt x="4" y="2682"/>
                    </a:lnTo>
                    <a:lnTo>
                      <a:pt x="4" y="2654"/>
                    </a:lnTo>
                    <a:lnTo>
                      <a:pt x="4" y="2641"/>
                    </a:lnTo>
                    <a:lnTo>
                      <a:pt x="4" y="2612"/>
                    </a:lnTo>
                    <a:lnTo>
                      <a:pt x="4" y="2627"/>
                    </a:lnTo>
                    <a:lnTo>
                      <a:pt x="4" y="2620"/>
                    </a:lnTo>
                    <a:lnTo>
                      <a:pt x="4" y="2627"/>
                    </a:lnTo>
                    <a:lnTo>
                      <a:pt x="5" y="2620"/>
                    </a:lnTo>
                    <a:lnTo>
                      <a:pt x="5" y="2627"/>
                    </a:lnTo>
                    <a:lnTo>
                      <a:pt x="5" y="2620"/>
                    </a:lnTo>
                    <a:lnTo>
                      <a:pt x="5" y="2612"/>
                    </a:lnTo>
                    <a:lnTo>
                      <a:pt x="5" y="2607"/>
                    </a:lnTo>
                    <a:lnTo>
                      <a:pt x="5" y="2599"/>
                    </a:lnTo>
                    <a:lnTo>
                      <a:pt x="5" y="2607"/>
                    </a:lnTo>
                    <a:lnTo>
                      <a:pt x="5" y="2641"/>
                    </a:lnTo>
                    <a:lnTo>
                      <a:pt x="7" y="2661"/>
                    </a:lnTo>
                    <a:lnTo>
                      <a:pt x="7" y="2648"/>
                    </a:lnTo>
                    <a:lnTo>
                      <a:pt x="7" y="2641"/>
                    </a:lnTo>
                    <a:lnTo>
                      <a:pt x="7" y="2627"/>
                    </a:lnTo>
                    <a:lnTo>
                      <a:pt x="7" y="2612"/>
                    </a:lnTo>
                    <a:lnTo>
                      <a:pt x="7" y="2620"/>
                    </a:lnTo>
                    <a:lnTo>
                      <a:pt x="7" y="2633"/>
                    </a:lnTo>
                    <a:lnTo>
                      <a:pt x="7" y="2648"/>
                    </a:lnTo>
                    <a:lnTo>
                      <a:pt x="9" y="2633"/>
                    </a:lnTo>
                    <a:lnTo>
                      <a:pt x="9" y="2612"/>
                    </a:lnTo>
                    <a:lnTo>
                      <a:pt x="9" y="2599"/>
                    </a:lnTo>
                    <a:lnTo>
                      <a:pt x="9" y="2591"/>
                    </a:lnTo>
                    <a:lnTo>
                      <a:pt x="9" y="2599"/>
                    </a:lnTo>
                    <a:lnTo>
                      <a:pt x="9" y="2612"/>
                    </a:lnTo>
                    <a:lnTo>
                      <a:pt x="9" y="2627"/>
                    </a:lnTo>
                    <a:lnTo>
                      <a:pt x="11" y="2627"/>
                    </a:lnTo>
                    <a:lnTo>
                      <a:pt x="11" y="2633"/>
                    </a:lnTo>
                    <a:lnTo>
                      <a:pt x="11" y="2648"/>
                    </a:lnTo>
                    <a:lnTo>
                      <a:pt x="11" y="2654"/>
                    </a:lnTo>
                    <a:lnTo>
                      <a:pt x="11" y="2633"/>
                    </a:lnTo>
                    <a:lnTo>
                      <a:pt x="11" y="2641"/>
                    </a:lnTo>
                    <a:lnTo>
                      <a:pt x="11" y="2648"/>
                    </a:lnTo>
                    <a:lnTo>
                      <a:pt x="13" y="2633"/>
                    </a:lnTo>
                    <a:lnTo>
                      <a:pt x="13" y="2641"/>
                    </a:lnTo>
                    <a:lnTo>
                      <a:pt x="13" y="2627"/>
                    </a:lnTo>
                    <a:lnTo>
                      <a:pt x="13" y="2620"/>
                    </a:lnTo>
                    <a:lnTo>
                      <a:pt x="13" y="2599"/>
                    </a:lnTo>
                    <a:lnTo>
                      <a:pt x="15" y="2607"/>
                    </a:lnTo>
                    <a:lnTo>
                      <a:pt x="15" y="2612"/>
                    </a:lnTo>
                    <a:lnTo>
                      <a:pt x="15" y="2620"/>
                    </a:lnTo>
                    <a:lnTo>
                      <a:pt x="15" y="2612"/>
                    </a:lnTo>
                    <a:lnTo>
                      <a:pt x="17" y="2607"/>
                    </a:lnTo>
                    <a:lnTo>
                      <a:pt x="17" y="2620"/>
                    </a:lnTo>
                    <a:lnTo>
                      <a:pt x="17" y="2633"/>
                    </a:lnTo>
                    <a:lnTo>
                      <a:pt x="17" y="2641"/>
                    </a:lnTo>
                    <a:lnTo>
                      <a:pt x="17" y="2648"/>
                    </a:lnTo>
                    <a:lnTo>
                      <a:pt x="19" y="2633"/>
                    </a:lnTo>
                    <a:lnTo>
                      <a:pt x="19" y="2641"/>
                    </a:lnTo>
                    <a:lnTo>
                      <a:pt x="19" y="2627"/>
                    </a:lnTo>
                    <a:lnTo>
                      <a:pt x="19" y="2620"/>
                    </a:lnTo>
                    <a:lnTo>
                      <a:pt x="21" y="2612"/>
                    </a:lnTo>
                    <a:lnTo>
                      <a:pt x="21" y="2607"/>
                    </a:lnTo>
                    <a:lnTo>
                      <a:pt x="21" y="2599"/>
                    </a:lnTo>
                    <a:lnTo>
                      <a:pt x="21" y="2607"/>
                    </a:lnTo>
                    <a:lnTo>
                      <a:pt x="23" y="2607"/>
                    </a:lnTo>
                    <a:lnTo>
                      <a:pt x="23" y="2612"/>
                    </a:lnTo>
                    <a:lnTo>
                      <a:pt x="23" y="2607"/>
                    </a:lnTo>
                    <a:lnTo>
                      <a:pt x="24" y="2591"/>
                    </a:lnTo>
                    <a:lnTo>
                      <a:pt x="24" y="2607"/>
                    </a:lnTo>
                    <a:lnTo>
                      <a:pt x="24" y="2599"/>
                    </a:lnTo>
                    <a:lnTo>
                      <a:pt x="24" y="2591"/>
                    </a:lnTo>
                    <a:lnTo>
                      <a:pt x="26" y="2607"/>
                    </a:lnTo>
                    <a:lnTo>
                      <a:pt x="26" y="2620"/>
                    </a:lnTo>
                    <a:lnTo>
                      <a:pt x="28" y="2627"/>
                    </a:lnTo>
                    <a:lnTo>
                      <a:pt x="28" y="2607"/>
                    </a:lnTo>
                    <a:lnTo>
                      <a:pt x="28" y="2591"/>
                    </a:lnTo>
                    <a:lnTo>
                      <a:pt x="28" y="2599"/>
                    </a:lnTo>
                    <a:lnTo>
                      <a:pt x="28" y="2612"/>
                    </a:lnTo>
                    <a:lnTo>
                      <a:pt x="30" y="2627"/>
                    </a:lnTo>
                    <a:lnTo>
                      <a:pt x="30" y="2641"/>
                    </a:lnTo>
                    <a:lnTo>
                      <a:pt x="30" y="2633"/>
                    </a:lnTo>
                    <a:lnTo>
                      <a:pt x="30" y="2599"/>
                    </a:lnTo>
                    <a:lnTo>
                      <a:pt x="32" y="2586"/>
                    </a:lnTo>
                    <a:lnTo>
                      <a:pt x="32" y="2578"/>
                    </a:lnTo>
                    <a:lnTo>
                      <a:pt x="32" y="2571"/>
                    </a:lnTo>
                    <a:lnTo>
                      <a:pt x="34" y="2571"/>
                    </a:lnTo>
                    <a:lnTo>
                      <a:pt x="34" y="2565"/>
                    </a:lnTo>
                    <a:lnTo>
                      <a:pt x="34" y="2571"/>
                    </a:lnTo>
                    <a:lnTo>
                      <a:pt x="34" y="2591"/>
                    </a:lnTo>
                    <a:lnTo>
                      <a:pt x="36" y="2578"/>
                    </a:lnTo>
                    <a:lnTo>
                      <a:pt x="36" y="2599"/>
                    </a:lnTo>
                    <a:lnTo>
                      <a:pt x="36" y="2612"/>
                    </a:lnTo>
                    <a:lnTo>
                      <a:pt x="36" y="2607"/>
                    </a:lnTo>
                    <a:lnTo>
                      <a:pt x="38" y="2599"/>
                    </a:lnTo>
                    <a:lnTo>
                      <a:pt x="38" y="2591"/>
                    </a:lnTo>
                    <a:lnTo>
                      <a:pt x="38" y="2599"/>
                    </a:lnTo>
                    <a:lnTo>
                      <a:pt x="38" y="2607"/>
                    </a:lnTo>
                    <a:lnTo>
                      <a:pt x="40" y="2599"/>
                    </a:lnTo>
                    <a:lnTo>
                      <a:pt x="40" y="2607"/>
                    </a:lnTo>
                    <a:lnTo>
                      <a:pt x="40" y="2586"/>
                    </a:lnTo>
                    <a:lnTo>
                      <a:pt x="42" y="2586"/>
                    </a:lnTo>
                    <a:lnTo>
                      <a:pt x="43" y="2586"/>
                    </a:lnTo>
                    <a:lnTo>
                      <a:pt x="43" y="2591"/>
                    </a:lnTo>
                    <a:lnTo>
                      <a:pt x="45" y="2607"/>
                    </a:lnTo>
                    <a:lnTo>
                      <a:pt x="45" y="2620"/>
                    </a:lnTo>
                    <a:lnTo>
                      <a:pt x="45" y="2607"/>
                    </a:lnTo>
                    <a:lnTo>
                      <a:pt x="47" y="2607"/>
                    </a:lnTo>
                    <a:lnTo>
                      <a:pt x="47" y="2599"/>
                    </a:lnTo>
                    <a:lnTo>
                      <a:pt x="49" y="2591"/>
                    </a:lnTo>
                    <a:lnTo>
                      <a:pt x="49" y="2612"/>
                    </a:lnTo>
                    <a:lnTo>
                      <a:pt x="51" y="2627"/>
                    </a:lnTo>
                    <a:lnTo>
                      <a:pt x="51" y="2612"/>
                    </a:lnTo>
                    <a:lnTo>
                      <a:pt x="51" y="2599"/>
                    </a:lnTo>
                    <a:lnTo>
                      <a:pt x="51" y="2591"/>
                    </a:lnTo>
                    <a:lnTo>
                      <a:pt x="53" y="2571"/>
                    </a:lnTo>
                    <a:lnTo>
                      <a:pt x="53" y="2565"/>
                    </a:lnTo>
                    <a:lnTo>
                      <a:pt x="55" y="2578"/>
                    </a:lnTo>
                    <a:lnTo>
                      <a:pt x="55" y="2571"/>
                    </a:lnTo>
                    <a:lnTo>
                      <a:pt x="55" y="2586"/>
                    </a:lnTo>
                    <a:lnTo>
                      <a:pt x="57" y="2591"/>
                    </a:lnTo>
                    <a:lnTo>
                      <a:pt x="57" y="2612"/>
                    </a:lnTo>
                    <a:lnTo>
                      <a:pt x="57" y="2599"/>
                    </a:lnTo>
                    <a:lnTo>
                      <a:pt x="57" y="2612"/>
                    </a:lnTo>
                    <a:lnTo>
                      <a:pt x="59" y="2627"/>
                    </a:lnTo>
                    <a:lnTo>
                      <a:pt x="59" y="2633"/>
                    </a:lnTo>
                    <a:lnTo>
                      <a:pt x="59" y="2612"/>
                    </a:lnTo>
                    <a:lnTo>
                      <a:pt x="60" y="2607"/>
                    </a:lnTo>
                    <a:lnTo>
                      <a:pt x="60" y="2599"/>
                    </a:lnTo>
                    <a:lnTo>
                      <a:pt x="62" y="2591"/>
                    </a:lnTo>
                    <a:lnTo>
                      <a:pt x="62" y="2620"/>
                    </a:lnTo>
                    <a:lnTo>
                      <a:pt x="62" y="2627"/>
                    </a:lnTo>
                    <a:lnTo>
                      <a:pt x="64" y="2633"/>
                    </a:lnTo>
                    <a:lnTo>
                      <a:pt x="64" y="2627"/>
                    </a:lnTo>
                    <a:lnTo>
                      <a:pt x="66" y="2620"/>
                    </a:lnTo>
                    <a:lnTo>
                      <a:pt x="66" y="2612"/>
                    </a:lnTo>
                    <a:lnTo>
                      <a:pt x="68" y="2591"/>
                    </a:lnTo>
                    <a:lnTo>
                      <a:pt x="68" y="2578"/>
                    </a:lnTo>
                    <a:lnTo>
                      <a:pt x="70" y="2578"/>
                    </a:lnTo>
                    <a:lnTo>
                      <a:pt x="70" y="2591"/>
                    </a:lnTo>
                    <a:lnTo>
                      <a:pt x="72" y="2599"/>
                    </a:lnTo>
                    <a:lnTo>
                      <a:pt x="72" y="2591"/>
                    </a:lnTo>
                    <a:lnTo>
                      <a:pt x="72" y="2578"/>
                    </a:lnTo>
                    <a:lnTo>
                      <a:pt x="74" y="2578"/>
                    </a:lnTo>
                    <a:lnTo>
                      <a:pt x="74" y="2571"/>
                    </a:lnTo>
                    <a:lnTo>
                      <a:pt x="74" y="2565"/>
                    </a:lnTo>
                    <a:lnTo>
                      <a:pt x="76" y="2565"/>
                    </a:lnTo>
                    <a:lnTo>
                      <a:pt x="76" y="2578"/>
                    </a:lnTo>
                    <a:lnTo>
                      <a:pt x="76" y="2565"/>
                    </a:lnTo>
                    <a:lnTo>
                      <a:pt x="78" y="2586"/>
                    </a:lnTo>
                    <a:lnTo>
                      <a:pt x="78" y="2578"/>
                    </a:lnTo>
                    <a:lnTo>
                      <a:pt x="78" y="2586"/>
                    </a:lnTo>
                    <a:lnTo>
                      <a:pt x="79" y="2586"/>
                    </a:lnTo>
                    <a:lnTo>
                      <a:pt x="79" y="2599"/>
                    </a:lnTo>
                    <a:lnTo>
                      <a:pt x="79" y="2578"/>
                    </a:lnTo>
                    <a:lnTo>
                      <a:pt x="81" y="2586"/>
                    </a:lnTo>
                    <a:lnTo>
                      <a:pt x="81" y="2578"/>
                    </a:lnTo>
                    <a:lnTo>
                      <a:pt x="83" y="2586"/>
                    </a:lnTo>
                    <a:lnTo>
                      <a:pt x="83" y="2591"/>
                    </a:lnTo>
                    <a:lnTo>
                      <a:pt x="83" y="2627"/>
                    </a:lnTo>
                    <a:lnTo>
                      <a:pt x="85" y="2654"/>
                    </a:lnTo>
                    <a:lnTo>
                      <a:pt x="85" y="2669"/>
                    </a:lnTo>
                    <a:lnTo>
                      <a:pt x="87" y="2661"/>
                    </a:lnTo>
                    <a:lnTo>
                      <a:pt x="87" y="2633"/>
                    </a:lnTo>
                    <a:lnTo>
                      <a:pt x="87" y="2620"/>
                    </a:lnTo>
                    <a:lnTo>
                      <a:pt x="89" y="2620"/>
                    </a:lnTo>
                    <a:lnTo>
                      <a:pt x="89" y="2607"/>
                    </a:lnTo>
                    <a:lnTo>
                      <a:pt x="91" y="2620"/>
                    </a:lnTo>
                    <a:lnTo>
                      <a:pt x="91" y="2612"/>
                    </a:lnTo>
                    <a:lnTo>
                      <a:pt x="93" y="2620"/>
                    </a:lnTo>
                    <a:lnTo>
                      <a:pt x="95" y="2607"/>
                    </a:lnTo>
                    <a:lnTo>
                      <a:pt x="95" y="2620"/>
                    </a:lnTo>
                    <a:lnTo>
                      <a:pt x="97" y="2612"/>
                    </a:lnTo>
                    <a:lnTo>
                      <a:pt x="97" y="2607"/>
                    </a:lnTo>
                    <a:lnTo>
                      <a:pt x="97" y="2591"/>
                    </a:lnTo>
                    <a:lnTo>
                      <a:pt x="98" y="2599"/>
                    </a:lnTo>
                    <a:lnTo>
                      <a:pt x="100" y="2599"/>
                    </a:lnTo>
                    <a:lnTo>
                      <a:pt x="100" y="2591"/>
                    </a:lnTo>
                    <a:lnTo>
                      <a:pt x="100" y="2612"/>
                    </a:lnTo>
                    <a:lnTo>
                      <a:pt x="102" y="2599"/>
                    </a:lnTo>
                    <a:lnTo>
                      <a:pt x="102" y="2591"/>
                    </a:lnTo>
                    <a:lnTo>
                      <a:pt x="104" y="2599"/>
                    </a:lnTo>
                    <a:lnTo>
                      <a:pt x="104" y="2607"/>
                    </a:lnTo>
                    <a:lnTo>
                      <a:pt x="106" y="2599"/>
                    </a:lnTo>
                    <a:lnTo>
                      <a:pt x="106" y="2591"/>
                    </a:lnTo>
                    <a:lnTo>
                      <a:pt x="108" y="2591"/>
                    </a:lnTo>
                    <a:lnTo>
                      <a:pt x="108" y="2599"/>
                    </a:lnTo>
                    <a:lnTo>
                      <a:pt x="110" y="2599"/>
                    </a:lnTo>
                    <a:lnTo>
                      <a:pt x="112" y="2599"/>
                    </a:lnTo>
                    <a:lnTo>
                      <a:pt x="112" y="2591"/>
                    </a:lnTo>
                    <a:lnTo>
                      <a:pt x="114" y="2599"/>
                    </a:lnTo>
                    <a:lnTo>
                      <a:pt x="114" y="2612"/>
                    </a:lnTo>
                    <a:lnTo>
                      <a:pt x="116" y="2599"/>
                    </a:lnTo>
                    <a:lnTo>
                      <a:pt x="116" y="2591"/>
                    </a:lnTo>
                    <a:lnTo>
                      <a:pt x="116" y="2586"/>
                    </a:lnTo>
                    <a:lnTo>
                      <a:pt x="117" y="2591"/>
                    </a:lnTo>
                    <a:lnTo>
                      <a:pt x="117" y="2586"/>
                    </a:lnTo>
                    <a:lnTo>
                      <a:pt x="119" y="2591"/>
                    </a:lnTo>
                    <a:lnTo>
                      <a:pt x="119" y="2607"/>
                    </a:lnTo>
                    <a:lnTo>
                      <a:pt x="121" y="2612"/>
                    </a:lnTo>
                    <a:lnTo>
                      <a:pt x="121" y="2607"/>
                    </a:lnTo>
                    <a:lnTo>
                      <a:pt x="121" y="2612"/>
                    </a:lnTo>
                    <a:lnTo>
                      <a:pt x="123" y="2627"/>
                    </a:lnTo>
                    <a:lnTo>
                      <a:pt x="123" y="2620"/>
                    </a:lnTo>
                    <a:lnTo>
                      <a:pt x="125" y="2633"/>
                    </a:lnTo>
                    <a:lnTo>
                      <a:pt x="125" y="2641"/>
                    </a:lnTo>
                    <a:lnTo>
                      <a:pt x="127" y="2641"/>
                    </a:lnTo>
                    <a:lnTo>
                      <a:pt x="127" y="2633"/>
                    </a:lnTo>
                    <a:lnTo>
                      <a:pt x="129" y="2633"/>
                    </a:lnTo>
                    <a:lnTo>
                      <a:pt x="129" y="2627"/>
                    </a:lnTo>
                    <a:lnTo>
                      <a:pt x="131" y="2607"/>
                    </a:lnTo>
                    <a:lnTo>
                      <a:pt x="131" y="2599"/>
                    </a:lnTo>
                    <a:lnTo>
                      <a:pt x="133" y="2599"/>
                    </a:lnTo>
                    <a:lnTo>
                      <a:pt x="133" y="2591"/>
                    </a:lnTo>
                    <a:lnTo>
                      <a:pt x="134" y="2612"/>
                    </a:lnTo>
                    <a:lnTo>
                      <a:pt x="134" y="2599"/>
                    </a:lnTo>
                    <a:lnTo>
                      <a:pt x="136" y="2620"/>
                    </a:lnTo>
                    <a:lnTo>
                      <a:pt x="136" y="2612"/>
                    </a:lnTo>
                    <a:lnTo>
                      <a:pt x="138" y="2620"/>
                    </a:lnTo>
                    <a:lnTo>
                      <a:pt x="138" y="2627"/>
                    </a:lnTo>
                    <a:lnTo>
                      <a:pt x="140" y="2641"/>
                    </a:lnTo>
                    <a:lnTo>
                      <a:pt x="142" y="2648"/>
                    </a:lnTo>
                    <a:lnTo>
                      <a:pt x="144" y="2633"/>
                    </a:lnTo>
                    <a:lnTo>
                      <a:pt x="144" y="2627"/>
                    </a:lnTo>
                    <a:lnTo>
                      <a:pt x="146" y="2620"/>
                    </a:lnTo>
                    <a:lnTo>
                      <a:pt x="146" y="2607"/>
                    </a:lnTo>
                    <a:lnTo>
                      <a:pt x="148" y="2607"/>
                    </a:lnTo>
                    <a:lnTo>
                      <a:pt x="148" y="2599"/>
                    </a:lnTo>
                    <a:lnTo>
                      <a:pt x="150" y="2591"/>
                    </a:lnTo>
                    <a:lnTo>
                      <a:pt x="150" y="2599"/>
                    </a:lnTo>
                    <a:lnTo>
                      <a:pt x="152" y="2599"/>
                    </a:lnTo>
                    <a:lnTo>
                      <a:pt x="152" y="2591"/>
                    </a:lnTo>
                    <a:lnTo>
                      <a:pt x="153" y="2599"/>
                    </a:lnTo>
                    <a:lnTo>
                      <a:pt x="153" y="2612"/>
                    </a:lnTo>
                    <a:lnTo>
                      <a:pt x="155" y="2612"/>
                    </a:lnTo>
                    <a:lnTo>
                      <a:pt x="155" y="2599"/>
                    </a:lnTo>
                    <a:lnTo>
                      <a:pt x="157" y="2591"/>
                    </a:lnTo>
                    <a:lnTo>
                      <a:pt x="157" y="2586"/>
                    </a:lnTo>
                    <a:lnTo>
                      <a:pt x="159" y="2571"/>
                    </a:lnTo>
                    <a:lnTo>
                      <a:pt x="159" y="2565"/>
                    </a:lnTo>
                    <a:lnTo>
                      <a:pt x="161" y="2565"/>
                    </a:lnTo>
                    <a:lnTo>
                      <a:pt x="161" y="2571"/>
                    </a:lnTo>
                    <a:lnTo>
                      <a:pt x="163" y="2571"/>
                    </a:lnTo>
                    <a:lnTo>
                      <a:pt x="163" y="2565"/>
                    </a:lnTo>
                    <a:lnTo>
                      <a:pt x="165" y="2565"/>
                    </a:lnTo>
                    <a:lnTo>
                      <a:pt x="167" y="2571"/>
                    </a:lnTo>
                    <a:lnTo>
                      <a:pt x="167" y="2586"/>
                    </a:lnTo>
                    <a:lnTo>
                      <a:pt x="169" y="2599"/>
                    </a:lnTo>
                    <a:lnTo>
                      <a:pt x="169" y="2612"/>
                    </a:lnTo>
                    <a:lnTo>
                      <a:pt x="171" y="2612"/>
                    </a:lnTo>
                    <a:lnTo>
                      <a:pt x="172" y="2586"/>
                    </a:lnTo>
                    <a:lnTo>
                      <a:pt x="172" y="2571"/>
                    </a:lnTo>
                    <a:lnTo>
                      <a:pt x="174" y="2571"/>
                    </a:lnTo>
                    <a:lnTo>
                      <a:pt x="174" y="2578"/>
                    </a:lnTo>
                    <a:lnTo>
                      <a:pt x="176" y="2578"/>
                    </a:lnTo>
                    <a:lnTo>
                      <a:pt x="176" y="2599"/>
                    </a:lnTo>
                    <a:lnTo>
                      <a:pt x="178" y="2620"/>
                    </a:lnTo>
                    <a:lnTo>
                      <a:pt x="180" y="2627"/>
                    </a:lnTo>
                    <a:lnTo>
                      <a:pt x="180" y="2620"/>
                    </a:lnTo>
                    <a:lnTo>
                      <a:pt x="182" y="2607"/>
                    </a:lnTo>
                    <a:lnTo>
                      <a:pt x="184" y="2591"/>
                    </a:lnTo>
                    <a:lnTo>
                      <a:pt x="186" y="2578"/>
                    </a:lnTo>
                    <a:lnTo>
                      <a:pt x="188" y="2586"/>
                    </a:lnTo>
                    <a:lnTo>
                      <a:pt x="188" y="2591"/>
                    </a:lnTo>
                    <a:lnTo>
                      <a:pt x="189" y="2578"/>
                    </a:lnTo>
                    <a:lnTo>
                      <a:pt x="189" y="2591"/>
                    </a:lnTo>
                    <a:lnTo>
                      <a:pt x="191" y="2599"/>
                    </a:lnTo>
                    <a:lnTo>
                      <a:pt x="191" y="2591"/>
                    </a:lnTo>
                    <a:lnTo>
                      <a:pt x="193" y="2586"/>
                    </a:lnTo>
                    <a:lnTo>
                      <a:pt x="195" y="2591"/>
                    </a:lnTo>
                    <a:lnTo>
                      <a:pt x="195" y="2571"/>
                    </a:lnTo>
                    <a:lnTo>
                      <a:pt x="197" y="2571"/>
                    </a:lnTo>
                    <a:lnTo>
                      <a:pt x="197" y="2578"/>
                    </a:lnTo>
                    <a:lnTo>
                      <a:pt x="199" y="2571"/>
                    </a:lnTo>
                    <a:lnTo>
                      <a:pt x="201" y="2571"/>
                    </a:lnTo>
                    <a:lnTo>
                      <a:pt x="203" y="2571"/>
                    </a:lnTo>
                    <a:lnTo>
                      <a:pt x="203" y="2565"/>
                    </a:lnTo>
                    <a:lnTo>
                      <a:pt x="205" y="2565"/>
                    </a:lnTo>
                    <a:lnTo>
                      <a:pt x="205" y="2557"/>
                    </a:lnTo>
                    <a:lnTo>
                      <a:pt x="207" y="2557"/>
                    </a:lnTo>
                    <a:lnTo>
                      <a:pt x="208" y="2565"/>
                    </a:lnTo>
                    <a:lnTo>
                      <a:pt x="210" y="2565"/>
                    </a:lnTo>
                    <a:lnTo>
                      <a:pt x="210" y="2571"/>
                    </a:lnTo>
                    <a:lnTo>
                      <a:pt x="212" y="2578"/>
                    </a:lnTo>
                    <a:lnTo>
                      <a:pt x="212" y="2586"/>
                    </a:lnTo>
                    <a:lnTo>
                      <a:pt x="214" y="2591"/>
                    </a:lnTo>
                    <a:lnTo>
                      <a:pt x="214" y="2586"/>
                    </a:lnTo>
                    <a:lnTo>
                      <a:pt x="216" y="2571"/>
                    </a:lnTo>
                    <a:lnTo>
                      <a:pt x="218" y="2565"/>
                    </a:lnTo>
                    <a:lnTo>
                      <a:pt x="218" y="2550"/>
                    </a:lnTo>
                    <a:lnTo>
                      <a:pt x="220" y="2536"/>
                    </a:lnTo>
                    <a:lnTo>
                      <a:pt x="220" y="2550"/>
                    </a:lnTo>
                    <a:lnTo>
                      <a:pt x="222" y="2565"/>
                    </a:lnTo>
                    <a:lnTo>
                      <a:pt x="224" y="2565"/>
                    </a:lnTo>
                    <a:lnTo>
                      <a:pt x="226" y="2557"/>
                    </a:lnTo>
                    <a:lnTo>
                      <a:pt x="226" y="2550"/>
                    </a:lnTo>
                    <a:lnTo>
                      <a:pt x="227" y="2550"/>
                    </a:lnTo>
                    <a:lnTo>
                      <a:pt x="229" y="2571"/>
                    </a:lnTo>
                    <a:lnTo>
                      <a:pt x="229" y="2565"/>
                    </a:lnTo>
                    <a:lnTo>
                      <a:pt x="231" y="2571"/>
                    </a:lnTo>
                    <a:lnTo>
                      <a:pt x="231" y="2586"/>
                    </a:lnTo>
                    <a:lnTo>
                      <a:pt x="233" y="2578"/>
                    </a:lnTo>
                    <a:lnTo>
                      <a:pt x="235" y="2571"/>
                    </a:lnTo>
                    <a:lnTo>
                      <a:pt x="237" y="2571"/>
                    </a:lnTo>
                    <a:lnTo>
                      <a:pt x="239" y="2550"/>
                    </a:lnTo>
                    <a:lnTo>
                      <a:pt x="239" y="2565"/>
                    </a:lnTo>
                    <a:lnTo>
                      <a:pt x="241" y="2565"/>
                    </a:lnTo>
                    <a:lnTo>
                      <a:pt x="241" y="2571"/>
                    </a:lnTo>
                    <a:lnTo>
                      <a:pt x="243" y="2571"/>
                    </a:lnTo>
                    <a:lnTo>
                      <a:pt x="245" y="2578"/>
                    </a:lnTo>
                    <a:lnTo>
                      <a:pt x="245" y="2565"/>
                    </a:lnTo>
                    <a:lnTo>
                      <a:pt x="246" y="2557"/>
                    </a:lnTo>
                    <a:lnTo>
                      <a:pt x="248" y="2571"/>
                    </a:lnTo>
                    <a:lnTo>
                      <a:pt x="248" y="2550"/>
                    </a:lnTo>
                    <a:lnTo>
                      <a:pt x="250" y="2550"/>
                    </a:lnTo>
                    <a:lnTo>
                      <a:pt x="250" y="2557"/>
                    </a:lnTo>
                    <a:lnTo>
                      <a:pt x="252" y="2565"/>
                    </a:lnTo>
                    <a:lnTo>
                      <a:pt x="254" y="2557"/>
                    </a:lnTo>
                    <a:lnTo>
                      <a:pt x="254" y="2586"/>
                    </a:lnTo>
                    <a:lnTo>
                      <a:pt x="256" y="2586"/>
                    </a:lnTo>
                    <a:lnTo>
                      <a:pt x="258" y="2591"/>
                    </a:lnTo>
                    <a:lnTo>
                      <a:pt x="260" y="2586"/>
                    </a:lnTo>
                    <a:lnTo>
                      <a:pt x="262" y="2578"/>
                    </a:lnTo>
                    <a:lnTo>
                      <a:pt x="262" y="2599"/>
                    </a:lnTo>
                    <a:lnTo>
                      <a:pt x="263" y="2586"/>
                    </a:lnTo>
                    <a:lnTo>
                      <a:pt x="265" y="2586"/>
                    </a:lnTo>
                    <a:lnTo>
                      <a:pt x="265" y="2607"/>
                    </a:lnTo>
                    <a:lnTo>
                      <a:pt x="267" y="2607"/>
                    </a:lnTo>
                    <a:lnTo>
                      <a:pt x="267" y="2586"/>
                    </a:lnTo>
                    <a:lnTo>
                      <a:pt x="269" y="2586"/>
                    </a:lnTo>
                    <a:lnTo>
                      <a:pt x="271" y="2571"/>
                    </a:lnTo>
                    <a:lnTo>
                      <a:pt x="271" y="2508"/>
                    </a:lnTo>
                    <a:lnTo>
                      <a:pt x="273" y="2377"/>
                    </a:lnTo>
                    <a:lnTo>
                      <a:pt x="275" y="2198"/>
                    </a:lnTo>
                    <a:lnTo>
                      <a:pt x="275" y="1997"/>
                    </a:lnTo>
                    <a:lnTo>
                      <a:pt x="277" y="1830"/>
                    </a:lnTo>
                    <a:lnTo>
                      <a:pt x="279" y="1719"/>
                    </a:lnTo>
                    <a:lnTo>
                      <a:pt x="279" y="1685"/>
                    </a:lnTo>
                    <a:lnTo>
                      <a:pt x="281" y="1685"/>
                    </a:lnTo>
                    <a:lnTo>
                      <a:pt x="282" y="1705"/>
                    </a:lnTo>
                    <a:lnTo>
                      <a:pt x="282" y="1677"/>
                    </a:lnTo>
                    <a:lnTo>
                      <a:pt x="284" y="1622"/>
                    </a:lnTo>
                    <a:lnTo>
                      <a:pt x="286" y="1552"/>
                    </a:lnTo>
                    <a:lnTo>
                      <a:pt x="286" y="1469"/>
                    </a:lnTo>
                    <a:lnTo>
                      <a:pt x="288" y="1386"/>
                    </a:lnTo>
                    <a:lnTo>
                      <a:pt x="290" y="1317"/>
                    </a:lnTo>
                    <a:lnTo>
                      <a:pt x="292" y="1247"/>
                    </a:lnTo>
                    <a:lnTo>
                      <a:pt x="292" y="1227"/>
                    </a:lnTo>
                    <a:lnTo>
                      <a:pt x="294" y="1247"/>
                    </a:lnTo>
                    <a:lnTo>
                      <a:pt x="296" y="1289"/>
                    </a:lnTo>
                    <a:lnTo>
                      <a:pt x="296" y="1338"/>
                    </a:lnTo>
                    <a:lnTo>
                      <a:pt x="298" y="1422"/>
                    </a:lnTo>
                    <a:lnTo>
                      <a:pt x="300" y="1518"/>
                    </a:lnTo>
                    <a:lnTo>
                      <a:pt x="300" y="1607"/>
                    </a:lnTo>
                    <a:lnTo>
                      <a:pt x="301" y="1698"/>
                    </a:lnTo>
                    <a:lnTo>
                      <a:pt x="303" y="1794"/>
                    </a:lnTo>
                    <a:lnTo>
                      <a:pt x="303" y="1878"/>
                    </a:lnTo>
                    <a:lnTo>
                      <a:pt x="305" y="1940"/>
                    </a:lnTo>
                    <a:lnTo>
                      <a:pt x="307" y="1976"/>
                    </a:lnTo>
                    <a:lnTo>
                      <a:pt x="309" y="2010"/>
                    </a:lnTo>
                    <a:lnTo>
                      <a:pt x="309" y="2052"/>
                    </a:lnTo>
                    <a:lnTo>
                      <a:pt x="311" y="2107"/>
                    </a:lnTo>
                    <a:lnTo>
                      <a:pt x="313" y="2148"/>
                    </a:lnTo>
                    <a:lnTo>
                      <a:pt x="313" y="2218"/>
                    </a:lnTo>
                    <a:lnTo>
                      <a:pt x="315" y="2260"/>
                    </a:lnTo>
                    <a:lnTo>
                      <a:pt x="317" y="2302"/>
                    </a:lnTo>
                    <a:lnTo>
                      <a:pt x="318" y="2328"/>
                    </a:lnTo>
                    <a:lnTo>
                      <a:pt x="318" y="2343"/>
                    </a:lnTo>
                    <a:lnTo>
                      <a:pt x="320" y="2349"/>
                    </a:lnTo>
                    <a:lnTo>
                      <a:pt x="322" y="2364"/>
                    </a:lnTo>
                    <a:lnTo>
                      <a:pt x="324" y="2357"/>
                    </a:lnTo>
                    <a:lnTo>
                      <a:pt x="326" y="2377"/>
                    </a:lnTo>
                    <a:lnTo>
                      <a:pt x="328" y="2398"/>
                    </a:lnTo>
                    <a:lnTo>
                      <a:pt x="328" y="2419"/>
                    </a:lnTo>
                    <a:lnTo>
                      <a:pt x="330" y="2432"/>
                    </a:lnTo>
                    <a:lnTo>
                      <a:pt x="332" y="2448"/>
                    </a:lnTo>
                    <a:lnTo>
                      <a:pt x="332" y="2432"/>
                    </a:lnTo>
                    <a:lnTo>
                      <a:pt x="334" y="2432"/>
                    </a:lnTo>
                    <a:lnTo>
                      <a:pt x="336" y="2432"/>
                    </a:lnTo>
                    <a:lnTo>
                      <a:pt x="337" y="2440"/>
                    </a:lnTo>
                    <a:lnTo>
                      <a:pt x="339" y="2440"/>
                    </a:lnTo>
                    <a:lnTo>
                      <a:pt x="341" y="2427"/>
                    </a:lnTo>
                    <a:lnTo>
                      <a:pt x="343" y="2419"/>
                    </a:lnTo>
                    <a:lnTo>
                      <a:pt x="343" y="2432"/>
                    </a:lnTo>
                    <a:lnTo>
                      <a:pt x="345" y="2453"/>
                    </a:lnTo>
                    <a:lnTo>
                      <a:pt x="347" y="2468"/>
                    </a:lnTo>
                    <a:lnTo>
                      <a:pt x="349" y="2489"/>
                    </a:lnTo>
                    <a:lnTo>
                      <a:pt x="349" y="2502"/>
                    </a:lnTo>
                    <a:lnTo>
                      <a:pt x="351" y="2516"/>
                    </a:lnTo>
                    <a:lnTo>
                      <a:pt x="353" y="2508"/>
                    </a:lnTo>
                    <a:lnTo>
                      <a:pt x="355" y="2544"/>
                    </a:lnTo>
                    <a:lnTo>
                      <a:pt x="355" y="2571"/>
                    </a:lnTo>
                    <a:lnTo>
                      <a:pt x="356" y="2599"/>
                    </a:lnTo>
                    <a:lnTo>
                      <a:pt x="358" y="2607"/>
                    </a:lnTo>
                    <a:lnTo>
                      <a:pt x="360" y="2620"/>
                    </a:lnTo>
                    <a:lnTo>
                      <a:pt x="360" y="2599"/>
                    </a:lnTo>
                    <a:lnTo>
                      <a:pt x="362" y="2599"/>
                    </a:lnTo>
                    <a:lnTo>
                      <a:pt x="364" y="2607"/>
                    </a:lnTo>
                    <a:lnTo>
                      <a:pt x="366" y="2607"/>
                    </a:lnTo>
                    <a:lnTo>
                      <a:pt x="368" y="2620"/>
                    </a:lnTo>
                    <a:lnTo>
                      <a:pt x="370" y="2627"/>
                    </a:lnTo>
                    <a:lnTo>
                      <a:pt x="372" y="2620"/>
                    </a:lnTo>
                    <a:lnTo>
                      <a:pt x="374" y="2612"/>
                    </a:lnTo>
                    <a:lnTo>
                      <a:pt x="374" y="2627"/>
                    </a:lnTo>
                    <a:lnTo>
                      <a:pt x="375" y="2641"/>
                    </a:lnTo>
                    <a:lnTo>
                      <a:pt x="377" y="2620"/>
                    </a:lnTo>
                    <a:lnTo>
                      <a:pt x="379" y="2627"/>
                    </a:lnTo>
                    <a:lnTo>
                      <a:pt x="379" y="2633"/>
                    </a:lnTo>
                    <a:lnTo>
                      <a:pt x="381" y="2627"/>
                    </a:lnTo>
                    <a:lnTo>
                      <a:pt x="383" y="2612"/>
                    </a:lnTo>
                    <a:lnTo>
                      <a:pt x="385" y="2627"/>
                    </a:lnTo>
                    <a:lnTo>
                      <a:pt x="387" y="2612"/>
                    </a:lnTo>
                    <a:lnTo>
                      <a:pt x="387" y="2627"/>
                    </a:lnTo>
                    <a:lnTo>
                      <a:pt x="389" y="2627"/>
                    </a:lnTo>
                    <a:lnTo>
                      <a:pt x="391" y="2620"/>
                    </a:lnTo>
                    <a:lnTo>
                      <a:pt x="392" y="2607"/>
                    </a:lnTo>
                    <a:lnTo>
                      <a:pt x="394" y="2607"/>
                    </a:lnTo>
                    <a:lnTo>
                      <a:pt x="394" y="2586"/>
                    </a:lnTo>
                    <a:lnTo>
                      <a:pt x="396" y="2578"/>
                    </a:lnTo>
                    <a:lnTo>
                      <a:pt x="398" y="2607"/>
                    </a:lnTo>
                    <a:lnTo>
                      <a:pt x="400" y="2627"/>
                    </a:lnTo>
                    <a:lnTo>
                      <a:pt x="402" y="2633"/>
                    </a:lnTo>
                    <a:lnTo>
                      <a:pt x="402" y="2641"/>
                    </a:lnTo>
                    <a:lnTo>
                      <a:pt x="404" y="2633"/>
                    </a:lnTo>
                    <a:lnTo>
                      <a:pt x="406" y="2607"/>
                    </a:lnTo>
                    <a:lnTo>
                      <a:pt x="408" y="2599"/>
                    </a:lnTo>
                    <a:lnTo>
                      <a:pt x="410" y="2599"/>
                    </a:lnTo>
                    <a:lnTo>
                      <a:pt x="410" y="2591"/>
                    </a:lnTo>
                    <a:lnTo>
                      <a:pt x="411" y="2607"/>
                    </a:lnTo>
                    <a:lnTo>
                      <a:pt x="413" y="2627"/>
                    </a:lnTo>
                    <a:lnTo>
                      <a:pt x="415" y="2620"/>
                    </a:lnTo>
                    <a:lnTo>
                      <a:pt x="417" y="2627"/>
                    </a:lnTo>
                    <a:lnTo>
                      <a:pt x="417" y="2648"/>
                    </a:lnTo>
                    <a:lnTo>
                      <a:pt x="419" y="2661"/>
                    </a:lnTo>
                    <a:lnTo>
                      <a:pt x="421" y="2654"/>
                    </a:lnTo>
                    <a:lnTo>
                      <a:pt x="423" y="2669"/>
                    </a:lnTo>
                    <a:lnTo>
                      <a:pt x="425" y="2669"/>
                    </a:lnTo>
                    <a:lnTo>
                      <a:pt x="427" y="2654"/>
                    </a:lnTo>
                    <a:lnTo>
                      <a:pt x="427" y="2648"/>
                    </a:lnTo>
                    <a:lnTo>
                      <a:pt x="429" y="2648"/>
                    </a:lnTo>
                    <a:lnTo>
                      <a:pt x="430" y="2648"/>
                    </a:lnTo>
                    <a:lnTo>
                      <a:pt x="432" y="2648"/>
                    </a:lnTo>
                    <a:lnTo>
                      <a:pt x="434" y="2648"/>
                    </a:lnTo>
                    <a:lnTo>
                      <a:pt x="436" y="2641"/>
                    </a:lnTo>
                    <a:lnTo>
                      <a:pt x="436" y="2633"/>
                    </a:lnTo>
                    <a:lnTo>
                      <a:pt x="438" y="2627"/>
                    </a:lnTo>
                    <a:lnTo>
                      <a:pt x="440" y="2612"/>
                    </a:lnTo>
                    <a:lnTo>
                      <a:pt x="442" y="2620"/>
                    </a:lnTo>
                    <a:lnTo>
                      <a:pt x="444" y="2612"/>
                    </a:lnTo>
                    <a:lnTo>
                      <a:pt x="446" y="2620"/>
                    </a:lnTo>
                    <a:lnTo>
                      <a:pt x="448" y="2599"/>
                    </a:lnTo>
                    <a:lnTo>
                      <a:pt x="449" y="2586"/>
                    </a:lnTo>
                    <a:lnTo>
                      <a:pt x="451" y="2591"/>
                    </a:lnTo>
                    <a:lnTo>
                      <a:pt x="453" y="2586"/>
                    </a:lnTo>
                    <a:lnTo>
                      <a:pt x="455" y="2586"/>
                    </a:lnTo>
                    <a:lnTo>
                      <a:pt x="457" y="2591"/>
                    </a:lnTo>
                    <a:lnTo>
                      <a:pt x="457" y="2482"/>
                    </a:lnTo>
                    <a:lnTo>
                      <a:pt x="459" y="2273"/>
                    </a:lnTo>
                    <a:lnTo>
                      <a:pt x="461" y="1997"/>
                    </a:lnTo>
                    <a:lnTo>
                      <a:pt x="463" y="1656"/>
                    </a:lnTo>
                    <a:lnTo>
                      <a:pt x="465" y="1323"/>
                    </a:lnTo>
                    <a:lnTo>
                      <a:pt x="466" y="1081"/>
                    </a:lnTo>
                    <a:lnTo>
                      <a:pt x="468" y="914"/>
                    </a:lnTo>
                    <a:lnTo>
                      <a:pt x="468" y="818"/>
                    </a:lnTo>
                    <a:lnTo>
                      <a:pt x="470" y="763"/>
                    </a:lnTo>
                    <a:lnTo>
                      <a:pt x="472" y="721"/>
                    </a:lnTo>
                    <a:lnTo>
                      <a:pt x="474" y="664"/>
                    </a:lnTo>
                    <a:lnTo>
                      <a:pt x="476" y="602"/>
                    </a:lnTo>
                    <a:lnTo>
                      <a:pt x="478" y="519"/>
                    </a:lnTo>
                    <a:lnTo>
                      <a:pt x="480" y="437"/>
                    </a:lnTo>
                    <a:lnTo>
                      <a:pt x="482" y="326"/>
                    </a:lnTo>
                    <a:lnTo>
                      <a:pt x="482" y="229"/>
                    </a:lnTo>
                    <a:lnTo>
                      <a:pt x="484" y="131"/>
                    </a:lnTo>
                    <a:lnTo>
                      <a:pt x="485" y="62"/>
                    </a:lnTo>
                    <a:lnTo>
                      <a:pt x="487" y="0"/>
                    </a:lnTo>
                  </a:path>
                </a:pathLst>
              </a:custGeom>
              <a:noFill/>
              <a:ln w="381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7" name="Freeform 28"/>
              <p:cNvSpPr>
                <a:spLocks/>
              </p:cNvSpPr>
              <p:nvPr/>
            </p:nvSpPr>
            <p:spPr bwMode="auto">
              <a:xfrm>
                <a:off x="1461" y="1168"/>
                <a:ext cx="1610" cy="1933"/>
              </a:xfrm>
              <a:custGeom>
                <a:avLst/>
                <a:gdLst>
                  <a:gd name="T0" fmla="*/ 15 w 1880"/>
                  <a:gd name="T1" fmla="*/ 283 h 2794"/>
                  <a:gd name="T2" fmla="*/ 31 w 1880"/>
                  <a:gd name="T3" fmla="*/ 931 h 2794"/>
                  <a:gd name="T4" fmla="*/ 47 w 1880"/>
                  <a:gd name="T5" fmla="*/ 1304 h 2794"/>
                  <a:gd name="T6" fmla="*/ 65 w 1880"/>
                  <a:gd name="T7" fmla="*/ 1593 h 2794"/>
                  <a:gd name="T8" fmla="*/ 81 w 1880"/>
                  <a:gd name="T9" fmla="*/ 1789 h 2794"/>
                  <a:gd name="T10" fmla="*/ 99 w 1880"/>
                  <a:gd name="T11" fmla="*/ 1851 h 2794"/>
                  <a:gd name="T12" fmla="*/ 117 w 1880"/>
                  <a:gd name="T13" fmla="*/ 1895 h 2794"/>
                  <a:gd name="T14" fmla="*/ 135 w 1880"/>
                  <a:gd name="T15" fmla="*/ 1880 h 2794"/>
                  <a:gd name="T16" fmla="*/ 153 w 1880"/>
                  <a:gd name="T17" fmla="*/ 1707 h 2794"/>
                  <a:gd name="T18" fmla="*/ 172 w 1880"/>
                  <a:gd name="T19" fmla="*/ 1272 h 2794"/>
                  <a:gd name="T20" fmla="*/ 190 w 1880"/>
                  <a:gd name="T21" fmla="*/ 1445 h 2794"/>
                  <a:gd name="T22" fmla="*/ 210 w 1880"/>
                  <a:gd name="T23" fmla="*/ 1627 h 2794"/>
                  <a:gd name="T24" fmla="*/ 230 w 1880"/>
                  <a:gd name="T25" fmla="*/ 1731 h 2794"/>
                  <a:gd name="T26" fmla="*/ 249 w 1880"/>
                  <a:gd name="T27" fmla="*/ 1751 h 2794"/>
                  <a:gd name="T28" fmla="*/ 270 w 1880"/>
                  <a:gd name="T29" fmla="*/ 1808 h 2794"/>
                  <a:gd name="T30" fmla="*/ 289 w 1880"/>
                  <a:gd name="T31" fmla="*/ 1842 h 2794"/>
                  <a:gd name="T32" fmla="*/ 311 w 1880"/>
                  <a:gd name="T33" fmla="*/ 1918 h 2794"/>
                  <a:gd name="T34" fmla="*/ 331 w 1880"/>
                  <a:gd name="T35" fmla="*/ 1851 h 2794"/>
                  <a:gd name="T36" fmla="*/ 353 w 1880"/>
                  <a:gd name="T37" fmla="*/ 1870 h 2794"/>
                  <a:gd name="T38" fmla="*/ 374 w 1880"/>
                  <a:gd name="T39" fmla="*/ 1856 h 2794"/>
                  <a:gd name="T40" fmla="*/ 397 w 1880"/>
                  <a:gd name="T41" fmla="*/ 1885 h 2794"/>
                  <a:gd name="T42" fmla="*/ 420 w 1880"/>
                  <a:gd name="T43" fmla="*/ 1856 h 2794"/>
                  <a:gd name="T44" fmla="*/ 440 w 1880"/>
                  <a:gd name="T45" fmla="*/ 1716 h 2794"/>
                  <a:gd name="T46" fmla="*/ 465 w 1880"/>
                  <a:gd name="T47" fmla="*/ 946 h 2794"/>
                  <a:gd name="T48" fmla="*/ 487 w 1880"/>
                  <a:gd name="T49" fmla="*/ 135 h 2794"/>
                  <a:gd name="T50" fmla="*/ 510 w 1880"/>
                  <a:gd name="T51" fmla="*/ 34 h 2794"/>
                  <a:gd name="T52" fmla="*/ 534 w 1880"/>
                  <a:gd name="T53" fmla="*/ 355 h 2794"/>
                  <a:gd name="T54" fmla="*/ 559 w 1880"/>
                  <a:gd name="T55" fmla="*/ 940 h 2794"/>
                  <a:gd name="T56" fmla="*/ 583 w 1880"/>
                  <a:gd name="T57" fmla="*/ 1314 h 2794"/>
                  <a:gd name="T58" fmla="*/ 608 w 1880"/>
                  <a:gd name="T59" fmla="*/ 1555 h 2794"/>
                  <a:gd name="T60" fmla="*/ 632 w 1880"/>
                  <a:gd name="T61" fmla="*/ 1521 h 2794"/>
                  <a:gd name="T62" fmla="*/ 659 w 1880"/>
                  <a:gd name="T63" fmla="*/ 1203 h 2794"/>
                  <a:gd name="T64" fmla="*/ 683 w 1880"/>
                  <a:gd name="T65" fmla="*/ 1021 h 2794"/>
                  <a:gd name="T66" fmla="*/ 708 w 1880"/>
                  <a:gd name="T67" fmla="*/ 1180 h 2794"/>
                  <a:gd name="T68" fmla="*/ 735 w 1880"/>
                  <a:gd name="T69" fmla="*/ 1448 h 2794"/>
                  <a:gd name="T70" fmla="*/ 760 w 1880"/>
                  <a:gd name="T71" fmla="*/ 1573 h 2794"/>
                  <a:gd name="T72" fmla="*/ 788 w 1880"/>
                  <a:gd name="T73" fmla="*/ 1703 h 2794"/>
                  <a:gd name="T74" fmla="*/ 816 w 1880"/>
                  <a:gd name="T75" fmla="*/ 1707 h 2794"/>
                  <a:gd name="T76" fmla="*/ 842 w 1880"/>
                  <a:gd name="T77" fmla="*/ 1737 h 2794"/>
                  <a:gd name="T78" fmla="*/ 869 w 1880"/>
                  <a:gd name="T79" fmla="*/ 1779 h 2794"/>
                  <a:gd name="T80" fmla="*/ 898 w 1880"/>
                  <a:gd name="T81" fmla="*/ 1808 h 2794"/>
                  <a:gd name="T82" fmla="*/ 927 w 1880"/>
                  <a:gd name="T83" fmla="*/ 1847 h 2794"/>
                  <a:gd name="T84" fmla="*/ 954 w 1880"/>
                  <a:gd name="T85" fmla="*/ 1856 h 2794"/>
                  <a:gd name="T86" fmla="*/ 983 w 1880"/>
                  <a:gd name="T87" fmla="*/ 1895 h 2794"/>
                  <a:gd name="T88" fmla="*/ 1012 w 1880"/>
                  <a:gd name="T89" fmla="*/ 1899 h 2794"/>
                  <a:gd name="T90" fmla="*/ 1041 w 1880"/>
                  <a:gd name="T91" fmla="*/ 1693 h 2794"/>
                  <a:gd name="T92" fmla="*/ 1072 w 1880"/>
                  <a:gd name="T93" fmla="*/ 1348 h 2794"/>
                  <a:gd name="T94" fmla="*/ 1102 w 1880"/>
                  <a:gd name="T95" fmla="*/ 1214 h 2794"/>
                  <a:gd name="T96" fmla="*/ 1133 w 1880"/>
                  <a:gd name="T97" fmla="*/ 1324 h 2794"/>
                  <a:gd name="T98" fmla="*/ 1162 w 1880"/>
                  <a:gd name="T99" fmla="*/ 1564 h 2794"/>
                  <a:gd name="T100" fmla="*/ 1195 w 1880"/>
                  <a:gd name="T101" fmla="*/ 1684 h 2794"/>
                  <a:gd name="T102" fmla="*/ 1225 w 1880"/>
                  <a:gd name="T103" fmla="*/ 1602 h 2794"/>
                  <a:gd name="T104" fmla="*/ 1256 w 1880"/>
                  <a:gd name="T105" fmla="*/ 1401 h 2794"/>
                  <a:gd name="T106" fmla="*/ 1289 w 1880"/>
                  <a:gd name="T107" fmla="*/ 1319 h 2794"/>
                  <a:gd name="T108" fmla="*/ 1320 w 1880"/>
                  <a:gd name="T109" fmla="*/ 1445 h 2794"/>
                  <a:gd name="T110" fmla="*/ 1352 w 1880"/>
                  <a:gd name="T111" fmla="*/ 1555 h 2794"/>
                  <a:gd name="T112" fmla="*/ 1386 w 1880"/>
                  <a:gd name="T113" fmla="*/ 1645 h 2794"/>
                  <a:gd name="T114" fmla="*/ 1419 w 1880"/>
                  <a:gd name="T115" fmla="*/ 1760 h 2794"/>
                  <a:gd name="T116" fmla="*/ 1451 w 1880"/>
                  <a:gd name="T117" fmla="*/ 1828 h 2794"/>
                  <a:gd name="T118" fmla="*/ 1485 w 1880"/>
                  <a:gd name="T119" fmla="*/ 1842 h 2794"/>
                  <a:gd name="T120" fmla="*/ 1519 w 1880"/>
                  <a:gd name="T121" fmla="*/ 1716 h 2794"/>
                  <a:gd name="T122" fmla="*/ 1553 w 1880"/>
                  <a:gd name="T123" fmla="*/ 1439 h 2794"/>
                  <a:gd name="T124" fmla="*/ 1588 w 1880"/>
                  <a:gd name="T125" fmla="*/ 1252 h 27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80"/>
                  <a:gd name="T190" fmla="*/ 0 h 2794"/>
                  <a:gd name="T191" fmla="*/ 1880 w 1880"/>
                  <a:gd name="T192" fmla="*/ 2794 h 27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80" h="2794">
                    <a:moveTo>
                      <a:pt x="0" y="174"/>
                    </a:moveTo>
                    <a:lnTo>
                      <a:pt x="2" y="132"/>
                    </a:lnTo>
                    <a:lnTo>
                      <a:pt x="4" y="91"/>
                    </a:lnTo>
                    <a:lnTo>
                      <a:pt x="6" y="62"/>
                    </a:lnTo>
                    <a:lnTo>
                      <a:pt x="8" y="41"/>
                    </a:lnTo>
                    <a:lnTo>
                      <a:pt x="10" y="36"/>
                    </a:lnTo>
                    <a:lnTo>
                      <a:pt x="10" y="70"/>
                    </a:lnTo>
                    <a:lnTo>
                      <a:pt x="12" y="146"/>
                    </a:lnTo>
                    <a:lnTo>
                      <a:pt x="14" y="221"/>
                    </a:lnTo>
                    <a:lnTo>
                      <a:pt x="16" y="320"/>
                    </a:lnTo>
                    <a:lnTo>
                      <a:pt x="17" y="409"/>
                    </a:lnTo>
                    <a:lnTo>
                      <a:pt x="19" y="492"/>
                    </a:lnTo>
                    <a:lnTo>
                      <a:pt x="21" y="549"/>
                    </a:lnTo>
                    <a:lnTo>
                      <a:pt x="23" y="638"/>
                    </a:lnTo>
                    <a:lnTo>
                      <a:pt x="25" y="721"/>
                    </a:lnTo>
                    <a:lnTo>
                      <a:pt x="27" y="797"/>
                    </a:lnTo>
                    <a:lnTo>
                      <a:pt x="27" y="859"/>
                    </a:lnTo>
                    <a:lnTo>
                      <a:pt x="29" y="958"/>
                    </a:lnTo>
                    <a:lnTo>
                      <a:pt x="31" y="1041"/>
                    </a:lnTo>
                    <a:lnTo>
                      <a:pt x="33" y="1130"/>
                    </a:lnTo>
                    <a:lnTo>
                      <a:pt x="34" y="1234"/>
                    </a:lnTo>
                    <a:lnTo>
                      <a:pt x="36" y="1346"/>
                    </a:lnTo>
                    <a:lnTo>
                      <a:pt x="38" y="1429"/>
                    </a:lnTo>
                    <a:lnTo>
                      <a:pt x="40" y="1512"/>
                    </a:lnTo>
                    <a:lnTo>
                      <a:pt x="42" y="1575"/>
                    </a:lnTo>
                    <a:lnTo>
                      <a:pt x="44" y="1637"/>
                    </a:lnTo>
                    <a:lnTo>
                      <a:pt x="46" y="1692"/>
                    </a:lnTo>
                    <a:lnTo>
                      <a:pt x="48" y="1734"/>
                    </a:lnTo>
                    <a:lnTo>
                      <a:pt x="48" y="1775"/>
                    </a:lnTo>
                    <a:lnTo>
                      <a:pt x="50" y="1802"/>
                    </a:lnTo>
                    <a:lnTo>
                      <a:pt x="52" y="1838"/>
                    </a:lnTo>
                    <a:lnTo>
                      <a:pt x="53" y="1851"/>
                    </a:lnTo>
                    <a:lnTo>
                      <a:pt x="55" y="1885"/>
                    </a:lnTo>
                    <a:lnTo>
                      <a:pt x="57" y="1906"/>
                    </a:lnTo>
                    <a:lnTo>
                      <a:pt x="59" y="1963"/>
                    </a:lnTo>
                    <a:lnTo>
                      <a:pt x="61" y="1997"/>
                    </a:lnTo>
                    <a:lnTo>
                      <a:pt x="63" y="2059"/>
                    </a:lnTo>
                    <a:lnTo>
                      <a:pt x="65" y="2109"/>
                    </a:lnTo>
                    <a:lnTo>
                      <a:pt x="67" y="2143"/>
                    </a:lnTo>
                    <a:lnTo>
                      <a:pt x="69" y="2171"/>
                    </a:lnTo>
                    <a:lnTo>
                      <a:pt x="71" y="2211"/>
                    </a:lnTo>
                    <a:lnTo>
                      <a:pt x="72" y="2232"/>
                    </a:lnTo>
                    <a:lnTo>
                      <a:pt x="74" y="2252"/>
                    </a:lnTo>
                    <a:lnTo>
                      <a:pt x="76" y="2302"/>
                    </a:lnTo>
                    <a:lnTo>
                      <a:pt x="76" y="2351"/>
                    </a:lnTo>
                    <a:lnTo>
                      <a:pt x="78" y="2392"/>
                    </a:lnTo>
                    <a:lnTo>
                      <a:pt x="80" y="2419"/>
                    </a:lnTo>
                    <a:lnTo>
                      <a:pt x="82" y="2447"/>
                    </a:lnTo>
                    <a:lnTo>
                      <a:pt x="84" y="2489"/>
                    </a:lnTo>
                    <a:lnTo>
                      <a:pt x="86" y="2502"/>
                    </a:lnTo>
                    <a:lnTo>
                      <a:pt x="88" y="2502"/>
                    </a:lnTo>
                    <a:lnTo>
                      <a:pt x="90" y="2538"/>
                    </a:lnTo>
                    <a:lnTo>
                      <a:pt x="91" y="2559"/>
                    </a:lnTo>
                    <a:lnTo>
                      <a:pt x="93" y="2565"/>
                    </a:lnTo>
                    <a:lnTo>
                      <a:pt x="95" y="2586"/>
                    </a:lnTo>
                    <a:lnTo>
                      <a:pt x="97" y="2622"/>
                    </a:lnTo>
                    <a:lnTo>
                      <a:pt x="99" y="2635"/>
                    </a:lnTo>
                    <a:lnTo>
                      <a:pt x="101" y="2669"/>
                    </a:lnTo>
                    <a:lnTo>
                      <a:pt x="103" y="2669"/>
                    </a:lnTo>
                    <a:lnTo>
                      <a:pt x="105" y="2682"/>
                    </a:lnTo>
                    <a:lnTo>
                      <a:pt x="107" y="2682"/>
                    </a:lnTo>
                    <a:lnTo>
                      <a:pt x="108" y="2669"/>
                    </a:lnTo>
                    <a:lnTo>
                      <a:pt x="110" y="2648"/>
                    </a:lnTo>
                    <a:lnTo>
                      <a:pt x="112" y="2656"/>
                    </a:lnTo>
                    <a:lnTo>
                      <a:pt x="114" y="2663"/>
                    </a:lnTo>
                    <a:lnTo>
                      <a:pt x="116" y="2676"/>
                    </a:lnTo>
                    <a:lnTo>
                      <a:pt x="118" y="2690"/>
                    </a:lnTo>
                    <a:lnTo>
                      <a:pt x="120" y="2703"/>
                    </a:lnTo>
                    <a:lnTo>
                      <a:pt x="122" y="2710"/>
                    </a:lnTo>
                    <a:lnTo>
                      <a:pt x="124" y="2703"/>
                    </a:lnTo>
                    <a:lnTo>
                      <a:pt x="126" y="2697"/>
                    </a:lnTo>
                    <a:lnTo>
                      <a:pt x="127" y="2703"/>
                    </a:lnTo>
                    <a:lnTo>
                      <a:pt x="129" y="2718"/>
                    </a:lnTo>
                    <a:lnTo>
                      <a:pt x="131" y="2718"/>
                    </a:lnTo>
                    <a:lnTo>
                      <a:pt x="133" y="2724"/>
                    </a:lnTo>
                    <a:lnTo>
                      <a:pt x="135" y="2724"/>
                    </a:lnTo>
                    <a:lnTo>
                      <a:pt x="137" y="2739"/>
                    </a:lnTo>
                    <a:lnTo>
                      <a:pt x="139" y="2739"/>
                    </a:lnTo>
                    <a:lnTo>
                      <a:pt x="141" y="2731"/>
                    </a:lnTo>
                    <a:lnTo>
                      <a:pt x="143" y="2731"/>
                    </a:lnTo>
                    <a:lnTo>
                      <a:pt x="145" y="2752"/>
                    </a:lnTo>
                    <a:lnTo>
                      <a:pt x="146" y="2739"/>
                    </a:lnTo>
                    <a:lnTo>
                      <a:pt x="148" y="2731"/>
                    </a:lnTo>
                    <a:lnTo>
                      <a:pt x="150" y="2739"/>
                    </a:lnTo>
                    <a:lnTo>
                      <a:pt x="152" y="2731"/>
                    </a:lnTo>
                    <a:lnTo>
                      <a:pt x="154" y="2710"/>
                    </a:lnTo>
                    <a:lnTo>
                      <a:pt x="156" y="2718"/>
                    </a:lnTo>
                    <a:lnTo>
                      <a:pt x="158" y="2718"/>
                    </a:lnTo>
                    <a:lnTo>
                      <a:pt x="160" y="2731"/>
                    </a:lnTo>
                    <a:lnTo>
                      <a:pt x="162" y="2745"/>
                    </a:lnTo>
                    <a:lnTo>
                      <a:pt x="163" y="2752"/>
                    </a:lnTo>
                    <a:lnTo>
                      <a:pt x="165" y="2752"/>
                    </a:lnTo>
                    <a:lnTo>
                      <a:pt x="167" y="2752"/>
                    </a:lnTo>
                    <a:lnTo>
                      <a:pt x="169" y="2745"/>
                    </a:lnTo>
                    <a:lnTo>
                      <a:pt x="171" y="2703"/>
                    </a:lnTo>
                    <a:lnTo>
                      <a:pt x="173" y="2648"/>
                    </a:lnTo>
                    <a:lnTo>
                      <a:pt x="175" y="2593"/>
                    </a:lnTo>
                    <a:lnTo>
                      <a:pt x="177" y="2523"/>
                    </a:lnTo>
                    <a:lnTo>
                      <a:pt x="179" y="2468"/>
                    </a:lnTo>
                    <a:lnTo>
                      <a:pt x="181" y="2427"/>
                    </a:lnTo>
                    <a:lnTo>
                      <a:pt x="182" y="2398"/>
                    </a:lnTo>
                    <a:lnTo>
                      <a:pt x="184" y="2343"/>
                    </a:lnTo>
                    <a:lnTo>
                      <a:pt x="186" y="2268"/>
                    </a:lnTo>
                    <a:lnTo>
                      <a:pt x="188" y="2184"/>
                    </a:lnTo>
                    <a:lnTo>
                      <a:pt x="190" y="2088"/>
                    </a:lnTo>
                    <a:lnTo>
                      <a:pt x="192" y="2004"/>
                    </a:lnTo>
                    <a:lnTo>
                      <a:pt x="194" y="1934"/>
                    </a:lnTo>
                    <a:lnTo>
                      <a:pt x="196" y="1885"/>
                    </a:lnTo>
                    <a:lnTo>
                      <a:pt x="200" y="1844"/>
                    </a:lnTo>
                    <a:lnTo>
                      <a:pt x="201" y="1838"/>
                    </a:lnTo>
                    <a:lnTo>
                      <a:pt x="203" y="1830"/>
                    </a:lnTo>
                    <a:lnTo>
                      <a:pt x="205" y="1823"/>
                    </a:lnTo>
                    <a:lnTo>
                      <a:pt x="207" y="1851"/>
                    </a:lnTo>
                    <a:lnTo>
                      <a:pt x="209" y="1859"/>
                    </a:lnTo>
                    <a:lnTo>
                      <a:pt x="211" y="1872"/>
                    </a:lnTo>
                    <a:lnTo>
                      <a:pt x="213" y="1900"/>
                    </a:lnTo>
                    <a:lnTo>
                      <a:pt x="215" y="1942"/>
                    </a:lnTo>
                    <a:lnTo>
                      <a:pt x="217" y="1976"/>
                    </a:lnTo>
                    <a:lnTo>
                      <a:pt x="219" y="2018"/>
                    </a:lnTo>
                    <a:lnTo>
                      <a:pt x="220" y="2067"/>
                    </a:lnTo>
                    <a:lnTo>
                      <a:pt x="222" y="2088"/>
                    </a:lnTo>
                    <a:lnTo>
                      <a:pt x="224" y="2129"/>
                    </a:lnTo>
                    <a:lnTo>
                      <a:pt x="226" y="2150"/>
                    </a:lnTo>
                    <a:lnTo>
                      <a:pt x="228" y="2156"/>
                    </a:lnTo>
                    <a:lnTo>
                      <a:pt x="232" y="2171"/>
                    </a:lnTo>
                    <a:lnTo>
                      <a:pt x="234" y="2205"/>
                    </a:lnTo>
                    <a:lnTo>
                      <a:pt x="236" y="2205"/>
                    </a:lnTo>
                    <a:lnTo>
                      <a:pt x="237" y="2232"/>
                    </a:lnTo>
                    <a:lnTo>
                      <a:pt x="239" y="2281"/>
                    </a:lnTo>
                    <a:lnTo>
                      <a:pt x="241" y="2294"/>
                    </a:lnTo>
                    <a:lnTo>
                      <a:pt x="243" y="2315"/>
                    </a:lnTo>
                    <a:lnTo>
                      <a:pt x="245" y="2351"/>
                    </a:lnTo>
                    <a:lnTo>
                      <a:pt x="247" y="2364"/>
                    </a:lnTo>
                    <a:lnTo>
                      <a:pt x="249" y="2377"/>
                    </a:lnTo>
                    <a:lnTo>
                      <a:pt x="251" y="2406"/>
                    </a:lnTo>
                    <a:lnTo>
                      <a:pt x="253" y="2434"/>
                    </a:lnTo>
                    <a:lnTo>
                      <a:pt x="256" y="2455"/>
                    </a:lnTo>
                    <a:lnTo>
                      <a:pt x="258" y="2468"/>
                    </a:lnTo>
                    <a:lnTo>
                      <a:pt x="260" y="2489"/>
                    </a:lnTo>
                    <a:lnTo>
                      <a:pt x="262" y="2510"/>
                    </a:lnTo>
                    <a:lnTo>
                      <a:pt x="264" y="2502"/>
                    </a:lnTo>
                    <a:lnTo>
                      <a:pt x="266" y="2489"/>
                    </a:lnTo>
                    <a:lnTo>
                      <a:pt x="268" y="2502"/>
                    </a:lnTo>
                    <a:lnTo>
                      <a:pt x="270" y="2510"/>
                    </a:lnTo>
                    <a:lnTo>
                      <a:pt x="272" y="2502"/>
                    </a:lnTo>
                    <a:lnTo>
                      <a:pt x="274" y="2523"/>
                    </a:lnTo>
                    <a:lnTo>
                      <a:pt x="277" y="2531"/>
                    </a:lnTo>
                    <a:lnTo>
                      <a:pt x="279" y="2551"/>
                    </a:lnTo>
                    <a:lnTo>
                      <a:pt x="281" y="2544"/>
                    </a:lnTo>
                    <a:lnTo>
                      <a:pt x="283" y="2544"/>
                    </a:lnTo>
                    <a:lnTo>
                      <a:pt x="285" y="2538"/>
                    </a:lnTo>
                    <a:lnTo>
                      <a:pt x="287" y="2544"/>
                    </a:lnTo>
                    <a:lnTo>
                      <a:pt x="289" y="2523"/>
                    </a:lnTo>
                    <a:lnTo>
                      <a:pt x="291" y="2531"/>
                    </a:lnTo>
                    <a:lnTo>
                      <a:pt x="292" y="2538"/>
                    </a:lnTo>
                    <a:lnTo>
                      <a:pt x="296" y="2544"/>
                    </a:lnTo>
                    <a:lnTo>
                      <a:pt x="298" y="2559"/>
                    </a:lnTo>
                    <a:lnTo>
                      <a:pt x="300" y="2586"/>
                    </a:lnTo>
                    <a:lnTo>
                      <a:pt x="302" y="2593"/>
                    </a:lnTo>
                    <a:lnTo>
                      <a:pt x="304" y="2601"/>
                    </a:lnTo>
                    <a:lnTo>
                      <a:pt x="306" y="2593"/>
                    </a:lnTo>
                    <a:lnTo>
                      <a:pt x="308" y="2606"/>
                    </a:lnTo>
                    <a:lnTo>
                      <a:pt x="310" y="2586"/>
                    </a:lnTo>
                    <a:lnTo>
                      <a:pt x="313" y="2601"/>
                    </a:lnTo>
                    <a:lnTo>
                      <a:pt x="315" y="2614"/>
                    </a:lnTo>
                    <a:lnTo>
                      <a:pt x="317" y="2622"/>
                    </a:lnTo>
                    <a:lnTo>
                      <a:pt x="319" y="2622"/>
                    </a:lnTo>
                    <a:lnTo>
                      <a:pt x="321" y="2642"/>
                    </a:lnTo>
                    <a:lnTo>
                      <a:pt x="323" y="2635"/>
                    </a:lnTo>
                    <a:lnTo>
                      <a:pt x="325" y="2622"/>
                    </a:lnTo>
                    <a:lnTo>
                      <a:pt x="329" y="2642"/>
                    </a:lnTo>
                    <a:lnTo>
                      <a:pt x="330" y="2642"/>
                    </a:lnTo>
                    <a:lnTo>
                      <a:pt x="332" y="2642"/>
                    </a:lnTo>
                    <a:lnTo>
                      <a:pt x="334" y="2656"/>
                    </a:lnTo>
                    <a:lnTo>
                      <a:pt x="336" y="2669"/>
                    </a:lnTo>
                    <a:lnTo>
                      <a:pt x="338" y="2663"/>
                    </a:lnTo>
                    <a:lnTo>
                      <a:pt x="340" y="2682"/>
                    </a:lnTo>
                    <a:lnTo>
                      <a:pt x="344" y="2682"/>
                    </a:lnTo>
                    <a:lnTo>
                      <a:pt x="346" y="2690"/>
                    </a:lnTo>
                    <a:lnTo>
                      <a:pt x="348" y="2697"/>
                    </a:lnTo>
                    <a:lnTo>
                      <a:pt x="349" y="2718"/>
                    </a:lnTo>
                    <a:lnTo>
                      <a:pt x="351" y="2718"/>
                    </a:lnTo>
                    <a:lnTo>
                      <a:pt x="353" y="2739"/>
                    </a:lnTo>
                    <a:lnTo>
                      <a:pt x="357" y="2739"/>
                    </a:lnTo>
                    <a:lnTo>
                      <a:pt x="359" y="2760"/>
                    </a:lnTo>
                    <a:lnTo>
                      <a:pt x="361" y="2765"/>
                    </a:lnTo>
                    <a:lnTo>
                      <a:pt x="363" y="2773"/>
                    </a:lnTo>
                    <a:lnTo>
                      <a:pt x="365" y="2765"/>
                    </a:lnTo>
                    <a:lnTo>
                      <a:pt x="366" y="2760"/>
                    </a:lnTo>
                    <a:lnTo>
                      <a:pt x="370" y="2731"/>
                    </a:lnTo>
                    <a:lnTo>
                      <a:pt x="372" y="2710"/>
                    </a:lnTo>
                    <a:lnTo>
                      <a:pt x="374" y="2697"/>
                    </a:lnTo>
                    <a:lnTo>
                      <a:pt x="376" y="2703"/>
                    </a:lnTo>
                    <a:lnTo>
                      <a:pt x="378" y="2703"/>
                    </a:lnTo>
                    <a:lnTo>
                      <a:pt x="380" y="2703"/>
                    </a:lnTo>
                    <a:lnTo>
                      <a:pt x="384" y="2690"/>
                    </a:lnTo>
                    <a:lnTo>
                      <a:pt x="385" y="2682"/>
                    </a:lnTo>
                    <a:lnTo>
                      <a:pt x="387" y="2676"/>
                    </a:lnTo>
                    <a:lnTo>
                      <a:pt x="389" y="2682"/>
                    </a:lnTo>
                    <a:lnTo>
                      <a:pt x="391" y="2682"/>
                    </a:lnTo>
                    <a:lnTo>
                      <a:pt x="395" y="2703"/>
                    </a:lnTo>
                    <a:lnTo>
                      <a:pt x="397" y="2703"/>
                    </a:lnTo>
                    <a:lnTo>
                      <a:pt x="399" y="2703"/>
                    </a:lnTo>
                    <a:lnTo>
                      <a:pt x="401" y="2690"/>
                    </a:lnTo>
                    <a:lnTo>
                      <a:pt x="403" y="2697"/>
                    </a:lnTo>
                    <a:lnTo>
                      <a:pt x="406" y="2703"/>
                    </a:lnTo>
                    <a:lnTo>
                      <a:pt x="408" y="2710"/>
                    </a:lnTo>
                    <a:lnTo>
                      <a:pt x="410" y="2703"/>
                    </a:lnTo>
                    <a:lnTo>
                      <a:pt x="412" y="2703"/>
                    </a:lnTo>
                    <a:lnTo>
                      <a:pt x="414" y="2710"/>
                    </a:lnTo>
                    <a:lnTo>
                      <a:pt x="418" y="2703"/>
                    </a:lnTo>
                    <a:lnTo>
                      <a:pt x="420" y="2703"/>
                    </a:lnTo>
                    <a:lnTo>
                      <a:pt x="422" y="2718"/>
                    </a:lnTo>
                    <a:lnTo>
                      <a:pt x="423" y="2739"/>
                    </a:lnTo>
                    <a:lnTo>
                      <a:pt x="425" y="2739"/>
                    </a:lnTo>
                    <a:lnTo>
                      <a:pt x="429" y="2739"/>
                    </a:lnTo>
                    <a:lnTo>
                      <a:pt x="431" y="2731"/>
                    </a:lnTo>
                    <a:lnTo>
                      <a:pt x="433" y="2718"/>
                    </a:lnTo>
                    <a:lnTo>
                      <a:pt x="435" y="2690"/>
                    </a:lnTo>
                    <a:lnTo>
                      <a:pt x="437" y="2682"/>
                    </a:lnTo>
                    <a:lnTo>
                      <a:pt x="440" y="2676"/>
                    </a:lnTo>
                    <a:lnTo>
                      <a:pt x="442" y="2682"/>
                    </a:lnTo>
                    <a:lnTo>
                      <a:pt x="444" y="2682"/>
                    </a:lnTo>
                    <a:lnTo>
                      <a:pt x="446" y="2690"/>
                    </a:lnTo>
                    <a:lnTo>
                      <a:pt x="450" y="2703"/>
                    </a:lnTo>
                    <a:lnTo>
                      <a:pt x="452" y="2697"/>
                    </a:lnTo>
                    <a:lnTo>
                      <a:pt x="454" y="2703"/>
                    </a:lnTo>
                    <a:lnTo>
                      <a:pt x="456" y="2718"/>
                    </a:lnTo>
                    <a:lnTo>
                      <a:pt x="458" y="2739"/>
                    </a:lnTo>
                    <a:lnTo>
                      <a:pt x="461" y="2724"/>
                    </a:lnTo>
                    <a:lnTo>
                      <a:pt x="463" y="2724"/>
                    </a:lnTo>
                    <a:lnTo>
                      <a:pt x="465" y="2718"/>
                    </a:lnTo>
                    <a:lnTo>
                      <a:pt x="467" y="2703"/>
                    </a:lnTo>
                    <a:lnTo>
                      <a:pt x="471" y="2710"/>
                    </a:lnTo>
                    <a:lnTo>
                      <a:pt x="473" y="2710"/>
                    </a:lnTo>
                    <a:lnTo>
                      <a:pt x="475" y="2724"/>
                    </a:lnTo>
                    <a:lnTo>
                      <a:pt x="477" y="2718"/>
                    </a:lnTo>
                    <a:lnTo>
                      <a:pt x="480" y="2718"/>
                    </a:lnTo>
                    <a:lnTo>
                      <a:pt x="482" y="2682"/>
                    </a:lnTo>
                    <a:lnTo>
                      <a:pt x="484" y="2676"/>
                    </a:lnTo>
                    <a:lnTo>
                      <a:pt x="486" y="2663"/>
                    </a:lnTo>
                    <a:lnTo>
                      <a:pt x="490" y="2682"/>
                    </a:lnTo>
                    <a:lnTo>
                      <a:pt x="492" y="2682"/>
                    </a:lnTo>
                    <a:lnTo>
                      <a:pt x="494" y="2690"/>
                    </a:lnTo>
                    <a:lnTo>
                      <a:pt x="495" y="2676"/>
                    </a:lnTo>
                    <a:lnTo>
                      <a:pt x="499" y="2656"/>
                    </a:lnTo>
                    <a:lnTo>
                      <a:pt x="501" y="2627"/>
                    </a:lnTo>
                    <a:lnTo>
                      <a:pt x="503" y="2622"/>
                    </a:lnTo>
                    <a:lnTo>
                      <a:pt x="505" y="2606"/>
                    </a:lnTo>
                    <a:lnTo>
                      <a:pt x="509" y="2601"/>
                    </a:lnTo>
                    <a:lnTo>
                      <a:pt x="511" y="2586"/>
                    </a:lnTo>
                    <a:lnTo>
                      <a:pt x="513" y="2544"/>
                    </a:lnTo>
                    <a:lnTo>
                      <a:pt x="514" y="2481"/>
                    </a:lnTo>
                    <a:lnTo>
                      <a:pt x="518" y="2413"/>
                    </a:lnTo>
                    <a:lnTo>
                      <a:pt x="520" y="2357"/>
                    </a:lnTo>
                    <a:lnTo>
                      <a:pt x="522" y="2281"/>
                    </a:lnTo>
                    <a:lnTo>
                      <a:pt x="526" y="2198"/>
                    </a:lnTo>
                    <a:lnTo>
                      <a:pt x="528" y="2122"/>
                    </a:lnTo>
                    <a:lnTo>
                      <a:pt x="530" y="2038"/>
                    </a:lnTo>
                    <a:lnTo>
                      <a:pt x="532" y="1906"/>
                    </a:lnTo>
                    <a:lnTo>
                      <a:pt x="535" y="1775"/>
                    </a:lnTo>
                    <a:lnTo>
                      <a:pt x="537" y="1650"/>
                    </a:lnTo>
                    <a:lnTo>
                      <a:pt x="539" y="1505"/>
                    </a:lnTo>
                    <a:lnTo>
                      <a:pt x="543" y="1367"/>
                    </a:lnTo>
                    <a:lnTo>
                      <a:pt x="545" y="1242"/>
                    </a:lnTo>
                    <a:lnTo>
                      <a:pt x="547" y="1124"/>
                    </a:lnTo>
                    <a:lnTo>
                      <a:pt x="549" y="978"/>
                    </a:lnTo>
                    <a:lnTo>
                      <a:pt x="552" y="854"/>
                    </a:lnTo>
                    <a:lnTo>
                      <a:pt x="554" y="708"/>
                    </a:lnTo>
                    <a:lnTo>
                      <a:pt x="556" y="583"/>
                    </a:lnTo>
                    <a:lnTo>
                      <a:pt x="560" y="479"/>
                    </a:lnTo>
                    <a:lnTo>
                      <a:pt x="562" y="403"/>
                    </a:lnTo>
                    <a:lnTo>
                      <a:pt x="564" y="312"/>
                    </a:lnTo>
                    <a:lnTo>
                      <a:pt x="566" y="257"/>
                    </a:lnTo>
                    <a:lnTo>
                      <a:pt x="569" y="195"/>
                    </a:lnTo>
                    <a:lnTo>
                      <a:pt x="571" y="132"/>
                    </a:lnTo>
                    <a:lnTo>
                      <a:pt x="573" y="83"/>
                    </a:lnTo>
                    <a:lnTo>
                      <a:pt x="577" y="62"/>
                    </a:lnTo>
                    <a:lnTo>
                      <a:pt x="579" y="36"/>
                    </a:lnTo>
                    <a:lnTo>
                      <a:pt x="581" y="21"/>
                    </a:lnTo>
                    <a:lnTo>
                      <a:pt x="585" y="21"/>
                    </a:lnTo>
                    <a:lnTo>
                      <a:pt x="587" y="21"/>
                    </a:lnTo>
                    <a:lnTo>
                      <a:pt x="588" y="0"/>
                    </a:lnTo>
                    <a:lnTo>
                      <a:pt x="592" y="21"/>
                    </a:lnTo>
                    <a:lnTo>
                      <a:pt x="594" y="41"/>
                    </a:lnTo>
                    <a:lnTo>
                      <a:pt x="596" y="49"/>
                    </a:lnTo>
                    <a:lnTo>
                      <a:pt x="598" y="70"/>
                    </a:lnTo>
                    <a:lnTo>
                      <a:pt x="602" y="111"/>
                    </a:lnTo>
                    <a:lnTo>
                      <a:pt x="604" y="125"/>
                    </a:lnTo>
                    <a:lnTo>
                      <a:pt x="606" y="146"/>
                    </a:lnTo>
                    <a:lnTo>
                      <a:pt x="609" y="187"/>
                    </a:lnTo>
                    <a:lnTo>
                      <a:pt x="611" y="208"/>
                    </a:lnTo>
                    <a:lnTo>
                      <a:pt x="613" y="257"/>
                    </a:lnTo>
                    <a:lnTo>
                      <a:pt x="617" y="305"/>
                    </a:lnTo>
                    <a:lnTo>
                      <a:pt x="619" y="367"/>
                    </a:lnTo>
                    <a:lnTo>
                      <a:pt x="621" y="416"/>
                    </a:lnTo>
                    <a:lnTo>
                      <a:pt x="624" y="513"/>
                    </a:lnTo>
                    <a:lnTo>
                      <a:pt x="626" y="583"/>
                    </a:lnTo>
                    <a:lnTo>
                      <a:pt x="628" y="674"/>
                    </a:lnTo>
                    <a:lnTo>
                      <a:pt x="632" y="755"/>
                    </a:lnTo>
                    <a:lnTo>
                      <a:pt x="634" y="838"/>
                    </a:lnTo>
                    <a:lnTo>
                      <a:pt x="636" y="895"/>
                    </a:lnTo>
                    <a:lnTo>
                      <a:pt x="640" y="971"/>
                    </a:lnTo>
                    <a:lnTo>
                      <a:pt x="642" y="1047"/>
                    </a:lnTo>
                    <a:lnTo>
                      <a:pt x="645" y="1124"/>
                    </a:lnTo>
                    <a:lnTo>
                      <a:pt x="647" y="1206"/>
                    </a:lnTo>
                    <a:lnTo>
                      <a:pt x="649" y="1304"/>
                    </a:lnTo>
                    <a:lnTo>
                      <a:pt x="653" y="1359"/>
                    </a:lnTo>
                    <a:lnTo>
                      <a:pt x="655" y="1414"/>
                    </a:lnTo>
                    <a:lnTo>
                      <a:pt x="657" y="1463"/>
                    </a:lnTo>
                    <a:lnTo>
                      <a:pt x="661" y="1512"/>
                    </a:lnTo>
                    <a:lnTo>
                      <a:pt x="662" y="1554"/>
                    </a:lnTo>
                    <a:lnTo>
                      <a:pt x="664" y="1616"/>
                    </a:lnTo>
                    <a:lnTo>
                      <a:pt x="668" y="1664"/>
                    </a:lnTo>
                    <a:lnTo>
                      <a:pt x="670" y="1719"/>
                    </a:lnTo>
                    <a:lnTo>
                      <a:pt x="672" y="1781"/>
                    </a:lnTo>
                    <a:lnTo>
                      <a:pt x="676" y="1823"/>
                    </a:lnTo>
                    <a:lnTo>
                      <a:pt x="678" y="1864"/>
                    </a:lnTo>
                    <a:lnTo>
                      <a:pt x="681" y="1900"/>
                    </a:lnTo>
                    <a:lnTo>
                      <a:pt x="683" y="1927"/>
                    </a:lnTo>
                    <a:lnTo>
                      <a:pt x="685" y="1955"/>
                    </a:lnTo>
                    <a:lnTo>
                      <a:pt x="689" y="1976"/>
                    </a:lnTo>
                    <a:lnTo>
                      <a:pt x="691" y="1989"/>
                    </a:lnTo>
                    <a:lnTo>
                      <a:pt x="693" y="2038"/>
                    </a:lnTo>
                    <a:lnTo>
                      <a:pt x="697" y="2088"/>
                    </a:lnTo>
                    <a:lnTo>
                      <a:pt x="698" y="2122"/>
                    </a:lnTo>
                    <a:lnTo>
                      <a:pt x="702" y="2163"/>
                    </a:lnTo>
                    <a:lnTo>
                      <a:pt x="704" y="2218"/>
                    </a:lnTo>
                    <a:lnTo>
                      <a:pt x="706" y="2239"/>
                    </a:lnTo>
                    <a:lnTo>
                      <a:pt x="710" y="2247"/>
                    </a:lnTo>
                    <a:lnTo>
                      <a:pt x="712" y="2268"/>
                    </a:lnTo>
                    <a:lnTo>
                      <a:pt x="714" y="2281"/>
                    </a:lnTo>
                    <a:lnTo>
                      <a:pt x="717" y="2302"/>
                    </a:lnTo>
                    <a:lnTo>
                      <a:pt x="719" y="2309"/>
                    </a:lnTo>
                    <a:lnTo>
                      <a:pt x="723" y="2330"/>
                    </a:lnTo>
                    <a:lnTo>
                      <a:pt x="725" y="2322"/>
                    </a:lnTo>
                    <a:lnTo>
                      <a:pt x="727" y="2322"/>
                    </a:lnTo>
                    <a:lnTo>
                      <a:pt x="731" y="2302"/>
                    </a:lnTo>
                    <a:lnTo>
                      <a:pt x="733" y="2260"/>
                    </a:lnTo>
                    <a:lnTo>
                      <a:pt x="736" y="2226"/>
                    </a:lnTo>
                    <a:lnTo>
                      <a:pt x="738" y="2198"/>
                    </a:lnTo>
                    <a:lnTo>
                      <a:pt x="740" y="2143"/>
                    </a:lnTo>
                    <a:lnTo>
                      <a:pt x="744" y="2073"/>
                    </a:lnTo>
                    <a:lnTo>
                      <a:pt x="746" y="2038"/>
                    </a:lnTo>
                    <a:lnTo>
                      <a:pt x="750" y="1976"/>
                    </a:lnTo>
                    <a:lnTo>
                      <a:pt x="752" y="1934"/>
                    </a:lnTo>
                    <a:lnTo>
                      <a:pt x="753" y="1906"/>
                    </a:lnTo>
                    <a:lnTo>
                      <a:pt x="757" y="1885"/>
                    </a:lnTo>
                    <a:lnTo>
                      <a:pt x="759" y="1851"/>
                    </a:lnTo>
                    <a:lnTo>
                      <a:pt x="763" y="1823"/>
                    </a:lnTo>
                    <a:lnTo>
                      <a:pt x="765" y="1775"/>
                    </a:lnTo>
                    <a:lnTo>
                      <a:pt x="769" y="1739"/>
                    </a:lnTo>
                    <a:lnTo>
                      <a:pt x="771" y="1698"/>
                    </a:lnTo>
                    <a:lnTo>
                      <a:pt x="772" y="1679"/>
                    </a:lnTo>
                    <a:lnTo>
                      <a:pt x="776" y="1658"/>
                    </a:lnTo>
                    <a:lnTo>
                      <a:pt x="778" y="1630"/>
                    </a:lnTo>
                    <a:lnTo>
                      <a:pt x="782" y="1601"/>
                    </a:lnTo>
                    <a:lnTo>
                      <a:pt x="784" y="1588"/>
                    </a:lnTo>
                    <a:lnTo>
                      <a:pt x="788" y="1546"/>
                    </a:lnTo>
                    <a:lnTo>
                      <a:pt x="790" y="1518"/>
                    </a:lnTo>
                    <a:lnTo>
                      <a:pt x="791" y="1505"/>
                    </a:lnTo>
                    <a:lnTo>
                      <a:pt x="795" y="1491"/>
                    </a:lnTo>
                    <a:lnTo>
                      <a:pt x="797" y="1476"/>
                    </a:lnTo>
                    <a:lnTo>
                      <a:pt x="801" y="1491"/>
                    </a:lnTo>
                    <a:lnTo>
                      <a:pt x="803" y="1491"/>
                    </a:lnTo>
                    <a:lnTo>
                      <a:pt x="807" y="1484"/>
                    </a:lnTo>
                    <a:lnTo>
                      <a:pt x="809" y="1491"/>
                    </a:lnTo>
                    <a:lnTo>
                      <a:pt x="810" y="1497"/>
                    </a:lnTo>
                    <a:lnTo>
                      <a:pt x="814" y="1505"/>
                    </a:lnTo>
                    <a:lnTo>
                      <a:pt x="816" y="1526"/>
                    </a:lnTo>
                    <a:lnTo>
                      <a:pt x="820" y="1560"/>
                    </a:lnTo>
                    <a:lnTo>
                      <a:pt x="822" y="1601"/>
                    </a:lnTo>
                    <a:lnTo>
                      <a:pt x="826" y="1658"/>
                    </a:lnTo>
                    <a:lnTo>
                      <a:pt x="827" y="1705"/>
                    </a:lnTo>
                    <a:lnTo>
                      <a:pt x="831" y="1768"/>
                    </a:lnTo>
                    <a:lnTo>
                      <a:pt x="833" y="1817"/>
                    </a:lnTo>
                    <a:lnTo>
                      <a:pt x="837" y="1844"/>
                    </a:lnTo>
                    <a:lnTo>
                      <a:pt x="839" y="1851"/>
                    </a:lnTo>
                    <a:lnTo>
                      <a:pt x="841" y="1879"/>
                    </a:lnTo>
                    <a:lnTo>
                      <a:pt x="845" y="1900"/>
                    </a:lnTo>
                    <a:lnTo>
                      <a:pt x="846" y="1942"/>
                    </a:lnTo>
                    <a:lnTo>
                      <a:pt x="850" y="1976"/>
                    </a:lnTo>
                    <a:lnTo>
                      <a:pt x="852" y="2031"/>
                    </a:lnTo>
                    <a:lnTo>
                      <a:pt x="856" y="2073"/>
                    </a:lnTo>
                    <a:lnTo>
                      <a:pt x="858" y="2093"/>
                    </a:lnTo>
                    <a:lnTo>
                      <a:pt x="862" y="2129"/>
                    </a:lnTo>
                    <a:lnTo>
                      <a:pt x="864" y="2135"/>
                    </a:lnTo>
                    <a:lnTo>
                      <a:pt x="867" y="2150"/>
                    </a:lnTo>
                    <a:lnTo>
                      <a:pt x="869" y="2171"/>
                    </a:lnTo>
                    <a:lnTo>
                      <a:pt x="873" y="2184"/>
                    </a:lnTo>
                    <a:lnTo>
                      <a:pt x="875" y="2190"/>
                    </a:lnTo>
                    <a:lnTo>
                      <a:pt x="879" y="2205"/>
                    </a:lnTo>
                    <a:lnTo>
                      <a:pt x="881" y="2218"/>
                    </a:lnTo>
                    <a:lnTo>
                      <a:pt x="884" y="2218"/>
                    </a:lnTo>
                    <a:lnTo>
                      <a:pt x="886" y="2247"/>
                    </a:lnTo>
                    <a:lnTo>
                      <a:pt x="888" y="2273"/>
                    </a:lnTo>
                    <a:lnTo>
                      <a:pt x="892" y="2315"/>
                    </a:lnTo>
                    <a:lnTo>
                      <a:pt x="894" y="2322"/>
                    </a:lnTo>
                    <a:lnTo>
                      <a:pt x="898" y="2351"/>
                    </a:lnTo>
                    <a:lnTo>
                      <a:pt x="900" y="2364"/>
                    </a:lnTo>
                    <a:lnTo>
                      <a:pt x="903" y="2357"/>
                    </a:lnTo>
                    <a:lnTo>
                      <a:pt x="905" y="2372"/>
                    </a:lnTo>
                    <a:lnTo>
                      <a:pt x="909" y="2392"/>
                    </a:lnTo>
                    <a:lnTo>
                      <a:pt x="911" y="2413"/>
                    </a:lnTo>
                    <a:lnTo>
                      <a:pt x="915" y="2427"/>
                    </a:lnTo>
                    <a:lnTo>
                      <a:pt x="917" y="2447"/>
                    </a:lnTo>
                    <a:lnTo>
                      <a:pt x="920" y="2461"/>
                    </a:lnTo>
                    <a:lnTo>
                      <a:pt x="922" y="2481"/>
                    </a:lnTo>
                    <a:lnTo>
                      <a:pt x="926" y="2468"/>
                    </a:lnTo>
                    <a:lnTo>
                      <a:pt x="928" y="2468"/>
                    </a:lnTo>
                    <a:lnTo>
                      <a:pt x="932" y="2481"/>
                    </a:lnTo>
                    <a:lnTo>
                      <a:pt x="934" y="2497"/>
                    </a:lnTo>
                    <a:lnTo>
                      <a:pt x="938" y="2502"/>
                    </a:lnTo>
                    <a:lnTo>
                      <a:pt x="939" y="2517"/>
                    </a:lnTo>
                    <a:lnTo>
                      <a:pt x="943" y="2517"/>
                    </a:lnTo>
                    <a:lnTo>
                      <a:pt x="947" y="2502"/>
                    </a:lnTo>
                    <a:lnTo>
                      <a:pt x="949" y="2481"/>
                    </a:lnTo>
                    <a:lnTo>
                      <a:pt x="953" y="2468"/>
                    </a:lnTo>
                    <a:lnTo>
                      <a:pt x="955" y="2461"/>
                    </a:lnTo>
                    <a:lnTo>
                      <a:pt x="958" y="2476"/>
                    </a:lnTo>
                    <a:lnTo>
                      <a:pt x="960" y="2476"/>
                    </a:lnTo>
                    <a:lnTo>
                      <a:pt x="964" y="2481"/>
                    </a:lnTo>
                    <a:lnTo>
                      <a:pt x="966" y="2489"/>
                    </a:lnTo>
                    <a:lnTo>
                      <a:pt x="970" y="2489"/>
                    </a:lnTo>
                    <a:lnTo>
                      <a:pt x="972" y="2481"/>
                    </a:lnTo>
                    <a:lnTo>
                      <a:pt x="975" y="2489"/>
                    </a:lnTo>
                    <a:lnTo>
                      <a:pt x="977" y="2510"/>
                    </a:lnTo>
                    <a:lnTo>
                      <a:pt x="981" y="2510"/>
                    </a:lnTo>
                    <a:lnTo>
                      <a:pt x="983" y="2510"/>
                    </a:lnTo>
                    <a:lnTo>
                      <a:pt x="987" y="2517"/>
                    </a:lnTo>
                    <a:lnTo>
                      <a:pt x="989" y="2517"/>
                    </a:lnTo>
                    <a:lnTo>
                      <a:pt x="993" y="2510"/>
                    </a:lnTo>
                    <a:lnTo>
                      <a:pt x="996" y="2531"/>
                    </a:lnTo>
                    <a:lnTo>
                      <a:pt x="998" y="2565"/>
                    </a:lnTo>
                    <a:lnTo>
                      <a:pt x="1002" y="2580"/>
                    </a:lnTo>
                    <a:lnTo>
                      <a:pt x="1004" y="2580"/>
                    </a:lnTo>
                    <a:lnTo>
                      <a:pt x="1008" y="2580"/>
                    </a:lnTo>
                    <a:lnTo>
                      <a:pt x="1010" y="2565"/>
                    </a:lnTo>
                    <a:lnTo>
                      <a:pt x="1013" y="2551"/>
                    </a:lnTo>
                    <a:lnTo>
                      <a:pt x="1015" y="2572"/>
                    </a:lnTo>
                    <a:lnTo>
                      <a:pt x="1019" y="2593"/>
                    </a:lnTo>
                    <a:lnTo>
                      <a:pt x="1021" y="2601"/>
                    </a:lnTo>
                    <a:lnTo>
                      <a:pt x="1025" y="2601"/>
                    </a:lnTo>
                    <a:lnTo>
                      <a:pt x="1029" y="2606"/>
                    </a:lnTo>
                    <a:lnTo>
                      <a:pt x="1030" y="2601"/>
                    </a:lnTo>
                    <a:lnTo>
                      <a:pt x="1034" y="2614"/>
                    </a:lnTo>
                    <a:lnTo>
                      <a:pt x="1036" y="2627"/>
                    </a:lnTo>
                    <a:lnTo>
                      <a:pt x="1040" y="2642"/>
                    </a:lnTo>
                    <a:lnTo>
                      <a:pt x="1042" y="2642"/>
                    </a:lnTo>
                    <a:lnTo>
                      <a:pt x="1046" y="2627"/>
                    </a:lnTo>
                    <a:lnTo>
                      <a:pt x="1049" y="2614"/>
                    </a:lnTo>
                    <a:lnTo>
                      <a:pt x="1051" y="2601"/>
                    </a:lnTo>
                    <a:lnTo>
                      <a:pt x="1055" y="2622"/>
                    </a:lnTo>
                    <a:lnTo>
                      <a:pt x="1057" y="2635"/>
                    </a:lnTo>
                    <a:lnTo>
                      <a:pt x="1061" y="2648"/>
                    </a:lnTo>
                    <a:lnTo>
                      <a:pt x="1063" y="2656"/>
                    </a:lnTo>
                    <a:lnTo>
                      <a:pt x="1067" y="2669"/>
                    </a:lnTo>
                    <a:lnTo>
                      <a:pt x="1070" y="2656"/>
                    </a:lnTo>
                    <a:lnTo>
                      <a:pt x="1072" y="2656"/>
                    </a:lnTo>
                    <a:lnTo>
                      <a:pt x="1076" y="2656"/>
                    </a:lnTo>
                    <a:lnTo>
                      <a:pt x="1078" y="2669"/>
                    </a:lnTo>
                    <a:lnTo>
                      <a:pt x="1082" y="2669"/>
                    </a:lnTo>
                    <a:lnTo>
                      <a:pt x="1085" y="2676"/>
                    </a:lnTo>
                    <a:lnTo>
                      <a:pt x="1087" y="2676"/>
                    </a:lnTo>
                    <a:lnTo>
                      <a:pt x="1091" y="2669"/>
                    </a:lnTo>
                    <a:lnTo>
                      <a:pt x="1093" y="2656"/>
                    </a:lnTo>
                    <a:lnTo>
                      <a:pt x="1097" y="2642"/>
                    </a:lnTo>
                    <a:lnTo>
                      <a:pt x="1099" y="2635"/>
                    </a:lnTo>
                    <a:lnTo>
                      <a:pt x="1103" y="2648"/>
                    </a:lnTo>
                    <a:lnTo>
                      <a:pt x="1106" y="2656"/>
                    </a:lnTo>
                    <a:lnTo>
                      <a:pt x="1108" y="2656"/>
                    </a:lnTo>
                    <a:lnTo>
                      <a:pt x="1112" y="2676"/>
                    </a:lnTo>
                    <a:lnTo>
                      <a:pt x="1114" y="2682"/>
                    </a:lnTo>
                    <a:lnTo>
                      <a:pt x="1118" y="2676"/>
                    </a:lnTo>
                    <a:lnTo>
                      <a:pt x="1122" y="2663"/>
                    </a:lnTo>
                    <a:lnTo>
                      <a:pt x="1123" y="2669"/>
                    </a:lnTo>
                    <a:lnTo>
                      <a:pt x="1127" y="2663"/>
                    </a:lnTo>
                    <a:lnTo>
                      <a:pt x="1131" y="2663"/>
                    </a:lnTo>
                    <a:lnTo>
                      <a:pt x="1133" y="2669"/>
                    </a:lnTo>
                    <a:lnTo>
                      <a:pt x="1137" y="2697"/>
                    </a:lnTo>
                    <a:lnTo>
                      <a:pt x="1139" y="2690"/>
                    </a:lnTo>
                    <a:lnTo>
                      <a:pt x="1142" y="2703"/>
                    </a:lnTo>
                    <a:lnTo>
                      <a:pt x="1146" y="2745"/>
                    </a:lnTo>
                    <a:lnTo>
                      <a:pt x="1148" y="2739"/>
                    </a:lnTo>
                    <a:lnTo>
                      <a:pt x="1152" y="2745"/>
                    </a:lnTo>
                    <a:lnTo>
                      <a:pt x="1154" y="2765"/>
                    </a:lnTo>
                    <a:lnTo>
                      <a:pt x="1158" y="2760"/>
                    </a:lnTo>
                    <a:lnTo>
                      <a:pt x="1161" y="2745"/>
                    </a:lnTo>
                    <a:lnTo>
                      <a:pt x="1163" y="2760"/>
                    </a:lnTo>
                    <a:lnTo>
                      <a:pt x="1167" y="2773"/>
                    </a:lnTo>
                    <a:lnTo>
                      <a:pt x="1171" y="2773"/>
                    </a:lnTo>
                    <a:lnTo>
                      <a:pt x="1173" y="2794"/>
                    </a:lnTo>
                    <a:lnTo>
                      <a:pt x="1177" y="2786"/>
                    </a:lnTo>
                    <a:lnTo>
                      <a:pt x="1178" y="2773"/>
                    </a:lnTo>
                    <a:lnTo>
                      <a:pt x="1182" y="2745"/>
                    </a:lnTo>
                    <a:lnTo>
                      <a:pt x="1186" y="2718"/>
                    </a:lnTo>
                    <a:lnTo>
                      <a:pt x="1188" y="2697"/>
                    </a:lnTo>
                    <a:lnTo>
                      <a:pt x="1192" y="2676"/>
                    </a:lnTo>
                    <a:lnTo>
                      <a:pt x="1196" y="2642"/>
                    </a:lnTo>
                    <a:lnTo>
                      <a:pt x="1197" y="2614"/>
                    </a:lnTo>
                    <a:lnTo>
                      <a:pt x="1201" y="2601"/>
                    </a:lnTo>
                    <a:lnTo>
                      <a:pt x="1205" y="2572"/>
                    </a:lnTo>
                    <a:lnTo>
                      <a:pt x="1207" y="2551"/>
                    </a:lnTo>
                    <a:lnTo>
                      <a:pt x="1211" y="2538"/>
                    </a:lnTo>
                    <a:lnTo>
                      <a:pt x="1214" y="2510"/>
                    </a:lnTo>
                    <a:lnTo>
                      <a:pt x="1216" y="2447"/>
                    </a:lnTo>
                    <a:lnTo>
                      <a:pt x="1220" y="2406"/>
                    </a:lnTo>
                    <a:lnTo>
                      <a:pt x="1224" y="2351"/>
                    </a:lnTo>
                    <a:lnTo>
                      <a:pt x="1226" y="2294"/>
                    </a:lnTo>
                    <a:lnTo>
                      <a:pt x="1230" y="2239"/>
                    </a:lnTo>
                    <a:lnTo>
                      <a:pt x="1233" y="2218"/>
                    </a:lnTo>
                    <a:lnTo>
                      <a:pt x="1235" y="2156"/>
                    </a:lnTo>
                    <a:lnTo>
                      <a:pt x="1239" y="2088"/>
                    </a:lnTo>
                    <a:lnTo>
                      <a:pt x="1243" y="2052"/>
                    </a:lnTo>
                    <a:lnTo>
                      <a:pt x="1245" y="2018"/>
                    </a:lnTo>
                    <a:lnTo>
                      <a:pt x="1249" y="1976"/>
                    </a:lnTo>
                    <a:lnTo>
                      <a:pt x="1252" y="1948"/>
                    </a:lnTo>
                    <a:lnTo>
                      <a:pt x="1254" y="1934"/>
                    </a:lnTo>
                    <a:lnTo>
                      <a:pt x="1258" y="1927"/>
                    </a:lnTo>
                    <a:lnTo>
                      <a:pt x="1262" y="1893"/>
                    </a:lnTo>
                    <a:lnTo>
                      <a:pt x="1264" y="1864"/>
                    </a:lnTo>
                    <a:lnTo>
                      <a:pt x="1268" y="1844"/>
                    </a:lnTo>
                    <a:lnTo>
                      <a:pt x="1271" y="1830"/>
                    </a:lnTo>
                    <a:lnTo>
                      <a:pt x="1273" y="1802"/>
                    </a:lnTo>
                    <a:lnTo>
                      <a:pt x="1277" y="1789"/>
                    </a:lnTo>
                    <a:lnTo>
                      <a:pt x="1281" y="1789"/>
                    </a:lnTo>
                    <a:lnTo>
                      <a:pt x="1283" y="1775"/>
                    </a:lnTo>
                    <a:lnTo>
                      <a:pt x="1287" y="1755"/>
                    </a:lnTo>
                    <a:lnTo>
                      <a:pt x="1290" y="1726"/>
                    </a:lnTo>
                    <a:lnTo>
                      <a:pt x="1292" y="1719"/>
                    </a:lnTo>
                    <a:lnTo>
                      <a:pt x="1296" y="1713"/>
                    </a:lnTo>
                    <a:lnTo>
                      <a:pt x="1300" y="1734"/>
                    </a:lnTo>
                    <a:lnTo>
                      <a:pt x="1302" y="1760"/>
                    </a:lnTo>
                    <a:lnTo>
                      <a:pt x="1306" y="1781"/>
                    </a:lnTo>
                    <a:lnTo>
                      <a:pt x="1309" y="1817"/>
                    </a:lnTo>
                    <a:lnTo>
                      <a:pt x="1313" y="1823"/>
                    </a:lnTo>
                    <a:lnTo>
                      <a:pt x="1315" y="1830"/>
                    </a:lnTo>
                    <a:lnTo>
                      <a:pt x="1319" y="1859"/>
                    </a:lnTo>
                    <a:lnTo>
                      <a:pt x="1323" y="1914"/>
                    </a:lnTo>
                    <a:lnTo>
                      <a:pt x="1325" y="1942"/>
                    </a:lnTo>
                    <a:lnTo>
                      <a:pt x="1328" y="2004"/>
                    </a:lnTo>
                    <a:lnTo>
                      <a:pt x="1332" y="2046"/>
                    </a:lnTo>
                    <a:lnTo>
                      <a:pt x="1334" y="2059"/>
                    </a:lnTo>
                    <a:lnTo>
                      <a:pt x="1338" y="2073"/>
                    </a:lnTo>
                    <a:lnTo>
                      <a:pt x="1342" y="2093"/>
                    </a:lnTo>
                    <a:lnTo>
                      <a:pt x="1345" y="2109"/>
                    </a:lnTo>
                    <a:lnTo>
                      <a:pt x="1347" y="2150"/>
                    </a:lnTo>
                    <a:lnTo>
                      <a:pt x="1351" y="2198"/>
                    </a:lnTo>
                    <a:lnTo>
                      <a:pt x="1355" y="2226"/>
                    </a:lnTo>
                    <a:lnTo>
                      <a:pt x="1357" y="2260"/>
                    </a:lnTo>
                    <a:lnTo>
                      <a:pt x="1361" y="2288"/>
                    </a:lnTo>
                    <a:lnTo>
                      <a:pt x="1364" y="2309"/>
                    </a:lnTo>
                    <a:lnTo>
                      <a:pt x="1368" y="2330"/>
                    </a:lnTo>
                    <a:lnTo>
                      <a:pt x="1370" y="2351"/>
                    </a:lnTo>
                    <a:lnTo>
                      <a:pt x="1374" y="2377"/>
                    </a:lnTo>
                    <a:lnTo>
                      <a:pt x="1378" y="2419"/>
                    </a:lnTo>
                    <a:lnTo>
                      <a:pt x="1381" y="2419"/>
                    </a:lnTo>
                    <a:lnTo>
                      <a:pt x="1383" y="2427"/>
                    </a:lnTo>
                    <a:lnTo>
                      <a:pt x="1387" y="2447"/>
                    </a:lnTo>
                    <a:lnTo>
                      <a:pt x="1391" y="2440"/>
                    </a:lnTo>
                    <a:lnTo>
                      <a:pt x="1395" y="2434"/>
                    </a:lnTo>
                    <a:lnTo>
                      <a:pt x="1397" y="2427"/>
                    </a:lnTo>
                    <a:lnTo>
                      <a:pt x="1400" y="2427"/>
                    </a:lnTo>
                    <a:lnTo>
                      <a:pt x="1404" y="2434"/>
                    </a:lnTo>
                    <a:lnTo>
                      <a:pt x="1406" y="2447"/>
                    </a:lnTo>
                    <a:lnTo>
                      <a:pt x="1410" y="2419"/>
                    </a:lnTo>
                    <a:lnTo>
                      <a:pt x="1414" y="2427"/>
                    </a:lnTo>
                    <a:lnTo>
                      <a:pt x="1417" y="2419"/>
                    </a:lnTo>
                    <a:lnTo>
                      <a:pt x="1419" y="2385"/>
                    </a:lnTo>
                    <a:lnTo>
                      <a:pt x="1423" y="2364"/>
                    </a:lnTo>
                    <a:lnTo>
                      <a:pt x="1427" y="2343"/>
                    </a:lnTo>
                    <a:lnTo>
                      <a:pt x="1431" y="2315"/>
                    </a:lnTo>
                    <a:lnTo>
                      <a:pt x="1433" y="2294"/>
                    </a:lnTo>
                    <a:lnTo>
                      <a:pt x="1436" y="2260"/>
                    </a:lnTo>
                    <a:lnTo>
                      <a:pt x="1440" y="2232"/>
                    </a:lnTo>
                    <a:lnTo>
                      <a:pt x="1444" y="2211"/>
                    </a:lnTo>
                    <a:lnTo>
                      <a:pt x="1448" y="2198"/>
                    </a:lnTo>
                    <a:lnTo>
                      <a:pt x="1450" y="2177"/>
                    </a:lnTo>
                    <a:lnTo>
                      <a:pt x="1454" y="2171"/>
                    </a:lnTo>
                    <a:lnTo>
                      <a:pt x="1457" y="2135"/>
                    </a:lnTo>
                    <a:lnTo>
                      <a:pt x="1461" y="2114"/>
                    </a:lnTo>
                    <a:lnTo>
                      <a:pt x="1463" y="2073"/>
                    </a:lnTo>
                    <a:lnTo>
                      <a:pt x="1467" y="2025"/>
                    </a:lnTo>
                    <a:lnTo>
                      <a:pt x="1471" y="1989"/>
                    </a:lnTo>
                    <a:lnTo>
                      <a:pt x="1474" y="1984"/>
                    </a:lnTo>
                    <a:lnTo>
                      <a:pt x="1476" y="1963"/>
                    </a:lnTo>
                    <a:lnTo>
                      <a:pt x="1480" y="1955"/>
                    </a:lnTo>
                    <a:lnTo>
                      <a:pt x="1484" y="1948"/>
                    </a:lnTo>
                    <a:lnTo>
                      <a:pt x="1488" y="1927"/>
                    </a:lnTo>
                    <a:lnTo>
                      <a:pt x="1491" y="1906"/>
                    </a:lnTo>
                    <a:lnTo>
                      <a:pt x="1493" y="1900"/>
                    </a:lnTo>
                    <a:lnTo>
                      <a:pt x="1497" y="1885"/>
                    </a:lnTo>
                    <a:lnTo>
                      <a:pt x="1501" y="1893"/>
                    </a:lnTo>
                    <a:lnTo>
                      <a:pt x="1505" y="1906"/>
                    </a:lnTo>
                    <a:lnTo>
                      <a:pt x="1507" y="1914"/>
                    </a:lnTo>
                    <a:lnTo>
                      <a:pt x="1510" y="1914"/>
                    </a:lnTo>
                    <a:lnTo>
                      <a:pt x="1514" y="1921"/>
                    </a:lnTo>
                    <a:lnTo>
                      <a:pt x="1518" y="1921"/>
                    </a:lnTo>
                    <a:lnTo>
                      <a:pt x="1522" y="1927"/>
                    </a:lnTo>
                    <a:lnTo>
                      <a:pt x="1524" y="1934"/>
                    </a:lnTo>
                    <a:lnTo>
                      <a:pt x="1528" y="1963"/>
                    </a:lnTo>
                    <a:lnTo>
                      <a:pt x="1531" y="2010"/>
                    </a:lnTo>
                    <a:lnTo>
                      <a:pt x="1535" y="2038"/>
                    </a:lnTo>
                    <a:lnTo>
                      <a:pt x="1539" y="2067"/>
                    </a:lnTo>
                    <a:lnTo>
                      <a:pt x="1541" y="2088"/>
                    </a:lnTo>
                    <a:lnTo>
                      <a:pt x="1545" y="2101"/>
                    </a:lnTo>
                    <a:lnTo>
                      <a:pt x="1548" y="2101"/>
                    </a:lnTo>
                    <a:lnTo>
                      <a:pt x="1552" y="2114"/>
                    </a:lnTo>
                    <a:lnTo>
                      <a:pt x="1556" y="2135"/>
                    </a:lnTo>
                    <a:lnTo>
                      <a:pt x="1558" y="2150"/>
                    </a:lnTo>
                    <a:lnTo>
                      <a:pt x="1562" y="2156"/>
                    </a:lnTo>
                    <a:lnTo>
                      <a:pt x="1565" y="2163"/>
                    </a:lnTo>
                    <a:lnTo>
                      <a:pt x="1569" y="2177"/>
                    </a:lnTo>
                    <a:lnTo>
                      <a:pt x="1573" y="2184"/>
                    </a:lnTo>
                    <a:lnTo>
                      <a:pt x="1577" y="2205"/>
                    </a:lnTo>
                    <a:lnTo>
                      <a:pt x="1579" y="2247"/>
                    </a:lnTo>
                    <a:lnTo>
                      <a:pt x="1583" y="2273"/>
                    </a:lnTo>
                    <a:lnTo>
                      <a:pt x="1586" y="2294"/>
                    </a:lnTo>
                    <a:lnTo>
                      <a:pt x="1590" y="2302"/>
                    </a:lnTo>
                    <a:lnTo>
                      <a:pt x="1594" y="2315"/>
                    </a:lnTo>
                    <a:lnTo>
                      <a:pt x="1598" y="2315"/>
                    </a:lnTo>
                    <a:lnTo>
                      <a:pt x="1600" y="2315"/>
                    </a:lnTo>
                    <a:lnTo>
                      <a:pt x="1603" y="2322"/>
                    </a:lnTo>
                    <a:lnTo>
                      <a:pt x="1607" y="2336"/>
                    </a:lnTo>
                    <a:lnTo>
                      <a:pt x="1611" y="2357"/>
                    </a:lnTo>
                    <a:lnTo>
                      <a:pt x="1615" y="2372"/>
                    </a:lnTo>
                    <a:lnTo>
                      <a:pt x="1619" y="2377"/>
                    </a:lnTo>
                    <a:lnTo>
                      <a:pt x="1620" y="2398"/>
                    </a:lnTo>
                    <a:lnTo>
                      <a:pt x="1624" y="2427"/>
                    </a:lnTo>
                    <a:lnTo>
                      <a:pt x="1628" y="2447"/>
                    </a:lnTo>
                    <a:lnTo>
                      <a:pt x="1632" y="2455"/>
                    </a:lnTo>
                    <a:lnTo>
                      <a:pt x="1636" y="2489"/>
                    </a:lnTo>
                    <a:lnTo>
                      <a:pt x="1639" y="2502"/>
                    </a:lnTo>
                    <a:lnTo>
                      <a:pt x="1641" y="2510"/>
                    </a:lnTo>
                    <a:lnTo>
                      <a:pt x="1645" y="2517"/>
                    </a:lnTo>
                    <a:lnTo>
                      <a:pt x="1649" y="2531"/>
                    </a:lnTo>
                    <a:lnTo>
                      <a:pt x="1653" y="2538"/>
                    </a:lnTo>
                    <a:lnTo>
                      <a:pt x="1657" y="2544"/>
                    </a:lnTo>
                    <a:lnTo>
                      <a:pt x="1660" y="2559"/>
                    </a:lnTo>
                    <a:lnTo>
                      <a:pt x="1664" y="2572"/>
                    </a:lnTo>
                    <a:lnTo>
                      <a:pt x="1666" y="2593"/>
                    </a:lnTo>
                    <a:lnTo>
                      <a:pt x="1670" y="2586"/>
                    </a:lnTo>
                    <a:lnTo>
                      <a:pt x="1674" y="2601"/>
                    </a:lnTo>
                    <a:lnTo>
                      <a:pt x="1677" y="2601"/>
                    </a:lnTo>
                    <a:lnTo>
                      <a:pt x="1681" y="2593"/>
                    </a:lnTo>
                    <a:lnTo>
                      <a:pt x="1685" y="2601"/>
                    </a:lnTo>
                    <a:lnTo>
                      <a:pt x="1689" y="2627"/>
                    </a:lnTo>
                    <a:lnTo>
                      <a:pt x="1691" y="2622"/>
                    </a:lnTo>
                    <a:lnTo>
                      <a:pt x="1694" y="2642"/>
                    </a:lnTo>
                    <a:lnTo>
                      <a:pt x="1698" y="2656"/>
                    </a:lnTo>
                    <a:lnTo>
                      <a:pt x="1702" y="2656"/>
                    </a:lnTo>
                    <a:lnTo>
                      <a:pt x="1706" y="2669"/>
                    </a:lnTo>
                    <a:lnTo>
                      <a:pt x="1710" y="2676"/>
                    </a:lnTo>
                    <a:lnTo>
                      <a:pt x="1713" y="2676"/>
                    </a:lnTo>
                    <a:lnTo>
                      <a:pt x="1717" y="2669"/>
                    </a:lnTo>
                    <a:lnTo>
                      <a:pt x="1719" y="2663"/>
                    </a:lnTo>
                    <a:lnTo>
                      <a:pt x="1723" y="2656"/>
                    </a:lnTo>
                    <a:lnTo>
                      <a:pt x="1727" y="2663"/>
                    </a:lnTo>
                    <a:lnTo>
                      <a:pt x="1731" y="2656"/>
                    </a:lnTo>
                    <a:lnTo>
                      <a:pt x="1734" y="2663"/>
                    </a:lnTo>
                    <a:lnTo>
                      <a:pt x="1738" y="2642"/>
                    </a:lnTo>
                    <a:lnTo>
                      <a:pt x="1742" y="2622"/>
                    </a:lnTo>
                    <a:lnTo>
                      <a:pt x="1746" y="2622"/>
                    </a:lnTo>
                    <a:lnTo>
                      <a:pt x="1749" y="2614"/>
                    </a:lnTo>
                    <a:lnTo>
                      <a:pt x="1751" y="2586"/>
                    </a:lnTo>
                    <a:lnTo>
                      <a:pt x="1755" y="2593"/>
                    </a:lnTo>
                    <a:lnTo>
                      <a:pt x="1759" y="2572"/>
                    </a:lnTo>
                    <a:lnTo>
                      <a:pt x="1763" y="2538"/>
                    </a:lnTo>
                    <a:lnTo>
                      <a:pt x="1767" y="2517"/>
                    </a:lnTo>
                    <a:lnTo>
                      <a:pt x="1770" y="2502"/>
                    </a:lnTo>
                    <a:lnTo>
                      <a:pt x="1774" y="2481"/>
                    </a:lnTo>
                    <a:lnTo>
                      <a:pt x="1778" y="2476"/>
                    </a:lnTo>
                    <a:lnTo>
                      <a:pt x="1782" y="2461"/>
                    </a:lnTo>
                    <a:lnTo>
                      <a:pt x="1786" y="2419"/>
                    </a:lnTo>
                    <a:lnTo>
                      <a:pt x="1789" y="2372"/>
                    </a:lnTo>
                    <a:lnTo>
                      <a:pt x="1791" y="2322"/>
                    </a:lnTo>
                    <a:lnTo>
                      <a:pt x="1795" y="2288"/>
                    </a:lnTo>
                    <a:lnTo>
                      <a:pt x="1799" y="2239"/>
                    </a:lnTo>
                    <a:lnTo>
                      <a:pt x="1803" y="2184"/>
                    </a:lnTo>
                    <a:lnTo>
                      <a:pt x="1806" y="2156"/>
                    </a:lnTo>
                    <a:lnTo>
                      <a:pt x="1810" y="2143"/>
                    </a:lnTo>
                    <a:lnTo>
                      <a:pt x="1814" y="2080"/>
                    </a:lnTo>
                    <a:lnTo>
                      <a:pt x="1818" y="2046"/>
                    </a:lnTo>
                    <a:lnTo>
                      <a:pt x="1822" y="2031"/>
                    </a:lnTo>
                    <a:lnTo>
                      <a:pt x="1825" y="2010"/>
                    </a:lnTo>
                    <a:lnTo>
                      <a:pt x="1829" y="1968"/>
                    </a:lnTo>
                    <a:lnTo>
                      <a:pt x="1833" y="1948"/>
                    </a:lnTo>
                    <a:lnTo>
                      <a:pt x="1837" y="1914"/>
                    </a:lnTo>
                    <a:lnTo>
                      <a:pt x="1839" y="1900"/>
                    </a:lnTo>
                    <a:lnTo>
                      <a:pt x="1842" y="1872"/>
                    </a:lnTo>
                    <a:lnTo>
                      <a:pt x="1846" y="1844"/>
                    </a:lnTo>
                    <a:lnTo>
                      <a:pt x="1850" y="1823"/>
                    </a:lnTo>
                    <a:lnTo>
                      <a:pt x="1854" y="1809"/>
                    </a:lnTo>
                    <a:lnTo>
                      <a:pt x="1858" y="1796"/>
                    </a:lnTo>
                    <a:lnTo>
                      <a:pt x="1861" y="1775"/>
                    </a:lnTo>
                    <a:lnTo>
                      <a:pt x="1865" y="1755"/>
                    </a:lnTo>
                    <a:lnTo>
                      <a:pt x="1869" y="1739"/>
                    </a:lnTo>
                    <a:lnTo>
                      <a:pt x="1873" y="1726"/>
                    </a:lnTo>
                    <a:lnTo>
                      <a:pt x="1877" y="1692"/>
                    </a:lnTo>
                    <a:lnTo>
                      <a:pt x="1880" y="1698"/>
                    </a:lnTo>
                  </a:path>
                </a:pathLst>
              </a:custGeom>
              <a:noFill/>
              <a:ln w="381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8" name="Freeform 29"/>
              <p:cNvSpPr>
                <a:spLocks/>
              </p:cNvSpPr>
              <p:nvPr/>
            </p:nvSpPr>
            <p:spPr bwMode="auto">
              <a:xfrm>
                <a:off x="3071" y="2343"/>
                <a:ext cx="1633" cy="762"/>
              </a:xfrm>
              <a:custGeom>
                <a:avLst/>
                <a:gdLst>
                  <a:gd name="T0" fmla="*/ 20 w 1907"/>
                  <a:gd name="T1" fmla="*/ 72 h 1103"/>
                  <a:gd name="T2" fmla="*/ 41 w 1907"/>
                  <a:gd name="T3" fmla="*/ 245 h 1103"/>
                  <a:gd name="T4" fmla="*/ 63 w 1907"/>
                  <a:gd name="T5" fmla="*/ 388 h 1103"/>
                  <a:gd name="T6" fmla="*/ 86 w 1907"/>
                  <a:gd name="T7" fmla="*/ 426 h 1103"/>
                  <a:gd name="T8" fmla="*/ 109 w 1907"/>
                  <a:gd name="T9" fmla="*/ 374 h 1103"/>
                  <a:gd name="T10" fmla="*/ 132 w 1907"/>
                  <a:gd name="T11" fmla="*/ 293 h 1103"/>
                  <a:gd name="T12" fmla="*/ 155 w 1907"/>
                  <a:gd name="T13" fmla="*/ 235 h 1103"/>
                  <a:gd name="T14" fmla="*/ 177 w 1907"/>
                  <a:gd name="T15" fmla="*/ 192 h 1103"/>
                  <a:gd name="T16" fmla="*/ 202 w 1907"/>
                  <a:gd name="T17" fmla="*/ 278 h 1103"/>
                  <a:gd name="T18" fmla="*/ 224 w 1907"/>
                  <a:gd name="T19" fmla="*/ 388 h 1103"/>
                  <a:gd name="T20" fmla="*/ 247 w 1907"/>
                  <a:gd name="T21" fmla="*/ 466 h 1103"/>
                  <a:gd name="T22" fmla="*/ 271 w 1907"/>
                  <a:gd name="T23" fmla="*/ 570 h 1103"/>
                  <a:gd name="T24" fmla="*/ 295 w 1907"/>
                  <a:gd name="T25" fmla="*/ 613 h 1103"/>
                  <a:gd name="T26" fmla="*/ 319 w 1907"/>
                  <a:gd name="T27" fmla="*/ 609 h 1103"/>
                  <a:gd name="T28" fmla="*/ 343 w 1907"/>
                  <a:gd name="T29" fmla="*/ 662 h 1103"/>
                  <a:gd name="T30" fmla="*/ 367 w 1907"/>
                  <a:gd name="T31" fmla="*/ 662 h 1103"/>
                  <a:gd name="T32" fmla="*/ 390 w 1907"/>
                  <a:gd name="T33" fmla="*/ 667 h 1103"/>
                  <a:gd name="T34" fmla="*/ 414 w 1907"/>
                  <a:gd name="T35" fmla="*/ 671 h 1103"/>
                  <a:gd name="T36" fmla="*/ 439 w 1907"/>
                  <a:gd name="T37" fmla="*/ 699 h 1103"/>
                  <a:gd name="T38" fmla="*/ 465 w 1907"/>
                  <a:gd name="T39" fmla="*/ 709 h 1103"/>
                  <a:gd name="T40" fmla="*/ 489 w 1907"/>
                  <a:gd name="T41" fmla="*/ 709 h 1103"/>
                  <a:gd name="T42" fmla="*/ 514 w 1907"/>
                  <a:gd name="T43" fmla="*/ 694 h 1103"/>
                  <a:gd name="T44" fmla="*/ 538 w 1907"/>
                  <a:gd name="T45" fmla="*/ 662 h 1103"/>
                  <a:gd name="T46" fmla="*/ 564 w 1907"/>
                  <a:gd name="T47" fmla="*/ 624 h 1103"/>
                  <a:gd name="T48" fmla="*/ 588 w 1907"/>
                  <a:gd name="T49" fmla="*/ 609 h 1103"/>
                  <a:gd name="T50" fmla="*/ 614 w 1907"/>
                  <a:gd name="T51" fmla="*/ 624 h 1103"/>
                  <a:gd name="T52" fmla="*/ 639 w 1907"/>
                  <a:gd name="T53" fmla="*/ 604 h 1103"/>
                  <a:gd name="T54" fmla="*/ 665 w 1907"/>
                  <a:gd name="T55" fmla="*/ 642 h 1103"/>
                  <a:gd name="T56" fmla="*/ 691 w 1907"/>
                  <a:gd name="T57" fmla="*/ 671 h 1103"/>
                  <a:gd name="T58" fmla="*/ 717 w 1907"/>
                  <a:gd name="T59" fmla="*/ 642 h 1103"/>
                  <a:gd name="T60" fmla="*/ 741 w 1907"/>
                  <a:gd name="T61" fmla="*/ 589 h 1103"/>
                  <a:gd name="T62" fmla="*/ 767 w 1907"/>
                  <a:gd name="T63" fmla="*/ 584 h 1103"/>
                  <a:gd name="T64" fmla="*/ 795 w 1907"/>
                  <a:gd name="T65" fmla="*/ 599 h 1103"/>
                  <a:gd name="T66" fmla="*/ 820 w 1907"/>
                  <a:gd name="T67" fmla="*/ 642 h 1103"/>
                  <a:gd name="T68" fmla="*/ 847 w 1907"/>
                  <a:gd name="T69" fmla="*/ 662 h 1103"/>
                  <a:gd name="T70" fmla="*/ 873 w 1907"/>
                  <a:gd name="T71" fmla="*/ 709 h 1103"/>
                  <a:gd name="T72" fmla="*/ 900 w 1907"/>
                  <a:gd name="T73" fmla="*/ 705 h 1103"/>
                  <a:gd name="T74" fmla="*/ 927 w 1907"/>
                  <a:gd name="T75" fmla="*/ 728 h 1103"/>
                  <a:gd name="T76" fmla="*/ 952 w 1907"/>
                  <a:gd name="T77" fmla="*/ 752 h 1103"/>
                  <a:gd name="T78" fmla="*/ 980 w 1907"/>
                  <a:gd name="T79" fmla="*/ 737 h 1103"/>
                  <a:gd name="T80" fmla="*/ 1008 w 1907"/>
                  <a:gd name="T81" fmla="*/ 714 h 1103"/>
                  <a:gd name="T82" fmla="*/ 1034 w 1907"/>
                  <a:gd name="T83" fmla="*/ 714 h 1103"/>
                  <a:gd name="T84" fmla="*/ 1061 w 1907"/>
                  <a:gd name="T85" fmla="*/ 685 h 1103"/>
                  <a:gd name="T86" fmla="*/ 1088 w 1907"/>
                  <a:gd name="T87" fmla="*/ 667 h 1103"/>
                  <a:gd name="T88" fmla="*/ 1117 w 1907"/>
                  <a:gd name="T89" fmla="*/ 671 h 1103"/>
                  <a:gd name="T90" fmla="*/ 1144 w 1907"/>
                  <a:gd name="T91" fmla="*/ 676 h 1103"/>
                  <a:gd name="T92" fmla="*/ 1171 w 1907"/>
                  <a:gd name="T93" fmla="*/ 694 h 1103"/>
                  <a:gd name="T94" fmla="*/ 1199 w 1907"/>
                  <a:gd name="T95" fmla="*/ 671 h 1103"/>
                  <a:gd name="T96" fmla="*/ 1229 w 1907"/>
                  <a:gd name="T97" fmla="*/ 647 h 1103"/>
                  <a:gd name="T98" fmla="*/ 1256 w 1907"/>
                  <a:gd name="T99" fmla="*/ 638 h 1103"/>
                  <a:gd name="T100" fmla="*/ 1284 w 1907"/>
                  <a:gd name="T101" fmla="*/ 609 h 1103"/>
                  <a:gd name="T102" fmla="*/ 1313 w 1907"/>
                  <a:gd name="T103" fmla="*/ 633 h 1103"/>
                  <a:gd name="T104" fmla="*/ 1340 w 1907"/>
                  <a:gd name="T105" fmla="*/ 667 h 1103"/>
                  <a:gd name="T106" fmla="*/ 1370 w 1907"/>
                  <a:gd name="T107" fmla="*/ 680 h 1103"/>
                  <a:gd name="T108" fmla="*/ 1399 w 1907"/>
                  <a:gd name="T109" fmla="*/ 690 h 1103"/>
                  <a:gd name="T110" fmla="*/ 1428 w 1907"/>
                  <a:gd name="T111" fmla="*/ 676 h 1103"/>
                  <a:gd name="T112" fmla="*/ 1456 w 1907"/>
                  <a:gd name="T113" fmla="*/ 709 h 1103"/>
                  <a:gd name="T114" fmla="*/ 1485 w 1907"/>
                  <a:gd name="T115" fmla="*/ 699 h 1103"/>
                  <a:gd name="T116" fmla="*/ 1514 w 1907"/>
                  <a:gd name="T117" fmla="*/ 728 h 1103"/>
                  <a:gd name="T118" fmla="*/ 1544 w 1907"/>
                  <a:gd name="T119" fmla="*/ 719 h 1103"/>
                  <a:gd name="T120" fmla="*/ 1575 w 1907"/>
                  <a:gd name="T121" fmla="*/ 728 h 1103"/>
                  <a:gd name="T122" fmla="*/ 1604 w 1907"/>
                  <a:gd name="T123" fmla="*/ 723 h 1103"/>
                  <a:gd name="T124" fmla="*/ 1633 w 1907"/>
                  <a:gd name="T125" fmla="*/ 719 h 110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07"/>
                  <a:gd name="T190" fmla="*/ 0 h 1103"/>
                  <a:gd name="T191" fmla="*/ 1907 w 1907"/>
                  <a:gd name="T192" fmla="*/ 1103 h 110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07" h="1103">
                    <a:moveTo>
                      <a:pt x="0" y="0"/>
                    </a:moveTo>
                    <a:lnTo>
                      <a:pt x="4" y="28"/>
                    </a:lnTo>
                    <a:lnTo>
                      <a:pt x="8" y="36"/>
                    </a:lnTo>
                    <a:lnTo>
                      <a:pt x="12" y="57"/>
                    </a:lnTo>
                    <a:lnTo>
                      <a:pt x="16" y="83"/>
                    </a:lnTo>
                    <a:lnTo>
                      <a:pt x="19" y="98"/>
                    </a:lnTo>
                    <a:lnTo>
                      <a:pt x="23" y="104"/>
                    </a:lnTo>
                    <a:lnTo>
                      <a:pt x="25" y="132"/>
                    </a:lnTo>
                    <a:lnTo>
                      <a:pt x="29" y="166"/>
                    </a:lnTo>
                    <a:lnTo>
                      <a:pt x="33" y="208"/>
                    </a:lnTo>
                    <a:lnTo>
                      <a:pt x="36" y="244"/>
                    </a:lnTo>
                    <a:lnTo>
                      <a:pt x="40" y="270"/>
                    </a:lnTo>
                    <a:lnTo>
                      <a:pt x="44" y="312"/>
                    </a:lnTo>
                    <a:lnTo>
                      <a:pt x="48" y="354"/>
                    </a:lnTo>
                    <a:lnTo>
                      <a:pt x="52" y="390"/>
                    </a:lnTo>
                    <a:lnTo>
                      <a:pt x="55" y="437"/>
                    </a:lnTo>
                    <a:lnTo>
                      <a:pt x="59" y="486"/>
                    </a:lnTo>
                    <a:lnTo>
                      <a:pt x="63" y="534"/>
                    </a:lnTo>
                    <a:lnTo>
                      <a:pt x="67" y="541"/>
                    </a:lnTo>
                    <a:lnTo>
                      <a:pt x="71" y="549"/>
                    </a:lnTo>
                    <a:lnTo>
                      <a:pt x="74" y="562"/>
                    </a:lnTo>
                    <a:lnTo>
                      <a:pt x="78" y="575"/>
                    </a:lnTo>
                    <a:lnTo>
                      <a:pt x="82" y="575"/>
                    </a:lnTo>
                    <a:lnTo>
                      <a:pt x="86" y="575"/>
                    </a:lnTo>
                    <a:lnTo>
                      <a:pt x="90" y="604"/>
                    </a:lnTo>
                    <a:lnTo>
                      <a:pt x="93" y="604"/>
                    </a:lnTo>
                    <a:lnTo>
                      <a:pt x="97" y="604"/>
                    </a:lnTo>
                    <a:lnTo>
                      <a:pt x="101" y="617"/>
                    </a:lnTo>
                    <a:lnTo>
                      <a:pt x="105" y="632"/>
                    </a:lnTo>
                    <a:lnTo>
                      <a:pt x="109" y="604"/>
                    </a:lnTo>
                    <a:lnTo>
                      <a:pt x="112" y="604"/>
                    </a:lnTo>
                    <a:lnTo>
                      <a:pt x="116" y="604"/>
                    </a:lnTo>
                    <a:lnTo>
                      <a:pt x="120" y="575"/>
                    </a:lnTo>
                    <a:lnTo>
                      <a:pt x="124" y="541"/>
                    </a:lnTo>
                    <a:lnTo>
                      <a:pt x="127" y="541"/>
                    </a:lnTo>
                    <a:lnTo>
                      <a:pt x="131" y="513"/>
                    </a:lnTo>
                    <a:lnTo>
                      <a:pt x="135" y="492"/>
                    </a:lnTo>
                    <a:lnTo>
                      <a:pt x="139" y="465"/>
                    </a:lnTo>
                    <a:lnTo>
                      <a:pt x="143" y="473"/>
                    </a:lnTo>
                    <a:lnTo>
                      <a:pt x="146" y="458"/>
                    </a:lnTo>
                    <a:lnTo>
                      <a:pt x="150" y="452"/>
                    </a:lnTo>
                    <a:lnTo>
                      <a:pt x="154" y="424"/>
                    </a:lnTo>
                    <a:lnTo>
                      <a:pt x="158" y="437"/>
                    </a:lnTo>
                    <a:lnTo>
                      <a:pt x="162" y="431"/>
                    </a:lnTo>
                    <a:lnTo>
                      <a:pt x="165" y="411"/>
                    </a:lnTo>
                    <a:lnTo>
                      <a:pt x="169" y="403"/>
                    </a:lnTo>
                    <a:lnTo>
                      <a:pt x="173" y="403"/>
                    </a:lnTo>
                    <a:lnTo>
                      <a:pt x="177" y="354"/>
                    </a:lnTo>
                    <a:lnTo>
                      <a:pt x="181" y="340"/>
                    </a:lnTo>
                    <a:lnTo>
                      <a:pt x="184" y="340"/>
                    </a:lnTo>
                    <a:lnTo>
                      <a:pt x="188" y="312"/>
                    </a:lnTo>
                    <a:lnTo>
                      <a:pt x="192" y="291"/>
                    </a:lnTo>
                    <a:lnTo>
                      <a:pt x="196" y="299"/>
                    </a:lnTo>
                    <a:lnTo>
                      <a:pt x="200" y="286"/>
                    </a:lnTo>
                    <a:lnTo>
                      <a:pt x="203" y="270"/>
                    </a:lnTo>
                    <a:lnTo>
                      <a:pt x="207" y="278"/>
                    </a:lnTo>
                    <a:lnTo>
                      <a:pt x="211" y="286"/>
                    </a:lnTo>
                    <a:lnTo>
                      <a:pt x="215" y="291"/>
                    </a:lnTo>
                    <a:lnTo>
                      <a:pt x="219" y="320"/>
                    </a:lnTo>
                    <a:lnTo>
                      <a:pt x="222" y="354"/>
                    </a:lnTo>
                    <a:lnTo>
                      <a:pt x="228" y="354"/>
                    </a:lnTo>
                    <a:lnTo>
                      <a:pt x="232" y="369"/>
                    </a:lnTo>
                    <a:lnTo>
                      <a:pt x="236" y="403"/>
                    </a:lnTo>
                    <a:lnTo>
                      <a:pt x="239" y="411"/>
                    </a:lnTo>
                    <a:lnTo>
                      <a:pt x="243" y="403"/>
                    </a:lnTo>
                    <a:lnTo>
                      <a:pt x="247" y="445"/>
                    </a:lnTo>
                    <a:lnTo>
                      <a:pt x="251" y="486"/>
                    </a:lnTo>
                    <a:lnTo>
                      <a:pt x="255" y="500"/>
                    </a:lnTo>
                    <a:lnTo>
                      <a:pt x="258" y="520"/>
                    </a:lnTo>
                    <a:lnTo>
                      <a:pt x="262" y="562"/>
                    </a:lnTo>
                    <a:lnTo>
                      <a:pt x="266" y="596"/>
                    </a:lnTo>
                    <a:lnTo>
                      <a:pt x="270" y="611"/>
                    </a:lnTo>
                    <a:lnTo>
                      <a:pt x="274" y="617"/>
                    </a:lnTo>
                    <a:lnTo>
                      <a:pt x="277" y="645"/>
                    </a:lnTo>
                    <a:lnTo>
                      <a:pt x="281" y="653"/>
                    </a:lnTo>
                    <a:lnTo>
                      <a:pt x="285" y="653"/>
                    </a:lnTo>
                    <a:lnTo>
                      <a:pt x="289" y="674"/>
                    </a:lnTo>
                    <a:lnTo>
                      <a:pt x="293" y="729"/>
                    </a:lnTo>
                    <a:lnTo>
                      <a:pt x="298" y="757"/>
                    </a:lnTo>
                    <a:lnTo>
                      <a:pt x="302" y="778"/>
                    </a:lnTo>
                    <a:lnTo>
                      <a:pt x="306" y="804"/>
                    </a:lnTo>
                    <a:lnTo>
                      <a:pt x="310" y="819"/>
                    </a:lnTo>
                    <a:lnTo>
                      <a:pt x="313" y="819"/>
                    </a:lnTo>
                    <a:lnTo>
                      <a:pt x="317" y="825"/>
                    </a:lnTo>
                    <a:lnTo>
                      <a:pt x="321" y="846"/>
                    </a:lnTo>
                    <a:lnTo>
                      <a:pt x="325" y="853"/>
                    </a:lnTo>
                    <a:lnTo>
                      <a:pt x="329" y="874"/>
                    </a:lnTo>
                    <a:lnTo>
                      <a:pt x="332" y="874"/>
                    </a:lnTo>
                    <a:lnTo>
                      <a:pt x="336" y="882"/>
                    </a:lnTo>
                    <a:lnTo>
                      <a:pt x="340" y="882"/>
                    </a:lnTo>
                    <a:lnTo>
                      <a:pt x="344" y="888"/>
                    </a:lnTo>
                    <a:lnTo>
                      <a:pt x="349" y="882"/>
                    </a:lnTo>
                    <a:lnTo>
                      <a:pt x="353" y="895"/>
                    </a:lnTo>
                    <a:lnTo>
                      <a:pt x="357" y="895"/>
                    </a:lnTo>
                    <a:lnTo>
                      <a:pt x="361" y="895"/>
                    </a:lnTo>
                    <a:lnTo>
                      <a:pt x="365" y="903"/>
                    </a:lnTo>
                    <a:lnTo>
                      <a:pt x="368" y="888"/>
                    </a:lnTo>
                    <a:lnTo>
                      <a:pt x="372" y="882"/>
                    </a:lnTo>
                    <a:lnTo>
                      <a:pt x="376" y="882"/>
                    </a:lnTo>
                    <a:lnTo>
                      <a:pt x="380" y="888"/>
                    </a:lnTo>
                    <a:lnTo>
                      <a:pt x="384" y="903"/>
                    </a:lnTo>
                    <a:lnTo>
                      <a:pt x="387" y="924"/>
                    </a:lnTo>
                    <a:lnTo>
                      <a:pt x="393" y="937"/>
                    </a:lnTo>
                    <a:lnTo>
                      <a:pt x="397" y="944"/>
                    </a:lnTo>
                    <a:lnTo>
                      <a:pt x="401" y="958"/>
                    </a:lnTo>
                    <a:lnTo>
                      <a:pt x="404" y="958"/>
                    </a:lnTo>
                    <a:lnTo>
                      <a:pt x="408" y="958"/>
                    </a:lnTo>
                    <a:lnTo>
                      <a:pt x="412" y="958"/>
                    </a:lnTo>
                    <a:lnTo>
                      <a:pt x="416" y="958"/>
                    </a:lnTo>
                    <a:lnTo>
                      <a:pt x="420" y="950"/>
                    </a:lnTo>
                    <a:lnTo>
                      <a:pt x="423" y="937"/>
                    </a:lnTo>
                    <a:lnTo>
                      <a:pt x="429" y="958"/>
                    </a:lnTo>
                    <a:lnTo>
                      <a:pt x="433" y="965"/>
                    </a:lnTo>
                    <a:lnTo>
                      <a:pt x="437" y="978"/>
                    </a:lnTo>
                    <a:lnTo>
                      <a:pt x="441" y="992"/>
                    </a:lnTo>
                    <a:lnTo>
                      <a:pt x="444" y="992"/>
                    </a:lnTo>
                    <a:lnTo>
                      <a:pt x="448" y="978"/>
                    </a:lnTo>
                    <a:lnTo>
                      <a:pt x="452" y="971"/>
                    </a:lnTo>
                    <a:lnTo>
                      <a:pt x="456" y="965"/>
                    </a:lnTo>
                    <a:lnTo>
                      <a:pt x="461" y="958"/>
                    </a:lnTo>
                    <a:lnTo>
                      <a:pt x="465" y="971"/>
                    </a:lnTo>
                    <a:lnTo>
                      <a:pt x="469" y="978"/>
                    </a:lnTo>
                    <a:lnTo>
                      <a:pt x="473" y="971"/>
                    </a:lnTo>
                    <a:lnTo>
                      <a:pt x="477" y="978"/>
                    </a:lnTo>
                    <a:lnTo>
                      <a:pt x="480" y="978"/>
                    </a:lnTo>
                    <a:lnTo>
                      <a:pt x="484" y="971"/>
                    </a:lnTo>
                    <a:lnTo>
                      <a:pt x="490" y="971"/>
                    </a:lnTo>
                    <a:lnTo>
                      <a:pt x="494" y="984"/>
                    </a:lnTo>
                    <a:lnTo>
                      <a:pt x="497" y="984"/>
                    </a:lnTo>
                    <a:lnTo>
                      <a:pt x="501" y="999"/>
                    </a:lnTo>
                    <a:lnTo>
                      <a:pt x="505" y="1012"/>
                    </a:lnTo>
                    <a:lnTo>
                      <a:pt x="509" y="1012"/>
                    </a:lnTo>
                    <a:lnTo>
                      <a:pt x="513" y="1012"/>
                    </a:lnTo>
                    <a:lnTo>
                      <a:pt x="518" y="1005"/>
                    </a:lnTo>
                    <a:lnTo>
                      <a:pt x="522" y="992"/>
                    </a:lnTo>
                    <a:lnTo>
                      <a:pt x="526" y="999"/>
                    </a:lnTo>
                    <a:lnTo>
                      <a:pt x="530" y="1012"/>
                    </a:lnTo>
                    <a:lnTo>
                      <a:pt x="533" y="1005"/>
                    </a:lnTo>
                    <a:lnTo>
                      <a:pt x="537" y="1012"/>
                    </a:lnTo>
                    <a:lnTo>
                      <a:pt x="543" y="1026"/>
                    </a:lnTo>
                    <a:lnTo>
                      <a:pt x="547" y="1033"/>
                    </a:lnTo>
                    <a:lnTo>
                      <a:pt x="551" y="1026"/>
                    </a:lnTo>
                    <a:lnTo>
                      <a:pt x="554" y="1041"/>
                    </a:lnTo>
                    <a:lnTo>
                      <a:pt x="558" y="1047"/>
                    </a:lnTo>
                    <a:lnTo>
                      <a:pt x="562" y="1054"/>
                    </a:lnTo>
                    <a:lnTo>
                      <a:pt x="568" y="1026"/>
                    </a:lnTo>
                    <a:lnTo>
                      <a:pt x="571" y="1026"/>
                    </a:lnTo>
                    <a:lnTo>
                      <a:pt x="575" y="1012"/>
                    </a:lnTo>
                    <a:lnTo>
                      <a:pt x="579" y="999"/>
                    </a:lnTo>
                    <a:lnTo>
                      <a:pt x="583" y="1005"/>
                    </a:lnTo>
                    <a:lnTo>
                      <a:pt x="587" y="1033"/>
                    </a:lnTo>
                    <a:lnTo>
                      <a:pt x="592" y="1020"/>
                    </a:lnTo>
                    <a:lnTo>
                      <a:pt x="596" y="1020"/>
                    </a:lnTo>
                    <a:lnTo>
                      <a:pt x="600" y="1005"/>
                    </a:lnTo>
                    <a:lnTo>
                      <a:pt x="604" y="978"/>
                    </a:lnTo>
                    <a:lnTo>
                      <a:pt x="607" y="950"/>
                    </a:lnTo>
                    <a:lnTo>
                      <a:pt x="611" y="944"/>
                    </a:lnTo>
                    <a:lnTo>
                      <a:pt x="617" y="965"/>
                    </a:lnTo>
                    <a:lnTo>
                      <a:pt x="621" y="984"/>
                    </a:lnTo>
                    <a:lnTo>
                      <a:pt x="625" y="971"/>
                    </a:lnTo>
                    <a:lnTo>
                      <a:pt x="628" y="958"/>
                    </a:lnTo>
                    <a:lnTo>
                      <a:pt x="632" y="971"/>
                    </a:lnTo>
                    <a:lnTo>
                      <a:pt x="638" y="950"/>
                    </a:lnTo>
                    <a:lnTo>
                      <a:pt x="642" y="929"/>
                    </a:lnTo>
                    <a:lnTo>
                      <a:pt x="645" y="929"/>
                    </a:lnTo>
                    <a:lnTo>
                      <a:pt x="649" y="937"/>
                    </a:lnTo>
                    <a:lnTo>
                      <a:pt x="653" y="908"/>
                    </a:lnTo>
                    <a:lnTo>
                      <a:pt x="659" y="903"/>
                    </a:lnTo>
                    <a:lnTo>
                      <a:pt x="662" y="903"/>
                    </a:lnTo>
                    <a:lnTo>
                      <a:pt x="666" y="903"/>
                    </a:lnTo>
                    <a:lnTo>
                      <a:pt x="670" y="888"/>
                    </a:lnTo>
                    <a:lnTo>
                      <a:pt x="674" y="908"/>
                    </a:lnTo>
                    <a:lnTo>
                      <a:pt x="680" y="903"/>
                    </a:lnTo>
                    <a:lnTo>
                      <a:pt x="683" y="895"/>
                    </a:lnTo>
                    <a:lnTo>
                      <a:pt x="687" y="882"/>
                    </a:lnTo>
                    <a:lnTo>
                      <a:pt x="691" y="874"/>
                    </a:lnTo>
                    <a:lnTo>
                      <a:pt x="697" y="861"/>
                    </a:lnTo>
                    <a:lnTo>
                      <a:pt x="700" y="861"/>
                    </a:lnTo>
                    <a:lnTo>
                      <a:pt x="704" y="861"/>
                    </a:lnTo>
                    <a:lnTo>
                      <a:pt x="708" y="882"/>
                    </a:lnTo>
                    <a:lnTo>
                      <a:pt x="712" y="895"/>
                    </a:lnTo>
                    <a:lnTo>
                      <a:pt x="717" y="903"/>
                    </a:lnTo>
                    <a:lnTo>
                      <a:pt x="721" y="903"/>
                    </a:lnTo>
                    <a:lnTo>
                      <a:pt x="725" y="903"/>
                    </a:lnTo>
                    <a:lnTo>
                      <a:pt x="729" y="888"/>
                    </a:lnTo>
                    <a:lnTo>
                      <a:pt x="735" y="882"/>
                    </a:lnTo>
                    <a:lnTo>
                      <a:pt x="738" y="874"/>
                    </a:lnTo>
                    <a:lnTo>
                      <a:pt x="742" y="874"/>
                    </a:lnTo>
                    <a:lnTo>
                      <a:pt x="746" y="874"/>
                    </a:lnTo>
                    <a:lnTo>
                      <a:pt x="750" y="888"/>
                    </a:lnTo>
                    <a:lnTo>
                      <a:pt x="755" y="895"/>
                    </a:lnTo>
                    <a:lnTo>
                      <a:pt x="759" y="908"/>
                    </a:lnTo>
                    <a:lnTo>
                      <a:pt x="763" y="903"/>
                    </a:lnTo>
                    <a:lnTo>
                      <a:pt x="767" y="916"/>
                    </a:lnTo>
                    <a:lnTo>
                      <a:pt x="773" y="924"/>
                    </a:lnTo>
                    <a:lnTo>
                      <a:pt x="776" y="929"/>
                    </a:lnTo>
                    <a:lnTo>
                      <a:pt x="780" y="924"/>
                    </a:lnTo>
                    <a:lnTo>
                      <a:pt x="784" y="929"/>
                    </a:lnTo>
                    <a:lnTo>
                      <a:pt x="790" y="937"/>
                    </a:lnTo>
                    <a:lnTo>
                      <a:pt x="793" y="937"/>
                    </a:lnTo>
                    <a:lnTo>
                      <a:pt x="797" y="950"/>
                    </a:lnTo>
                    <a:lnTo>
                      <a:pt x="801" y="965"/>
                    </a:lnTo>
                    <a:lnTo>
                      <a:pt x="807" y="971"/>
                    </a:lnTo>
                    <a:lnTo>
                      <a:pt x="810" y="978"/>
                    </a:lnTo>
                    <a:lnTo>
                      <a:pt x="814" y="978"/>
                    </a:lnTo>
                    <a:lnTo>
                      <a:pt x="818" y="978"/>
                    </a:lnTo>
                    <a:lnTo>
                      <a:pt x="824" y="958"/>
                    </a:lnTo>
                    <a:lnTo>
                      <a:pt x="828" y="965"/>
                    </a:lnTo>
                    <a:lnTo>
                      <a:pt x="831" y="944"/>
                    </a:lnTo>
                    <a:lnTo>
                      <a:pt x="837" y="929"/>
                    </a:lnTo>
                    <a:lnTo>
                      <a:pt x="841" y="908"/>
                    </a:lnTo>
                    <a:lnTo>
                      <a:pt x="845" y="908"/>
                    </a:lnTo>
                    <a:lnTo>
                      <a:pt x="848" y="903"/>
                    </a:lnTo>
                    <a:lnTo>
                      <a:pt x="854" y="895"/>
                    </a:lnTo>
                    <a:lnTo>
                      <a:pt x="858" y="882"/>
                    </a:lnTo>
                    <a:lnTo>
                      <a:pt x="862" y="867"/>
                    </a:lnTo>
                    <a:lnTo>
                      <a:pt x="865" y="853"/>
                    </a:lnTo>
                    <a:lnTo>
                      <a:pt x="871" y="825"/>
                    </a:lnTo>
                    <a:lnTo>
                      <a:pt x="875" y="819"/>
                    </a:lnTo>
                    <a:lnTo>
                      <a:pt x="879" y="819"/>
                    </a:lnTo>
                    <a:lnTo>
                      <a:pt x="884" y="833"/>
                    </a:lnTo>
                    <a:lnTo>
                      <a:pt x="888" y="840"/>
                    </a:lnTo>
                    <a:lnTo>
                      <a:pt x="892" y="861"/>
                    </a:lnTo>
                    <a:lnTo>
                      <a:pt x="896" y="846"/>
                    </a:lnTo>
                    <a:lnTo>
                      <a:pt x="902" y="833"/>
                    </a:lnTo>
                    <a:lnTo>
                      <a:pt x="905" y="819"/>
                    </a:lnTo>
                    <a:lnTo>
                      <a:pt x="909" y="819"/>
                    </a:lnTo>
                    <a:lnTo>
                      <a:pt x="915" y="819"/>
                    </a:lnTo>
                    <a:lnTo>
                      <a:pt x="919" y="846"/>
                    </a:lnTo>
                    <a:lnTo>
                      <a:pt x="922" y="867"/>
                    </a:lnTo>
                    <a:lnTo>
                      <a:pt x="928" y="867"/>
                    </a:lnTo>
                    <a:lnTo>
                      <a:pt x="932" y="861"/>
                    </a:lnTo>
                    <a:lnTo>
                      <a:pt x="936" y="861"/>
                    </a:lnTo>
                    <a:lnTo>
                      <a:pt x="939" y="853"/>
                    </a:lnTo>
                    <a:lnTo>
                      <a:pt x="945" y="867"/>
                    </a:lnTo>
                    <a:lnTo>
                      <a:pt x="949" y="895"/>
                    </a:lnTo>
                    <a:lnTo>
                      <a:pt x="953" y="924"/>
                    </a:lnTo>
                    <a:lnTo>
                      <a:pt x="958" y="929"/>
                    </a:lnTo>
                    <a:lnTo>
                      <a:pt x="962" y="929"/>
                    </a:lnTo>
                    <a:lnTo>
                      <a:pt x="966" y="924"/>
                    </a:lnTo>
                    <a:lnTo>
                      <a:pt x="972" y="924"/>
                    </a:lnTo>
                    <a:lnTo>
                      <a:pt x="975" y="924"/>
                    </a:lnTo>
                    <a:lnTo>
                      <a:pt x="979" y="929"/>
                    </a:lnTo>
                    <a:lnTo>
                      <a:pt x="985" y="944"/>
                    </a:lnTo>
                    <a:lnTo>
                      <a:pt x="989" y="958"/>
                    </a:lnTo>
                    <a:lnTo>
                      <a:pt x="993" y="950"/>
                    </a:lnTo>
                    <a:lnTo>
                      <a:pt x="998" y="944"/>
                    </a:lnTo>
                    <a:lnTo>
                      <a:pt x="1002" y="937"/>
                    </a:lnTo>
                    <a:lnTo>
                      <a:pt x="1006" y="965"/>
                    </a:lnTo>
                    <a:lnTo>
                      <a:pt x="1010" y="984"/>
                    </a:lnTo>
                    <a:lnTo>
                      <a:pt x="1015" y="1012"/>
                    </a:lnTo>
                    <a:lnTo>
                      <a:pt x="1019" y="1026"/>
                    </a:lnTo>
                    <a:lnTo>
                      <a:pt x="1023" y="1026"/>
                    </a:lnTo>
                    <a:lnTo>
                      <a:pt x="1029" y="992"/>
                    </a:lnTo>
                    <a:lnTo>
                      <a:pt x="1032" y="971"/>
                    </a:lnTo>
                    <a:lnTo>
                      <a:pt x="1036" y="950"/>
                    </a:lnTo>
                    <a:lnTo>
                      <a:pt x="1042" y="958"/>
                    </a:lnTo>
                    <a:lnTo>
                      <a:pt x="1046" y="992"/>
                    </a:lnTo>
                    <a:lnTo>
                      <a:pt x="1051" y="1020"/>
                    </a:lnTo>
                    <a:lnTo>
                      <a:pt x="1055" y="1033"/>
                    </a:lnTo>
                    <a:lnTo>
                      <a:pt x="1059" y="1054"/>
                    </a:lnTo>
                    <a:lnTo>
                      <a:pt x="1065" y="1047"/>
                    </a:lnTo>
                    <a:lnTo>
                      <a:pt x="1068" y="1041"/>
                    </a:lnTo>
                    <a:lnTo>
                      <a:pt x="1072" y="1047"/>
                    </a:lnTo>
                    <a:lnTo>
                      <a:pt x="1078" y="1047"/>
                    </a:lnTo>
                    <a:lnTo>
                      <a:pt x="1082" y="1054"/>
                    </a:lnTo>
                    <a:lnTo>
                      <a:pt x="1086" y="1062"/>
                    </a:lnTo>
                    <a:lnTo>
                      <a:pt x="1091" y="1047"/>
                    </a:lnTo>
                    <a:lnTo>
                      <a:pt x="1095" y="1041"/>
                    </a:lnTo>
                    <a:lnTo>
                      <a:pt x="1099" y="1062"/>
                    </a:lnTo>
                    <a:lnTo>
                      <a:pt x="1104" y="1047"/>
                    </a:lnTo>
                    <a:lnTo>
                      <a:pt x="1108" y="1054"/>
                    </a:lnTo>
                    <a:lnTo>
                      <a:pt x="1112" y="1088"/>
                    </a:lnTo>
                    <a:lnTo>
                      <a:pt x="1118" y="1103"/>
                    </a:lnTo>
                    <a:lnTo>
                      <a:pt x="1122" y="1096"/>
                    </a:lnTo>
                    <a:lnTo>
                      <a:pt x="1127" y="1103"/>
                    </a:lnTo>
                    <a:lnTo>
                      <a:pt x="1131" y="1083"/>
                    </a:lnTo>
                    <a:lnTo>
                      <a:pt x="1135" y="1083"/>
                    </a:lnTo>
                    <a:lnTo>
                      <a:pt x="1141" y="1088"/>
                    </a:lnTo>
                    <a:lnTo>
                      <a:pt x="1144" y="1067"/>
                    </a:lnTo>
                    <a:lnTo>
                      <a:pt x="1148" y="1083"/>
                    </a:lnTo>
                    <a:lnTo>
                      <a:pt x="1154" y="1103"/>
                    </a:lnTo>
                    <a:lnTo>
                      <a:pt x="1158" y="1075"/>
                    </a:lnTo>
                    <a:lnTo>
                      <a:pt x="1163" y="1062"/>
                    </a:lnTo>
                    <a:lnTo>
                      <a:pt x="1167" y="1054"/>
                    </a:lnTo>
                    <a:lnTo>
                      <a:pt x="1171" y="1041"/>
                    </a:lnTo>
                    <a:lnTo>
                      <a:pt x="1177" y="1033"/>
                    </a:lnTo>
                    <a:lnTo>
                      <a:pt x="1180" y="1020"/>
                    </a:lnTo>
                    <a:lnTo>
                      <a:pt x="1184" y="992"/>
                    </a:lnTo>
                    <a:lnTo>
                      <a:pt x="1190" y="1005"/>
                    </a:lnTo>
                    <a:lnTo>
                      <a:pt x="1194" y="1005"/>
                    </a:lnTo>
                    <a:lnTo>
                      <a:pt x="1199" y="999"/>
                    </a:lnTo>
                    <a:lnTo>
                      <a:pt x="1203" y="1012"/>
                    </a:lnTo>
                    <a:lnTo>
                      <a:pt x="1207" y="1033"/>
                    </a:lnTo>
                    <a:lnTo>
                      <a:pt x="1213" y="1012"/>
                    </a:lnTo>
                    <a:lnTo>
                      <a:pt x="1216" y="978"/>
                    </a:lnTo>
                    <a:lnTo>
                      <a:pt x="1222" y="971"/>
                    </a:lnTo>
                    <a:lnTo>
                      <a:pt x="1226" y="965"/>
                    </a:lnTo>
                    <a:lnTo>
                      <a:pt x="1230" y="971"/>
                    </a:lnTo>
                    <a:lnTo>
                      <a:pt x="1235" y="978"/>
                    </a:lnTo>
                    <a:lnTo>
                      <a:pt x="1239" y="992"/>
                    </a:lnTo>
                    <a:lnTo>
                      <a:pt x="1245" y="984"/>
                    </a:lnTo>
                    <a:lnTo>
                      <a:pt x="1249" y="971"/>
                    </a:lnTo>
                    <a:lnTo>
                      <a:pt x="1252" y="965"/>
                    </a:lnTo>
                    <a:lnTo>
                      <a:pt x="1258" y="971"/>
                    </a:lnTo>
                    <a:lnTo>
                      <a:pt x="1262" y="965"/>
                    </a:lnTo>
                    <a:lnTo>
                      <a:pt x="1268" y="965"/>
                    </a:lnTo>
                    <a:lnTo>
                      <a:pt x="1271" y="965"/>
                    </a:lnTo>
                    <a:lnTo>
                      <a:pt x="1277" y="944"/>
                    </a:lnTo>
                    <a:lnTo>
                      <a:pt x="1281" y="929"/>
                    </a:lnTo>
                    <a:lnTo>
                      <a:pt x="1285" y="937"/>
                    </a:lnTo>
                    <a:lnTo>
                      <a:pt x="1290" y="958"/>
                    </a:lnTo>
                    <a:lnTo>
                      <a:pt x="1294" y="971"/>
                    </a:lnTo>
                    <a:lnTo>
                      <a:pt x="1300" y="965"/>
                    </a:lnTo>
                    <a:lnTo>
                      <a:pt x="1304" y="971"/>
                    </a:lnTo>
                    <a:lnTo>
                      <a:pt x="1309" y="950"/>
                    </a:lnTo>
                    <a:lnTo>
                      <a:pt x="1313" y="924"/>
                    </a:lnTo>
                    <a:lnTo>
                      <a:pt x="1317" y="916"/>
                    </a:lnTo>
                    <a:lnTo>
                      <a:pt x="1323" y="937"/>
                    </a:lnTo>
                    <a:lnTo>
                      <a:pt x="1326" y="937"/>
                    </a:lnTo>
                    <a:lnTo>
                      <a:pt x="1332" y="958"/>
                    </a:lnTo>
                    <a:lnTo>
                      <a:pt x="1336" y="978"/>
                    </a:lnTo>
                    <a:lnTo>
                      <a:pt x="1342" y="984"/>
                    </a:lnTo>
                    <a:lnTo>
                      <a:pt x="1345" y="971"/>
                    </a:lnTo>
                    <a:lnTo>
                      <a:pt x="1349" y="971"/>
                    </a:lnTo>
                    <a:lnTo>
                      <a:pt x="1355" y="978"/>
                    </a:lnTo>
                    <a:lnTo>
                      <a:pt x="1359" y="984"/>
                    </a:lnTo>
                    <a:lnTo>
                      <a:pt x="1364" y="999"/>
                    </a:lnTo>
                    <a:lnTo>
                      <a:pt x="1368" y="1005"/>
                    </a:lnTo>
                    <a:lnTo>
                      <a:pt x="1374" y="1005"/>
                    </a:lnTo>
                    <a:lnTo>
                      <a:pt x="1378" y="1012"/>
                    </a:lnTo>
                    <a:lnTo>
                      <a:pt x="1383" y="1012"/>
                    </a:lnTo>
                    <a:lnTo>
                      <a:pt x="1387" y="992"/>
                    </a:lnTo>
                    <a:lnTo>
                      <a:pt x="1391" y="984"/>
                    </a:lnTo>
                    <a:lnTo>
                      <a:pt x="1397" y="984"/>
                    </a:lnTo>
                    <a:lnTo>
                      <a:pt x="1400" y="971"/>
                    </a:lnTo>
                    <a:lnTo>
                      <a:pt x="1406" y="958"/>
                    </a:lnTo>
                    <a:lnTo>
                      <a:pt x="1410" y="950"/>
                    </a:lnTo>
                    <a:lnTo>
                      <a:pt x="1416" y="958"/>
                    </a:lnTo>
                    <a:lnTo>
                      <a:pt x="1419" y="958"/>
                    </a:lnTo>
                    <a:lnTo>
                      <a:pt x="1425" y="944"/>
                    </a:lnTo>
                    <a:lnTo>
                      <a:pt x="1429" y="944"/>
                    </a:lnTo>
                    <a:lnTo>
                      <a:pt x="1435" y="937"/>
                    </a:lnTo>
                    <a:lnTo>
                      <a:pt x="1438" y="924"/>
                    </a:lnTo>
                    <a:lnTo>
                      <a:pt x="1444" y="908"/>
                    </a:lnTo>
                    <a:lnTo>
                      <a:pt x="1448" y="908"/>
                    </a:lnTo>
                    <a:lnTo>
                      <a:pt x="1454" y="895"/>
                    </a:lnTo>
                    <a:lnTo>
                      <a:pt x="1457" y="903"/>
                    </a:lnTo>
                    <a:lnTo>
                      <a:pt x="1463" y="924"/>
                    </a:lnTo>
                    <a:lnTo>
                      <a:pt x="1467" y="924"/>
                    </a:lnTo>
                    <a:lnTo>
                      <a:pt x="1471" y="929"/>
                    </a:lnTo>
                    <a:lnTo>
                      <a:pt x="1476" y="929"/>
                    </a:lnTo>
                    <a:lnTo>
                      <a:pt x="1480" y="916"/>
                    </a:lnTo>
                    <a:lnTo>
                      <a:pt x="1486" y="903"/>
                    </a:lnTo>
                    <a:lnTo>
                      <a:pt x="1490" y="895"/>
                    </a:lnTo>
                    <a:lnTo>
                      <a:pt x="1495" y="888"/>
                    </a:lnTo>
                    <a:lnTo>
                      <a:pt x="1499" y="882"/>
                    </a:lnTo>
                    <a:lnTo>
                      <a:pt x="1505" y="874"/>
                    </a:lnTo>
                    <a:lnTo>
                      <a:pt x="1509" y="867"/>
                    </a:lnTo>
                    <a:lnTo>
                      <a:pt x="1514" y="874"/>
                    </a:lnTo>
                    <a:lnTo>
                      <a:pt x="1518" y="882"/>
                    </a:lnTo>
                    <a:lnTo>
                      <a:pt x="1524" y="882"/>
                    </a:lnTo>
                    <a:lnTo>
                      <a:pt x="1528" y="908"/>
                    </a:lnTo>
                    <a:lnTo>
                      <a:pt x="1533" y="916"/>
                    </a:lnTo>
                    <a:lnTo>
                      <a:pt x="1537" y="937"/>
                    </a:lnTo>
                    <a:lnTo>
                      <a:pt x="1543" y="944"/>
                    </a:lnTo>
                    <a:lnTo>
                      <a:pt x="1547" y="950"/>
                    </a:lnTo>
                    <a:lnTo>
                      <a:pt x="1552" y="950"/>
                    </a:lnTo>
                    <a:lnTo>
                      <a:pt x="1556" y="971"/>
                    </a:lnTo>
                    <a:lnTo>
                      <a:pt x="1562" y="965"/>
                    </a:lnTo>
                    <a:lnTo>
                      <a:pt x="1565" y="965"/>
                    </a:lnTo>
                    <a:lnTo>
                      <a:pt x="1571" y="992"/>
                    </a:lnTo>
                    <a:lnTo>
                      <a:pt x="1575" y="1005"/>
                    </a:lnTo>
                    <a:lnTo>
                      <a:pt x="1581" y="992"/>
                    </a:lnTo>
                    <a:lnTo>
                      <a:pt x="1586" y="992"/>
                    </a:lnTo>
                    <a:lnTo>
                      <a:pt x="1590" y="1005"/>
                    </a:lnTo>
                    <a:lnTo>
                      <a:pt x="1596" y="992"/>
                    </a:lnTo>
                    <a:lnTo>
                      <a:pt x="1600" y="984"/>
                    </a:lnTo>
                    <a:lnTo>
                      <a:pt x="1605" y="992"/>
                    </a:lnTo>
                    <a:lnTo>
                      <a:pt x="1609" y="1012"/>
                    </a:lnTo>
                    <a:lnTo>
                      <a:pt x="1615" y="1005"/>
                    </a:lnTo>
                    <a:lnTo>
                      <a:pt x="1619" y="1012"/>
                    </a:lnTo>
                    <a:lnTo>
                      <a:pt x="1624" y="1005"/>
                    </a:lnTo>
                    <a:lnTo>
                      <a:pt x="1628" y="999"/>
                    </a:lnTo>
                    <a:lnTo>
                      <a:pt x="1634" y="999"/>
                    </a:lnTo>
                    <a:lnTo>
                      <a:pt x="1638" y="999"/>
                    </a:lnTo>
                    <a:lnTo>
                      <a:pt x="1643" y="999"/>
                    </a:lnTo>
                    <a:lnTo>
                      <a:pt x="1647" y="1005"/>
                    </a:lnTo>
                    <a:lnTo>
                      <a:pt x="1653" y="1005"/>
                    </a:lnTo>
                    <a:lnTo>
                      <a:pt x="1657" y="992"/>
                    </a:lnTo>
                    <a:lnTo>
                      <a:pt x="1662" y="992"/>
                    </a:lnTo>
                    <a:lnTo>
                      <a:pt x="1668" y="978"/>
                    </a:lnTo>
                    <a:lnTo>
                      <a:pt x="1672" y="971"/>
                    </a:lnTo>
                    <a:lnTo>
                      <a:pt x="1677" y="965"/>
                    </a:lnTo>
                    <a:lnTo>
                      <a:pt x="1681" y="971"/>
                    </a:lnTo>
                    <a:lnTo>
                      <a:pt x="1687" y="971"/>
                    </a:lnTo>
                    <a:lnTo>
                      <a:pt x="1691" y="984"/>
                    </a:lnTo>
                    <a:lnTo>
                      <a:pt x="1696" y="1005"/>
                    </a:lnTo>
                    <a:lnTo>
                      <a:pt x="1700" y="1026"/>
                    </a:lnTo>
                    <a:lnTo>
                      <a:pt x="1706" y="1020"/>
                    </a:lnTo>
                    <a:lnTo>
                      <a:pt x="1712" y="1005"/>
                    </a:lnTo>
                    <a:lnTo>
                      <a:pt x="1715" y="1012"/>
                    </a:lnTo>
                    <a:lnTo>
                      <a:pt x="1721" y="992"/>
                    </a:lnTo>
                    <a:lnTo>
                      <a:pt x="1725" y="992"/>
                    </a:lnTo>
                    <a:lnTo>
                      <a:pt x="1731" y="999"/>
                    </a:lnTo>
                    <a:lnTo>
                      <a:pt x="1734" y="1012"/>
                    </a:lnTo>
                    <a:lnTo>
                      <a:pt x="1740" y="999"/>
                    </a:lnTo>
                    <a:lnTo>
                      <a:pt x="1744" y="1005"/>
                    </a:lnTo>
                    <a:lnTo>
                      <a:pt x="1750" y="999"/>
                    </a:lnTo>
                    <a:lnTo>
                      <a:pt x="1755" y="1005"/>
                    </a:lnTo>
                    <a:lnTo>
                      <a:pt x="1759" y="1012"/>
                    </a:lnTo>
                    <a:lnTo>
                      <a:pt x="1765" y="1041"/>
                    </a:lnTo>
                    <a:lnTo>
                      <a:pt x="1768" y="1054"/>
                    </a:lnTo>
                    <a:lnTo>
                      <a:pt x="1774" y="1054"/>
                    </a:lnTo>
                    <a:lnTo>
                      <a:pt x="1780" y="1047"/>
                    </a:lnTo>
                    <a:lnTo>
                      <a:pt x="1784" y="1047"/>
                    </a:lnTo>
                    <a:lnTo>
                      <a:pt x="1789" y="1033"/>
                    </a:lnTo>
                    <a:lnTo>
                      <a:pt x="1793" y="1033"/>
                    </a:lnTo>
                    <a:lnTo>
                      <a:pt x="1799" y="1041"/>
                    </a:lnTo>
                    <a:lnTo>
                      <a:pt x="1803" y="1041"/>
                    </a:lnTo>
                    <a:lnTo>
                      <a:pt x="1808" y="1041"/>
                    </a:lnTo>
                    <a:lnTo>
                      <a:pt x="1814" y="1041"/>
                    </a:lnTo>
                    <a:lnTo>
                      <a:pt x="1818" y="1041"/>
                    </a:lnTo>
                    <a:lnTo>
                      <a:pt x="1824" y="1033"/>
                    </a:lnTo>
                    <a:lnTo>
                      <a:pt x="1827" y="1041"/>
                    </a:lnTo>
                    <a:lnTo>
                      <a:pt x="1833" y="1047"/>
                    </a:lnTo>
                    <a:lnTo>
                      <a:pt x="1839" y="1054"/>
                    </a:lnTo>
                    <a:lnTo>
                      <a:pt x="1842" y="1054"/>
                    </a:lnTo>
                    <a:lnTo>
                      <a:pt x="1848" y="1062"/>
                    </a:lnTo>
                    <a:lnTo>
                      <a:pt x="1852" y="1054"/>
                    </a:lnTo>
                    <a:lnTo>
                      <a:pt x="1858" y="1054"/>
                    </a:lnTo>
                    <a:lnTo>
                      <a:pt x="1863" y="1047"/>
                    </a:lnTo>
                    <a:lnTo>
                      <a:pt x="1867" y="1041"/>
                    </a:lnTo>
                    <a:lnTo>
                      <a:pt x="1873" y="1047"/>
                    </a:lnTo>
                    <a:lnTo>
                      <a:pt x="1877" y="1047"/>
                    </a:lnTo>
                    <a:lnTo>
                      <a:pt x="1882" y="1041"/>
                    </a:lnTo>
                    <a:lnTo>
                      <a:pt x="1888" y="1041"/>
                    </a:lnTo>
                    <a:lnTo>
                      <a:pt x="1892" y="1033"/>
                    </a:lnTo>
                    <a:lnTo>
                      <a:pt x="1897" y="1033"/>
                    </a:lnTo>
                    <a:lnTo>
                      <a:pt x="1901" y="1041"/>
                    </a:lnTo>
                    <a:lnTo>
                      <a:pt x="1907" y="1041"/>
                    </a:lnTo>
                  </a:path>
                </a:pathLst>
              </a:custGeom>
              <a:noFill/>
              <a:ln w="381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62" name="Line 30"/>
            <p:cNvSpPr>
              <a:spLocks noChangeShapeType="1"/>
            </p:cNvSpPr>
            <p:nvPr/>
          </p:nvSpPr>
          <p:spPr bwMode="auto">
            <a:xfrm flipH="1" flipV="1">
              <a:off x="2433" y="1959"/>
              <a:ext cx="115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Line 31"/>
            <p:cNvSpPr>
              <a:spLocks noChangeShapeType="1"/>
            </p:cNvSpPr>
            <p:nvPr/>
          </p:nvSpPr>
          <p:spPr bwMode="auto">
            <a:xfrm flipV="1">
              <a:off x="3062" y="1968"/>
              <a:ext cx="202" cy="3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Line 32"/>
            <p:cNvSpPr>
              <a:spLocks noChangeShapeType="1"/>
            </p:cNvSpPr>
            <p:nvPr/>
          </p:nvSpPr>
          <p:spPr bwMode="auto">
            <a:xfrm rot="20835816" flipV="1">
              <a:off x="2741" y="2166"/>
              <a:ext cx="154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Text Box 33"/>
            <p:cNvSpPr txBox="1">
              <a:spLocks noChangeArrowheads="1"/>
            </p:cNvSpPr>
            <p:nvPr/>
          </p:nvSpPr>
          <p:spPr bwMode="auto">
            <a:xfrm>
              <a:off x="1488" y="2232"/>
              <a:ext cx="48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CaO</a:t>
              </a:r>
              <a:endParaRPr lang="en-US" sz="1600" baseline="-25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066" name="Text Box 34"/>
            <p:cNvSpPr txBox="1">
              <a:spLocks noChangeArrowheads="1"/>
            </p:cNvSpPr>
            <p:nvPr/>
          </p:nvSpPr>
          <p:spPr bwMode="auto">
            <a:xfrm>
              <a:off x="2650" y="1972"/>
              <a:ext cx="662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SrCaO</a:t>
              </a:r>
              <a:r>
                <a:rPr lang="en-US" sz="1600" baseline="-2500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4067" name="Text Box 35"/>
            <p:cNvSpPr txBox="1">
              <a:spLocks noChangeArrowheads="1"/>
            </p:cNvSpPr>
            <p:nvPr/>
          </p:nvSpPr>
          <p:spPr bwMode="auto">
            <a:xfrm>
              <a:off x="2212" y="1744"/>
              <a:ext cx="56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Cu</a:t>
              </a:r>
              <a:r>
                <a:rPr lang="en-US" sz="1600" baseline="-2500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44068" name="Text Box 36"/>
            <p:cNvSpPr txBox="1">
              <a:spLocks noChangeArrowheads="1"/>
            </p:cNvSpPr>
            <p:nvPr/>
          </p:nvSpPr>
          <p:spPr bwMode="auto">
            <a:xfrm>
              <a:off x="3108" y="2344"/>
              <a:ext cx="4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Pb/Bi</a:t>
              </a:r>
              <a:endParaRPr lang="en-US" sz="1600" baseline="-25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069" name="Text Box 37"/>
            <p:cNvSpPr txBox="1">
              <a:spLocks noChangeArrowheads="1"/>
            </p:cNvSpPr>
            <p:nvPr/>
          </p:nvSpPr>
          <p:spPr bwMode="auto">
            <a:xfrm>
              <a:off x="3024" y="1752"/>
              <a:ext cx="71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Ca</a:t>
              </a:r>
              <a:r>
                <a:rPr lang="en-US" sz="1600" baseline="-2500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CuO</a:t>
              </a:r>
              <a:r>
                <a:rPr lang="en-US" sz="1600" baseline="-2500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4070" name="Text Box 38"/>
            <p:cNvSpPr txBox="1">
              <a:spLocks noChangeArrowheads="1"/>
            </p:cNvSpPr>
            <p:nvPr/>
          </p:nvSpPr>
          <p:spPr bwMode="auto">
            <a:xfrm>
              <a:off x="1864" y="992"/>
              <a:ext cx="32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Sr</a:t>
              </a:r>
              <a:endParaRPr lang="en-US" sz="1600" baseline="-25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2028" y="1996"/>
              <a:ext cx="37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SrO</a:t>
              </a:r>
              <a:endParaRPr lang="en-US" sz="1600" baseline="-25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auto">
            <a:xfrm>
              <a:off x="1344" y="1016"/>
              <a:ext cx="32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Ca</a:t>
              </a:r>
              <a:endParaRPr lang="en-US" sz="1600" baseline="-25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073" name="Text Box 41"/>
            <p:cNvSpPr txBox="1">
              <a:spLocks noChangeArrowheads="1"/>
            </p:cNvSpPr>
            <p:nvPr/>
          </p:nvSpPr>
          <p:spPr bwMode="auto">
            <a:xfrm>
              <a:off x="1160" y="1928"/>
              <a:ext cx="38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Mg</a:t>
              </a:r>
            </a:p>
          </p:txBody>
        </p:sp>
        <p:sp>
          <p:nvSpPr>
            <p:cNvPr id="44074" name="Text Box 42"/>
            <p:cNvSpPr txBox="1">
              <a:spLocks noChangeArrowheads="1"/>
            </p:cNvSpPr>
            <p:nvPr/>
          </p:nvSpPr>
          <p:spPr bwMode="auto">
            <a:xfrm>
              <a:off x="1776" y="3600"/>
              <a:ext cx="1872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</a:rPr>
                <a:t>Mass / charge (m/q)</a:t>
              </a:r>
            </a:p>
          </p:txBody>
        </p:sp>
        <p:sp>
          <p:nvSpPr>
            <p:cNvPr id="44075" name="Rectangle 43"/>
            <p:cNvSpPr>
              <a:spLocks noChangeArrowheads="1"/>
            </p:cNvSpPr>
            <p:nvPr/>
          </p:nvSpPr>
          <p:spPr bwMode="auto">
            <a:xfrm rot="-5400000">
              <a:off x="-514" y="1913"/>
              <a:ext cx="226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  <a:latin typeface="Times New Roman" pitchFamily="18" charset="0"/>
                </a:rPr>
                <a:t>Rel. Signal </a:t>
              </a: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Intensity</a:t>
              </a:r>
              <a:r>
                <a:rPr lang="en-US" sz="1800">
                  <a:solidFill>
                    <a:srgbClr val="0000FF"/>
                  </a:solidFill>
                  <a:latin typeface="Times New Roman" pitchFamily="18" charset="0"/>
                </a:rPr>
                <a:t> (arb. units)</a:t>
              </a:r>
            </a:p>
          </p:txBody>
        </p:sp>
      </p:grpSp>
      <p:sp>
        <p:nvSpPr>
          <p:cNvPr id="44038" name="Text Box 44"/>
          <p:cNvSpPr txBox="1">
            <a:spLocks noChangeArrowheads="1"/>
          </p:cNvSpPr>
          <p:nvPr/>
        </p:nvSpPr>
        <p:spPr bwMode="auto">
          <a:xfrm>
            <a:off x="1066800" y="4572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Surface analysis of superconducting materials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762000" y="57912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                 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</a:rPr>
              <a:t>Baig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 et al    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</a:rPr>
              <a:t>J.Appl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. Phys. 2009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Prospects for Pakistan</a:t>
            </a:r>
            <a:endParaRPr lang="en-US" dirty="0" smtClean="0"/>
          </a:p>
          <a:p>
            <a:pPr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SESAME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Synchrotron Radiation Facility being built in Amman, Jordan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349625" y="425450"/>
            <a:ext cx="2079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X-ray ray tubes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744538" y="1428750"/>
            <a:ext cx="7686675" cy="4632325"/>
            <a:chOff x="469" y="900"/>
            <a:chExt cx="4842" cy="2918"/>
          </a:xfrm>
        </p:grpSpPr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2507" y="900"/>
              <a:ext cx="2791" cy="2164"/>
              <a:chOff x="2507" y="900"/>
              <a:chExt cx="2791" cy="2164"/>
            </a:xfrm>
          </p:grpSpPr>
          <p:sp>
            <p:nvSpPr>
              <p:cNvPr id="10289" name="Rectangle 49"/>
              <p:cNvSpPr>
                <a:spLocks noChangeArrowheads="1"/>
              </p:cNvSpPr>
              <p:nvPr/>
            </p:nvSpPr>
            <p:spPr bwMode="auto">
              <a:xfrm>
                <a:off x="2507" y="900"/>
                <a:ext cx="2791" cy="21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3" name="Freeform 43"/>
              <p:cNvSpPr>
                <a:spLocks/>
              </p:cNvSpPr>
              <p:nvPr/>
            </p:nvSpPr>
            <p:spPr bwMode="auto">
              <a:xfrm>
                <a:off x="4104" y="1171"/>
                <a:ext cx="90" cy="1350"/>
              </a:xfrm>
              <a:custGeom>
                <a:avLst/>
                <a:gdLst/>
                <a:ahLst/>
                <a:cxnLst>
                  <a:cxn ang="0">
                    <a:pos x="0" y="1320"/>
                  </a:cxn>
                  <a:cxn ang="0">
                    <a:pos x="15" y="1239"/>
                  </a:cxn>
                  <a:cxn ang="0">
                    <a:pos x="30" y="1035"/>
                  </a:cxn>
                  <a:cxn ang="0">
                    <a:pos x="39" y="786"/>
                  </a:cxn>
                  <a:cxn ang="0">
                    <a:pos x="36" y="579"/>
                  </a:cxn>
                  <a:cxn ang="0">
                    <a:pos x="54" y="0"/>
                  </a:cxn>
                  <a:cxn ang="0">
                    <a:pos x="69" y="297"/>
                  </a:cxn>
                  <a:cxn ang="0">
                    <a:pos x="72" y="462"/>
                  </a:cxn>
                  <a:cxn ang="0">
                    <a:pos x="72" y="765"/>
                  </a:cxn>
                  <a:cxn ang="0">
                    <a:pos x="75" y="1059"/>
                  </a:cxn>
                  <a:cxn ang="0">
                    <a:pos x="78" y="1155"/>
                  </a:cxn>
                  <a:cxn ang="0">
                    <a:pos x="81" y="1248"/>
                  </a:cxn>
                  <a:cxn ang="0">
                    <a:pos x="90" y="1350"/>
                  </a:cxn>
                  <a:cxn ang="0">
                    <a:pos x="0" y="1320"/>
                  </a:cxn>
                </a:cxnLst>
                <a:rect l="0" t="0" r="r" b="b"/>
                <a:pathLst>
                  <a:path w="90" h="1350">
                    <a:moveTo>
                      <a:pt x="0" y="1320"/>
                    </a:moveTo>
                    <a:lnTo>
                      <a:pt x="15" y="1239"/>
                    </a:lnTo>
                    <a:lnTo>
                      <a:pt x="30" y="1035"/>
                    </a:lnTo>
                    <a:lnTo>
                      <a:pt x="39" y="786"/>
                    </a:lnTo>
                    <a:lnTo>
                      <a:pt x="36" y="579"/>
                    </a:lnTo>
                    <a:lnTo>
                      <a:pt x="54" y="0"/>
                    </a:lnTo>
                    <a:lnTo>
                      <a:pt x="69" y="297"/>
                    </a:lnTo>
                    <a:lnTo>
                      <a:pt x="72" y="462"/>
                    </a:lnTo>
                    <a:lnTo>
                      <a:pt x="72" y="765"/>
                    </a:lnTo>
                    <a:lnTo>
                      <a:pt x="75" y="1059"/>
                    </a:lnTo>
                    <a:lnTo>
                      <a:pt x="78" y="1155"/>
                    </a:lnTo>
                    <a:lnTo>
                      <a:pt x="81" y="1248"/>
                    </a:lnTo>
                    <a:lnTo>
                      <a:pt x="90" y="1350"/>
                    </a:lnTo>
                    <a:lnTo>
                      <a:pt x="0" y="132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2" name="Freeform 42"/>
              <p:cNvSpPr>
                <a:spLocks/>
              </p:cNvSpPr>
              <p:nvPr/>
            </p:nvSpPr>
            <p:spPr bwMode="auto">
              <a:xfrm>
                <a:off x="3957" y="2140"/>
                <a:ext cx="93" cy="345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24" y="273"/>
                  </a:cxn>
                  <a:cxn ang="0">
                    <a:pos x="39" y="165"/>
                  </a:cxn>
                  <a:cxn ang="0">
                    <a:pos x="54" y="57"/>
                  </a:cxn>
                  <a:cxn ang="0">
                    <a:pos x="69" y="0"/>
                  </a:cxn>
                  <a:cxn ang="0">
                    <a:pos x="72" y="81"/>
                  </a:cxn>
                  <a:cxn ang="0">
                    <a:pos x="75" y="186"/>
                  </a:cxn>
                  <a:cxn ang="0">
                    <a:pos x="84" y="321"/>
                  </a:cxn>
                  <a:cxn ang="0">
                    <a:pos x="93" y="345"/>
                  </a:cxn>
                  <a:cxn ang="0">
                    <a:pos x="0" y="336"/>
                  </a:cxn>
                </a:cxnLst>
                <a:rect l="0" t="0" r="r" b="b"/>
                <a:pathLst>
                  <a:path w="93" h="345">
                    <a:moveTo>
                      <a:pt x="0" y="336"/>
                    </a:moveTo>
                    <a:lnTo>
                      <a:pt x="24" y="273"/>
                    </a:lnTo>
                    <a:lnTo>
                      <a:pt x="39" y="165"/>
                    </a:lnTo>
                    <a:lnTo>
                      <a:pt x="54" y="57"/>
                    </a:lnTo>
                    <a:lnTo>
                      <a:pt x="69" y="0"/>
                    </a:lnTo>
                    <a:lnTo>
                      <a:pt x="72" y="81"/>
                    </a:lnTo>
                    <a:lnTo>
                      <a:pt x="75" y="186"/>
                    </a:lnTo>
                    <a:lnTo>
                      <a:pt x="84" y="321"/>
                    </a:lnTo>
                    <a:lnTo>
                      <a:pt x="93" y="345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auto">
              <a:xfrm>
                <a:off x="3366" y="2461"/>
                <a:ext cx="1443" cy="186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108" y="102"/>
                  </a:cxn>
                  <a:cxn ang="0">
                    <a:pos x="171" y="63"/>
                  </a:cxn>
                  <a:cxn ang="0">
                    <a:pos x="252" y="30"/>
                  </a:cxn>
                  <a:cxn ang="0">
                    <a:pos x="360" y="3"/>
                  </a:cxn>
                  <a:cxn ang="0">
                    <a:pos x="492" y="0"/>
                  </a:cxn>
                  <a:cxn ang="0">
                    <a:pos x="609" y="12"/>
                  </a:cxn>
                  <a:cxn ang="0">
                    <a:pos x="735" y="27"/>
                  </a:cxn>
                  <a:cxn ang="0">
                    <a:pos x="918" y="69"/>
                  </a:cxn>
                  <a:cxn ang="0">
                    <a:pos x="978" y="81"/>
                  </a:cxn>
                  <a:cxn ang="0">
                    <a:pos x="1197" y="111"/>
                  </a:cxn>
                  <a:cxn ang="0">
                    <a:pos x="1326" y="141"/>
                  </a:cxn>
                  <a:cxn ang="0">
                    <a:pos x="1443" y="186"/>
                  </a:cxn>
                  <a:cxn ang="0">
                    <a:pos x="0" y="177"/>
                  </a:cxn>
                </a:cxnLst>
                <a:rect l="0" t="0" r="r" b="b"/>
                <a:pathLst>
                  <a:path w="1443" h="186">
                    <a:moveTo>
                      <a:pt x="0" y="177"/>
                    </a:moveTo>
                    <a:lnTo>
                      <a:pt x="108" y="102"/>
                    </a:lnTo>
                    <a:lnTo>
                      <a:pt x="171" y="63"/>
                    </a:lnTo>
                    <a:lnTo>
                      <a:pt x="252" y="30"/>
                    </a:lnTo>
                    <a:lnTo>
                      <a:pt x="360" y="3"/>
                    </a:lnTo>
                    <a:lnTo>
                      <a:pt x="492" y="0"/>
                    </a:lnTo>
                    <a:lnTo>
                      <a:pt x="609" y="12"/>
                    </a:lnTo>
                    <a:lnTo>
                      <a:pt x="735" y="27"/>
                    </a:lnTo>
                    <a:lnTo>
                      <a:pt x="918" y="69"/>
                    </a:lnTo>
                    <a:lnTo>
                      <a:pt x="978" y="81"/>
                    </a:lnTo>
                    <a:lnTo>
                      <a:pt x="1197" y="111"/>
                    </a:lnTo>
                    <a:lnTo>
                      <a:pt x="1326" y="141"/>
                    </a:lnTo>
                    <a:lnTo>
                      <a:pt x="1443" y="186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Freeform 16"/>
              <p:cNvSpPr>
                <a:spLocks/>
              </p:cNvSpPr>
              <p:nvPr/>
            </p:nvSpPr>
            <p:spPr bwMode="auto">
              <a:xfrm>
                <a:off x="3351" y="1036"/>
                <a:ext cx="1452" cy="1608"/>
              </a:xfrm>
              <a:custGeom>
                <a:avLst/>
                <a:gdLst/>
                <a:ahLst/>
                <a:cxnLst>
                  <a:cxn ang="0">
                    <a:pos x="0" y="1608"/>
                  </a:cxn>
                  <a:cxn ang="0">
                    <a:pos x="52" y="1568"/>
                  </a:cxn>
                  <a:cxn ang="0">
                    <a:pos x="120" y="1520"/>
                  </a:cxn>
                  <a:cxn ang="0">
                    <a:pos x="180" y="1484"/>
                  </a:cxn>
                  <a:cxn ang="0">
                    <a:pos x="248" y="1452"/>
                  </a:cxn>
                  <a:cxn ang="0">
                    <a:pos x="328" y="1436"/>
                  </a:cxn>
                  <a:cxn ang="0">
                    <a:pos x="392" y="1428"/>
                  </a:cxn>
                  <a:cxn ang="0">
                    <a:pos x="468" y="1424"/>
                  </a:cxn>
                  <a:cxn ang="0">
                    <a:pos x="516" y="1428"/>
                  </a:cxn>
                  <a:cxn ang="0">
                    <a:pos x="560" y="1436"/>
                  </a:cxn>
                  <a:cxn ang="0">
                    <a:pos x="596" y="1444"/>
                  </a:cxn>
                  <a:cxn ang="0">
                    <a:pos x="616" y="1420"/>
                  </a:cxn>
                  <a:cxn ang="0">
                    <a:pos x="632" y="1360"/>
                  </a:cxn>
                  <a:cxn ang="0">
                    <a:pos x="652" y="1232"/>
                  </a:cxn>
                  <a:cxn ang="0">
                    <a:pos x="664" y="1152"/>
                  </a:cxn>
                  <a:cxn ang="0">
                    <a:pos x="676" y="1044"/>
                  </a:cxn>
                  <a:cxn ang="0">
                    <a:pos x="680" y="1172"/>
                  </a:cxn>
                  <a:cxn ang="0">
                    <a:pos x="684" y="1276"/>
                  </a:cxn>
                  <a:cxn ang="0">
                    <a:pos x="688" y="1340"/>
                  </a:cxn>
                  <a:cxn ang="0">
                    <a:pos x="692" y="1388"/>
                  </a:cxn>
                  <a:cxn ang="0">
                    <a:pos x="700" y="1436"/>
                  </a:cxn>
                  <a:cxn ang="0">
                    <a:pos x="752" y="1448"/>
                  </a:cxn>
                  <a:cxn ang="0">
                    <a:pos x="768" y="1368"/>
                  </a:cxn>
                  <a:cxn ang="0">
                    <a:pos x="784" y="1128"/>
                  </a:cxn>
                  <a:cxn ang="0">
                    <a:pos x="792" y="796"/>
                  </a:cxn>
                  <a:cxn ang="0">
                    <a:pos x="800" y="128"/>
                  </a:cxn>
                  <a:cxn ang="0">
                    <a:pos x="816" y="28"/>
                  </a:cxn>
                  <a:cxn ang="0">
                    <a:pos x="820" y="276"/>
                  </a:cxn>
                  <a:cxn ang="0">
                    <a:pos x="828" y="708"/>
                  </a:cxn>
                  <a:cxn ang="0">
                    <a:pos x="828" y="1068"/>
                  </a:cxn>
                  <a:cxn ang="0">
                    <a:pos x="836" y="1404"/>
                  </a:cxn>
                  <a:cxn ang="0">
                    <a:pos x="836" y="1456"/>
                  </a:cxn>
                  <a:cxn ang="0">
                    <a:pos x="860" y="1484"/>
                  </a:cxn>
                  <a:cxn ang="0">
                    <a:pos x="956" y="1504"/>
                  </a:cxn>
                  <a:cxn ang="0">
                    <a:pos x="1060" y="1520"/>
                  </a:cxn>
                  <a:cxn ang="0">
                    <a:pos x="1168" y="1536"/>
                  </a:cxn>
                  <a:cxn ang="0">
                    <a:pos x="1296" y="1556"/>
                  </a:cxn>
                  <a:cxn ang="0">
                    <a:pos x="1452" y="1584"/>
                  </a:cxn>
                </a:cxnLst>
                <a:rect l="0" t="0" r="r" b="b"/>
                <a:pathLst>
                  <a:path w="1452" h="1608">
                    <a:moveTo>
                      <a:pt x="0" y="1608"/>
                    </a:moveTo>
                    <a:cubicBezTo>
                      <a:pt x="9" y="1601"/>
                      <a:pt x="32" y="1583"/>
                      <a:pt x="52" y="1568"/>
                    </a:cubicBezTo>
                    <a:cubicBezTo>
                      <a:pt x="72" y="1553"/>
                      <a:pt x="99" y="1534"/>
                      <a:pt x="120" y="1520"/>
                    </a:cubicBezTo>
                    <a:cubicBezTo>
                      <a:pt x="141" y="1506"/>
                      <a:pt x="159" y="1495"/>
                      <a:pt x="180" y="1484"/>
                    </a:cubicBezTo>
                    <a:cubicBezTo>
                      <a:pt x="201" y="1473"/>
                      <a:pt x="223" y="1460"/>
                      <a:pt x="248" y="1452"/>
                    </a:cubicBezTo>
                    <a:cubicBezTo>
                      <a:pt x="273" y="1444"/>
                      <a:pt x="304" y="1440"/>
                      <a:pt x="328" y="1436"/>
                    </a:cubicBezTo>
                    <a:cubicBezTo>
                      <a:pt x="352" y="1432"/>
                      <a:pt x="369" y="1430"/>
                      <a:pt x="392" y="1428"/>
                    </a:cubicBezTo>
                    <a:cubicBezTo>
                      <a:pt x="415" y="1426"/>
                      <a:pt x="447" y="1424"/>
                      <a:pt x="468" y="1424"/>
                    </a:cubicBezTo>
                    <a:cubicBezTo>
                      <a:pt x="489" y="1424"/>
                      <a:pt x="501" y="1426"/>
                      <a:pt x="516" y="1428"/>
                    </a:cubicBezTo>
                    <a:cubicBezTo>
                      <a:pt x="531" y="1430"/>
                      <a:pt x="547" y="1433"/>
                      <a:pt x="560" y="1436"/>
                    </a:cubicBezTo>
                    <a:cubicBezTo>
                      <a:pt x="573" y="1439"/>
                      <a:pt x="587" y="1447"/>
                      <a:pt x="596" y="1444"/>
                    </a:cubicBezTo>
                    <a:cubicBezTo>
                      <a:pt x="605" y="1441"/>
                      <a:pt x="610" y="1434"/>
                      <a:pt x="616" y="1420"/>
                    </a:cubicBezTo>
                    <a:cubicBezTo>
                      <a:pt x="622" y="1406"/>
                      <a:pt x="626" y="1391"/>
                      <a:pt x="632" y="1360"/>
                    </a:cubicBezTo>
                    <a:cubicBezTo>
                      <a:pt x="638" y="1329"/>
                      <a:pt x="647" y="1267"/>
                      <a:pt x="652" y="1232"/>
                    </a:cubicBezTo>
                    <a:cubicBezTo>
                      <a:pt x="657" y="1197"/>
                      <a:pt x="660" y="1183"/>
                      <a:pt x="664" y="1152"/>
                    </a:cubicBezTo>
                    <a:cubicBezTo>
                      <a:pt x="668" y="1121"/>
                      <a:pt x="673" y="1041"/>
                      <a:pt x="676" y="1044"/>
                    </a:cubicBezTo>
                    <a:cubicBezTo>
                      <a:pt x="679" y="1047"/>
                      <a:pt x="679" y="1133"/>
                      <a:pt x="680" y="1172"/>
                    </a:cubicBezTo>
                    <a:cubicBezTo>
                      <a:pt x="681" y="1211"/>
                      <a:pt x="683" y="1248"/>
                      <a:pt x="684" y="1276"/>
                    </a:cubicBezTo>
                    <a:cubicBezTo>
                      <a:pt x="685" y="1304"/>
                      <a:pt x="687" y="1321"/>
                      <a:pt x="688" y="1340"/>
                    </a:cubicBezTo>
                    <a:cubicBezTo>
                      <a:pt x="689" y="1359"/>
                      <a:pt x="690" y="1372"/>
                      <a:pt x="692" y="1388"/>
                    </a:cubicBezTo>
                    <a:cubicBezTo>
                      <a:pt x="694" y="1404"/>
                      <a:pt x="690" y="1426"/>
                      <a:pt x="700" y="1436"/>
                    </a:cubicBezTo>
                    <a:cubicBezTo>
                      <a:pt x="710" y="1446"/>
                      <a:pt x="741" y="1459"/>
                      <a:pt x="752" y="1448"/>
                    </a:cubicBezTo>
                    <a:cubicBezTo>
                      <a:pt x="763" y="1437"/>
                      <a:pt x="763" y="1421"/>
                      <a:pt x="768" y="1368"/>
                    </a:cubicBezTo>
                    <a:cubicBezTo>
                      <a:pt x="773" y="1315"/>
                      <a:pt x="780" y="1223"/>
                      <a:pt x="784" y="1128"/>
                    </a:cubicBezTo>
                    <a:cubicBezTo>
                      <a:pt x="788" y="1033"/>
                      <a:pt x="789" y="963"/>
                      <a:pt x="792" y="796"/>
                    </a:cubicBezTo>
                    <a:cubicBezTo>
                      <a:pt x="795" y="629"/>
                      <a:pt x="796" y="256"/>
                      <a:pt x="800" y="128"/>
                    </a:cubicBezTo>
                    <a:cubicBezTo>
                      <a:pt x="804" y="0"/>
                      <a:pt x="813" y="3"/>
                      <a:pt x="816" y="28"/>
                    </a:cubicBezTo>
                    <a:cubicBezTo>
                      <a:pt x="819" y="53"/>
                      <a:pt x="818" y="163"/>
                      <a:pt x="820" y="276"/>
                    </a:cubicBezTo>
                    <a:cubicBezTo>
                      <a:pt x="822" y="389"/>
                      <a:pt x="827" y="576"/>
                      <a:pt x="828" y="708"/>
                    </a:cubicBezTo>
                    <a:cubicBezTo>
                      <a:pt x="829" y="840"/>
                      <a:pt x="827" y="952"/>
                      <a:pt x="828" y="1068"/>
                    </a:cubicBezTo>
                    <a:cubicBezTo>
                      <a:pt x="829" y="1184"/>
                      <a:pt x="835" y="1339"/>
                      <a:pt x="836" y="1404"/>
                    </a:cubicBezTo>
                    <a:cubicBezTo>
                      <a:pt x="837" y="1469"/>
                      <a:pt x="832" y="1443"/>
                      <a:pt x="836" y="1456"/>
                    </a:cubicBezTo>
                    <a:cubicBezTo>
                      <a:pt x="840" y="1469"/>
                      <a:pt x="840" y="1476"/>
                      <a:pt x="860" y="1484"/>
                    </a:cubicBezTo>
                    <a:cubicBezTo>
                      <a:pt x="880" y="1492"/>
                      <a:pt x="923" y="1498"/>
                      <a:pt x="956" y="1504"/>
                    </a:cubicBezTo>
                    <a:cubicBezTo>
                      <a:pt x="989" y="1510"/>
                      <a:pt x="1025" y="1515"/>
                      <a:pt x="1060" y="1520"/>
                    </a:cubicBezTo>
                    <a:cubicBezTo>
                      <a:pt x="1095" y="1525"/>
                      <a:pt x="1129" y="1530"/>
                      <a:pt x="1168" y="1536"/>
                    </a:cubicBezTo>
                    <a:cubicBezTo>
                      <a:pt x="1207" y="1542"/>
                      <a:pt x="1249" y="1548"/>
                      <a:pt x="1296" y="1556"/>
                    </a:cubicBezTo>
                    <a:cubicBezTo>
                      <a:pt x="1343" y="1564"/>
                      <a:pt x="1420" y="1578"/>
                      <a:pt x="1452" y="1584"/>
                    </a:cubicBez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Line 17"/>
              <p:cNvSpPr>
                <a:spLocks noChangeShapeType="1"/>
              </p:cNvSpPr>
              <p:nvPr/>
            </p:nvSpPr>
            <p:spPr bwMode="auto">
              <a:xfrm flipH="1" flipV="1">
                <a:off x="2811" y="1008"/>
                <a:ext cx="0" cy="16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Line 18"/>
              <p:cNvSpPr>
                <a:spLocks noChangeShapeType="1"/>
              </p:cNvSpPr>
              <p:nvPr/>
            </p:nvSpPr>
            <p:spPr bwMode="auto">
              <a:xfrm>
                <a:off x="3195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Line 19"/>
              <p:cNvSpPr>
                <a:spLocks noChangeShapeType="1"/>
              </p:cNvSpPr>
              <p:nvPr/>
            </p:nvSpPr>
            <p:spPr bwMode="auto">
              <a:xfrm>
                <a:off x="3587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Line 20"/>
              <p:cNvSpPr>
                <a:spLocks noChangeShapeType="1"/>
              </p:cNvSpPr>
              <p:nvPr/>
            </p:nvSpPr>
            <p:spPr bwMode="auto">
              <a:xfrm>
                <a:off x="3975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Line 21"/>
              <p:cNvSpPr>
                <a:spLocks noChangeShapeType="1"/>
              </p:cNvSpPr>
              <p:nvPr/>
            </p:nvSpPr>
            <p:spPr bwMode="auto">
              <a:xfrm>
                <a:off x="4359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Line 22"/>
              <p:cNvSpPr>
                <a:spLocks noChangeShapeType="1"/>
              </p:cNvSpPr>
              <p:nvPr/>
            </p:nvSpPr>
            <p:spPr bwMode="auto">
              <a:xfrm>
                <a:off x="4743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Text Box 23"/>
              <p:cNvSpPr txBox="1">
                <a:spLocks noChangeArrowheads="1"/>
              </p:cNvSpPr>
              <p:nvPr/>
            </p:nvSpPr>
            <p:spPr bwMode="auto">
              <a:xfrm>
                <a:off x="3005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0.02</a:t>
                </a:r>
              </a:p>
            </p:txBody>
          </p:sp>
          <p:sp>
            <p:nvSpPr>
              <p:cNvPr id="10264" name="Text Box 24"/>
              <p:cNvSpPr txBox="1">
                <a:spLocks noChangeArrowheads="1"/>
              </p:cNvSpPr>
              <p:nvPr/>
            </p:nvSpPr>
            <p:spPr bwMode="auto">
              <a:xfrm>
                <a:off x="3413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0.04</a:t>
                </a:r>
              </a:p>
            </p:txBody>
          </p:sp>
          <p:sp>
            <p:nvSpPr>
              <p:cNvPr id="10265" name="Text Box 25"/>
              <p:cNvSpPr txBox="1">
                <a:spLocks noChangeArrowheads="1"/>
              </p:cNvSpPr>
              <p:nvPr/>
            </p:nvSpPr>
            <p:spPr bwMode="auto">
              <a:xfrm>
                <a:off x="3793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0.06</a:t>
                </a:r>
              </a:p>
            </p:txBody>
          </p:sp>
          <p:sp>
            <p:nvSpPr>
              <p:cNvPr id="10266" name="Text Box 26"/>
              <p:cNvSpPr txBox="1">
                <a:spLocks noChangeArrowheads="1"/>
              </p:cNvSpPr>
              <p:nvPr/>
            </p:nvSpPr>
            <p:spPr bwMode="auto">
              <a:xfrm>
                <a:off x="4189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0.08</a:t>
                </a:r>
              </a:p>
            </p:txBody>
          </p:sp>
          <p:sp>
            <p:nvSpPr>
              <p:cNvPr id="10267" name="Text Box 27"/>
              <p:cNvSpPr txBox="1">
                <a:spLocks noChangeArrowheads="1"/>
              </p:cNvSpPr>
              <p:nvPr/>
            </p:nvSpPr>
            <p:spPr bwMode="auto">
              <a:xfrm>
                <a:off x="4593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0.10</a:t>
                </a:r>
              </a:p>
            </p:txBody>
          </p:sp>
          <p:sp>
            <p:nvSpPr>
              <p:cNvPr id="10268" name="Text Box 28"/>
              <p:cNvSpPr txBox="1">
                <a:spLocks noChangeArrowheads="1"/>
              </p:cNvSpPr>
              <p:nvPr/>
            </p:nvSpPr>
            <p:spPr bwMode="auto">
              <a:xfrm>
                <a:off x="3373" y="2823"/>
                <a:ext cx="9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400"/>
                  <a:t>Wavelength (nm)</a:t>
                </a:r>
              </a:p>
            </p:txBody>
          </p:sp>
          <p:sp>
            <p:nvSpPr>
              <p:cNvPr id="10269" name="Text Box 29"/>
              <p:cNvSpPr txBox="1">
                <a:spLocks noChangeArrowheads="1"/>
              </p:cNvSpPr>
              <p:nvPr/>
            </p:nvSpPr>
            <p:spPr bwMode="auto">
              <a:xfrm rot="-5400000">
                <a:off x="2214" y="1719"/>
                <a:ext cx="8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/>
                  <a:t>Intensity  (a. u.)</a:t>
                </a:r>
                <a:endParaRPr lang="it-IT" sz="1600"/>
              </a:p>
            </p:txBody>
          </p:sp>
          <p:sp>
            <p:nvSpPr>
              <p:cNvPr id="10270" name="Text Box 30"/>
              <p:cNvSpPr txBox="1">
                <a:spLocks noChangeArrowheads="1"/>
              </p:cNvSpPr>
              <p:nvPr/>
            </p:nvSpPr>
            <p:spPr bwMode="auto">
              <a:xfrm>
                <a:off x="3789" y="1995"/>
                <a:ext cx="2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K</a:t>
                </a:r>
                <a:r>
                  <a:rPr lang="it-IT" sz="1600" baseline="-25000">
                    <a:sym typeface="MT Symbol" pitchFamily="82" charset="2"/>
                  </a:rPr>
                  <a:t></a:t>
                </a:r>
                <a:endParaRPr lang="it-IT" sz="1600"/>
              </a:p>
            </p:txBody>
          </p:sp>
          <p:sp>
            <p:nvSpPr>
              <p:cNvPr id="10271" name="Text Box 31"/>
              <p:cNvSpPr txBox="1">
                <a:spLocks noChangeArrowheads="1"/>
              </p:cNvSpPr>
              <p:nvPr/>
            </p:nvSpPr>
            <p:spPr bwMode="auto">
              <a:xfrm>
                <a:off x="4133" y="1155"/>
                <a:ext cx="2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K</a:t>
                </a:r>
                <a:r>
                  <a:rPr lang="it-IT" sz="1600" baseline="-25000">
                    <a:sym typeface="MT Symbol" pitchFamily="82" charset="2"/>
                  </a:rPr>
                  <a:t></a:t>
                </a:r>
                <a:endParaRPr lang="it-IT" sz="1600"/>
              </a:p>
            </p:txBody>
          </p:sp>
          <p:sp>
            <p:nvSpPr>
              <p:cNvPr id="10272" name="Line 32"/>
              <p:cNvSpPr>
                <a:spLocks noChangeShapeType="1"/>
              </p:cNvSpPr>
              <p:nvPr/>
            </p:nvSpPr>
            <p:spPr bwMode="auto">
              <a:xfrm>
                <a:off x="3347" y="2372"/>
                <a:ext cx="0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3" name="Line 33"/>
              <p:cNvSpPr>
                <a:spLocks noChangeShapeType="1"/>
              </p:cNvSpPr>
              <p:nvPr/>
            </p:nvSpPr>
            <p:spPr bwMode="auto">
              <a:xfrm>
                <a:off x="2803" y="2644"/>
                <a:ext cx="2368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4" name="Text Box 34"/>
              <p:cNvSpPr txBox="1">
                <a:spLocks noChangeArrowheads="1"/>
              </p:cNvSpPr>
              <p:nvPr/>
            </p:nvSpPr>
            <p:spPr bwMode="auto">
              <a:xfrm>
                <a:off x="3205" y="2116"/>
                <a:ext cx="3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>
                    <a:sym typeface="Symbol" pitchFamily="18" charset="2"/>
                  </a:rPr>
                  <a:t></a:t>
                </a:r>
                <a:r>
                  <a:rPr lang="it-IT" sz="1600" baseline="-25000"/>
                  <a:t>min</a:t>
                </a:r>
                <a:endParaRPr lang="it-IT" sz="1600"/>
              </a:p>
            </p:txBody>
          </p:sp>
          <p:sp>
            <p:nvSpPr>
              <p:cNvPr id="10275" name="Text Box 35"/>
              <p:cNvSpPr txBox="1">
                <a:spLocks noChangeArrowheads="1"/>
              </p:cNvSpPr>
              <p:nvPr/>
            </p:nvSpPr>
            <p:spPr bwMode="auto">
              <a:xfrm>
                <a:off x="3271" y="1403"/>
                <a:ext cx="830" cy="366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50000">
                    <a:srgbClr val="FFFF99">
                      <a:gamma/>
                      <a:tint val="0"/>
                      <a:invGamma/>
                    </a:srgbClr>
                  </a:gs>
                  <a:gs pos="100000">
                    <a:srgbClr val="FFFF99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600"/>
                  <a:t>Characteristic</a:t>
                </a:r>
              </a:p>
              <a:p>
                <a:pPr algn="ctr"/>
                <a:r>
                  <a:rPr lang="it-IT" sz="1600"/>
                  <a:t>radiation</a:t>
                </a:r>
              </a:p>
            </p:txBody>
          </p:sp>
          <p:sp>
            <p:nvSpPr>
              <p:cNvPr id="10276" name="Text Box 36"/>
              <p:cNvSpPr txBox="1">
                <a:spLocks noChangeArrowheads="1"/>
              </p:cNvSpPr>
              <p:nvPr/>
            </p:nvSpPr>
            <p:spPr bwMode="auto">
              <a:xfrm>
                <a:off x="4304" y="1973"/>
                <a:ext cx="929" cy="366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50000">
                    <a:srgbClr val="CCFFFF">
                      <a:gamma/>
                      <a:tint val="0"/>
                      <a:invGamma/>
                    </a:srgbClr>
                  </a:gs>
                  <a:gs pos="100000">
                    <a:srgbClr val="CCFF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600"/>
                  <a:t>Bremsstrahlung</a:t>
                </a:r>
              </a:p>
              <a:p>
                <a:pPr algn="ctr"/>
                <a:r>
                  <a:rPr lang="it-IT" sz="1600"/>
                  <a:t>radiation</a:t>
                </a:r>
              </a:p>
            </p:txBody>
          </p:sp>
          <p:sp>
            <p:nvSpPr>
              <p:cNvPr id="10277" name="Line 37"/>
              <p:cNvSpPr>
                <a:spLocks noChangeShapeType="1"/>
              </p:cNvSpPr>
              <p:nvPr/>
            </p:nvSpPr>
            <p:spPr bwMode="auto">
              <a:xfrm flipH="1">
                <a:off x="4467" y="2335"/>
                <a:ext cx="188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Line 38"/>
              <p:cNvSpPr>
                <a:spLocks noChangeShapeType="1"/>
              </p:cNvSpPr>
              <p:nvPr/>
            </p:nvSpPr>
            <p:spPr bwMode="auto">
              <a:xfrm>
                <a:off x="3935" y="1736"/>
                <a:ext cx="68" cy="3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9" name="Line 39"/>
              <p:cNvSpPr>
                <a:spLocks noChangeShapeType="1"/>
              </p:cNvSpPr>
              <p:nvPr/>
            </p:nvSpPr>
            <p:spPr bwMode="auto">
              <a:xfrm>
                <a:off x="3939" y="1728"/>
                <a:ext cx="18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85" name="Text Box 45"/>
            <p:cNvSpPr txBox="1">
              <a:spLocks noChangeArrowheads="1"/>
            </p:cNvSpPr>
            <p:nvPr/>
          </p:nvSpPr>
          <p:spPr bwMode="auto">
            <a:xfrm>
              <a:off x="469" y="3414"/>
              <a:ext cx="4842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/>
                <a:t>The spectrum from an X-ray tube has discrete fluorescent lines superimposed on </a:t>
              </a:r>
            </a:p>
            <a:p>
              <a:r>
                <a:rPr lang="en-GB"/>
                <a:t>the continuous bremsstrahlung radiation</a:t>
              </a: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749300" y="1039813"/>
            <a:ext cx="2959100" cy="4127500"/>
            <a:chOff x="418" y="655"/>
            <a:chExt cx="1864" cy="2600"/>
          </a:xfrm>
        </p:grpSpPr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18" y="655"/>
              <a:ext cx="1864" cy="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487" y="689"/>
              <a:ext cx="1788" cy="2528"/>
              <a:chOff x="505" y="689"/>
              <a:chExt cx="1788" cy="2528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505" y="689"/>
                <a:ext cx="1695" cy="2528"/>
                <a:chOff x="523" y="1016"/>
                <a:chExt cx="1695" cy="2528"/>
              </a:xfrm>
            </p:grpSpPr>
            <p:pic>
              <p:nvPicPr>
                <p:cNvPr id="10243" name="Picture 3" descr="tuborx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794" y="1016"/>
                  <a:ext cx="1116" cy="2400"/>
                </a:xfrm>
                <a:prstGeom prst="rect">
                  <a:avLst/>
                </a:prstGeom>
                <a:noFill/>
              </p:spPr>
            </p:pic>
            <p:sp>
              <p:nvSpPr>
                <p:cNvPr id="1024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96" y="1569"/>
                  <a:ext cx="500" cy="2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/>
                    <a:t>Anode</a:t>
                  </a:r>
                </a:p>
              </p:txBody>
            </p:sp>
            <p:sp>
              <p:nvSpPr>
                <p:cNvPr id="10246" name="Rectangle 6"/>
                <p:cNvSpPr>
                  <a:spLocks noChangeArrowheads="1"/>
                </p:cNvSpPr>
                <p:nvPr/>
              </p:nvSpPr>
              <p:spPr bwMode="auto">
                <a:xfrm>
                  <a:off x="1546" y="1263"/>
                  <a:ext cx="672" cy="24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GB" sz="1600"/>
                    <a:t>Vacuum tube</a:t>
                  </a:r>
                  <a:endParaRPr lang="en-GB" sz="2400"/>
                </a:p>
              </p:txBody>
            </p:sp>
            <p:sp>
              <p:nvSpPr>
                <p:cNvPr id="1024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572" y="2418"/>
                  <a:ext cx="554" cy="21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600"/>
                    <a:t>Cathode</a:t>
                  </a:r>
                </a:p>
              </p:txBody>
            </p:sp>
            <p:sp>
              <p:nvSpPr>
                <p:cNvPr id="10250" name="Rectangle 10"/>
                <p:cNvSpPr>
                  <a:spLocks noChangeArrowheads="1"/>
                </p:cNvSpPr>
                <p:nvPr/>
              </p:nvSpPr>
              <p:spPr bwMode="auto">
                <a:xfrm>
                  <a:off x="909" y="2509"/>
                  <a:ext cx="218" cy="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23" y="2429"/>
                  <a:ext cx="601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600"/>
                    <a:t>Electrons</a:t>
                  </a:r>
                </a:p>
              </p:txBody>
            </p:sp>
            <p:sp>
              <p:nvSpPr>
                <p:cNvPr id="10251" name="Rectangle 11"/>
                <p:cNvSpPr>
                  <a:spLocks noChangeArrowheads="1"/>
                </p:cNvSpPr>
                <p:nvPr/>
              </p:nvSpPr>
              <p:spPr bwMode="auto">
                <a:xfrm>
                  <a:off x="964" y="2055"/>
                  <a:ext cx="109" cy="1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43" y="1983"/>
                  <a:ext cx="30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600"/>
                    <a:t>HV</a:t>
                  </a:r>
                </a:p>
              </p:txBody>
            </p:sp>
            <p:sp>
              <p:nvSpPr>
                <p:cNvPr id="1025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02" y="3240"/>
                  <a:ext cx="599" cy="3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en-GB" sz="1600"/>
                    <a:t>Filament supply </a:t>
                  </a:r>
                </a:p>
              </p:txBody>
            </p:sp>
          </p:grpSp>
          <p:sp>
            <p:nvSpPr>
              <p:cNvPr id="10287" name="Rectangle 47"/>
              <p:cNvSpPr>
                <a:spLocks noChangeArrowheads="1"/>
              </p:cNvSpPr>
              <p:nvPr/>
            </p:nvSpPr>
            <p:spPr bwMode="auto">
              <a:xfrm>
                <a:off x="1673" y="1764"/>
                <a:ext cx="209" cy="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6" name="Text Box 46"/>
              <p:cNvSpPr txBox="1">
                <a:spLocks noChangeArrowheads="1"/>
              </p:cNvSpPr>
              <p:nvPr/>
            </p:nvSpPr>
            <p:spPr bwMode="auto">
              <a:xfrm>
                <a:off x="1713" y="1724"/>
                <a:ext cx="580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</a:rPr>
                  <a:t>X-rays</a:t>
                </a:r>
                <a:r>
                  <a:rPr lang="en-GB"/>
                  <a:t>  </a:t>
                </a:r>
              </a:p>
            </p:txBody>
          </p:sp>
        </p:grpSp>
      </p:grpSp>
      <p:sp>
        <p:nvSpPr>
          <p:cNvPr id="10298" name="AutoShape 5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78200" y="4927600"/>
            <a:ext cx="254000" cy="190500"/>
          </a:xfrm>
          <a:prstGeom prst="actionButtonForwardNex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3600" dirty="0" smtClean="0">
                <a:solidFill>
                  <a:srgbClr val="FF0000"/>
                </a:solidFill>
              </a:rPr>
              <a:t>Energy Dissipation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EC90-EE98-4CC5-B8B8-BF8F96A02C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4340" name="Content Placeholder 5" descr="ligh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362200"/>
            <a:ext cx="3429000" cy="3352800"/>
          </a:xfrm>
        </p:spPr>
      </p:pic>
    </p:spTree>
    <p:extLst>
      <p:ext uri="{BB962C8B-B14F-4D97-AF65-F5344CB8AC3E}">
        <p14:creationId xmlns="" xmlns:p14="http://schemas.microsoft.com/office/powerpoint/2010/main" val="12429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BAIG, Karachi, 7th. January, 2005</a:t>
            </a: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096000" cy="76200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How a Storage Ring Works</a:t>
            </a:r>
            <a:endParaRPr lang="en-US">
              <a:solidFill>
                <a:srgbClr val="3333FF"/>
              </a:solidFill>
            </a:endParaRPr>
          </a:p>
        </p:txBody>
      </p:sp>
      <p:graphicFrame>
        <p:nvGraphicFramePr>
          <p:cNvPr id="418819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533400" y="876300"/>
          <a:ext cx="7772400" cy="5819775"/>
        </p:xfrm>
        <a:graphic>
          <a:graphicData uri="http://schemas.openxmlformats.org/presentationml/2006/ole">
            <p:oleObj spid="_x0000_s32770" name="Slide" r:id="rId3" imgW="6739560" imgH="504612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76300" y="5346700"/>
            <a:ext cx="7620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Radiation angular distribution (a) electrons travelling at low speed</a:t>
            </a:r>
            <a:endParaRPr lang="en-GB"/>
          </a:p>
          <a:p>
            <a:r>
              <a:rPr lang="it-IT"/>
              <a:t>(b) electrons travelling at relativistic speed (</a:t>
            </a:r>
            <a:r>
              <a:rPr lang="it-IT">
                <a:latin typeface="Symbol" pitchFamily="18" charset="2"/>
              </a:rPr>
              <a:t>g </a:t>
            </a:r>
            <a:r>
              <a:rPr lang="it-IT"/>
              <a:t>= (1-v</a:t>
            </a:r>
            <a:r>
              <a:rPr lang="it-IT" baseline="30000"/>
              <a:t>2</a:t>
            </a:r>
            <a:r>
              <a:rPr lang="it-IT"/>
              <a:t>/c</a:t>
            </a:r>
            <a:r>
              <a:rPr lang="it-IT" baseline="30000"/>
              <a:t>2</a:t>
            </a:r>
            <a:r>
              <a:rPr lang="it-IT"/>
              <a:t>)</a:t>
            </a:r>
            <a:r>
              <a:rPr lang="it-IT" baseline="30000"/>
              <a:t>-1/2  </a:t>
            </a:r>
            <a:r>
              <a:rPr lang="en-GB">
                <a:sym typeface="Symbol" pitchFamily="18" charset="2"/>
              </a:rPr>
              <a:t> 10000 at ESRF)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58975" y="204788"/>
            <a:ext cx="539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Synchrotron radiation angular distribution</a:t>
            </a:r>
            <a:r>
              <a:rPr lang="it-IT" sz="2400">
                <a:solidFill>
                  <a:srgbClr val="FF0000"/>
                </a:solidFill>
              </a:rPr>
              <a:t> </a:t>
            </a:r>
            <a:endParaRPr lang="en-GB" sz="2400">
              <a:solidFill>
                <a:srgbClr val="FF0000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898650" y="800100"/>
            <a:ext cx="5626100" cy="4367213"/>
            <a:chOff x="1196" y="504"/>
            <a:chExt cx="3544" cy="2751"/>
          </a:xfrm>
        </p:grpSpPr>
        <p:pic>
          <p:nvPicPr>
            <p:cNvPr id="12290" name="Picture 2" descr="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6" y="504"/>
              <a:ext cx="3504" cy="2751"/>
            </a:xfrm>
            <a:prstGeom prst="rect">
              <a:avLst/>
            </a:prstGeom>
            <a:noFill/>
          </p:spPr>
        </p:pic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1197" y="812"/>
              <a:ext cx="826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Electron orbit</a:t>
              </a: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1215" y="1137"/>
              <a:ext cx="772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Acceleration</a:t>
              </a: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124" y="1856"/>
              <a:ext cx="479" cy="21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>
                  <a:solidFill>
                    <a:srgbClr val="FF0000"/>
                  </a:solidFill>
                </a:rPr>
                <a:t>v &lt;&lt; c </a:t>
              </a: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3974" y="2312"/>
              <a:ext cx="409" cy="21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99FF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>
                  <a:solidFill>
                    <a:srgbClr val="FF0000"/>
                  </a:solidFill>
                </a:rPr>
                <a:t>v </a:t>
              </a:r>
              <a:r>
                <a:rPr lang="en-GB" sz="1600" b="1">
                  <a:solidFill>
                    <a:srgbClr val="FF0000"/>
                  </a:solidFill>
                  <a:sym typeface="Symbol" pitchFamily="18" charset="2"/>
                </a:rPr>
                <a:t></a:t>
              </a:r>
              <a:r>
                <a:rPr lang="en-GB" sz="1600" b="1">
                  <a:solidFill>
                    <a:srgbClr val="FF0000"/>
                  </a:solidFill>
                </a:rPr>
                <a:t> c</a:t>
              </a:r>
              <a:r>
                <a:rPr lang="en-GB" sz="1600" b="1"/>
                <a:t> 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229" y="717"/>
              <a:ext cx="826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Electron orbit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3420" y="1033"/>
              <a:ext cx="772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Acceleration</a:t>
              </a:r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3554" y="1148"/>
              <a:ext cx="1038" cy="1052"/>
            </a:xfrm>
            <a:custGeom>
              <a:avLst/>
              <a:gdLst/>
              <a:ahLst/>
              <a:cxnLst>
                <a:cxn ang="0">
                  <a:pos x="1002" y="28"/>
                </a:cxn>
                <a:cxn ang="0">
                  <a:pos x="982" y="0"/>
                </a:cxn>
                <a:cxn ang="0">
                  <a:pos x="0" y="952"/>
                </a:cxn>
                <a:cxn ang="0">
                  <a:pos x="355" y="1052"/>
                </a:cxn>
                <a:cxn ang="0">
                  <a:pos x="1038" y="44"/>
                </a:cxn>
              </a:cxnLst>
              <a:rect l="0" t="0" r="r" b="b"/>
              <a:pathLst>
                <a:path w="1038" h="1052">
                  <a:moveTo>
                    <a:pt x="1002" y="28"/>
                  </a:moveTo>
                  <a:lnTo>
                    <a:pt x="982" y="0"/>
                  </a:lnTo>
                  <a:lnTo>
                    <a:pt x="0" y="952"/>
                  </a:lnTo>
                  <a:lnTo>
                    <a:pt x="355" y="1052"/>
                  </a:lnTo>
                  <a:lnTo>
                    <a:pt x="1038" y="44"/>
                  </a:lnTo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rgbClr val="FF66FF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 rot="1119684">
              <a:off x="3551" y="2045"/>
              <a:ext cx="356" cy="223"/>
            </a:xfrm>
            <a:prstGeom prst="ellipse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66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4496" y="887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/>
                <a:t>e</a:t>
              </a:r>
              <a:r>
                <a:rPr lang="en-GB" sz="2400" baseline="30000"/>
                <a:t>-</a:t>
              </a:r>
              <a:endParaRPr lang="en-GB" sz="2400"/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2492" y="111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/>
                <a:t>e</a:t>
              </a:r>
              <a:r>
                <a:rPr lang="en-GB" sz="2400" baseline="30000"/>
                <a:t>-</a:t>
              </a:r>
              <a:endParaRPr lang="en-GB" sz="2400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H="1">
              <a:off x="3618" y="2200"/>
              <a:ext cx="291" cy="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H="1">
              <a:off x="3511" y="2278"/>
              <a:ext cx="254" cy="352"/>
            </a:xfrm>
            <a:prstGeom prst="line">
              <a:avLst/>
            </a:prstGeom>
            <a:noFill/>
            <a:ln w="381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 flipH="1">
              <a:off x="3278" y="2209"/>
              <a:ext cx="306" cy="325"/>
            </a:xfrm>
            <a:prstGeom prst="line">
              <a:avLst/>
            </a:prstGeom>
            <a:noFill/>
            <a:ln w="381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646" y="2053"/>
              <a:ext cx="704" cy="36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latin typeface="Symbol" pitchFamily="18" charset="2"/>
                </a:rPr>
                <a:t>Q</a:t>
              </a:r>
              <a:r>
                <a:rPr lang="en-GB" sz="1600"/>
                <a:t> </a:t>
              </a:r>
              <a:r>
                <a:rPr lang="en-GB" sz="1600">
                  <a:sym typeface="Symbol" pitchFamily="18" charset="2"/>
                </a:rPr>
                <a:t> m</a:t>
              </a:r>
              <a:r>
                <a:rPr lang="en-GB" sz="1600" baseline="-25000">
                  <a:sym typeface="Symbol" pitchFamily="18" charset="2"/>
                </a:rPr>
                <a:t>0</a:t>
              </a:r>
              <a:r>
                <a:rPr lang="en-GB" sz="1600">
                  <a:sym typeface="Symbol" pitchFamily="18" charset="2"/>
                </a:rPr>
                <a:t>c</a:t>
              </a:r>
              <a:r>
                <a:rPr lang="en-GB" sz="1600" baseline="30000">
                  <a:sym typeface="Symbol" pitchFamily="18" charset="2"/>
                </a:rPr>
                <a:t>2</a:t>
              </a:r>
              <a:r>
                <a:rPr lang="en-GB" sz="1600">
                  <a:sym typeface="Symbol" pitchFamily="18" charset="2"/>
                </a:rPr>
                <a:t>/E</a:t>
              </a:r>
            </a:p>
            <a:p>
              <a:r>
                <a:rPr lang="en-GB" sz="1600">
                  <a:sym typeface="Symbol" pitchFamily="18" charset="2"/>
                </a:rPr>
                <a:t>= 1/</a:t>
              </a:r>
              <a:r>
                <a:rPr lang="en-GB" sz="160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GB" sz="1600">
                  <a:sym typeface="Symbol" pitchFamily="18" charset="2"/>
                </a:rPr>
                <a:t> rad</a:t>
              </a:r>
              <a:endParaRPr lang="en-GB" sz="1600"/>
            </a:p>
          </p:txBody>
        </p:sp>
        <p:sp>
          <p:nvSpPr>
            <p:cNvPr id="12312" name="Arc 24"/>
            <p:cNvSpPr>
              <a:spLocks/>
            </p:cNvSpPr>
            <p:nvPr/>
          </p:nvSpPr>
          <p:spPr bwMode="auto">
            <a:xfrm rot="712804" flipV="1">
              <a:off x="3480" y="2174"/>
              <a:ext cx="339" cy="2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9 w 37708"/>
                <a:gd name="T1" fmla="*/ 23558 h 23558"/>
                <a:gd name="T2" fmla="*/ 37708 w 37708"/>
                <a:gd name="T3" fmla="*/ 7210 h 23558"/>
                <a:gd name="T4" fmla="*/ 21600 w 37708"/>
                <a:gd name="T5" fmla="*/ 21600 h 23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08" h="23558" fill="none" extrusionOk="0">
                  <a:moveTo>
                    <a:pt x="88" y="23558"/>
                  </a:moveTo>
                  <a:cubicBezTo>
                    <a:pt x="29" y="22907"/>
                    <a:pt x="0" y="22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751" y="-1"/>
                    <a:pt x="33610" y="2622"/>
                    <a:pt x="37708" y="7209"/>
                  </a:cubicBezTo>
                </a:path>
                <a:path w="37708" h="23558" stroke="0" extrusionOk="0">
                  <a:moveTo>
                    <a:pt x="88" y="23558"/>
                  </a:moveTo>
                  <a:cubicBezTo>
                    <a:pt x="29" y="22907"/>
                    <a:pt x="0" y="22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751" y="-1"/>
                    <a:pt x="33610" y="2622"/>
                    <a:pt x="37708" y="720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1214" y="2215"/>
              <a:ext cx="1176" cy="67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m</a:t>
              </a:r>
              <a:r>
                <a:rPr lang="en-GB" sz="1600" baseline="-25000"/>
                <a:t>0</a:t>
              </a:r>
              <a:r>
                <a:rPr lang="en-GB" sz="1600"/>
                <a:t> = electron mass</a:t>
              </a:r>
            </a:p>
            <a:p>
              <a:r>
                <a:rPr lang="en-GB" sz="1600"/>
                <a:t>v = electron velocity</a:t>
              </a:r>
            </a:p>
            <a:p>
              <a:r>
                <a:rPr lang="en-GB" sz="1600"/>
                <a:t>E = electron energy</a:t>
              </a:r>
            </a:p>
            <a:p>
              <a:r>
                <a:rPr lang="en-GB" sz="1600"/>
                <a:t>c = velocity of light</a:t>
              </a: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H="1">
              <a:off x="3664" y="1168"/>
              <a:ext cx="876" cy="848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auto">
            <a:xfrm flipH="1">
              <a:off x="3732" y="1172"/>
              <a:ext cx="820" cy="840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 flipH="1">
              <a:off x="3716" y="1164"/>
              <a:ext cx="816" cy="836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 flipH="1">
              <a:off x="3191" y="2082"/>
              <a:ext cx="372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3278" y="256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v</a:t>
              </a:r>
              <a:endParaRPr lang="en-GB" sz="2400"/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>
              <a:off x="1702" y="174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v</a:t>
              </a:r>
              <a:endParaRPr lang="en-GB" sz="2400"/>
            </a:p>
          </p:txBody>
        </p:sp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4552" y="111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2472" y="12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rf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438525" y="428625"/>
            <a:ext cx="19669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Time structure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522788" y="1782763"/>
            <a:ext cx="3144837" cy="2155825"/>
            <a:chOff x="2849" y="1123"/>
            <a:chExt cx="1981" cy="1358"/>
          </a:xfrm>
        </p:grpSpPr>
        <p:sp>
          <p:nvSpPr>
            <p:cNvPr id="79875" name="Rectangle 3"/>
            <p:cNvSpPr>
              <a:spLocks noChangeArrowheads="1"/>
            </p:cNvSpPr>
            <p:nvPr/>
          </p:nvSpPr>
          <p:spPr bwMode="auto">
            <a:xfrm>
              <a:off x="2849" y="1123"/>
              <a:ext cx="1981" cy="13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6" name="Freeform 4"/>
            <p:cNvSpPr>
              <a:spLocks noChangeAspect="1"/>
            </p:cNvSpPr>
            <p:nvPr/>
          </p:nvSpPr>
          <p:spPr bwMode="auto">
            <a:xfrm>
              <a:off x="3030" y="1177"/>
              <a:ext cx="1498" cy="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64"/>
                </a:cxn>
                <a:cxn ang="0">
                  <a:pos x="1636" y="1064"/>
                </a:cxn>
              </a:cxnLst>
              <a:rect l="0" t="0" r="r" b="b"/>
              <a:pathLst>
                <a:path w="1636" h="1064">
                  <a:moveTo>
                    <a:pt x="0" y="0"/>
                  </a:moveTo>
                  <a:lnTo>
                    <a:pt x="0" y="1064"/>
                  </a:lnTo>
                  <a:lnTo>
                    <a:pt x="1636" y="10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7" name="Freeform 5"/>
            <p:cNvSpPr>
              <a:spLocks noChangeAspect="1"/>
            </p:cNvSpPr>
            <p:nvPr/>
          </p:nvSpPr>
          <p:spPr bwMode="auto">
            <a:xfrm>
              <a:off x="3032" y="1354"/>
              <a:ext cx="344" cy="799"/>
            </a:xfrm>
            <a:custGeom>
              <a:avLst/>
              <a:gdLst/>
              <a:ahLst/>
              <a:cxnLst>
                <a:cxn ang="0">
                  <a:pos x="0" y="873"/>
                </a:cxn>
                <a:cxn ang="0">
                  <a:pos x="39" y="870"/>
                </a:cxn>
                <a:cxn ang="0">
                  <a:pos x="75" y="860"/>
                </a:cxn>
                <a:cxn ang="0">
                  <a:pos x="105" y="839"/>
                </a:cxn>
                <a:cxn ang="0">
                  <a:pos x="119" y="813"/>
                </a:cxn>
                <a:cxn ang="0">
                  <a:pos x="123" y="783"/>
                </a:cxn>
                <a:cxn ang="0">
                  <a:pos x="129" y="714"/>
                </a:cxn>
                <a:cxn ang="0">
                  <a:pos x="139" y="560"/>
                </a:cxn>
                <a:cxn ang="0">
                  <a:pos x="166" y="14"/>
                </a:cxn>
                <a:cxn ang="0">
                  <a:pos x="174" y="0"/>
                </a:cxn>
                <a:cxn ang="0">
                  <a:pos x="185" y="14"/>
                </a:cxn>
                <a:cxn ang="0">
                  <a:pos x="211" y="687"/>
                </a:cxn>
                <a:cxn ang="0">
                  <a:pos x="216" y="776"/>
                </a:cxn>
                <a:cxn ang="0">
                  <a:pos x="230" y="824"/>
                </a:cxn>
                <a:cxn ang="0">
                  <a:pos x="264" y="860"/>
                </a:cxn>
                <a:cxn ang="0">
                  <a:pos x="300" y="865"/>
                </a:cxn>
                <a:cxn ang="0">
                  <a:pos x="376" y="869"/>
                </a:cxn>
              </a:cxnLst>
              <a:rect l="0" t="0" r="r" b="b"/>
              <a:pathLst>
                <a:path w="376" h="873">
                  <a:moveTo>
                    <a:pt x="0" y="873"/>
                  </a:moveTo>
                  <a:lnTo>
                    <a:pt x="39" y="870"/>
                  </a:lnTo>
                  <a:lnTo>
                    <a:pt x="75" y="860"/>
                  </a:lnTo>
                  <a:lnTo>
                    <a:pt x="105" y="839"/>
                  </a:lnTo>
                  <a:lnTo>
                    <a:pt x="119" y="813"/>
                  </a:lnTo>
                  <a:lnTo>
                    <a:pt x="123" y="783"/>
                  </a:lnTo>
                  <a:lnTo>
                    <a:pt x="129" y="714"/>
                  </a:lnTo>
                  <a:lnTo>
                    <a:pt x="139" y="560"/>
                  </a:lnTo>
                  <a:lnTo>
                    <a:pt x="166" y="14"/>
                  </a:lnTo>
                  <a:lnTo>
                    <a:pt x="174" y="0"/>
                  </a:lnTo>
                  <a:lnTo>
                    <a:pt x="185" y="14"/>
                  </a:lnTo>
                  <a:lnTo>
                    <a:pt x="211" y="687"/>
                  </a:lnTo>
                  <a:lnTo>
                    <a:pt x="216" y="776"/>
                  </a:lnTo>
                  <a:lnTo>
                    <a:pt x="230" y="824"/>
                  </a:lnTo>
                  <a:lnTo>
                    <a:pt x="264" y="860"/>
                  </a:lnTo>
                  <a:lnTo>
                    <a:pt x="300" y="865"/>
                  </a:lnTo>
                  <a:lnTo>
                    <a:pt x="376" y="869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8" name="Freeform 6"/>
            <p:cNvSpPr>
              <a:spLocks noChangeAspect="1"/>
            </p:cNvSpPr>
            <p:nvPr/>
          </p:nvSpPr>
          <p:spPr bwMode="auto">
            <a:xfrm>
              <a:off x="3342" y="1352"/>
              <a:ext cx="351" cy="800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5" y="870"/>
                </a:cxn>
                <a:cxn ang="0">
                  <a:pos x="81" y="860"/>
                </a:cxn>
                <a:cxn ang="0">
                  <a:pos x="111" y="839"/>
                </a:cxn>
                <a:cxn ang="0">
                  <a:pos x="125" y="813"/>
                </a:cxn>
                <a:cxn ang="0">
                  <a:pos x="129" y="783"/>
                </a:cxn>
                <a:cxn ang="0">
                  <a:pos x="135" y="714"/>
                </a:cxn>
                <a:cxn ang="0">
                  <a:pos x="145" y="560"/>
                </a:cxn>
                <a:cxn ang="0">
                  <a:pos x="172" y="14"/>
                </a:cxn>
                <a:cxn ang="0">
                  <a:pos x="180" y="0"/>
                </a:cxn>
                <a:cxn ang="0">
                  <a:pos x="191" y="14"/>
                </a:cxn>
                <a:cxn ang="0">
                  <a:pos x="217" y="687"/>
                </a:cxn>
                <a:cxn ang="0">
                  <a:pos x="222" y="776"/>
                </a:cxn>
                <a:cxn ang="0">
                  <a:pos x="236" y="824"/>
                </a:cxn>
                <a:cxn ang="0">
                  <a:pos x="270" y="860"/>
                </a:cxn>
                <a:cxn ang="0">
                  <a:pos x="328" y="868"/>
                </a:cxn>
                <a:cxn ang="0">
                  <a:pos x="384" y="868"/>
                </a:cxn>
              </a:cxnLst>
              <a:rect l="0" t="0" r="r" b="b"/>
              <a:pathLst>
                <a:path w="384" h="872">
                  <a:moveTo>
                    <a:pt x="0" y="872"/>
                  </a:moveTo>
                  <a:lnTo>
                    <a:pt x="45" y="870"/>
                  </a:lnTo>
                  <a:lnTo>
                    <a:pt x="81" y="860"/>
                  </a:lnTo>
                  <a:lnTo>
                    <a:pt x="111" y="839"/>
                  </a:lnTo>
                  <a:lnTo>
                    <a:pt x="125" y="813"/>
                  </a:lnTo>
                  <a:lnTo>
                    <a:pt x="129" y="783"/>
                  </a:lnTo>
                  <a:lnTo>
                    <a:pt x="135" y="714"/>
                  </a:lnTo>
                  <a:lnTo>
                    <a:pt x="145" y="560"/>
                  </a:lnTo>
                  <a:lnTo>
                    <a:pt x="172" y="14"/>
                  </a:lnTo>
                  <a:lnTo>
                    <a:pt x="180" y="0"/>
                  </a:lnTo>
                  <a:lnTo>
                    <a:pt x="191" y="14"/>
                  </a:lnTo>
                  <a:lnTo>
                    <a:pt x="217" y="687"/>
                  </a:lnTo>
                  <a:lnTo>
                    <a:pt x="222" y="776"/>
                  </a:lnTo>
                  <a:lnTo>
                    <a:pt x="236" y="824"/>
                  </a:lnTo>
                  <a:lnTo>
                    <a:pt x="270" y="860"/>
                  </a:lnTo>
                  <a:lnTo>
                    <a:pt x="328" y="868"/>
                  </a:lnTo>
                  <a:lnTo>
                    <a:pt x="384" y="868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Freeform 7"/>
            <p:cNvSpPr>
              <a:spLocks noChangeAspect="1"/>
            </p:cNvSpPr>
            <p:nvPr/>
          </p:nvSpPr>
          <p:spPr bwMode="auto">
            <a:xfrm>
              <a:off x="3670" y="1345"/>
              <a:ext cx="346" cy="805"/>
            </a:xfrm>
            <a:custGeom>
              <a:avLst/>
              <a:gdLst/>
              <a:ahLst/>
              <a:cxnLst>
                <a:cxn ang="0">
                  <a:pos x="0" y="878"/>
                </a:cxn>
                <a:cxn ang="0">
                  <a:pos x="46" y="870"/>
                </a:cxn>
                <a:cxn ang="0">
                  <a:pos x="82" y="860"/>
                </a:cxn>
                <a:cxn ang="0">
                  <a:pos x="112" y="839"/>
                </a:cxn>
                <a:cxn ang="0">
                  <a:pos x="126" y="813"/>
                </a:cxn>
                <a:cxn ang="0">
                  <a:pos x="130" y="783"/>
                </a:cxn>
                <a:cxn ang="0">
                  <a:pos x="136" y="714"/>
                </a:cxn>
                <a:cxn ang="0">
                  <a:pos x="146" y="560"/>
                </a:cxn>
                <a:cxn ang="0">
                  <a:pos x="173" y="14"/>
                </a:cxn>
                <a:cxn ang="0">
                  <a:pos x="181" y="0"/>
                </a:cxn>
                <a:cxn ang="0">
                  <a:pos x="192" y="14"/>
                </a:cxn>
                <a:cxn ang="0">
                  <a:pos x="218" y="687"/>
                </a:cxn>
                <a:cxn ang="0">
                  <a:pos x="223" y="776"/>
                </a:cxn>
                <a:cxn ang="0">
                  <a:pos x="237" y="824"/>
                </a:cxn>
                <a:cxn ang="0">
                  <a:pos x="271" y="860"/>
                </a:cxn>
                <a:cxn ang="0">
                  <a:pos x="321" y="872"/>
                </a:cxn>
                <a:cxn ang="0">
                  <a:pos x="378" y="875"/>
                </a:cxn>
              </a:cxnLst>
              <a:rect l="0" t="0" r="r" b="b"/>
              <a:pathLst>
                <a:path w="378" h="878">
                  <a:moveTo>
                    <a:pt x="0" y="878"/>
                  </a:moveTo>
                  <a:lnTo>
                    <a:pt x="46" y="870"/>
                  </a:lnTo>
                  <a:lnTo>
                    <a:pt x="82" y="860"/>
                  </a:lnTo>
                  <a:lnTo>
                    <a:pt x="112" y="839"/>
                  </a:lnTo>
                  <a:lnTo>
                    <a:pt x="126" y="813"/>
                  </a:lnTo>
                  <a:lnTo>
                    <a:pt x="130" y="783"/>
                  </a:lnTo>
                  <a:lnTo>
                    <a:pt x="136" y="714"/>
                  </a:lnTo>
                  <a:lnTo>
                    <a:pt x="146" y="560"/>
                  </a:lnTo>
                  <a:lnTo>
                    <a:pt x="173" y="14"/>
                  </a:lnTo>
                  <a:lnTo>
                    <a:pt x="181" y="0"/>
                  </a:lnTo>
                  <a:lnTo>
                    <a:pt x="192" y="14"/>
                  </a:lnTo>
                  <a:lnTo>
                    <a:pt x="218" y="687"/>
                  </a:lnTo>
                  <a:lnTo>
                    <a:pt x="223" y="776"/>
                  </a:lnTo>
                  <a:lnTo>
                    <a:pt x="237" y="824"/>
                  </a:lnTo>
                  <a:lnTo>
                    <a:pt x="271" y="860"/>
                  </a:lnTo>
                  <a:lnTo>
                    <a:pt x="321" y="872"/>
                  </a:lnTo>
                  <a:lnTo>
                    <a:pt x="378" y="875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0" name="Freeform 8"/>
            <p:cNvSpPr>
              <a:spLocks noChangeAspect="1"/>
            </p:cNvSpPr>
            <p:nvPr/>
          </p:nvSpPr>
          <p:spPr bwMode="auto">
            <a:xfrm>
              <a:off x="3998" y="1349"/>
              <a:ext cx="346" cy="805"/>
            </a:xfrm>
            <a:custGeom>
              <a:avLst/>
              <a:gdLst/>
              <a:ahLst/>
              <a:cxnLst>
                <a:cxn ang="0">
                  <a:pos x="0" y="878"/>
                </a:cxn>
                <a:cxn ang="0">
                  <a:pos x="46" y="870"/>
                </a:cxn>
                <a:cxn ang="0">
                  <a:pos x="82" y="860"/>
                </a:cxn>
                <a:cxn ang="0">
                  <a:pos x="112" y="839"/>
                </a:cxn>
                <a:cxn ang="0">
                  <a:pos x="126" y="813"/>
                </a:cxn>
                <a:cxn ang="0">
                  <a:pos x="130" y="783"/>
                </a:cxn>
                <a:cxn ang="0">
                  <a:pos x="136" y="714"/>
                </a:cxn>
                <a:cxn ang="0">
                  <a:pos x="146" y="560"/>
                </a:cxn>
                <a:cxn ang="0">
                  <a:pos x="173" y="14"/>
                </a:cxn>
                <a:cxn ang="0">
                  <a:pos x="181" y="0"/>
                </a:cxn>
                <a:cxn ang="0">
                  <a:pos x="192" y="14"/>
                </a:cxn>
                <a:cxn ang="0">
                  <a:pos x="218" y="687"/>
                </a:cxn>
                <a:cxn ang="0">
                  <a:pos x="223" y="776"/>
                </a:cxn>
                <a:cxn ang="0">
                  <a:pos x="237" y="824"/>
                </a:cxn>
                <a:cxn ang="0">
                  <a:pos x="271" y="860"/>
                </a:cxn>
                <a:cxn ang="0">
                  <a:pos x="324" y="870"/>
                </a:cxn>
                <a:cxn ang="0">
                  <a:pos x="378" y="875"/>
                </a:cxn>
              </a:cxnLst>
              <a:rect l="0" t="0" r="r" b="b"/>
              <a:pathLst>
                <a:path w="378" h="878">
                  <a:moveTo>
                    <a:pt x="0" y="878"/>
                  </a:moveTo>
                  <a:lnTo>
                    <a:pt x="46" y="870"/>
                  </a:lnTo>
                  <a:lnTo>
                    <a:pt x="82" y="860"/>
                  </a:lnTo>
                  <a:lnTo>
                    <a:pt x="112" y="839"/>
                  </a:lnTo>
                  <a:lnTo>
                    <a:pt x="126" y="813"/>
                  </a:lnTo>
                  <a:lnTo>
                    <a:pt x="130" y="783"/>
                  </a:lnTo>
                  <a:lnTo>
                    <a:pt x="136" y="714"/>
                  </a:lnTo>
                  <a:lnTo>
                    <a:pt x="146" y="560"/>
                  </a:lnTo>
                  <a:lnTo>
                    <a:pt x="173" y="14"/>
                  </a:lnTo>
                  <a:lnTo>
                    <a:pt x="181" y="0"/>
                  </a:lnTo>
                  <a:lnTo>
                    <a:pt x="192" y="14"/>
                  </a:lnTo>
                  <a:lnTo>
                    <a:pt x="218" y="687"/>
                  </a:lnTo>
                  <a:lnTo>
                    <a:pt x="223" y="776"/>
                  </a:lnTo>
                  <a:lnTo>
                    <a:pt x="237" y="824"/>
                  </a:lnTo>
                  <a:lnTo>
                    <a:pt x="271" y="860"/>
                  </a:lnTo>
                  <a:lnTo>
                    <a:pt x="324" y="870"/>
                  </a:lnTo>
                  <a:lnTo>
                    <a:pt x="378" y="875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1" name="Text Box 9"/>
            <p:cNvSpPr txBox="1">
              <a:spLocks noChangeArrowheads="1"/>
            </p:cNvSpPr>
            <p:nvPr/>
          </p:nvSpPr>
          <p:spPr bwMode="auto">
            <a:xfrm>
              <a:off x="4556" y="2049"/>
              <a:ext cx="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t</a:t>
              </a:r>
              <a:endParaRPr lang="en-GB"/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2868" y="1181"/>
              <a:ext cx="1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I</a:t>
              </a:r>
              <a:endParaRPr lang="en-GB"/>
            </a:p>
          </p:txBody>
        </p:sp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3188" y="2175"/>
              <a:ext cx="0" cy="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3508" y="2175"/>
              <a:ext cx="0" cy="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 flipV="1">
              <a:off x="3188" y="2383"/>
              <a:ext cx="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6" name="Text Box 54"/>
            <p:cNvSpPr txBox="1">
              <a:spLocks noChangeArrowheads="1"/>
            </p:cNvSpPr>
            <p:nvPr/>
          </p:nvSpPr>
          <p:spPr bwMode="auto">
            <a:xfrm>
              <a:off x="3186" y="2183"/>
              <a:ext cx="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FF0000"/>
                  </a:solidFill>
                </a:rPr>
                <a:t>1</a:t>
              </a:r>
              <a:r>
                <a:rPr lang="en-GB" sz="160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en-GB" sz="1600">
                  <a:solidFill>
                    <a:srgbClr val="FF0000"/>
                  </a:solidFill>
                </a:rPr>
                <a:t>s</a:t>
              </a:r>
              <a:endParaRPr lang="en-GB" sz="1600"/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4008" y="1771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 flipH="1">
              <a:off x="4188" y="1771"/>
              <a:ext cx="3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4100" y="1771"/>
              <a:ext cx="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2" name="Text Box 60"/>
            <p:cNvSpPr txBox="1">
              <a:spLocks noChangeArrowheads="1"/>
            </p:cNvSpPr>
            <p:nvPr/>
          </p:nvSpPr>
          <p:spPr bwMode="auto">
            <a:xfrm>
              <a:off x="4194" y="1571"/>
              <a:ext cx="4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FF0000"/>
                  </a:solidFill>
                </a:rPr>
                <a:t>100</a:t>
              </a:r>
              <a:r>
                <a:rPr lang="en-GB" sz="1600">
                  <a:solidFill>
                    <a:srgbClr val="FF0000"/>
                  </a:solidFill>
                  <a:latin typeface="Symbol" pitchFamily="18" charset="2"/>
                </a:rPr>
                <a:t> </a:t>
              </a:r>
              <a:r>
                <a:rPr lang="en-GB" sz="1600">
                  <a:solidFill>
                    <a:srgbClr val="FF0000"/>
                  </a:solidFill>
                </a:rPr>
                <a:t>ps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298575" y="1901825"/>
            <a:ext cx="2774950" cy="1893888"/>
            <a:chOff x="864" y="780"/>
            <a:chExt cx="1584" cy="1084"/>
          </a:xfrm>
        </p:grpSpPr>
        <p:sp>
          <p:nvSpPr>
            <p:cNvPr id="79884" name="AutoShape 12"/>
            <p:cNvSpPr>
              <a:spLocks noChangeArrowheads="1"/>
            </p:cNvSpPr>
            <p:nvPr/>
          </p:nvSpPr>
          <p:spPr bwMode="auto">
            <a:xfrm>
              <a:off x="864" y="896"/>
              <a:ext cx="1584" cy="968"/>
            </a:xfrm>
            <a:prstGeom prst="parallelogram">
              <a:avLst>
                <a:gd name="adj" fmla="val 40909"/>
              </a:avLst>
            </a:prstGeom>
            <a:gradFill rotWithShape="0">
              <a:gsLst>
                <a:gs pos="0">
                  <a:srgbClr val="FFFF99"/>
                </a:gs>
                <a:gs pos="50000">
                  <a:srgbClr val="FFFF99">
                    <a:gamma/>
                    <a:tint val="0"/>
                    <a:invGamma/>
                  </a:srgbClr>
                </a:gs>
                <a:gs pos="100000">
                  <a:srgbClr val="FFFF9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3" name="Oval 11"/>
            <p:cNvSpPr>
              <a:spLocks noChangeArrowheads="1"/>
            </p:cNvSpPr>
            <p:nvPr/>
          </p:nvSpPr>
          <p:spPr bwMode="auto">
            <a:xfrm>
              <a:off x="1176" y="1012"/>
              <a:ext cx="960" cy="7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1616" y="972"/>
              <a:ext cx="77" cy="61"/>
              <a:chOff x="4506" y="2742"/>
              <a:chExt cx="113" cy="89"/>
            </a:xfrm>
          </p:grpSpPr>
          <p:sp>
            <p:nvSpPr>
              <p:cNvPr id="79886" name="Oval 14"/>
              <p:cNvSpPr>
                <a:spLocks noChangeAspect="1" noChangeArrowheads="1"/>
              </p:cNvSpPr>
              <p:nvPr/>
            </p:nvSpPr>
            <p:spPr bwMode="auto">
              <a:xfrm>
                <a:off x="4530" y="274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87" name="Oval 15"/>
              <p:cNvSpPr>
                <a:spLocks noChangeAspect="1" noChangeArrowheads="1"/>
              </p:cNvSpPr>
              <p:nvPr/>
            </p:nvSpPr>
            <p:spPr bwMode="auto">
              <a:xfrm>
                <a:off x="4572" y="2766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88" name="Oval 16"/>
              <p:cNvSpPr>
                <a:spLocks noChangeAspect="1" noChangeArrowheads="1"/>
              </p:cNvSpPr>
              <p:nvPr/>
            </p:nvSpPr>
            <p:spPr bwMode="auto">
              <a:xfrm>
                <a:off x="4548" y="2784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89" name="Oval 17"/>
              <p:cNvSpPr>
                <a:spLocks noChangeAspect="1" noChangeArrowheads="1"/>
              </p:cNvSpPr>
              <p:nvPr/>
            </p:nvSpPr>
            <p:spPr bwMode="auto">
              <a:xfrm>
                <a:off x="4506" y="2760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0" name="Oval 18"/>
              <p:cNvSpPr>
                <a:spLocks noChangeAspect="1" noChangeArrowheads="1"/>
              </p:cNvSpPr>
              <p:nvPr/>
            </p:nvSpPr>
            <p:spPr bwMode="auto">
              <a:xfrm>
                <a:off x="4542" y="277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1" name="Oval 19"/>
              <p:cNvSpPr>
                <a:spLocks noChangeAspect="1" noChangeArrowheads="1"/>
              </p:cNvSpPr>
              <p:nvPr/>
            </p:nvSpPr>
            <p:spPr bwMode="auto">
              <a:xfrm>
                <a:off x="4518" y="2778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892" name="Text Box 20"/>
            <p:cNvSpPr txBox="1">
              <a:spLocks noChangeArrowheads="1"/>
            </p:cNvSpPr>
            <p:nvPr/>
          </p:nvSpPr>
          <p:spPr bwMode="auto">
            <a:xfrm>
              <a:off x="1568" y="780"/>
              <a:ext cx="19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30000"/>
                <a:t>-</a:t>
              </a:r>
              <a:endParaRPr lang="en-GB"/>
            </a:p>
          </p:txBody>
        </p:sp>
        <p:grpSp>
          <p:nvGrpSpPr>
            <p:cNvPr id="5" name="Group 23"/>
            <p:cNvGrpSpPr>
              <a:grpSpLocks noChangeAspect="1"/>
            </p:cNvGrpSpPr>
            <p:nvPr/>
          </p:nvGrpSpPr>
          <p:grpSpPr bwMode="auto">
            <a:xfrm>
              <a:off x="1744" y="996"/>
              <a:ext cx="77" cy="61"/>
              <a:chOff x="4506" y="2742"/>
              <a:chExt cx="113" cy="89"/>
            </a:xfrm>
          </p:grpSpPr>
          <p:sp>
            <p:nvSpPr>
              <p:cNvPr id="79896" name="Oval 24"/>
              <p:cNvSpPr>
                <a:spLocks noChangeAspect="1" noChangeArrowheads="1"/>
              </p:cNvSpPr>
              <p:nvPr/>
            </p:nvSpPr>
            <p:spPr bwMode="auto">
              <a:xfrm>
                <a:off x="4530" y="274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7" name="Oval 25"/>
              <p:cNvSpPr>
                <a:spLocks noChangeAspect="1" noChangeArrowheads="1"/>
              </p:cNvSpPr>
              <p:nvPr/>
            </p:nvSpPr>
            <p:spPr bwMode="auto">
              <a:xfrm>
                <a:off x="4572" y="2766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8" name="Oval 26"/>
              <p:cNvSpPr>
                <a:spLocks noChangeAspect="1" noChangeArrowheads="1"/>
              </p:cNvSpPr>
              <p:nvPr/>
            </p:nvSpPr>
            <p:spPr bwMode="auto">
              <a:xfrm>
                <a:off x="4548" y="2784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9" name="Oval 27"/>
              <p:cNvSpPr>
                <a:spLocks noChangeAspect="1" noChangeArrowheads="1"/>
              </p:cNvSpPr>
              <p:nvPr/>
            </p:nvSpPr>
            <p:spPr bwMode="auto">
              <a:xfrm>
                <a:off x="4506" y="2760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0" name="Oval 28"/>
              <p:cNvSpPr>
                <a:spLocks noChangeAspect="1" noChangeArrowheads="1"/>
              </p:cNvSpPr>
              <p:nvPr/>
            </p:nvSpPr>
            <p:spPr bwMode="auto">
              <a:xfrm>
                <a:off x="4542" y="277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1" name="Oval 29"/>
              <p:cNvSpPr>
                <a:spLocks noChangeAspect="1" noChangeArrowheads="1"/>
              </p:cNvSpPr>
              <p:nvPr/>
            </p:nvSpPr>
            <p:spPr bwMode="auto">
              <a:xfrm>
                <a:off x="4518" y="2778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902" name="Text Box 30"/>
            <p:cNvSpPr txBox="1">
              <a:spLocks noChangeArrowheads="1"/>
            </p:cNvSpPr>
            <p:nvPr/>
          </p:nvSpPr>
          <p:spPr bwMode="auto">
            <a:xfrm>
              <a:off x="1688" y="788"/>
              <a:ext cx="19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30000"/>
                <a:t>-</a:t>
              </a:r>
              <a:endParaRPr lang="en-GB"/>
            </a:p>
          </p:txBody>
        </p:sp>
        <p:grpSp>
          <p:nvGrpSpPr>
            <p:cNvPr id="6" name="Group 31"/>
            <p:cNvGrpSpPr>
              <a:grpSpLocks noChangeAspect="1"/>
            </p:cNvGrpSpPr>
            <p:nvPr/>
          </p:nvGrpSpPr>
          <p:grpSpPr bwMode="auto">
            <a:xfrm>
              <a:off x="1840" y="1028"/>
              <a:ext cx="77" cy="61"/>
              <a:chOff x="4506" y="2742"/>
              <a:chExt cx="113" cy="89"/>
            </a:xfrm>
          </p:grpSpPr>
          <p:sp>
            <p:nvSpPr>
              <p:cNvPr id="79904" name="Oval 32"/>
              <p:cNvSpPr>
                <a:spLocks noChangeAspect="1" noChangeArrowheads="1"/>
              </p:cNvSpPr>
              <p:nvPr/>
            </p:nvSpPr>
            <p:spPr bwMode="auto">
              <a:xfrm>
                <a:off x="4530" y="274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5" name="Oval 33"/>
              <p:cNvSpPr>
                <a:spLocks noChangeAspect="1" noChangeArrowheads="1"/>
              </p:cNvSpPr>
              <p:nvPr/>
            </p:nvSpPr>
            <p:spPr bwMode="auto">
              <a:xfrm>
                <a:off x="4572" y="2766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6" name="Oval 34"/>
              <p:cNvSpPr>
                <a:spLocks noChangeAspect="1" noChangeArrowheads="1"/>
              </p:cNvSpPr>
              <p:nvPr/>
            </p:nvSpPr>
            <p:spPr bwMode="auto">
              <a:xfrm>
                <a:off x="4548" y="2784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7" name="Oval 35"/>
              <p:cNvSpPr>
                <a:spLocks noChangeAspect="1" noChangeArrowheads="1"/>
              </p:cNvSpPr>
              <p:nvPr/>
            </p:nvSpPr>
            <p:spPr bwMode="auto">
              <a:xfrm>
                <a:off x="4506" y="2760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8" name="Oval 36"/>
              <p:cNvSpPr>
                <a:spLocks noChangeAspect="1" noChangeArrowheads="1"/>
              </p:cNvSpPr>
              <p:nvPr/>
            </p:nvSpPr>
            <p:spPr bwMode="auto">
              <a:xfrm>
                <a:off x="4542" y="277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9" name="Oval 37"/>
              <p:cNvSpPr>
                <a:spLocks noChangeAspect="1" noChangeArrowheads="1"/>
              </p:cNvSpPr>
              <p:nvPr/>
            </p:nvSpPr>
            <p:spPr bwMode="auto">
              <a:xfrm>
                <a:off x="4518" y="2778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8"/>
            <p:cNvGrpSpPr>
              <a:grpSpLocks noChangeAspect="1"/>
            </p:cNvGrpSpPr>
            <p:nvPr/>
          </p:nvGrpSpPr>
          <p:grpSpPr bwMode="auto">
            <a:xfrm>
              <a:off x="1936" y="1068"/>
              <a:ext cx="77" cy="61"/>
              <a:chOff x="4506" y="2742"/>
              <a:chExt cx="113" cy="89"/>
            </a:xfrm>
          </p:grpSpPr>
          <p:sp>
            <p:nvSpPr>
              <p:cNvPr id="79911" name="Oval 39"/>
              <p:cNvSpPr>
                <a:spLocks noChangeAspect="1" noChangeArrowheads="1"/>
              </p:cNvSpPr>
              <p:nvPr/>
            </p:nvSpPr>
            <p:spPr bwMode="auto">
              <a:xfrm>
                <a:off x="4530" y="274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2" name="Oval 40"/>
              <p:cNvSpPr>
                <a:spLocks noChangeAspect="1" noChangeArrowheads="1"/>
              </p:cNvSpPr>
              <p:nvPr/>
            </p:nvSpPr>
            <p:spPr bwMode="auto">
              <a:xfrm>
                <a:off x="4572" y="2766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3" name="Oval 41"/>
              <p:cNvSpPr>
                <a:spLocks noChangeAspect="1" noChangeArrowheads="1"/>
              </p:cNvSpPr>
              <p:nvPr/>
            </p:nvSpPr>
            <p:spPr bwMode="auto">
              <a:xfrm>
                <a:off x="4548" y="2784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4" name="Oval 42"/>
              <p:cNvSpPr>
                <a:spLocks noChangeAspect="1" noChangeArrowheads="1"/>
              </p:cNvSpPr>
              <p:nvPr/>
            </p:nvSpPr>
            <p:spPr bwMode="auto">
              <a:xfrm>
                <a:off x="4506" y="2760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5" name="Oval 43"/>
              <p:cNvSpPr>
                <a:spLocks noChangeAspect="1" noChangeArrowheads="1"/>
              </p:cNvSpPr>
              <p:nvPr/>
            </p:nvSpPr>
            <p:spPr bwMode="auto">
              <a:xfrm>
                <a:off x="4542" y="277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6" name="Oval 44"/>
              <p:cNvSpPr>
                <a:spLocks noChangeAspect="1" noChangeArrowheads="1"/>
              </p:cNvSpPr>
              <p:nvPr/>
            </p:nvSpPr>
            <p:spPr bwMode="auto">
              <a:xfrm>
                <a:off x="4518" y="2778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917" name="Line 45"/>
            <p:cNvSpPr>
              <a:spLocks noChangeShapeType="1"/>
            </p:cNvSpPr>
            <p:nvPr/>
          </p:nvSpPr>
          <p:spPr bwMode="auto">
            <a:xfrm>
              <a:off x="2000" y="1120"/>
              <a:ext cx="8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18" name="Text Box 46"/>
            <p:cNvSpPr txBox="1">
              <a:spLocks noChangeArrowheads="1"/>
            </p:cNvSpPr>
            <p:nvPr/>
          </p:nvSpPr>
          <p:spPr bwMode="auto">
            <a:xfrm>
              <a:off x="1784" y="812"/>
              <a:ext cx="19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30000"/>
                <a:t>-</a:t>
              </a:r>
              <a:endParaRPr lang="en-GB"/>
            </a:p>
          </p:txBody>
        </p:sp>
        <p:sp>
          <p:nvSpPr>
            <p:cNvPr id="79919" name="Text Box 47"/>
            <p:cNvSpPr txBox="1">
              <a:spLocks noChangeArrowheads="1"/>
            </p:cNvSpPr>
            <p:nvPr/>
          </p:nvSpPr>
          <p:spPr bwMode="auto">
            <a:xfrm>
              <a:off x="1912" y="860"/>
              <a:ext cx="193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30000"/>
                <a:t>-</a:t>
              </a:r>
              <a:endParaRPr lang="en-GB"/>
            </a:p>
          </p:txBody>
        </p:sp>
        <p:sp>
          <p:nvSpPr>
            <p:cNvPr id="79933" name="Oval 61"/>
            <p:cNvSpPr>
              <a:spLocks noChangeAspect="1" noChangeArrowheads="1"/>
            </p:cNvSpPr>
            <p:nvPr/>
          </p:nvSpPr>
          <p:spPr bwMode="auto">
            <a:xfrm>
              <a:off x="1636" y="1346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935" name="Text Box 63"/>
          <p:cNvSpPr txBox="1">
            <a:spLocks noChangeArrowheads="1"/>
          </p:cNvSpPr>
          <p:nvPr/>
        </p:nvSpPr>
        <p:spPr bwMode="auto">
          <a:xfrm>
            <a:off x="1306513" y="4757738"/>
            <a:ext cx="63246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Time pulsed emission is interesting for studying rapid reactions</a:t>
            </a:r>
            <a:endParaRPr lang="en-GB" b="1"/>
          </a:p>
        </p:txBody>
      </p:sp>
      <p:sp>
        <p:nvSpPr>
          <p:cNvPr id="79941" name="Text Box 69"/>
          <p:cNvSpPr txBox="1">
            <a:spLocks noChangeArrowheads="1"/>
          </p:cNvSpPr>
          <p:nvPr/>
        </p:nvSpPr>
        <p:spPr bwMode="auto">
          <a:xfrm>
            <a:off x="5191125" y="1600200"/>
            <a:ext cx="130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Light pulses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1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t="13780" b="2551"/>
          <a:stretch>
            <a:fillRect/>
          </a:stretch>
        </p:blipFill>
        <p:spPr bwMode="auto">
          <a:xfrm>
            <a:off x="928688" y="1516063"/>
            <a:ext cx="7213600" cy="4164012"/>
          </a:xfrm>
          <a:prstGeom prst="rect">
            <a:avLst/>
          </a:prstGeom>
          <a:solidFill>
            <a:srgbClr val="FF66FF"/>
          </a:solidFill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876925" y="5481638"/>
            <a:ext cx="22685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800"/>
              <a:t>Als-Nielsen Introduction to Modern X-ray  Physics</a:t>
            </a:r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1874838" y="3944938"/>
            <a:ext cx="1403350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836" y="0"/>
              </a:cxn>
              <a:cxn ang="0">
                <a:pos x="884" y="76"/>
              </a:cxn>
              <a:cxn ang="0">
                <a:pos x="0" y="224"/>
              </a:cxn>
            </a:cxnLst>
            <a:rect l="0" t="0" r="r" b="b"/>
            <a:pathLst>
              <a:path w="884" h="224">
                <a:moveTo>
                  <a:pt x="0" y="224"/>
                </a:moveTo>
                <a:lnTo>
                  <a:pt x="836" y="0"/>
                </a:lnTo>
                <a:lnTo>
                  <a:pt x="884" y="76"/>
                </a:lnTo>
                <a:lnTo>
                  <a:pt x="0" y="224"/>
                </a:lnTo>
                <a:close/>
              </a:path>
            </a:pathLst>
          </a:custGeom>
          <a:solidFill>
            <a:srgbClr val="FF66FF">
              <a:alpha val="50000"/>
            </a:srgbClr>
          </a:solidFill>
          <a:ln w="9525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3944938" y="3600450"/>
            <a:ext cx="987425" cy="317500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520" y="0"/>
              </a:cxn>
              <a:cxn ang="0">
                <a:pos x="622" y="74"/>
              </a:cxn>
              <a:cxn ang="0">
                <a:pos x="22" y="200"/>
              </a:cxn>
              <a:cxn ang="0">
                <a:pos x="16" y="149"/>
              </a:cxn>
              <a:cxn ang="0">
                <a:pos x="0" y="108"/>
              </a:cxn>
            </a:cxnLst>
            <a:rect l="0" t="0" r="r" b="b"/>
            <a:pathLst>
              <a:path w="622" h="200">
                <a:moveTo>
                  <a:pt x="0" y="108"/>
                </a:moveTo>
                <a:lnTo>
                  <a:pt x="520" y="0"/>
                </a:lnTo>
                <a:lnTo>
                  <a:pt x="622" y="74"/>
                </a:lnTo>
                <a:lnTo>
                  <a:pt x="22" y="200"/>
                </a:lnTo>
                <a:lnTo>
                  <a:pt x="16" y="149"/>
                </a:lnTo>
                <a:lnTo>
                  <a:pt x="0" y="108"/>
                </a:lnTo>
                <a:close/>
              </a:path>
            </a:pathLst>
          </a:custGeom>
          <a:solidFill>
            <a:srgbClr val="FF66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4789488" y="3627438"/>
            <a:ext cx="161925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1"/>
              </a:cxn>
              <a:cxn ang="0">
                <a:pos x="99" y="198"/>
              </a:cxn>
              <a:cxn ang="0">
                <a:pos x="102" y="81"/>
              </a:cxn>
              <a:cxn ang="0">
                <a:pos x="0" y="0"/>
              </a:cxn>
            </a:cxnLst>
            <a:rect l="0" t="0" r="r" b="b"/>
            <a:pathLst>
              <a:path w="102" h="198">
                <a:moveTo>
                  <a:pt x="0" y="0"/>
                </a:moveTo>
                <a:lnTo>
                  <a:pt x="0" y="111"/>
                </a:lnTo>
                <a:lnTo>
                  <a:pt x="99" y="198"/>
                </a:lnTo>
                <a:lnTo>
                  <a:pt x="102" y="81"/>
                </a:lnTo>
                <a:lnTo>
                  <a:pt x="0" y="0"/>
                </a:lnTo>
                <a:close/>
              </a:path>
            </a:pathLst>
          </a:custGeom>
          <a:solidFill>
            <a:srgbClr val="FF66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4941888" y="3289300"/>
            <a:ext cx="2224087" cy="652463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1401" y="12"/>
              </a:cxn>
              <a:cxn ang="0">
                <a:pos x="1392" y="0"/>
              </a:cxn>
              <a:cxn ang="0">
                <a:pos x="48" y="249"/>
              </a:cxn>
              <a:cxn ang="0">
                <a:pos x="69" y="264"/>
              </a:cxn>
              <a:cxn ang="0">
                <a:pos x="39" y="315"/>
              </a:cxn>
              <a:cxn ang="0">
                <a:pos x="0" y="291"/>
              </a:cxn>
              <a:cxn ang="0">
                <a:pos x="0" y="411"/>
              </a:cxn>
            </a:cxnLst>
            <a:rect l="0" t="0" r="r" b="b"/>
            <a:pathLst>
              <a:path w="1401" h="411">
                <a:moveTo>
                  <a:pt x="0" y="411"/>
                </a:moveTo>
                <a:lnTo>
                  <a:pt x="1401" y="12"/>
                </a:lnTo>
                <a:lnTo>
                  <a:pt x="1392" y="0"/>
                </a:lnTo>
                <a:lnTo>
                  <a:pt x="48" y="249"/>
                </a:lnTo>
                <a:lnTo>
                  <a:pt x="69" y="264"/>
                </a:lnTo>
                <a:lnTo>
                  <a:pt x="39" y="315"/>
                </a:lnTo>
                <a:lnTo>
                  <a:pt x="0" y="291"/>
                </a:lnTo>
                <a:lnTo>
                  <a:pt x="0" y="411"/>
                </a:lnTo>
                <a:close/>
              </a:path>
            </a:pathLst>
          </a:custGeom>
          <a:solidFill>
            <a:srgbClr val="FF66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7251700" y="2781300"/>
            <a:ext cx="482600" cy="495300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216" y="184"/>
              </a:cxn>
              <a:cxn ang="0">
                <a:pos x="0" y="312"/>
              </a:cxn>
            </a:cxnLst>
            <a:rect l="0" t="0" r="r" b="b"/>
            <a:pathLst>
              <a:path w="304" h="312">
                <a:moveTo>
                  <a:pt x="304" y="0"/>
                </a:moveTo>
                <a:cubicBezTo>
                  <a:pt x="289" y="31"/>
                  <a:pt x="267" y="132"/>
                  <a:pt x="216" y="184"/>
                </a:cubicBezTo>
                <a:cubicBezTo>
                  <a:pt x="165" y="236"/>
                  <a:pt x="45" y="285"/>
                  <a:pt x="0" y="31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4889500" y="3543300"/>
            <a:ext cx="1104900" cy="44450"/>
          </a:xfrm>
          <a:custGeom>
            <a:avLst/>
            <a:gdLst/>
            <a:ahLst/>
            <a:cxnLst>
              <a:cxn ang="0">
                <a:pos x="696" y="0"/>
              </a:cxn>
              <a:cxn ang="0">
                <a:pos x="432" y="24"/>
              </a:cxn>
              <a:cxn ang="0">
                <a:pos x="200" y="24"/>
              </a:cxn>
              <a:cxn ang="0">
                <a:pos x="0" y="8"/>
              </a:cxn>
            </a:cxnLst>
            <a:rect l="0" t="0" r="r" b="b"/>
            <a:pathLst>
              <a:path w="696" h="28">
                <a:moveTo>
                  <a:pt x="696" y="0"/>
                </a:moveTo>
                <a:cubicBezTo>
                  <a:pt x="605" y="10"/>
                  <a:pt x="515" y="20"/>
                  <a:pt x="432" y="24"/>
                </a:cubicBezTo>
                <a:cubicBezTo>
                  <a:pt x="349" y="28"/>
                  <a:pt x="272" y="27"/>
                  <a:pt x="200" y="24"/>
                </a:cubicBezTo>
                <a:cubicBezTo>
                  <a:pt x="128" y="21"/>
                  <a:pt x="42" y="11"/>
                  <a:pt x="0" y="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Freeform 14"/>
          <p:cNvSpPr>
            <a:spLocks/>
          </p:cNvSpPr>
          <p:nvPr/>
        </p:nvSpPr>
        <p:spPr bwMode="auto">
          <a:xfrm>
            <a:off x="4076700" y="3467100"/>
            <a:ext cx="596900" cy="63500"/>
          </a:xfrm>
          <a:custGeom>
            <a:avLst/>
            <a:gdLst/>
            <a:ahLst/>
            <a:cxnLst>
              <a:cxn ang="0">
                <a:pos x="376" y="40"/>
              </a:cxn>
              <a:cxn ang="0">
                <a:pos x="200" y="24"/>
              </a:cxn>
              <a:cxn ang="0">
                <a:pos x="0" y="0"/>
              </a:cxn>
            </a:cxnLst>
            <a:rect l="0" t="0" r="r" b="b"/>
            <a:pathLst>
              <a:path w="376" h="40">
                <a:moveTo>
                  <a:pt x="376" y="40"/>
                </a:moveTo>
                <a:cubicBezTo>
                  <a:pt x="347" y="39"/>
                  <a:pt x="263" y="31"/>
                  <a:pt x="200" y="24"/>
                </a:cubicBezTo>
                <a:cubicBezTo>
                  <a:pt x="137" y="17"/>
                  <a:pt x="42" y="5"/>
                  <a:pt x="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393825" y="1535113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Synchrotron storage ring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012825" y="3516313"/>
            <a:ext cx="12715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Spectrometer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4264025" y="4100513"/>
            <a:ext cx="15081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Monochromator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130925" y="4062413"/>
            <a:ext cx="10096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Undulator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4746625" y="2030413"/>
            <a:ext cx="6985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300 m</a:t>
            </a: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3149600" y="1987550"/>
            <a:ext cx="3797300" cy="850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095625" y="4278313"/>
            <a:ext cx="981075" cy="531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/>
              <a:t>Focusing </a:t>
            </a:r>
          </a:p>
          <a:p>
            <a:pPr algn="ctr">
              <a:lnSpc>
                <a:spcPct val="80000"/>
              </a:lnSpc>
            </a:pPr>
            <a:r>
              <a:rPr lang="en-GB" sz="1600"/>
              <a:t>device</a:t>
            </a:r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H="1">
            <a:off x="5175250" y="4622800"/>
            <a:ext cx="757238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2921000" y="5289550"/>
            <a:ext cx="5969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10 m</a:t>
            </a:r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H="1">
            <a:off x="2108200" y="5089525"/>
            <a:ext cx="1881188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4378325" y="4965700"/>
            <a:ext cx="4953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2 m</a:t>
            </a:r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H="1">
            <a:off x="3989388" y="4803775"/>
            <a:ext cx="1195387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5578475" y="4760913"/>
            <a:ext cx="5969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30 m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1419225" y="549275"/>
            <a:ext cx="67405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From the magnetic device to the experimental station </a:t>
            </a: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6010275" y="2503488"/>
            <a:ext cx="4953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5 m</a:t>
            </a:r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V="1">
            <a:off x="5811838" y="2686050"/>
            <a:ext cx="11461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534</Words>
  <Application>Microsoft Office PowerPoint</Application>
  <PresentationFormat>On-screen Show (4:3)</PresentationFormat>
  <Paragraphs>187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Slide</vt:lpstr>
      <vt:lpstr>Graph</vt:lpstr>
      <vt:lpstr>       Synchrotron Radiation for Material Analysis</vt:lpstr>
      <vt:lpstr>Slide 2</vt:lpstr>
      <vt:lpstr>Slide 3</vt:lpstr>
      <vt:lpstr>  Energy Dissipation </vt:lpstr>
      <vt:lpstr>How a Storage Ring Works</vt:lpstr>
      <vt:lpstr>Slide 6</vt:lpstr>
      <vt:lpstr>Slide 7</vt:lpstr>
      <vt:lpstr>Slide 8</vt:lpstr>
      <vt:lpstr>Slide 9</vt:lpstr>
      <vt:lpstr>Why is wavelength important?</vt:lpstr>
      <vt:lpstr>Slide 11</vt:lpstr>
      <vt:lpstr>Slide 12</vt:lpstr>
      <vt:lpstr>Slide 13</vt:lpstr>
      <vt:lpstr>Extended X-ray absorption fine structure (EXAFS)</vt:lpstr>
      <vt:lpstr>Extended X-ray absorption fine structure (EXAFS)</vt:lpstr>
      <vt:lpstr>Slide 16</vt:lpstr>
      <vt:lpstr>Slide 17</vt:lpstr>
      <vt:lpstr>Slide 18</vt:lpstr>
      <vt:lpstr>FLASH – Light Source</vt:lpstr>
      <vt:lpstr>Photoionization of Neon</vt:lpstr>
      <vt:lpstr>Xenon Ions</vt:lpstr>
      <vt:lpstr>Slide 22</vt:lpstr>
      <vt:lpstr>Future…….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MyUserName</dc:creator>
  <cp:lastModifiedBy>Aslam</cp:lastModifiedBy>
  <cp:revision>43</cp:revision>
  <dcterms:created xsi:type="dcterms:W3CDTF">2012-12-18T17:48:07Z</dcterms:created>
  <dcterms:modified xsi:type="dcterms:W3CDTF">2014-04-30T01:28:15Z</dcterms:modified>
</cp:coreProperties>
</file>