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4"/>
  </p:notesMasterIdLst>
  <p:sldIdLst>
    <p:sldId id="256" r:id="rId3"/>
    <p:sldId id="565" r:id="rId4"/>
    <p:sldId id="517" r:id="rId5"/>
    <p:sldId id="466" r:id="rId6"/>
    <p:sldId id="549" r:id="rId7"/>
    <p:sldId id="523" r:id="rId8"/>
    <p:sldId id="522" r:id="rId9"/>
    <p:sldId id="544" r:id="rId10"/>
    <p:sldId id="495" r:id="rId11"/>
    <p:sldId id="496" r:id="rId12"/>
    <p:sldId id="543" r:id="rId13"/>
    <p:sldId id="566" r:id="rId14"/>
    <p:sldId id="567" r:id="rId15"/>
    <p:sldId id="550" r:id="rId16"/>
    <p:sldId id="568" r:id="rId17"/>
    <p:sldId id="569" r:id="rId18"/>
    <p:sldId id="570" r:id="rId19"/>
    <p:sldId id="571" r:id="rId20"/>
    <p:sldId id="572" r:id="rId21"/>
    <p:sldId id="559" r:id="rId22"/>
    <p:sldId id="44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3735" autoAdjust="0"/>
  </p:normalViewPr>
  <p:slideViewPr>
    <p:cSldViewPr>
      <p:cViewPr varScale="1">
        <p:scale>
          <a:sx n="101" d="100"/>
          <a:sy n="101" d="100"/>
        </p:scale>
        <p:origin x="1920" y="114"/>
      </p:cViewPr>
      <p:guideLst>
        <p:guide orient="horz" pos="2160"/>
        <p:guide pos="2880"/>
      </p:guideLst>
    </p:cSldViewPr>
  </p:slideViewPr>
  <p:outlineViewPr>
    <p:cViewPr>
      <p:scale>
        <a:sx n="33" d="100"/>
        <a:sy n="33" d="100"/>
      </p:scale>
      <p:origin x="0" y="-781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A0C76-69C6-4740-ADB0-480208B5EFB9}" type="datetimeFigureOut">
              <a:rPr lang="en-GB" smtClean="0"/>
              <a:t>14/08/2015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FE8849-8716-4379-9CD7-B4A1C2A03CD6}" type="slidenum">
              <a:rPr lang="en-GB" smtClean="0"/>
              <a:t>‹#›</a:t>
            </a:fld>
            <a:endParaRPr lang="en-GB"/>
          </a:p>
        </p:txBody>
      </p:sp>
    </p:spTree>
    <p:extLst>
      <p:ext uri="{BB962C8B-B14F-4D97-AF65-F5344CB8AC3E}">
        <p14:creationId xmlns:p14="http://schemas.microsoft.com/office/powerpoint/2010/main" val="197299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FE8849-8716-4379-9CD7-B4A1C2A03CD6}" type="slidenum">
              <a:rPr lang="en-GB" smtClean="0"/>
              <a:t>1</a:t>
            </a:fld>
            <a:endParaRPr lang="en-GB"/>
          </a:p>
        </p:txBody>
      </p:sp>
    </p:spTree>
    <p:extLst>
      <p:ext uri="{BB962C8B-B14F-4D97-AF65-F5344CB8AC3E}">
        <p14:creationId xmlns:p14="http://schemas.microsoft.com/office/powerpoint/2010/main" val="43494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Dorothy Hodgkin’s work encompassed both “small” organic molecules and proteins. Small molecules have a great</a:t>
            </a:r>
            <a:r>
              <a:rPr lang="en-GB" baseline="0" dirty="0" smtClean="0"/>
              <a:t> diversity of compositions and chemical behaviours. Proteins and nucleic acids have – in a sense – greater chemical homogeneity: they are built from a relatively small set of basic building blocks; but they have infinitely more structural complexity. They now have specialized curated databases to manage the collection, organization, validation and searching of all published structures of both types. There are also other high-quality curated databases that provide access to structural data for other categories of materials – metals, inorganic compounds, minerals, powder diffraction patterns etc. There is a great deal of complementarity between the databases. </a:t>
            </a:r>
            <a:endParaRPr lang="en-GB" dirty="0"/>
          </a:p>
        </p:txBody>
      </p:sp>
      <p:sp>
        <p:nvSpPr>
          <p:cNvPr id="4" name="Slide Number Placeholder 3"/>
          <p:cNvSpPr>
            <a:spLocks noGrp="1"/>
          </p:cNvSpPr>
          <p:nvPr>
            <p:ph type="sldNum" sz="quarter" idx="10"/>
          </p:nvPr>
        </p:nvSpPr>
        <p:spPr/>
        <p:txBody>
          <a:bodyPr/>
          <a:lstStyle/>
          <a:p>
            <a:fld id="{52FE8849-8716-4379-9CD7-B4A1C2A03CD6}" type="slidenum">
              <a:rPr lang="en-GB" smtClean="0"/>
              <a:t>4</a:t>
            </a:fld>
            <a:endParaRPr lang="en-GB"/>
          </a:p>
        </p:txBody>
      </p:sp>
    </p:spTree>
    <p:extLst>
      <p:ext uri="{BB962C8B-B14F-4D97-AF65-F5344CB8AC3E}">
        <p14:creationId xmlns:p14="http://schemas.microsoft.com/office/powerpoint/2010/main" val="50402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F9936D-64BB-41F4-A906-F6AB09EBDB45}" type="slidenum">
              <a:rPr lang="en-GB">
                <a:ea typeface="ＭＳ Ｐゴシック" pitchFamily="84" charset="-128"/>
                <a:cs typeface="ＭＳ Ｐゴシック" pitchFamily="84" charset="-128"/>
              </a:rPr>
              <a:pPr fontAlgn="base">
                <a:spcBef>
                  <a:spcPct val="0"/>
                </a:spcBef>
                <a:spcAft>
                  <a:spcPct val="0"/>
                </a:spcAft>
              </a:pPr>
              <a:t>5</a:t>
            </a:fld>
            <a:endParaRPr lang="en-GB">
              <a:ea typeface="ＭＳ Ｐゴシック" pitchFamily="84" charset="-128"/>
              <a:cs typeface="ＭＳ Ｐゴシック" pitchFamily="84" charset="-128"/>
            </a:endParaRPr>
          </a:p>
        </p:txBody>
      </p:sp>
    </p:spTree>
    <p:extLst>
      <p:ext uri="{BB962C8B-B14F-4D97-AF65-F5344CB8AC3E}">
        <p14:creationId xmlns:p14="http://schemas.microsoft.com/office/powerpoint/2010/main" val="288047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Until</a:t>
            </a:r>
            <a:r>
              <a:rPr lang="en-GB" baseline="0" dirty="0" smtClean="0"/>
              <a:t> the advent of CIF and its enabling automated structure validation checks with the </a:t>
            </a:r>
            <a:r>
              <a:rPr lang="en-GB" baseline="0" dirty="0" err="1" smtClean="0"/>
              <a:t>checkCIF</a:t>
            </a:r>
            <a:r>
              <a:rPr lang="en-GB" baseline="0" dirty="0" smtClean="0"/>
              <a:t> suite, many structures were published which required subsequent correction. Often the interpretation of the results produced molecular structures that were broadly correct, but overlooked higher lattice symmetries. Such examples were best detected and corrected through access to the deposited structure factors. The paper illustrating this is Marsh, R. E., </a:t>
            </a:r>
            <a:r>
              <a:rPr lang="en-GB" baseline="0" dirty="0" err="1" smtClean="0"/>
              <a:t>Kapon</a:t>
            </a:r>
            <a:r>
              <a:rPr lang="en-GB" baseline="0" dirty="0" smtClean="0"/>
              <a:t>, M., Hu, S. &amp; </a:t>
            </a:r>
            <a:r>
              <a:rPr lang="en-GB" baseline="0" dirty="0" err="1" smtClean="0"/>
              <a:t>Herbstein</a:t>
            </a:r>
            <a:r>
              <a:rPr lang="en-GB" baseline="0" dirty="0" smtClean="0"/>
              <a:t>, F. H. (2002). Some 60 new space-group corrections. </a:t>
            </a:r>
            <a:r>
              <a:rPr lang="en-GB" i="1" baseline="0" dirty="0" err="1" smtClean="0"/>
              <a:t>Acta</a:t>
            </a:r>
            <a:r>
              <a:rPr lang="en-GB" i="1" baseline="0" dirty="0" smtClean="0"/>
              <a:t> </a:t>
            </a:r>
            <a:r>
              <a:rPr lang="en-GB" i="1" baseline="0" dirty="0" err="1" smtClean="0"/>
              <a:t>Cryst</a:t>
            </a:r>
            <a:r>
              <a:rPr lang="en-GB" i="1" baseline="0" dirty="0" smtClean="0"/>
              <a:t>. </a:t>
            </a:r>
            <a:r>
              <a:rPr lang="en-GB" baseline="0" dirty="0" smtClean="0"/>
              <a:t>B</a:t>
            </a:r>
            <a:r>
              <a:rPr lang="en-GB" b="1" baseline="0" dirty="0" smtClean="0"/>
              <a:t>58</a:t>
            </a:r>
            <a:r>
              <a:rPr lang="en-GB" baseline="0" dirty="0" smtClean="0"/>
              <a:t>, 62-77.</a:t>
            </a:r>
            <a:endParaRPr lang="en-GB" dirty="0"/>
          </a:p>
        </p:txBody>
      </p:sp>
      <p:sp>
        <p:nvSpPr>
          <p:cNvPr id="4" name="Slide Number Placeholder 3"/>
          <p:cNvSpPr>
            <a:spLocks noGrp="1"/>
          </p:cNvSpPr>
          <p:nvPr>
            <p:ph type="sldNum" sz="quarter" idx="10"/>
          </p:nvPr>
        </p:nvSpPr>
        <p:spPr/>
        <p:txBody>
          <a:bodyPr/>
          <a:lstStyle/>
          <a:p>
            <a:fld id="{52FE8849-8716-4379-9CD7-B4A1C2A03CD6}" type="slidenum">
              <a:rPr lang="en-GB" smtClean="0"/>
              <a:t>10</a:t>
            </a:fld>
            <a:endParaRPr lang="en-GB"/>
          </a:p>
        </p:txBody>
      </p:sp>
    </p:spTree>
    <p:extLst>
      <p:ext uri="{BB962C8B-B14F-4D97-AF65-F5344CB8AC3E}">
        <p14:creationId xmlns:p14="http://schemas.microsoft.com/office/powerpoint/2010/main" val="1593448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F79F01-ECE1-4101-BF5B-8F3E6736863D}" type="slidenum">
              <a:rPr lang="en-GB">
                <a:ea typeface="ＭＳ Ｐゴシック" pitchFamily="84" charset="-128"/>
                <a:cs typeface="ＭＳ Ｐゴシック" pitchFamily="84" charset="-128"/>
              </a:rPr>
              <a:pPr fontAlgn="base">
                <a:spcBef>
                  <a:spcPct val="0"/>
                </a:spcBef>
                <a:spcAft>
                  <a:spcPct val="0"/>
                </a:spcAft>
              </a:pPr>
              <a:t>21</a:t>
            </a:fld>
            <a:endParaRPr lang="en-GB">
              <a:ea typeface="ＭＳ Ｐゴシック" pitchFamily="84" charset="-128"/>
              <a:cs typeface="ＭＳ Ｐゴシック" pitchFamily="84" charset="-128"/>
            </a:endParaRPr>
          </a:p>
        </p:txBody>
      </p:sp>
    </p:spTree>
    <p:extLst>
      <p:ext uri="{BB962C8B-B14F-4D97-AF65-F5344CB8AC3E}">
        <p14:creationId xmlns:p14="http://schemas.microsoft.com/office/powerpoint/2010/main" val="238343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ADD546-3CB0-4BAF-BA65-55C08CE7DD47}" type="datetimeFigureOut">
              <a:rPr lang="en-GB" smtClean="0"/>
              <a:t>14/08/2015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ED0C7D-7968-47BB-AB58-D08DB63FE364}" type="slidenum">
              <a:rPr lang="en-GB" smtClean="0"/>
              <a:t>‹#›</a:t>
            </a:fld>
            <a:endParaRPr lang="en-GB"/>
          </a:p>
        </p:txBody>
      </p:sp>
    </p:spTree>
    <p:extLst>
      <p:ext uri="{BB962C8B-B14F-4D97-AF65-F5344CB8AC3E}">
        <p14:creationId xmlns:p14="http://schemas.microsoft.com/office/powerpoint/2010/main" val="229245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ADD546-3CB0-4BAF-BA65-55C08CE7DD47}" type="datetimeFigureOut">
              <a:rPr lang="en-GB" smtClean="0"/>
              <a:t>14/08/2015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ED0C7D-7968-47BB-AB58-D08DB63FE364}" type="slidenum">
              <a:rPr lang="en-GB" smtClean="0"/>
              <a:t>‹#›</a:t>
            </a:fld>
            <a:endParaRPr lang="en-GB"/>
          </a:p>
        </p:txBody>
      </p:sp>
    </p:spTree>
    <p:extLst>
      <p:ext uri="{BB962C8B-B14F-4D97-AF65-F5344CB8AC3E}">
        <p14:creationId xmlns:p14="http://schemas.microsoft.com/office/powerpoint/2010/main" val="45669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ADD546-3CB0-4BAF-BA65-55C08CE7DD47}" type="datetimeFigureOut">
              <a:rPr lang="en-GB" smtClean="0"/>
              <a:t>14/08/2015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ED0C7D-7968-47BB-AB58-D08DB63FE364}" type="slidenum">
              <a:rPr lang="en-GB" smtClean="0"/>
              <a:t>‹#›</a:t>
            </a:fld>
            <a:endParaRPr lang="en-GB"/>
          </a:p>
        </p:txBody>
      </p:sp>
    </p:spTree>
    <p:extLst>
      <p:ext uri="{BB962C8B-B14F-4D97-AF65-F5344CB8AC3E}">
        <p14:creationId xmlns:p14="http://schemas.microsoft.com/office/powerpoint/2010/main" val="1877176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909D9D5-BC05-4FBA-9B21-51C0994ED799}" type="datetimeFigureOut">
              <a:rPr lang="it-IT" smtClean="0">
                <a:solidFill>
                  <a:prstClr val="black">
                    <a:tint val="75000"/>
                  </a:prstClr>
                </a:solidFill>
              </a:rPr>
              <a:pPr/>
              <a:t>14/08/2015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661A1EF-80B1-4576-B32E-9A6E8D99D6D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10217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909D9D5-BC05-4FBA-9B21-51C0994ED799}" type="datetimeFigureOut">
              <a:rPr lang="it-IT" smtClean="0">
                <a:solidFill>
                  <a:prstClr val="black">
                    <a:tint val="75000"/>
                  </a:prstClr>
                </a:solidFill>
              </a:rPr>
              <a:pPr/>
              <a:t>14/08/2015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661A1EF-80B1-4576-B32E-9A6E8D99D6D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910914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909D9D5-BC05-4FBA-9B21-51C0994ED799}" type="datetimeFigureOut">
              <a:rPr lang="it-IT" smtClean="0">
                <a:solidFill>
                  <a:prstClr val="black">
                    <a:tint val="75000"/>
                  </a:prstClr>
                </a:solidFill>
              </a:rPr>
              <a:pPr/>
              <a:t>14/08/2015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661A1EF-80B1-4576-B32E-9A6E8D99D6D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53806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909D9D5-BC05-4FBA-9B21-51C0994ED799}" type="datetimeFigureOut">
              <a:rPr lang="it-IT" smtClean="0">
                <a:solidFill>
                  <a:prstClr val="black">
                    <a:tint val="75000"/>
                  </a:prstClr>
                </a:solidFill>
              </a:rPr>
              <a:pPr/>
              <a:t>14/08/2015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661A1EF-80B1-4576-B32E-9A6E8D99D6D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609731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909D9D5-BC05-4FBA-9B21-51C0994ED799}" type="datetimeFigureOut">
              <a:rPr lang="it-IT" smtClean="0">
                <a:solidFill>
                  <a:prstClr val="black">
                    <a:tint val="75000"/>
                  </a:prstClr>
                </a:solidFill>
              </a:rPr>
              <a:pPr/>
              <a:t>14/08/2015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3661A1EF-80B1-4576-B32E-9A6E8D99D6D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750932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909D9D5-BC05-4FBA-9B21-51C0994ED799}" type="datetimeFigureOut">
              <a:rPr lang="it-IT" smtClean="0">
                <a:solidFill>
                  <a:prstClr val="black">
                    <a:tint val="75000"/>
                  </a:prstClr>
                </a:solidFill>
              </a:rPr>
              <a:pPr/>
              <a:t>14/08/2015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3661A1EF-80B1-4576-B32E-9A6E8D99D6D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39534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909D9D5-BC05-4FBA-9B21-51C0994ED799}" type="datetimeFigureOut">
              <a:rPr lang="it-IT" smtClean="0">
                <a:solidFill>
                  <a:prstClr val="black">
                    <a:tint val="75000"/>
                  </a:prstClr>
                </a:solidFill>
              </a:rPr>
              <a:pPr/>
              <a:t>14/08/2015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3661A1EF-80B1-4576-B32E-9A6E8D99D6D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247832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909D9D5-BC05-4FBA-9B21-51C0994ED799}" type="datetimeFigureOut">
              <a:rPr lang="it-IT" smtClean="0">
                <a:solidFill>
                  <a:prstClr val="black">
                    <a:tint val="75000"/>
                  </a:prstClr>
                </a:solidFill>
              </a:rPr>
              <a:pPr/>
              <a:t>14/08/2015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661A1EF-80B1-4576-B32E-9A6E8D99D6D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49784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ADD546-3CB0-4BAF-BA65-55C08CE7DD47}" type="datetimeFigureOut">
              <a:rPr lang="en-GB" smtClean="0"/>
              <a:t>14/08/2015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ED0C7D-7968-47BB-AB58-D08DB63FE364}" type="slidenum">
              <a:rPr lang="en-GB" smtClean="0"/>
              <a:t>‹#›</a:t>
            </a:fld>
            <a:endParaRPr lang="en-GB"/>
          </a:p>
        </p:txBody>
      </p:sp>
    </p:spTree>
    <p:extLst>
      <p:ext uri="{BB962C8B-B14F-4D97-AF65-F5344CB8AC3E}">
        <p14:creationId xmlns:p14="http://schemas.microsoft.com/office/powerpoint/2010/main" val="2388998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909D9D5-BC05-4FBA-9B21-51C0994ED799}" type="datetimeFigureOut">
              <a:rPr lang="it-IT" smtClean="0">
                <a:solidFill>
                  <a:prstClr val="black">
                    <a:tint val="75000"/>
                  </a:prstClr>
                </a:solidFill>
              </a:rPr>
              <a:pPr/>
              <a:t>14/08/2015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661A1EF-80B1-4576-B32E-9A6E8D99D6D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65515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909D9D5-BC05-4FBA-9B21-51C0994ED799}" type="datetimeFigureOut">
              <a:rPr lang="it-IT" smtClean="0">
                <a:solidFill>
                  <a:prstClr val="black">
                    <a:tint val="75000"/>
                  </a:prstClr>
                </a:solidFill>
              </a:rPr>
              <a:pPr/>
              <a:t>14/08/2015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661A1EF-80B1-4576-B32E-9A6E8D99D6D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446310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909D9D5-BC05-4FBA-9B21-51C0994ED799}" type="datetimeFigureOut">
              <a:rPr lang="it-IT" smtClean="0">
                <a:solidFill>
                  <a:prstClr val="black">
                    <a:tint val="75000"/>
                  </a:prstClr>
                </a:solidFill>
              </a:rPr>
              <a:pPr/>
              <a:t>14/08/2015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661A1EF-80B1-4576-B32E-9A6E8D99D6D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36930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ADD546-3CB0-4BAF-BA65-55C08CE7DD47}" type="datetimeFigureOut">
              <a:rPr lang="en-GB" smtClean="0"/>
              <a:t>14/08/2015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ED0C7D-7968-47BB-AB58-D08DB63FE364}" type="slidenum">
              <a:rPr lang="en-GB" smtClean="0"/>
              <a:t>‹#›</a:t>
            </a:fld>
            <a:endParaRPr lang="en-GB"/>
          </a:p>
        </p:txBody>
      </p:sp>
    </p:spTree>
    <p:extLst>
      <p:ext uri="{BB962C8B-B14F-4D97-AF65-F5344CB8AC3E}">
        <p14:creationId xmlns:p14="http://schemas.microsoft.com/office/powerpoint/2010/main" val="229673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ADD546-3CB0-4BAF-BA65-55C08CE7DD47}" type="datetimeFigureOut">
              <a:rPr lang="en-GB" smtClean="0"/>
              <a:t>14/08/2015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ED0C7D-7968-47BB-AB58-D08DB63FE364}" type="slidenum">
              <a:rPr lang="en-GB" smtClean="0"/>
              <a:t>‹#›</a:t>
            </a:fld>
            <a:endParaRPr lang="en-GB"/>
          </a:p>
        </p:txBody>
      </p:sp>
    </p:spTree>
    <p:extLst>
      <p:ext uri="{BB962C8B-B14F-4D97-AF65-F5344CB8AC3E}">
        <p14:creationId xmlns:p14="http://schemas.microsoft.com/office/powerpoint/2010/main" val="2584603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ADD546-3CB0-4BAF-BA65-55C08CE7DD47}" type="datetimeFigureOut">
              <a:rPr lang="en-GB" smtClean="0"/>
              <a:t>14/08/2015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ED0C7D-7968-47BB-AB58-D08DB63FE364}" type="slidenum">
              <a:rPr lang="en-GB" smtClean="0"/>
              <a:t>‹#›</a:t>
            </a:fld>
            <a:endParaRPr lang="en-GB"/>
          </a:p>
        </p:txBody>
      </p:sp>
    </p:spTree>
    <p:extLst>
      <p:ext uri="{BB962C8B-B14F-4D97-AF65-F5344CB8AC3E}">
        <p14:creationId xmlns:p14="http://schemas.microsoft.com/office/powerpoint/2010/main" val="332095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ADD546-3CB0-4BAF-BA65-55C08CE7DD47}" type="datetimeFigureOut">
              <a:rPr lang="en-GB" smtClean="0"/>
              <a:t>14/08/2015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ED0C7D-7968-47BB-AB58-D08DB63FE364}" type="slidenum">
              <a:rPr lang="en-GB" smtClean="0"/>
              <a:t>‹#›</a:t>
            </a:fld>
            <a:endParaRPr lang="en-GB"/>
          </a:p>
        </p:txBody>
      </p:sp>
    </p:spTree>
    <p:extLst>
      <p:ext uri="{BB962C8B-B14F-4D97-AF65-F5344CB8AC3E}">
        <p14:creationId xmlns:p14="http://schemas.microsoft.com/office/powerpoint/2010/main" val="426407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DD546-3CB0-4BAF-BA65-55C08CE7DD47}" type="datetimeFigureOut">
              <a:rPr lang="en-GB" smtClean="0"/>
              <a:t>14/08/2015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ED0C7D-7968-47BB-AB58-D08DB63FE364}" type="slidenum">
              <a:rPr lang="en-GB" smtClean="0"/>
              <a:t>‹#›</a:t>
            </a:fld>
            <a:endParaRPr lang="en-GB"/>
          </a:p>
        </p:txBody>
      </p:sp>
    </p:spTree>
    <p:extLst>
      <p:ext uri="{BB962C8B-B14F-4D97-AF65-F5344CB8AC3E}">
        <p14:creationId xmlns:p14="http://schemas.microsoft.com/office/powerpoint/2010/main" val="223829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DD546-3CB0-4BAF-BA65-55C08CE7DD47}" type="datetimeFigureOut">
              <a:rPr lang="en-GB" smtClean="0"/>
              <a:t>14/08/2015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ED0C7D-7968-47BB-AB58-D08DB63FE364}" type="slidenum">
              <a:rPr lang="en-GB" smtClean="0"/>
              <a:t>‹#›</a:t>
            </a:fld>
            <a:endParaRPr lang="en-GB"/>
          </a:p>
        </p:txBody>
      </p:sp>
    </p:spTree>
    <p:extLst>
      <p:ext uri="{BB962C8B-B14F-4D97-AF65-F5344CB8AC3E}">
        <p14:creationId xmlns:p14="http://schemas.microsoft.com/office/powerpoint/2010/main" val="153493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DD546-3CB0-4BAF-BA65-55C08CE7DD47}" type="datetimeFigureOut">
              <a:rPr lang="en-GB" smtClean="0"/>
              <a:t>14/08/2015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ED0C7D-7968-47BB-AB58-D08DB63FE364}" type="slidenum">
              <a:rPr lang="en-GB" smtClean="0"/>
              <a:t>‹#›</a:t>
            </a:fld>
            <a:endParaRPr lang="en-GB"/>
          </a:p>
        </p:txBody>
      </p:sp>
    </p:spTree>
    <p:extLst>
      <p:ext uri="{BB962C8B-B14F-4D97-AF65-F5344CB8AC3E}">
        <p14:creationId xmlns:p14="http://schemas.microsoft.com/office/powerpoint/2010/main" val="143513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DD546-3CB0-4BAF-BA65-55C08CE7DD47}" type="datetimeFigureOut">
              <a:rPr lang="en-GB" smtClean="0"/>
              <a:t>14/08/2015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D0C7D-7968-47BB-AB58-D08DB63FE364}" type="slidenum">
              <a:rPr lang="en-GB" smtClean="0"/>
              <a:t>‹#›</a:t>
            </a:fld>
            <a:endParaRPr lang="en-GB"/>
          </a:p>
        </p:txBody>
      </p:sp>
    </p:spTree>
    <p:extLst>
      <p:ext uri="{BB962C8B-B14F-4D97-AF65-F5344CB8AC3E}">
        <p14:creationId xmlns:p14="http://schemas.microsoft.com/office/powerpoint/2010/main" val="640486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9D9D5-BC05-4FBA-9B21-51C0994ED799}" type="datetimeFigureOut">
              <a:rPr lang="it-IT" smtClean="0">
                <a:solidFill>
                  <a:prstClr val="black">
                    <a:tint val="75000"/>
                  </a:prstClr>
                </a:solidFill>
              </a:rPr>
              <a:pPr/>
              <a:t>14/08/2015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1A1EF-80B1-4576-B32E-9A6E8D99D6DD}"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0790581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hn.helliwell@manchester.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jpg"/><Relationship Id="rId9" Type="http://schemas.openxmlformats.org/officeDocument/2006/relationships/image" Target="../media/image31.jpg"/></Relationships>
</file>

<file path=ppt/slides/_rels/slide15.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6.tiff"/><Relationship Id="rId5" Type="http://schemas.openxmlformats.org/officeDocument/2006/relationships/image" Target="../media/image35.jpe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United_Nations_member_states" TargetMode="External"/><Relationship Id="rId13" Type="http://schemas.openxmlformats.org/officeDocument/2006/relationships/hyperlink" Target="http://en.wikipedia.org/wiki/Child_mortality" TargetMode="External"/><Relationship Id="rId3" Type="http://schemas.openxmlformats.org/officeDocument/2006/relationships/hyperlink" Target="http://en.wikipedia.org/wiki/Sustainable_development" TargetMode="External"/><Relationship Id="rId7" Type="http://schemas.openxmlformats.org/officeDocument/2006/relationships/hyperlink" Target="http://en.wikipedia.org/wiki/United_Nations" TargetMode="External"/><Relationship Id="rId12" Type="http://schemas.openxmlformats.org/officeDocument/2006/relationships/hyperlink" Target="http://en.wikipedia.org/wiki/Gender_equality" TargetMode="External"/><Relationship Id="rId2" Type="http://schemas.openxmlformats.org/officeDocument/2006/relationships/hyperlink" Target="http://en.wikipedia.org/wiki/Sustainability" TargetMode="External"/><Relationship Id="rId16" Type="http://schemas.openxmlformats.org/officeDocument/2006/relationships/hyperlink" Target="http://en.wikipedia.org/wiki/Malaria" TargetMode="External"/><Relationship Id="rId1" Type="http://schemas.openxmlformats.org/officeDocument/2006/relationships/slideLayout" Target="../slideLayouts/slideLayout2.xml"/><Relationship Id="rId6" Type="http://schemas.openxmlformats.org/officeDocument/2006/relationships/hyperlink" Target="http://en.wikipedia.org/wiki/Millennium_Summit" TargetMode="External"/><Relationship Id="rId11" Type="http://schemas.openxmlformats.org/officeDocument/2006/relationships/hyperlink" Target="http://en.wikipedia.org/wiki/Universal_primary_education" TargetMode="External"/><Relationship Id="rId5" Type="http://schemas.openxmlformats.org/officeDocument/2006/relationships/hyperlink" Target="http://en.wikipedia.org/wiki/Millennium_Development_Goals" TargetMode="External"/><Relationship Id="rId15" Type="http://schemas.openxmlformats.org/officeDocument/2006/relationships/hyperlink" Target="http://en.wikipedia.org/wiki/HIV/AIDS" TargetMode="External"/><Relationship Id="rId10" Type="http://schemas.openxmlformats.org/officeDocument/2006/relationships/hyperlink" Target="http://en.wikipedia.org/wiki/Extreme_poverty" TargetMode="External"/><Relationship Id="rId4" Type="http://schemas.openxmlformats.org/officeDocument/2006/relationships/hyperlink" Target="http://en.wikipedia.org/wiki/Goal" TargetMode="External"/><Relationship Id="rId9" Type="http://schemas.openxmlformats.org/officeDocument/2006/relationships/hyperlink" Target="http://en.wikipedia.org/wiki/International_organizations" TargetMode="External"/><Relationship Id="rId14" Type="http://schemas.openxmlformats.org/officeDocument/2006/relationships/hyperlink" Target="http://en.wikipedia.org/wiki/Maternal_health"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en.wikipedia.org/wiki/Sustainabilit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gif"/><Relationship Id="rId7"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gif"/><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hyperlink" Target="http://www.vamas.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hyperlink" Target="http://www.icsu.org/general-assembly/news/ICSU%20Report%20on%20Open%20Acces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515" y="1484784"/>
            <a:ext cx="7772400" cy="1470025"/>
          </a:xfrm>
        </p:spPr>
        <p:txBody>
          <a:bodyPr>
            <a:normAutofit fontScale="90000"/>
          </a:bodyPr>
          <a:lstStyle/>
          <a:p>
            <a:r>
              <a:rPr lang="en-GB" sz="3600" dirty="0"/>
              <a:t>CRYSTALLOGRAPHY AND SUSTAINABILITY</a:t>
            </a:r>
            <a:br>
              <a:rPr lang="en-GB" sz="3600" dirty="0"/>
            </a:br>
            <a:r>
              <a:rPr lang="en-GB" dirty="0"/>
              <a:t/>
            </a:r>
            <a:br>
              <a:rPr lang="en-GB" dirty="0"/>
            </a:br>
            <a:endParaRPr lang="en-GB" dirty="0"/>
          </a:p>
        </p:txBody>
      </p:sp>
      <p:sp>
        <p:nvSpPr>
          <p:cNvPr id="3" name="Subtitle 2"/>
          <p:cNvSpPr>
            <a:spLocks noGrp="1"/>
          </p:cNvSpPr>
          <p:nvPr>
            <p:ph type="subTitle" idx="1"/>
          </p:nvPr>
        </p:nvSpPr>
        <p:spPr>
          <a:xfrm>
            <a:off x="1079612" y="3068960"/>
            <a:ext cx="6984776" cy="1752600"/>
          </a:xfrm>
        </p:spPr>
        <p:txBody>
          <a:bodyPr>
            <a:noAutofit/>
          </a:bodyPr>
          <a:lstStyle/>
          <a:p>
            <a:r>
              <a:rPr lang="en-GB" sz="2400" b="1" i="1" dirty="0" smtClean="0"/>
              <a:t>John R. </a:t>
            </a:r>
            <a:r>
              <a:rPr lang="en-GB" sz="2400" b="1" i="1" dirty="0" err="1" smtClean="0"/>
              <a:t>Helliwell</a:t>
            </a:r>
            <a:r>
              <a:rPr lang="en-GB" sz="2400" b="1" i="1" dirty="0" smtClean="0"/>
              <a:t/>
            </a:r>
            <a:br>
              <a:rPr lang="en-GB" sz="2400" b="1" i="1" dirty="0" smtClean="0"/>
            </a:br>
            <a:r>
              <a:rPr lang="en-GB" sz="2400" dirty="0"/>
              <a:t>S</a:t>
            </a:r>
            <a:r>
              <a:rPr lang="en-GB" sz="2400" i="1" dirty="0"/>
              <a:t>chool of Chemistry, University of Manchester, </a:t>
            </a:r>
            <a:r>
              <a:rPr lang="en-GB" sz="2400" i="1" dirty="0" smtClean="0"/>
              <a:t>UK</a:t>
            </a:r>
            <a:br>
              <a:rPr lang="en-GB" sz="2400" i="1" dirty="0" smtClean="0"/>
            </a:br>
            <a:r>
              <a:rPr lang="en-GB" sz="2000" dirty="0">
                <a:hlinkClick r:id="rId3"/>
              </a:rPr>
              <a:t>john.helliwell@manchester.ac.uk</a:t>
            </a:r>
            <a:endParaRPr lang="en-GB" sz="2000" dirty="0"/>
          </a:p>
          <a:p>
            <a:endParaRPr lang="en-GB" sz="2400" b="1" i="1" dirty="0" smtClean="0"/>
          </a:p>
          <a:p>
            <a:r>
              <a:rPr lang="en-GB" sz="2400" b="1" i="1" dirty="0" smtClean="0"/>
              <a:t>ACA Philadelphia 2015 </a:t>
            </a:r>
          </a:p>
          <a:p>
            <a:r>
              <a:rPr lang="en-GB" sz="2400" b="1" i="1" dirty="0" smtClean="0"/>
              <a:t>Transactions Symposium</a:t>
            </a:r>
          </a:p>
          <a:p>
            <a:endParaRPr lang="en-GB" sz="2400" b="1" i="1" dirty="0" smtClean="0"/>
          </a:p>
        </p:txBody>
      </p:sp>
      <p:pic>
        <p:nvPicPr>
          <p:cNvPr id="4" name="Picture 5" descr="Z:\iuc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903" y="188640"/>
            <a:ext cx="864096" cy="93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Manchester%20University%20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95" y="188640"/>
            <a:ext cx="1835231" cy="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670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Benefits of retaining processed data</a:t>
            </a:r>
            <a:endParaRPr lang="en-GB" dirty="0"/>
          </a:p>
        </p:txBody>
      </p:sp>
      <p:sp>
        <p:nvSpPr>
          <p:cNvPr id="3" name="Content Placeholder 2"/>
          <p:cNvSpPr>
            <a:spLocks noGrp="1"/>
          </p:cNvSpPr>
          <p:nvPr>
            <p:ph idx="1"/>
          </p:nvPr>
        </p:nvSpPr>
        <p:spPr>
          <a:xfrm>
            <a:off x="179512" y="1451174"/>
            <a:ext cx="4608512" cy="4642122"/>
          </a:xfrm>
        </p:spPr>
        <p:txBody>
          <a:bodyPr>
            <a:normAutofit/>
          </a:bodyPr>
          <a:lstStyle/>
          <a:p>
            <a:r>
              <a:rPr lang="en-GB" dirty="0" smtClean="0"/>
              <a:t>Structure validation</a:t>
            </a:r>
          </a:p>
          <a:p>
            <a:r>
              <a:rPr lang="en-GB" dirty="0" smtClean="0"/>
              <a:t>Re-refinement</a:t>
            </a:r>
          </a:p>
          <a:p>
            <a:r>
              <a:rPr lang="en-GB" dirty="0" smtClean="0"/>
              <a:t>Systematic bias, methods development</a:t>
            </a:r>
          </a:p>
          <a:p>
            <a:r>
              <a:rPr lang="en-GB" dirty="0" smtClean="0"/>
              <a:t>Guard against structures associated with incorrect data sets</a:t>
            </a:r>
          </a:p>
          <a:p>
            <a:endParaRPr lang="en-GB" dirty="0" smtClean="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1086" y="1268760"/>
            <a:ext cx="4412448" cy="424847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086" y="2636912"/>
            <a:ext cx="4419466" cy="4208140"/>
          </a:xfrm>
          <a:prstGeom prst="rect">
            <a:avLst/>
          </a:prstGeom>
        </p:spPr>
      </p:pic>
    </p:spTree>
    <p:extLst>
      <p:ext uri="{BB962C8B-B14F-4D97-AF65-F5344CB8AC3E}">
        <p14:creationId xmlns:p14="http://schemas.microsoft.com/office/powerpoint/2010/main" val="271665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274638"/>
            <a:ext cx="8229600" cy="1143000"/>
          </a:xfrm>
        </p:spPr>
        <p:txBody>
          <a:bodyPr>
            <a:normAutofit fontScale="90000"/>
          </a:bodyPr>
          <a:lstStyle/>
          <a:p>
            <a:r>
              <a:rPr lang="en-GB" dirty="0" smtClean="0"/>
              <a:t>Raw diffraction images </a:t>
            </a:r>
            <a:r>
              <a:rPr lang="en-GB" dirty="0"/>
              <a:t>offer the </a:t>
            </a:r>
            <a:r>
              <a:rPr lang="en-GB" dirty="0" smtClean="0"/>
              <a:t>opportunity of:-</a:t>
            </a:r>
            <a:endParaRPr lang="en-GB" dirty="0"/>
          </a:p>
        </p:txBody>
      </p:sp>
      <p:sp>
        <p:nvSpPr>
          <p:cNvPr id="3" name="Content Placeholder 2"/>
          <p:cNvSpPr>
            <a:spLocks noGrp="1"/>
          </p:cNvSpPr>
          <p:nvPr>
            <p:ph idx="1"/>
          </p:nvPr>
        </p:nvSpPr>
        <p:spPr/>
        <p:txBody>
          <a:bodyPr>
            <a:normAutofit fontScale="92500" lnSpcReduction="20000"/>
          </a:bodyPr>
          <a:lstStyle/>
          <a:p>
            <a:r>
              <a:rPr lang="en-GB" i="1" dirty="0" smtClean="0">
                <a:solidFill>
                  <a:schemeClr val="tx2"/>
                </a:solidFill>
              </a:rPr>
              <a:t>analysing </a:t>
            </a:r>
            <a:r>
              <a:rPr lang="en-GB" i="1" dirty="0">
                <a:solidFill>
                  <a:schemeClr val="tx2"/>
                </a:solidFill>
              </a:rPr>
              <a:t>data at higher resolution than used in the original </a:t>
            </a:r>
            <a:r>
              <a:rPr lang="en-GB" i="1" dirty="0" smtClean="0">
                <a:solidFill>
                  <a:schemeClr val="tx2"/>
                </a:solidFill>
              </a:rPr>
              <a:t>work </a:t>
            </a:r>
          </a:p>
          <a:p>
            <a:r>
              <a:rPr lang="en-GB" i="1" dirty="0" smtClean="0">
                <a:solidFill>
                  <a:schemeClr val="tx2"/>
                </a:solidFill>
              </a:rPr>
              <a:t>serving </a:t>
            </a:r>
            <a:r>
              <a:rPr lang="en-GB" i="1" dirty="0">
                <a:solidFill>
                  <a:schemeClr val="tx2"/>
                </a:solidFill>
              </a:rPr>
              <a:t>as benchmarks in developing improved methods of </a:t>
            </a:r>
            <a:r>
              <a:rPr lang="en-GB" i="1" dirty="0" smtClean="0">
                <a:solidFill>
                  <a:schemeClr val="tx2"/>
                </a:solidFill>
              </a:rPr>
              <a:t>analysis</a:t>
            </a:r>
          </a:p>
          <a:p>
            <a:r>
              <a:rPr lang="en-GB" i="1" dirty="0" smtClean="0">
                <a:solidFill>
                  <a:schemeClr val="tx2"/>
                </a:solidFill>
              </a:rPr>
              <a:t>checking the interpretation of the symmetries of the crystals</a:t>
            </a:r>
          </a:p>
          <a:p>
            <a:r>
              <a:rPr lang="en-GB" i="1" dirty="0" smtClean="0">
                <a:solidFill>
                  <a:schemeClr val="tx2"/>
                </a:solidFill>
              </a:rPr>
              <a:t>analysing </a:t>
            </a:r>
            <a:r>
              <a:rPr lang="en-GB" i="1" dirty="0">
                <a:solidFill>
                  <a:schemeClr val="tx2"/>
                </a:solidFill>
              </a:rPr>
              <a:t>diffraction from multiple lattices present in the </a:t>
            </a:r>
            <a:r>
              <a:rPr lang="en-GB" i="1" dirty="0" smtClean="0">
                <a:solidFill>
                  <a:schemeClr val="tx2"/>
                </a:solidFill>
              </a:rPr>
              <a:t>crystals </a:t>
            </a:r>
          </a:p>
          <a:p>
            <a:r>
              <a:rPr lang="en-GB" i="1" dirty="0" smtClean="0">
                <a:solidFill>
                  <a:schemeClr val="tx2"/>
                </a:solidFill>
              </a:rPr>
              <a:t>analysing </a:t>
            </a:r>
            <a:r>
              <a:rPr lang="en-GB" i="1" dirty="0">
                <a:solidFill>
                  <a:schemeClr val="tx2"/>
                </a:solidFill>
              </a:rPr>
              <a:t>the diffuse scattering that reflects correlated motions or disorder of atoms in the </a:t>
            </a:r>
            <a:r>
              <a:rPr lang="en-GB" i="1" dirty="0" smtClean="0">
                <a:solidFill>
                  <a:schemeClr val="tx2"/>
                </a:solidFill>
              </a:rPr>
              <a:t>crystals</a:t>
            </a:r>
            <a:endParaRPr lang="en-GB" i="1" dirty="0">
              <a:solidFill>
                <a:schemeClr val="tx2"/>
              </a:solidFill>
            </a:endParaRPr>
          </a:p>
          <a:p>
            <a:endParaRPr lang="en-GB" i="1" dirty="0" smtClean="0">
              <a:solidFill>
                <a:schemeClr val="tx2"/>
              </a:solidFill>
            </a:endParaRPr>
          </a:p>
          <a:p>
            <a:endParaRPr lang="en-GB" dirty="0"/>
          </a:p>
        </p:txBody>
      </p:sp>
      <p:pic>
        <p:nvPicPr>
          <p:cNvPr id="4" name="Picture 2" descr="datapyram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16633"/>
            <a:ext cx="2051720" cy="150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513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0992" y="274638"/>
            <a:ext cx="8229600" cy="1143000"/>
          </a:xfrm>
        </p:spPr>
        <p:txBody>
          <a:bodyPr>
            <a:normAutofit/>
          </a:bodyPr>
          <a:lstStyle/>
          <a:p>
            <a:r>
              <a:rPr lang="en-GB" sz="3200" dirty="0" smtClean="0"/>
              <a:t>Green chemistry: </a:t>
            </a:r>
            <a:br>
              <a:rPr lang="en-GB" sz="3200" dirty="0" smtClean="0"/>
            </a:br>
            <a:r>
              <a:rPr lang="en-GB" sz="3200" dirty="0" smtClean="0"/>
              <a:t>Publications in </a:t>
            </a:r>
            <a:r>
              <a:rPr lang="en-GB" sz="3200" dirty="0" err="1" smtClean="0"/>
              <a:t>IUCr</a:t>
            </a:r>
            <a:r>
              <a:rPr lang="en-GB" sz="3200" dirty="0" smtClean="0"/>
              <a:t> Journals </a:t>
            </a:r>
            <a:endParaRPr lang="en-GB" sz="3200" dirty="0"/>
          </a:p>
        </p:txBody>
      </p:sp>
      <p:sp>
        <p:nvSpPr>
          <p:cNvPr id="6" name="Content Placeholder 5"/>
          <p:cNvSpPr>
            <a:spLocks noGrp="1"/>
          </p:cNvSpPr>
          <p:nvPr>
            <p:ph idx="1"/>
          </p:nvPr>
        </p:nvSpPr>
        <p:spPr>
          <a:xfrm>
            <a:off x="457200" y="2287413"/>
            <a:ext cx="8229600" cy="4525963"/>
          </a:xfrm>
        </p:spPr>
        <p:txBody>
          <a:bodyPr/>
          <a:lstStyle/>
          <a:p>
            <a:endParaRPr lang="en-GB" dirty="0" smtClean="0"/>
          </a:p>
          <a:p>
            <a:r>
              <a:rPr lang="en-GB" dirty="0" smtClean="0"/>
              <a:t>A total of 137 entries;</a:t>
            </a:r>
          </a:p>
          <a:p>
            <a:r>
              <a:rPr lang="en-GB" dirty="0" smtClean="0"/>
              <a:t>The majority are in </a:t>
            </a:r>
            <a:r>
              <a:rPr lang="en-GB" dirty="0" err="1" smtClean="0"/>
              <a:t>Acta</a:t>
            </a:r>
            <a:r>
              <a:rPr lang="en-GB" dirty="0" smtClean="0"/>
              <a:t> </a:t>
            </a:r>
            <a:r>
              <a:rPr lang="en-GB" dirty="0" err="1" smtClean="0"/>
              <a:t>Cryst</a:t>
            </a:r>
            <a:r>
              <a:rPr lang="en-GB" dirty="0" smtClean="0"/>
              <a:t> E and thereby Open Access for readers; </a:t>
            </a: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 y="116632"/>
            <a:ext cx="2880320" cy="216024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725144"/>
            <a:ext cx="3200000" cy="2025000"/>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60" t="42934" r="83397" b="23914"/>
          <a:stretch/>
        </p:blipFill>
        <p:spPr bwMode="auto">
          <a:xfrm>
            <a:off x="251520" y="4381465"/>
            <a:ext cx="1736034" cy="242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818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Crystallography research example: the </a:t>
            </a:r>
            <a:r>
              <a:rPr lang="en-GB" dirty="0" err="1" smtClean="0"/>
              <a:t>platins</a:t>
            </a:r>
            <a:endParaRPr lang="en-GB" dirty="0"/>
          </a:p>
        </p:txBody>
      </p:sp>
      <p:pic>
        <p:nvPicPr>
          <p:cNvPr id="5" name="Picture 4"/>
          <p:cNvPicPr>
            <a:picLocks noChangeAspect="1"/>
          </p:cNvPicPr>
          <p:nvPr/>
        </p:nvPicPr>
        <p:blipFill rotWithShape="1">
          <a:blip r:embed="rId2"/>
          <a:srcRect l="23435" t="5704" r="26755" b="10626"/>
          <a:stretch/>
        </p:blipFill>
        <p:spPr>
          <a:xfrm>
            <a:off x="425261" y="1628800"/>
            <a:ext cx="4392488" cy="4148460"/>
          </a:xfrm>
          <a:prstGeom prst="rect">
            <a:avLst/>
          </a:prstGeom>
        </p:spPr>
      </p:pic>
      <p:sp>
        <p:nvSpPr>
          <p:cNvPr id="6" name="TextBox 5"/>
          <p:cNvSpPr txBox="1"/>
          <p:nvPr/>
        </p:nvSpPr>
        <p:spPr>
          <a:xfrm>
            <a:off x="4810073" y="1916832"/>
            <a:ext cx="4500271" cy="4524315"/>
          </a:xfrm>
          <a:prstGeom prst="rect">
            <a:avLst/>
          </a:prstGeom>
          <a:noFill/>
        </p:spPr>
        <p:txBody>
          <a:bodyPr wrap="none" rtlCol="0">
            <a:spAutoFit/>
          </a:bodyPr>
          <a:lstStyle/>
          <a:p>
            <a:r>
              <a:rPr lang="en-GB" dirty="0" smtClean="0"/>
              <a:t>ESRF Medical </a:t>
            </a:r>
            <a:r>
              <a:rPr lang="en-GB" dirty="0" err="1" smtClean="0"/>
              <a:t>beamline</a:t>
            </a:r>
            <a:r>
              <a:rPr lang="en-GB" dirty="0" smtClean="0"/>
              <a:t> has conducted </a:t>
            </a:r>
          </a:p>
          <a:p>
            <a:r>
              <a:rPr lang="en-GB" dirty="0" smtClean="0"/>
              <a:t>Radiation therapy trials on tumours using </a:t>
            </a:r>
          </a:p>
          <a:p>
            <a:r>
              <a:rPr lang="en-GB" dirty="0"/>
              <a:t>m</a:t>
            </a:r>
            <a:r>
              <a:rPr lang="en-GB" dirty="0" smtClean="0"/>
              <a:t>ice and targeting the Pt K edge. </a:t>
            </a:r>
          </a:p>
          <a:p>
            <a:endParaRPr lang="en-GB" dirty="0"/>
          </a:p>
          <a:p>
            <a:r>
              <a:rPr lang="en-GB" dirty="0" smtClean="0"/>
              <a:t>We are now collaborating to try targeting </a:t>
            </a:r>
          </a:p>
          <a:p>
            <a:r>
              <a:rPr lang="en-GB" dirty="0" smtClean="0"/>
              <a:t>the iodine K edge as well thus varying the </a:t>
            </a:r>
          </a:p>
          <a:p>
            <a:r>
              <a:rPr lang="en-GB" dirty="0" smtClean="0"/>
              <a:t>X-ray penetration depth into a tumour.</a:t>
            </a:r>
          </a:p>
          <a:p>
            <a:endParaRPr lang="en-GB" dirty="0"/>
          </a:p>
          <a:p>
            <a:r>
              <a:rPr lang="en-GB" dirty="0" smtClean="0"/>
              <a:t>The hope is to do work with lower quantities </a:t>
            </a:r>
          </a:p>
          <a:p>
            <a:r>
              <a:rPr lang="en-GB" dirty="0"/>
              <a:t>o</a:t>
            </a:r>
            <a:r>
              <a:rPr lang="en-GB" dirty="0" smtClean="0"/>
              <a:t>f these compounds for a patient. </a:t>
            </a:r>
          </a:p>
          <a:p>
            <a:endParaRPr lang="en-GB" dirty="0"/>
          </a:p>
          <a:p>
            <a:r>
              <a:rPr lang="en-GB" dirty="0" smtClean="0"/>
              <a:t>We will soon have made available all the raw </a:t>
            </a:r>
          </a:p>
          <a:p>
            <a:r>
              <a:rPr lang="en-GB" dirty="0" smtClean="0"/>
              <a:t>data  diffraction images of this suite of studies</a:t>
            </a:r>
          </a:p>
          <a:p>
            <a:r>
              <a:rPr lang="en-GB" dirty="0" smtClean="0"/>
              <a:t>Via the University of Manchester </a:t>
            </a:r>
            <a:r>
              <a:rPr lang="en-GB" dirty="0" err="1" smtClean="0"/>
              <a:t>eScholar</a:t>
            </a:r>
            <a:endParaRPr lang="en-GB" dirty="0" smtClean="0"/>
          </a:p>
          <a:p>
            <a:r>
              <a:rPr lang="en-GB" dirty="0" smtClean="0"/>
              <a:t>Repository.</a:t>
            </a:r>
          </a:p>
          <a:p>
            <a:endParaRPr lang="en-GB" dirty="0"/>
          </a:p>
        </p:txBody>
      </p:sp>
      <p:sp>
        <p:nvSpPr>
          <p:cNvPr id="7" name="TextBox 6"/>
          <p:cNvSpPr txBox="1"/>
          <p:nvPr/>
        </p:nvSpPr>
        <p:spPr>
          <a:xfrm>
            <a:off x="971600" y="6237312"/>
            <a:ext cx="7053598" cy="369332"/>
          </a:xfrm>
          <a:prstGeom prst="rect">
            <a:avLst/>
          </a:prstGeom>
          <a:noFill/>
        </p:spPr>
        <p:txBody>
          <a:bodyPr wrap="none" rtlCol="0">
            <a:spAutoFit/>
          </a:bodyPr>
          <a:lstStyle/>
          <a:p>
            <a:r>
              <a:rPr lang="en-GB" dirty="0" smtClean="0">
                <a:solidFill>
                  <a:schemeClr val="accent6">
                    <a:lumMod val="75000"/>
                  </a:schemeClr>
                </a:solidFill>
              </a:rPr>
              <a:t>Gold Open Access to the publications, the PDB files and the raw data files.</a:t>
            </a:r>
            <a:endParaRPr lang="en-GB" dirty="0">
              <a:solidFill>
                <a:schemeClr val="accent6">
                  <a:lumMod val="75000"/>
                </a:schemeClr>
              </a:solidFill>
            </a:endParaRPr>
          </a:p>
        </p:txBody>
      </p:sp>
    </p:spTree>
    <p:extLst>
      <p:ext uri="{BB962C8B-B14F-4D97-AF65-F5344CB8AC3E}">
        <p14:creationId xmlns:p14="http://schemas.microsoft.com/office/powerpoint/2010/main" val="3860876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229600" cy="1143000"/>
          </a:xfrm>
        </p:spPr>
        <p:txBody>
          <a:bodyPr>
            <a:normAutofit/>
          </a:bodyPr>
          <a:lstStyle/>
          <a:p>
            <a:r>
              <a:rPr lang="en-GB" sz="2400" b="1" i="1" dirty="0" smtClean="0">
                <a:solidFill>
                  <a:schemeClr val="accent1"/>
                </a:solidFill>
              </a:rPr>
              <a:t>Practical examples of Worldwide capacity building:</a:t>
            </a:r>
            <a:br>
              <a:rPr lang="en-GB" sz="2400" b="1" i="1" dirty="0" smtClean="0">
                <a:solidFill>
                  <a:schemeClr val="accent1"/>
                </a:solidFill>
              </a:rPr>
            </a:br>
            <a:r>
              <a:rPr lang="en-GB" sz="2400" b="1" i="1" dirty="0" smtClean="0">
                <a:solidFill>
                  <a:schemeClr val="accent1"/>
                </a:solidFill>
              </a:rPr>
              <a:t>SESAME synchrotron and peace in the Middle East </a:t>
            </a:r>
            <a:endParaRPr lang="en-GB" sz="2400" b="1" i="1" dirty="0">
              <a:solidFill>
                <a:schemeClr val="accent1"/>
              </a:solidFill>
            </a:endParaRPr>
          </a:p>
        </p:txBody>
      </p:sp>
      <p:sp>
        <p:nvSpPr>
          <p:cNvPr id="3" name="Content Placeholder 2"/>
          <p:cNvSpPr>
            <a:spLocks noGrp="1"/>
          </p:cNvSpPr>
          <p:nvPr>
            <p:ph idx="1"/>
          </p:nvPr>
        </p:nvSpPr>
        <p:spPr>
          <a:xfrm>
            <a:off x="457200" y="1639341"/>
            <a:ext cx="8229600" cy="4525963"/>
          </a:xfrm>
        </p:spPr>
        <p:txBody>
          <a:bodyPr>
            <a:normAutofit fontScale="92500" lnSpcReduction="20000"/>
          </a:bodyPr>
          <a:lstStyle/>
          <a:p>
            <a:r>
              <a:rPr lang="en-GB" sz="2800" dirty="0" smtClean="0"/>
              <a:t>Capacity building; </a:t>
            </a:r>
            <a:r>
              <a:rPr lang="en-GB" sz="2800" dirty="0" err="1" smtClean="0"/>
              <a:t>eg</a:t>
            </a:r>
            <a:r>
              <a:rPr lang="en-GB" sz="2800" dirty="0" smtClean="0"/>
              <a:t> </a:t>
            </a:r>
            <a:r>
              <a:rPr lang="en-GB" sz="2800" b="1" i="1" dirty="0" smtClean="0">
                <a:solidFill>
                  <a:schemeClr val="accent1"/>
                </a:solidFill>
              </a:rPr>
              <a:t>SESAME</a:t>
            </a:r>
            <a:r>
              <a:rPr lang="en-GB" sz="2800" dirty="0" smtClean="0"/>
              <a:t> synchrotron radiation project in Jordan; </a:t>
            </a:r>
            <a:r>
              <a:rPr lang="en-GB" sz="2800" dirty="0" err="1" smtClean="0"/>
              <a:t>eg</a:t>
            </a:r>
            <a:r>
              <a:rPr lang="en-GB" sz="2800" dirty="0" smtClean="0"/>
              <a:t> ??an </a:t>
            </a:r>
            <a:r>
              <a:rPr lang="en-GB" sz="2800" b="1" i="1" dirty="0" smtClean="0">
                <a:solidFill>
                  <a:schemeClr val="accent1"/>
                </a:solidFill>
              </a:rPr>
              <a:t>African SR project</a:t>
            </a:r>
            <a:r>
              <a:rPr lang="en-GB" sz="2800" dirty="0" smtClean="0"/>
              <a:t>??</a:t>
            </a:r>
          </a:p>
          <a:p>
            <a:pPr marL="0" indent="0">
              <a:buNone/>
            </a:pPr>
            <a:endParaRPr lang="en-GB" dirty="0" smtClean="0"/>
          </a:p>
          <a:p>
            <a:pPr marL="0" indent="0">
              <a:buNone/>
            </a:pPr>
            <a:endParaRPr lang="en-GB" dirty="0"/>
          </a:p>
          <a:p>
            <a:pPr marL="0" indent="0">
              <a:buNone/>
            </a:pPr>
            <a:endParaRPr lang="en-GB" dirty="0" smtClean="0"/>
          </a:p>
          <a:p>
            <a:endParaRPr lang="en-GB" sz="3000" dirty="0" smtClean="0"/>
          </a:p>
          <a:p>
            <a:endParaRPr lang="en-GB" sz="3000" dirty="0"/>
          </a:p>
          <a:p>
            <a:r>
              <a:rPr lang="en-GB" sz="3000" dirty="0" smtClean="0"/>
              <a:t>One’s own Lab: </a:t>
            </a:r>
            <a:r>
              <a:rPr lang="en-GB" sz="3000" b="1" i="1" dirty="0" smtClean="0">
                <a:solidFill>
                  <a:schemeClr val="accent1"/>
                </a:solidFill>
              </a:rPr>
              <a:t>multi </a:t>
            </a:r>
          </a:p>
          <a:p>
            <a:pPr marL="0" indent="0">
              <a:buNone/>
            </a:pPr>
            <a:r>
              <a:rPr lang="en-GB" sz="3000" b="1" i="1" dirty="0" smtClean="0">
                <a:solidFill>
                  <a:schemeClr val="accent1"/>
                </a:solidFill>
              </a:rPr>
              <a:t>national research </a:t>
            </a:r>
            <a:r>
              <a:rPr lang="en-GB" sz="3000" dirty="0" smtClean="0"/>
              <a:t>staff </a:t>
            </a:r>
          </a:p>
          <a:p>
            <a:pPr marL="0" indent="0">
              <a:buNone/>
            </a:pPr>
            <a:r>
              <a:rPr lang="en-GB" sz="3000" dirty="0" smtClean="0"/>
              <a:t>and students </a:t>
            </a:r>
            <a:r>
              <a:rPr lang="en-GB" sz="3000" dirty="0" err="1" smtClean="0"/>
              <a:t>eg</a:t>
            </a:r>
            <a:r>
              <a:rPr lang="en-GB" sz="3000" dirty="0" smtClean="0"/>
              <a:t> in 2011:-</a:t>
            </a:r>
            <a:endParaRPr lang="en-GB" sz="3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538646"/>
            <a:ext cx="3276210" cy="1944216"/>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058" t="35226" r="16640" b="26289"/>
          <a:stretch/>
        </p:blipFill>
        <p:spPr>
          <a:xfrm>
            <a:off x="5034313" y="4653136"/>
            <a:ext cx="3943103" cy="1417320"/>
          </a:xfrm>
          <a:prstGeom prst="rect">
            <a:avLst/>
          </a:prstGeom>
        </p:spPr>
      </p:pic>
      <p:sp>
        <p:nvSpPr>
          <p:cNvPr id="6" name="TextBox 5"/>
          <p:cNvSpPr txBox="1"/>
          <p:nvPr/>
        </p:nvSpPr>
        <p:spPr>
          <a:xfrm>
            <a:off x="5034313" y="6309320"/>
            <a:ext cx="989373" cy="369332"/>
          </a:xfrm>
          <a:prstGeom prst="rect">
            <a:avLst/>
          </a:prstGeom>
          <a:noFill/>
        </p:spPr>
        <p:txBody>
          <a:bodyPr wrap="none" rtlCol="0">
            <a:spAutoFit/>
          </a:bodyPr>
          <a:lstStyle/>
          <a:p>
            <a:r>
              <a:rPr lang="en-GB" dirty="0" smtClean="0"/>
              <a:t>Thailand</a:t>
            </a:r>
            <a:endParaRPr lang="en-GB" dirty="0"/>
          </a:p>
        </p:txBody>
      </p:sp>
      <p:sp>
        <p:nvSpPr>
          <p:cNvPr id="7" name="TextBox 6"/>
          <p:cNvSpPr txBox="1"/>
          <p:nvPr/>
        </p:nvSpPr>
        <p:spPr>
          <a:xfrm>
            <a:off x="6023686" y="6021288"/>
            <a:ext cx="550215" cy="369332"/>
          </a:xfrm>
          <a:prstGeom prst="rect">
            <a:avLst/>
          </a:prstGeom>
          <a:noFill/>
        </p:spPr>
        <p:txBody>
          <a:bodyPr wrap="none" rtlCol="0">
            <a:spAutoFit/>
          </a:bodyPr>
          <a:lstStyle/>
          <a:p>
            <a:r>
              <a:rPr lang="en-GB" dirty="0" smtClean="0"/>
              <a:t>Iraq</a:t>
            </a:r>
            <a:endParaRPr lang="en-GB" dirty="0"/>
          </a:p>
        </p:txBody>
      </p:sp>
      <p:sp>
        <p:nvSpPr>
          <p:cNvPr id="8" name="TextBox 7"/>
          <p:cNvSpPr txBox="1"/>
          <p:nvPr/>
        </p:nvSpPr>
        <p:spPr>
          <a:xfrm>
            <a:off x="8316416" y="6309320"/>
            <a:ext cx="916661" cy="369332"/>
          </a:xfrm>
          <a:prstGeom prst="rect">
            <a:avLst/>
          </a:prstGeom>
          <a:noFill/>
        </p:spPr>
        <p:txBody>
          <a:bodyPr wrap="none" rtlCol="0">
            <a:spAutoFit/>
          </a:bodyPr>
          <a:lstStyle/>
          <a:p>
            <a:r>
              <a:rPr lang="en-GB" dirty="0" smtClean="0"/>
              <a:t>Mexico </a:t>
            </a:r>
            <a:endParaRPr lang="en-GB"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9680" r="8004" b="15866"/>
          <a:stretch/>
        </p:blipFill>
        <p:spPr>
          <a:xfrm>
            <a:off x="4173766" y="2564370"/>
            <a:ext cx="1110385" cy="1347952"/>
          </a:xfrm>
          <a:prstGeom prst="rect">
            <a:avLst/>
          </a:prstGeom>
        </p:spPr>
      </p:pic>
      <p:sp>
        <p:nvSpPr>
          <p:cNvPr id="10" name="TextBox 9"/>
          <p:cNvSpPr txBox="1"/>
          <p:nvPr/>
        </p:nvSpPr>
        <p:spPr>
          <a:xfrm>
            <a:off x="3689250" y="3861048"/>
            <a:ext cx="2079415" cy="646331"/>
          </a:xfrm>
          <a:prstGeom prst="rect">
            <a:avLst/>
          </a:prstGeom>
          <a:noFill/>
        </p:spPr>
        <p:txBody>
          <a:bodyPr wrap="none" rtlCol="0">
            <a:spAutoFit/>
          </a:bodyPr>
          <a:lstStyle/>
          <a:p>
            <a:r>
              <a:rPr lang="en-GB" dirty="0" smtClean="0"/>
              <a:t>Dr Hermann Winick </a:t>
            </a:r>
          </a:p>
          <a:p>
            <a:r>
              <a:rPr lang="en-GB" dirty="0" smtClean="0"/>
              <a:t>SSRL Stanford</a:t>
            </a:r>
            <a:endParaRPr lang="en-GB"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2615962"/>
            <a:ext cx="2028825" cy="1866900"/>
          </a:xfrm>
          <a:prstGeom prst="rect">
            <a:avLst/>
          </a:prstGeom>
        </p:spPr>
      </p:pic>
      <p:sp>
        <p:nvSpPr>
          <p:cNvPr id="12" name="TextBox 11"/>
          <p:cNvSpPr txBox="1"/>
          <p:nvPr/>
        </p:nvSpPr>
        <p:spPr>
          <a:xfrm>
            <a:off x="7380312" y="3140968"/>
            <a:ext cx="1782860" cy="1477328"/>
          </a:xfrm>
          <a:prstGeom prst="rect">
            <a:avLst/>
          </a:prstGeom>
          <a:noFill/>
        </p:spPr>
        <p:txBody>
          <a:bodyPr wrap="none" rtlCol="0">
            <a:spAutoFit/>
          </a:bodyPr>
          <a:lstStyle/>
          <a:p>
            <a:r>
              <a:rPr lang="en-GB" dirty="0" err="1" smtClean="0"/>
              <a:t>AfLS</a:t>
            </a:r>
            <a:r>
              <a:rPr lang="en-GB" dirty="0" smtClean="0"/>
              <a:t> To be </a:t>
            </a:r>
          </a:p>
          <a:p>
            <a:r>
              <a:rPr lang="en-GB" dirty="0" smtClean="0"/>
              <a:t>discussed  15-20 </a:t>
            </a:r>
          </a:p>
          <a:p>
            <a:r>
              <a:rPr lang="en-GB" dirty="0" smtClean="0"/>
              <a:t>November </a:t>
            </a:r>
            <a:r>
              <a:rPr lang="en-GB" dirty="0"/>
              <a:t> </a:t>
            </a:r>
            <a:r>
              <a:rPr lang="en-GB" dirty="0" smtClean="0"/>
              <a:t>2015</a:t>
            </a:r>
          </a:p>
          <a:p>
            <a:r>
              <a:rPr lang="en-GB" dirty="0"/>
              <a:t>a</a:t>
            </a:r>
            <a:r>
              <a:rPr lang="en-GB" dirty="0" smtClean="0"/>
              <a:t>t ESRF</a:t>
            </a:r>
            <a:endParaRPr lang="en-GB" dirty="0"/>
          </a:p>
          <a:p>
            <a:endParaRPr lang="en-GB" dirty="0"/>
          </a:p>
        </p:txBody>
      </p:sp>
      <p:pic>
        <p:nvPicPr>
          <p:cNvPr id="15" name="Picture 14"/>
          <p:cNvPicPr/>
          <p:nvPr/>
        </p:nvPicPr>
        <p:blipFill rotWithShape="1">
          <a:blip r:embed="rId6" cstate="print">
            <a:extLst>
              <a:ext uri="{28A0092B-C50C-407E-A947-70E740481C1C}">
                <a14:useLocalDpi xmlns:a14="http://schemas.microsoft.com/office/drawing/2010/main" val="0"/>
              </a:ext>
            </a:extLst>
          </a:blip>
          <a:srcRect l="7894" t="17964" r="6289" b="13448"/>
          <a:stretch/>
        </p:blipFill>
        <p:spPr bwMode="auto">
          <a:xfrm rot="5400000">
            <a:off x="-191763" y="403973"/>
            <a:ext cx="1400055" cy="782654"/>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7" cstate="print">
            <a:extLst>
              <a:ext uri="{28A0092B-C50C-407E-A947-70E740481C1C}">
                <a14:useLocalDpi xmlns:a14="http://schemas.microsoft.com/office/drawing/2010/main" val="0"/>
              </a:ext>
            </a:extLst>
          </a:blip>
          <a:srcRect l="12163" t="16615" r="5164" b="11950"/>
          <a:stretch/>
        </p:blipFill>
        <p:spPr bwMode="auto">
          <a:xfrm rot="5400000">
            <a:off x="7743204" y="290622"/>
            <a:ext cx="1475833" cy="1186768"/>
          </a:xfrm>
          <a:prstGeom prst="rect">
            <a:avLst/>
          </a:prstGeom>
          <a:ln>
            <a:noFill/>
          </a:ln>
          <a:extLst>
            <a:ext uri="{53640926-AAD7-44D8-BBD7-CCE9431645EC}">
              <a14:shadowObscured xmlns:a14="http://schemas.microsoft.com/office/drawing/2010/main"/>
            </a:ext>
          </a:extLst>
        </p:spPr>
      </p:pic>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t="30736" r="66263" b="33419"/>
          <a:stretch/>
        </p:blipFill>
        <p:spPr>
          <a:xfrm>
            <a:off x="2339752" y="5848815"/>
            <a:ext cx="825997" cy="1049698"/>
          </a:xfrm>
          <a:prstGeom prst="rect">
            <a:avLst/>
          </a:prstGeom>
        </p:spPr>
      </p:pic>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23747" t="34510" r="17540" b="42360"/>
          <a:stretch/>
        </p:blipFill>
        <p:spPr>
          <a:xfrm>
            <a:off x="32502" y="5949280"/>
            <a:ext cx="2376265" cy="936104"/>
          </a:xfrm>
          <a:prstGeom prst="rect">
            <a:avLst/>
          </a:prstGeom>
        </p:spPr>
      </p:pic>
    </p:spTree>
    <p:extLst>
      <p:ext uri="{BB962C8B-B14F-4D97-AF65-F5344CB8AC3E}">
        <p14:creationId xmlns:p14="http://schemas.microsoft.com/office/powerpoint/2010/main" val="814115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349959"/>
            <a:ext cx="7164288" cy="6324808"/>
          </a:xfrm>
          <a:prstGeom prst="rect">
            <a:avLst/>
          </a:prstGeom>
          <a:noFill/>
        </p:spPr>
        <p:txBody>
          <a:bodyPr wrap="square" rtlCol="0">
            <a:spAutoFit/>
          </a:bodyPr>
          <a:lstStyle/>
          <a:p>
            <a:pPr algn="ctr"/>
            <a:r>
              <a:rPr lang="en-GB" sz="2800" b="1" dirty="0" smtClean="0">
                <a:solidFill>
                  <a:srgbClr val="C22C2D"/>
                </a:solidFill>
              </a:rPr>
              <a:t>Crystallography for the next generation</a:t>
            </a:r>
          </a:p>
          <a:p>
            <a:pPr algn="ctr">
              <a:spcBef>
                <a:spcPts val="1200"/>
              </a:spcBef>
            </a:pPr>
            <a:r>
              <a:rPr lang="en-GB" sz="2800" b="1" dirty="0" smtClean="0"/>
              <a:t>– RESOLUTION –</a:t>
            </a:r>
          </a:p>
          <a:p>
            <a:pPr algn="ctr">
              <a:spcBef>
                <a:spcPts val="600"/>
              </a:spcBef>
            </a:pPr>
            <a:r>
              <a:rPr lang="en-GB" sz="1400" dirty="0" smtClean="0"/>
              <a:t>issued on the occasion of the </a:t>
            </a:r>
            <a:r>
              <a:rPr lang="en-GB" sz="1400" dirty="0" err="1" smtClean="0"/>
              <a:t>IYCr</a:t>
            </a:r>
            <a:r>
              <a:rPr lang="en-GB" sz="1400" dirty="0" smtClean="0"/>
              <a:t> Legacy Conference, Rabat, Morocco, 22-24 April 2015</a:t>
            </a:r>
          </a:p>
          <a:p>
            <a:endParaRPr lang="en-GB" sz="2800" dirty="0"/>
          </a:p>
          <a:p>
            <a:pPr algn="ctr"/>
            <a:r>
              <a:rPr lang="en-GB" i="1" dirty="0" smtClean="0"/>
              <a:t>[…] At </a:t>
            </a:r>
            <a:r>
              <a:rPr lang="en-GB" i="1" dirty="0"/>
              <a:t>a time when scientific endeavour is critical for societal benefit and the importance of crystallography is greater than ever, crystallography remains a science that still has lower visibility than it </a:t>
            </a:r>
            <a:r>
              <a:rPr lang="en-GB" i="1" dirty="0" smtClean="0"/>
              <a:t>should,</a:t>
            </a:r>
          </a:p>
          <a:p>
            <a:pPr algn="ctr"/>
            <a:endParaRPr lang="en-GB" sz="2800" dirty="0" smtClean="0"/>
          </a:p>
          <a:p>
            <a:pPr algn="ctr"/>
            <a:r>
              <a:rPr lang="en-GB" sz="2800" dirty="0"/>
              <a:t>t</a:t>
            </a:r>
            <a:r>
              <a:rPr lang="en-GB" sz="2800" dirty="0" smtClean="0"/>
              <a:t>he </a:t>
            </a:r>
            <a:r>
              <a:rPr lang="en-GB" sz="2800" dirty="0" err="1" smtClean="0"/>
              <a:t>IUCr</a:t>
            </a:r>
            <a:r>
              <a:rPr lang="en-GB" sz="2800" dirty="0" smtClean="0"/>
              <a:t> and all partner institutions </a:t>
            </a:r>
            <a:r>
              <a:rPr lang="en-GB" sz="2800" b="1" i="1" dirty="0" smtClean="0">
                <a:solidFill>
                  <a:srgbClr val="C22C2D"/>
                </a:solidFill>
              </a:rPr>
              <a:t>commit</a:t>
            </a:r>
            <a:r>
              <a:rPr lang="en-GB" sz="2800" dirty="0" smtClean="0"/>
              <a:t>:</a:t>
            </a:r>
          </a:p>
          <a:p>
            <a:endParaRPr lang="en-GB" sz="2800" dirty="0"/>
          </a:p>
          <a:p>
            <a:pPr marL="800100" lvl="1" indent="-342900">
              <a:buFontTx/>
              <a:buChar char="-"/>
            </a:pPr>
            <a:r>
              <a:rPr lang="en-GB" sz="2000" b="1" dirty="0" smtClean="0"/>
              <a:t>to </a:t>
            </a:r>
            <a:r>
              <a:rPr lang="en-GB" sz="2000" b="1" dirty="0"/>
              <a:t>enhance the stature of </a:t>
            </a:r>
            <a:r>
              <a:rPr lang="en-GB" sz="2000" b="1" dirty="0" smtClean="0"/>
              <a:t>crystallography […]</a:t>
            </a:r>
          </a:p>
          <a:p>
            <a:pPr marL="800100" lvl="1" indent="-342900">
              <a:spcBef>
                <a:spcPts val="1200"/>
              </a:spcBef>
              <a:buFontTx/>
              <a:buChar char="-"/>
            </a:pPr>
            <a:r>
              <a:rPr lang="en-GB" sz="2000" b="1" dirty="0"/>
              <a:t>to build capacity in developing regions of the </a:t>
            </a:r>
            <a:r>
              <a:rPr lang="en-GB" sz="2000" b="1" dirty="0" smtClean="0"/>
              <a:t>world […]</a:t>
            </a:r>
          </a:p>
          <a:p>
            <a:pPr marL="800100" lvl="1" indent="-342900">
              <a:spcBef>
                <a:spcPts val="1200"/>
              </a:spcBef>
              <a:buFontTx/>
              <a:buChar char="-"/>
            </a:pPr>
            <a:r>
              <a:rPr lang="en-GB" sz="2000" b="1" dirty="0"/>
              <a:t>to extend further the public understanding of </a:t>
            </a:r>
            <a:r>
              <a:rPr lang="en-GB" sz="2000" b="1" dirty="0" smtClean="0"/>
              <a:t>science </a:t>
            </a:r>
            <a:r>
              <a:rPr lang="en-GB" sz="2000" b="1" dirty="0"/>
              <a:t>in general and crystallography </a:t>
            </a:r>
            <a:r>
              <a:rPr lang="en-GB" sz="2000" b="1"/>
              <a:t>in </a:t>
            </a:r>
            <a:r>
              <a:rPr lang="en-GB" sz="2000" b="1" smtClean="0"/>
              <a:t>particular […]</a:t>
            </a:r>
            <a:endParaRPr lang="en-GB" sz="2000" b="1" dirty="0" smtClean="0"/>
          </a:p>
          <a:p>
            <a:pPr marL="342900" indent="-342900">
              <a:spcBef>
                <a:spcPts val="1200"/>
              </a:spcBef>
              <a:buFontTx/>
              <a:buChar char="-"/>
            </a:pPr>
            <a:endParaRPr lang="en-GB" sz="2000" b="1" dirty="0"/>
          </a:p>
          <a:p>
            <a:pPr algn="ctr">
              <a:spcBef>
                <a:spcPts val="1200"/>
              </a:spcBef>
            </a:pPr>
            <a:r>
              <a:rPr lang="en-GB" sz="1400" dirty="0" smtClean="0"/>
              <a:t>Private endorsement </a:t>
            </a:r>
            <a:r>
              <a:rPr lang="en-GB" sz="1400" dirty="0"/>
              <a:t>at http://iycr2014.org/into-the-future/conference/resolution</a:t>
            </a:r>
            <a:endParaRPr lang="en-GB" sz="1400" dirty="0" smtClean="0"/>
          </a:p>
        </p:txBody>
      </p:sp>
      <p:cxnSp>
        <p:nvCxnSpPr>
          <p:cNvPr id="10" name="Straight Connector 9"/>
          <p:cNvCxnSpPr/>
          <p:nvPr/>
        </p:nvCxnSpPr>
        <p:spPr>
          <a:xfrm>
            <a:off x="1979712" y="321933"/>
            <a:ext cx="0" cy="6407539"/>
          </a:xfrm>
          <a:prstGeom prst="line">
            <a:avLst/>
          </a:prstGeom>
          <a:ln w="19050">
            <a:solidFill>
              <a:srgbClr val="C22C2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15" y="4021640"/>
            <a:ext cx="720080" cy="72008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669" y="4980299"/>
            <a:ext cx="903373" cy="57606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282" y="2659729"/>
            <a:ext cx="886146" cy="45270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004" y="1368414"/>
            <a:ext cx="986702" cy="105273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441" y="432007"/>
            <a:ext cx="697828" cy="69782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112" y="3351013"/>
            <a:ext cx="1088487" cy="432048"/>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578" y="5794943"/>
            <a:ext cx="741554" cy="707590"/>
          </a:xfrm>
          <a:prstGeom prst="rect">
            <a:avLst/>
          </a:prstGeom>
        </p:spPr>
      </p:pic>
    </p:spTree>
    <p:extLst>
      <p:ext uri="{BB962C8B-B14F-4D97-AF65-F5344CB8AC3E}">
        <p14:creationId xmlns:p14="http://schemas.microsoft.com/office/powerpoint/2010/main" val="1604261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095702"/>
            <a:ext cx="7992888" cy="5309146"/>
          </a:xfrm>
          <a:prstGeom prst="rect">
            <a:avLst/>
          </a:prstGeom>
          <a:noFill/>
        </p:spPr>
        <p:txBody>
          <a:bodyPr wrap="square" rtlCol="0">
            <a:spAutoFit/>
          </a:bodyPr>
          <a:lstStyle/>
          <a:p>
            <a:endParaRPr lang="en-GB" dirty="0"/>
          </a:p>
          <a:p>
            <a:r>
              <a:rPr lang="en-GB" dirty="0" err="1" smtClean="0"/>
              <a:t>IUCr</a:t>
            </a:r>
            <a:r>
              <a:rPr lang="en-GB" dirty="0" smtClean="0"/>
              <a:t> Project </a:t>
            </a:r>
            <a:r>
              <a:rPr lang="en-GB" dirty="0"/>
              <a:t>title: </a:t>
            </a:r>
            <a:r>
              <a:rPr lang="en-GB" b="1" i="1" dirty="0"/>
              <a:t>Building Science Capacity in Africa via </a:t>
            </a:r>
            <a:r>
              <a:rPr lang="en-GB" b="1" i="1" dirty="0" smtClean="0"/>
              <a:t>Crystallography</a:t>
            </a:r>
          </a:p>
          <a:p>
            <a:endParaRPr lang="en-GB" i="1" dirty="0"/>
          </a:p>
          <a:p>
            <a:r>
              <a:rPr lang="en-GB" b="1" dirty="0" smtClean="0"/>
              <a:t>Funded under the ICSU Grants Programme 2015</a:t>
            </a:r>
          </a:p>
          <a:p>
            <a:endParaRPr lang="en-GB" dirty="0"/>
          </a:p>
          <a:p>
            <a:r>
              <a:rPr lang="en-GB" dirty="0" smtClean="0"/>
              <a:t>Lead Applicant: 	International Union of Crystallography</a:t>
            </a:r>
          </a:p>
          <a:p>
            <a:r>
              <a:rPr lang="en-GB" dirty="0" smtClean="0"/>
              <a:t>Co-Applicant: 	European Crystallographic Association</a:t>
            </a:r>
          </a:p>
          <a:p>
            <a:endParaRPr lang="en-GB" dirty="0"/>
          </a:p>
          <a:p>
            <a:r>
              <a:rPr lang="en-GB" dirty="0" smtClean="0"/>
              <a:t>Supporting organizations: UNESCO, ICSU Regional Office for Africa, INDABA, SAASTA</a:t>
            </a:r>
          </a:p>
          <a:p>
            <a:endParaRPr lang="en-GB" dirty="0"/>
          </a:p>
          <a:p>
            <a:r>
              <a:rPr lang="en-GB" u="sng" dirty="0" smtClean="0"/>
              <a:t>Project plan (2015/2016)</a:t>
            </a:r>
            <a:r>
              <a:rPr lang="en-GB" dirty="0" smtClean="0"/>
              <a:t>:</a:t>
            </a:r>
          </a:p>
          <a:p>
            <a:pPr marL="342900" indent="-342900">
              <a:spcBef>
                <a:spcPts val="300"/>
              </a:spcBef>
              <a:buAutoNum type="arabicPeriod"/>
            </a:pPr>
            <a:r>
              <a:rPr lang="en-GB" dirty="0" smtClean="0"/>
              <a:t>Follow-up meeting to the Bloemfontein Summit (to be held in North Africa)</a:t>
            </a:r>
          </a:p>
          <a:p>
            <a:pPr marL="342900" indent="-342900">
              <a:spcBef>
                <a:spcPts val="300"/>
              </a:spcBef>
              <a:buAutoNum type="arabicPeriod"/>
            </a:pPr>
            <a:r>
              <a:rPr lang="en-GB" dirty="0" smtClean="0"/>
              <a:t>Crystallography workshop in Central Africa (likely, Cameroon)</a:t>
            </a:r>
          </a:p>
          <a:p>
            <a:pPr marL="342900" indent="-342900">
              <a:spcBef>
                <a:spcPts val="300"/>
              </a:spcBef>
              <a:buAutoNum type="arabicPeriod"/>
            </a:pPr>
            <a:r>
              <a:rPr lang="en-GB" dirty="0" smtClean="0"/>
              <a:t>Support to African scientists to attend the INDABA series of conferences in South Africa</a:t>
            </a:r>
          </a:p>
          <a:p>
            <a:pPr>
              <a:spcBef>
                <a:spcPts val="600"/>
              </a:spcBef>
            </a:pPr>
            <a:r>
              <a:rPr lang="en-GB" dirty="0" smtClean="0"/>
              <a:t>+ many additional actions</a:t>
            </a:r>
          </a:p>
          <a:p>
            <a:pPr>
              <a:spcBef>
                <a:spcPts val="300"/>
              </a:spcBef>
            </a:pPr>
            <a:endParaRPr lang="en-GB" dirty="0"/>
          </a:p>
          <a:p>
            <a:pPr algn="ctr">
              <a:spcBef>
                <a:spcPts val="300"/>
              </a:spcBef>
            </a:pPr>
            <a:r>
              <a:rPr lang="en-GB" dirty="0" smtClean="0"/>
              <a:t>http://www.iycr2014.org/capacity-building/icsu2015</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341" y="475087"/>
            <a:ext cx="1779973" cy="57606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1798" y="421172"/>
            <a:ext cx="683894" cy="683894"/>
          </a:xfrm>
          <a:prstGeom prst="rect">
            <a:avLst/>
          </a:prstGeom>
        </p:spPr>
      </p:pic>
    </p:spTree>
    <p:extLst>
      <p:ext uri="{BB962C8B-B14F-4D97-AF65-F5344CB8AC3E}">
        <p14:creationId xmlns:p14="http://schemas.microsoft.com/office/powerpoint/2010/main" val="2932536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44227" y="116632"/>
            <a:ext cx="6313264" cy="1118255"/>
          </a:xfrm>
          <a:prstGeom prst="rect">
            <a:avLst/>
          </a:prstGeom>
          <a:noFill/>
        </p:spPr>
        <p:txBody>
          <a:bodyPr wrap="square" rtlCol="0">
            <a:spAutoFit/>
          </a:bodyPr>
          <a:lstStyle/>
          <a:p>
            <a:pPr>
              <a:lnSpc>
                <a:spcPts val="4000"/>
              </a:lnSpc>
            </a:pPr>
            <a:r>
              <a:rPr lang="en-GB" sz="2800" dirty="0" err="1" smtClean="0">
                <a:solidFill>
                  <a:srgbClr val="009999"/>
                </a:solidFill>
              </a:rPr>
              <a:t>IUCr</a:t>
            </a:r>
            <a:r>
              <a:rPr lang="en-GB" sz="2800" dirty="0" smtClean="0">
                <a:solidFill>
                  <a:srgbClr val="009999"/>
                </a:solidFill>
              </a:rPr>
              <a:t> </a:t>
            </a:r>
            <a:r>
              <a:rPr lang="en-GB" sz="2800" dirty="0">
                <a:solidFill>
                  <a:srgbClr val="009999"/>
                </a:solidFill>
              </a:rPr>
              <a:t>initiative</a:t>
            </a:r>
            <a:endParaRPr lang="en-GB" sz="2800" dirty="0" smtClean="0">
              <a:solidFill>
                <a:srgbClr val="009999"/>
              </a:solidFill>
            </a:endParaRPr>
          </a:p>
          <a:p>
            <a:pPr>
              <a:lnSpc>
                <a:spcPts val="4000"/>
              </a:lnSpc>
            </a:pPr>
            <a:r>
              <a:rPr lang="en-GB" sz="4000" b="1" dirty="0" smtClean="0">
                <a:solidFill>
                  <a:srgbClr val="009999"/>
                </a:solidFill>
              </a:rPr>
              <a:t>Crystallography in Africa</a:t>
            </a:r>
          </a:p>
        </p:txBody>
      </p:sp>
      <p:pic>
        <p:nvPicPr>
          <p:cNvPr id="23558" name="Image 3"/>
          <p:cNvPicPr>
            <a:picLocks noChangeAspect="1"/>
          </p:cNvPicPr>
          <p:nvPr/>
        </p:nvPicPr>
        <p:blipFill>
          <a:blip r:embed="rId2"/>
          <a:srcRect/>
          <a:stretch>
            <a:fillRect/>
          </a:stretch>
        </p:blipFill>
        <p:spPr bwMode="auto">
          <a:xfrm>
            <a:off x="-5082" y="4423274"/>
            <a:ext cx="3232835" cy="2423481"/>
          </a:xfrm>
          <a:prstGeom prst="rect">
            <a:avLst/>
          </a:prstGeom>
          <a:noFill/>
          <a:ln w="9525">
            <a:noFill/>
            <a:miter lim="800000"/>
            <a:headEnd/>
            <a:tailEnd/>
          </a:ln>
        </p:spPr>
      </p:pic>
      <p:pic>
        <p:nvPicPr>
          <p:cNvPr id="23559" name="Image 5"/>
          <p:cNvPicPr>
            <a:picLocks noChangeAspect="1"/>
          </p:cNvPicPr>
          <p:nvPr/>
        </p:nvPicPr>
        <p:blipFill>
          <a:blip r:embed="rId3"/>
          <a:srcRect/>
          <a:stretch>
            <a:fillRect/>
          </a:stretch>
        </p:blipFill>
        <p:spPr bwMode="auto">
          <a:xfrm>
            <a:off x="219" y="292863"/>
            <a:ext cx="2626185" cy="1969638"/>
          </a:xfrm>
          <a:prstGeom prst="rect">
            <a:avLst/>
          </a:prstGeom>
          <a:noFill/>
          <a:ln w="9525">
            <a:noFill/>
            <a:miter lim="800000"/>
            <a:headEnd/>
            <a:tailEnd/>
          </a:ln>
        </p:spPr>
      </p:pic>
      <p:sp>
        <p:nvSpPr>
          <p:cNvPr id="23560" name="Rettangolo 1"/>
          <p:cNvSpPr>
            <a:spLocks noChangeArrowheads="1"/>
          </p:cNvSpPr>
          <p:nvPr/>
        </p:nvSpPr>
        <p:spPr bwMode="auto">
          <a:xfrm>
            <a:off x="2825737" y="1653918"/>
            <a:ext cx="6093913" cy="2654573"/>
          </a:xfrm>
          <a:prstGeom prst="rect">
            <a:avLst/>
          </a:prstGeom>
          <a:noFill/>
          <a:ln w="9525">
            <a:noFill/>
            <a:miter lim="800000"/>
            <a:headEnd/>
            <a:tailEnd/>
          </a:ln>
        </p:spPr>
        <p:txBody>
          <a:bodyPr wrap="square">
            <a:spAutoFit/>
          </a:bodyPr>
          <a:lstStyle/>
          <a:p>
            <a:pPr marL="342000" indent="-342900">
              <a:spcBef>
                <a:spcPts val="900"/>
              </a:spcBef>
              <a:buFont typeface="Wingdings" panose="05000000000000000000" pitchFamily="2" charset="2"/>
              <a:buChar char="ü"/>
            </a:pPr>
            <a:r>
              <a:rPr lang="fr-FR" dirty="0" err="1">
                <a:latin typeface="Calibri" pitchFamily="34" charset="0"/>
                <a:cs typeface="Aharoni" pitchFamily="2" charset="-79"/>
              </a:rPr>
              <a:t>c</a:t>
            </a:r>
            <a:r>
              <a:rPr lang="fr-FR" dirty="0" err="1" smtClean="0">
                <a:latin typeface="Calibri" pitchFamily="34" charset="0"/>
                <a:cs typeface="Aharoni" pitchFamily="2" charset="-79"/>
              </a:rPr>
              <a:t>rystallography</a:t>
            </a:r>
            <a:r>
              <a:rPr lang="fr-FR" dirty="0" smtClean="0">
                <a:latin typeface="Calibri" pitchFamily="34" charset="0"/>
                <a:cs typeface="Aharoni" pitchFamily="2" charset="-79"/>
              </a:rPr>
              <a:t> lecture </a:t>
            </a:r>
            <a:r>
              <a:rPr lang="fr-FR" dirty="0" err="1" smtClean="0">
                <a:latin typeface="Calibri" pitchFamily="34" charset="0"/>
                <a:cs typeface="Aharoni" pitchFamily="2" charset="-79"/>
              </a:rPr>
              <a:t>series</a:t>
            </a:r>
            <a:r>
              <a:rPr lang="fr-FR" dirty="0" smtClean="0">
                <a:latin typeface="Calibri" pitchFamily="34" charset="0"/>
                <a:cs typeface="Aharoni" pitchFamily="2" charset="-79"/>
              </a:rPr>
              <a:t> and </a:t>
            </a:r>
            <a:r>
              <a:rPr lang="fr-FR" dirty="0" err="1" smtClean="0">
                <a:latin typeface="Calibri" pitchFamily="34" charset="0"/>
                <a:cs typeface="Aharoni" pitchFamily="2" charset="-79"/>
              </a:rPr>
              <a:t>schools</a:t>
            </a:r>
            <a:endParaRPr lang="fr-FR" dirty="0" smtClean="0">
              <a:latin typeface="Calibri" pitchFamily="34" charset="0"/>
              <a:cs typeface="Aharoni" pitchFamily="2" charset="-79"/>
            </a:endParaRPr>
          </a:p>
          <a:p>
            <a:pPr marL="342000" indent="-342900">
              <a:spcBef>
                <a:spcPts val="900"/>
              </a:spcBef>
              <a:buFont typeface="Wingdings" panose="05000000000000000000" pitchFamily="2" charset="2"/>
              <a:buChar char="ü"/>
            </a:pPr>
            <a:r>
              <a:rPr lang="fr-FR" dirty="0" err="1" smtClean="0">
                <a:latin typeface="Calibri" pitchFamily="34" charset="0"/>
                <a:cs typeface="Aharoni" pitchFamily="2" charset="-79"/>
              </a:rPr>
              <a:t>bursaries</a:t>
            </a:r>
            <a:r>
              <a:rPr lang="fr-FR" dirty="0" smtClean="0">
                <a:latin typeface="Calibri" pitchFamily="34" charset="0"/>
                <a:cs typeface="Aharoni" pitchFamily="2" charset="-79"/>
              </a:rPr>
              <a:t> </a:t>
            </a:r>
            <a:r>
              <a:rPr lang="en-GB" dirty="0" smtClean="0">
                <a:latin typeface="Calibri" pitchFamily="34" charset="0"/>
                <a:cs typeface="Aharoni" pitchFamily="2" charset="-79"/>
              </a:rPr>
              <a:t>awarded </a:t>
            </a:r>
            <a:r>
              <a:rPr lang="en-GB" dirty="0">
                <a:latin typeface="Calibri" pitchFamily="34" charset="0"/>
                <a:cs typeface="Aharoni" pitchFamily="2" charset="-79"/>
              </a:rPr>
              <a:t>to African students </a:t>
            </a:r>
            <a:r>
              <a:rPr lang="en-GB" dirty="0" smtClean="0">
                <a:latin typeface="Calibri" pitchFamily="34" charset="0"/>
                <a:cs typeface="Aharoni" pitchFamily="2" charset="-79"/>
              </a:rPr>
              <a:t>to </a:t>
            </a:r>
            <a:r>
              <a:rPr lang="en-GB" dirty="0">
                <a:latin typeface="Calibri" pitchFamily="34" charset="0"/>
                <a:cs typeface="Aharoni" pitchFamily="2" charset="-79"/>
              </a:rPr>
              <a:t>attend meetings of the </a:t>
            </a:r>
            <a:r>
              <a:rPr lang="en-GB" dirty="0" err="1">
                <a:latin typeface="Calibri" pitchFamily="34" charset="0"/>
                <a:cs typeface="Aharoni" pitchFamily="2" charset="-79"/>
              </a:rPr>
              <a:t>IUCr</a:t>
            </a:r>
            <a:r>
              <a:rPr lang="en-GB" dirty="0">
                <a:latin typeface="Calibri" pitchFamily="34" charset="0"/>
                <a:cs typeface="Aharoni" pitchFamily="2" charset="-79"/>
              </a:rPr>
              <a:t> Regional </a:t>
            </a:r>
            <a:r>
              <a:rPr lang="en-GB" dirty="0" smtClean="0">
                <a:latin typeface="Calibri" pitchFamily="34" charset="0"/>
                <a:cs typeface="Aharoni" pitchFamily="2" charset="-79"/>
              </a:rPr>
              <a:t>Associates</a:t>
            </a:r>
          </a:p>
          <a:p>
            <a:pPr marL="342000" indent="-342900">
              <a:spcBef>
                <a:spcPts val="900"/>
              </a:spcBef>
              <a:buFont typeface="Wingdings" panose="05000000000000000000" pitchFamily="2" charset="2"/>
              <a:buChar char="ü"/>
            </a:pPr>
            <a:r>
              <a:rPr lang="en-GB" dirty="0" smtClean="0">
                <a:latin typeface="Calibri" pitchFamily="34" charset="0"/>
                <a:cs typeface="Aharoni" pitchFamily="2" charset="-79"/>
              </a:rPr>
              <a:t>bursaries for </a:t>
            </a:r>
            <a:r>
              <a:rPr lang="en-GB" dirty="0">
                <a:latin typeface="Calibri" pitchFamily="34" charset="0"/>
                <a:cs typeface="Aharoni" pitchFamily="2" charset="-79"/>
              </a:rPr>
              <a:t>young professors (up to the age of 40), post-doctoral students and PhD students from Africa </a:t>
            </a:r>
            <a:r>
              <a:rPr lang="en-GB" dirty="0" smtClean="0">
                <a:latin typeface="Calibri" pitchFamily="34" charset="0"/>
                <a:cs typeface="Aharoni" pitchFamily="2" charset="-79"/>
              </a:rPr>
              <a:t>to </a:t>
            </a:r>
            <a:r>
              <a:rPr lang="en-GB" dirty="0">
                <a:latin typeface="Calibri" pitchFamily="34" charset="0"/>
                <a:cs typeface="Aharoni" pitchFamily="2" charset="-79"/>
              </a:rPr>
              <a:t>attend an </a:t>
            </a:r>
            <a:r>
              <a:rPr lang="en-GB" dirty="0" err="1">
                <a:latin typeface="Calibri" pitchFamily="34" charset="0"/>
                <a:cs typeface="Aharoni" pitchFamily="2" charset="-79"/>
              </a:rPr>
              <a:t>IUCr</a:t>
            </a:r>
            <a:r>
              <a:rPr lang="en-GB" dirty="0">
                <a:latin typeface="Calibri" pitchFamily="34" charset="0"/>
                <a:cs typeface="Aharoni" pitchFamily="2" charset="-79"/>
              </a:rPr>
              <a:t> </a:t>
            </a:r>
            <a:r>
              <a:rPr lang="en-GB" dirty="0" smtClean="0">
                <a:latin typeface="Calibri" pitchFamily="34" charset="0"/>
                <a:cs typeface="Aharoni" pitchFamily="2" charset="-79"/>
              </a:rPr>
              <a:t>Congress</a:t>
            </a:r>
          </a:p>
          <a:p>
            <a:pPr marL="342000" indent="-342900">
              <a:spcBef>
                <a:spcPts val="900"/>
              </a:spcBef>
              <a:buFont typeface="Wingdings" panose="05000000000000000000" pitchFamily="2" charset="2"/>
              <a:buChar char="ü"/>
            </a:pPr>
            <a:r>
              <a:rPr lang="en-GB" dirty="0" smtClean="0">
                <a:latin typeface="Calibri" pitchFamily="34" charset="0"/>
                <a:cs typeface="Aharoni" pitchFamily="2" charset="-79"/>
              </a:rPr>
              <a:t>instrumentation supplied free of charge by partner companies (namely, Bruker)</a:t>
            </a:r>
            <a:endParaRPr lang="fr-FR" dirty="0">
              <a:latin typeface="Calibri" pitchFamily="34" charset="0"/>
              <a:cs typeface="Aharoni" pitchFamily="2" charset="-79"/>
            </a:endParaRPr>
          </a:p>
        </p:txBody>
      </p:sp>
      <p:sp>
        <p:nvSpPr>
          <p:cNvPr id="3" name="Rectangle 2"/>
          <p:cNvSpPr/>
          <p:nvPr/>
        </p:nvSpPr>
        <p:spPr>
          <a:xfrm>
            <a:off x="2825737" y="1262618"/>
            <a:ext cx="6323261" cy="276999"/>
          </a:xfrm>
          <a:prstGeom prst="rect">
            <a:avLst/>
          </a:prstGeom>
        </p:spPr>
        <p:txBody>
          <a:bodyPr wrap="square">
            <a:spAutoFit/>
          </a:bodyPr>
          <a:lstStyle/>
          <a:p>
            <a:r>
              <a:rPr lang="en-GB" sz="1200" dirty="0"/>
              <a:t>A</a:t>
            </a:r>
            <a:r>
              <a:rPr lang="en-GB" sz="1200" dirty="0" smtClean="0"/>
              <a:t>pproved by </a:t>
            </a:r>
            <a:r>
              <a:rPr lang="en-GB" sz="1200" dirty="0"/>
              <a:t>the </a:t>
            </a:r>
            <a:r>
              <a:rPr lang="en-GB" sz="1200" dirty="0" err="1"/>
              <a:t>IUCr</a:t>
            </a:r>
            <a:r>
              <a:rPr lang="en-GB" sz="1200" dirty="0"/>
              <a:t> </a:t>
            </a:r>
            <a:r>
              <a:rPr lang="en-GB" sz="1200" dirty="0" smtClean="0"/>
              <a:t>Executive Committee </a:t>
            </a:r>
            <a:r>
              <a:rPr lang="en-GB" sz="1200" dirty="0"/>
              <a:t>following a proposal of Jan </a:t>
            </a:r>
            <a:r>
              <a:rPr lang="en-GB" sz="1200" dirty="0" err="1" smtClean="0"/>
              <a:t>Boeyens</a:t>
            </a:r>
            <a:r>
              <a:rPr lang="en-GB" sz="1200" dirty="0" smtClean="0"/>
              <a:t> from South Africa</a:t>
            </a:r>
          </a:p>
        </p:txBody>
      </p:sp>
      <p:pic>
        <p:nvPicPr>
          <p:cNvPr id="1026" name="Picture 2" descr="\\STORAGE1\jnls\iycr\photos\Initiative in Africa - March2013, Cameroon\IMG_13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 y="2359692"/>
            <a:ext cx="2626186" cy="19696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88224" y="4421520"/>
            <a:ext cx="2382405" cy="2436479"/>
          </a:xfrm>
          <a:prstGeom prst="rect">
            <a:avLst/>
          </a:prstGeom>
          <a:solidFill>
            <a:srgbClr val="009999"/>
          </a:solidFill>
          <a:effectLst>
            <a:outerShdw blurRad="50800" dist="38100" dir="2700000" algn="tl" rotWithShape="0">
              <a:prstClr val="black">
                <a:alpha val="40000"/>
              </a:prstClr>
            </a:outerShdw>
          </a:effectLst>
        </p:spPr>
        <p:txBody>
          <a:bodyPr wrap="square">
            <a:spAutoFit/>
          </a:bodyPr>
          <a:lstStyle/>
          <a:p>
            <a:r>
              <a:rPr lang="en-GB" b="1" dirty="0" smtClean="0">
                <a:solidFill>
                  <a:srgbClr val="99FF66"/>
                </a:solidFill>
                <a:effectLst>
                  <a:outerShdw blurRad="38100" dist="38100" dir="2700000" algn="tl">
                    <a:srgbClr val="000000">
                      <a:alpha val="43137"/>
                    </a:srgbClr>
                  </a:outerShdw>
                </a:effectLst>
              </a:rPr>
              <a:t>Steering Committee</a:t>
            </a:r>
          </a:p>
          <a:p>
            <a:pPr>
              <a:spcBef>
                <a:spcPts val="600"/>
              </a:spcBef>
            </a:pPr>
            <a:r>
              <a:rPr lang="en-GB" sz="1400" dirty="0" smtClean="0">
                <a:solidFill>
                  <a:schemeClr val="bg1"/>
                </a:solidFill>
              </a:rPr>
              <a:t>Claude </a:t>
            </a:r>
            <a:r>
              <a:rPr lang="en-GB" sz="1400" dirty="0" err="1" smtClean="0">
                <a:solidFill>
                  <a:schemeClr val="bg1"/>
                </a:solidFill>
              </a:rPr>
              <a:t>Lecomte</a:t>
            </a:r>
            <a:r>
              <a:rPr lang="en-GB" sz="1400" dirty="0" smtClean="0">
                <a:solidFill>
                  <a:schemeClr val="bg1"/>
                </a:solidFill>
              </a:rPr>
              <a:t>, </a:t>
            </a:r>
            <a:r>
              <a:rPr lang="en-GB" sz="1400" i="1" dirty="0" smtClean="0">
                <a:solidFill>
                  <a:schemeClr val="bg1"/>
                </a:solidFill>
              </a:rPr>
              <a:t>Chair</a:t>
            </a:r>
          </a:p>
          <a:p>
            <a:r>
              <a:rPr lang="en-GB" sz="1400" dirty="0">
                <a:solidFill>
                  <a:schemeClr val="bg1"/>
                </a:solidFill>
              </a:rPr>
              <a:t>Patrice </a:t>
            </a:r>
            <a:r>
              <a:rPr lang="en-GB" sz="1400" dirty="0" err="1" smtClean="0">
                <a:solidFill>
                  <a:schemeClr val="bg1"/>
                </a:solidFill>
              </a:rPr>
              <a:t>Kenfack</a:t>
            </a:r>
            <a:endParaRPr lang="en-GB" sz="1400" dirty="0" smtClean="0">
              <a:solidFill>
                <a:schemeClr val="bg1"/>
              </a:solidFill>
            </a:endParaRPr>
          </a:p>
          <a:p>
            <a:r>
              <a:rPr lang="en-GB" sz="1400" dirty="0" smtClean="0">
                <a:solidFill>
                  <a:schemeClr val="bg1"/>
                </a:solidFill>
              </a:rPr>
              <a:t>Luc </a:t>
            </a:r>
            <a:r>
              <a:rPr lang="en-GB" sz="1400" dirty="0">
                <a:solidFill>
                  <a:schemeClr val="bg1"/>
                </a:solidFill>
              </a:rPr>
              <a:t>Van </a:t>
            </a:r>
            <a:r>
              <a:rPr lang="en-GB" sz="1400" dirty="0" err="1" smtClean="0">
                <a:solidFill>
                  <a:schemeClr val="bg1"/>
                </a:solidFill>
              </a:rPr>
              <a:t>Meervelt</a:t>
            </a:r>
            <a:r>
              <a:rPr lang="en-GB" sz="1400" dirty="0" smtClean="0">
                <a:solidFill>
                  <a:schemeClr val="bg1"/>
                </a:solidFill>
              </a:rPr>
              <a:t> </a:t>
            </a:r>
          </a:p>
          <a:p>
            <a:r>
              <a:rPr lang="en-GB" sz="1400" dirty="0" err="1">
                <a:solidFill>
                  <a:schemeClr val="bg1"/>
                </a:solidFill>
              </a:rPr>
              <a:t>Hocine</a:t>
            </a:r>
            <a:r>
              <a:rPr lang="en-GB" sz="1400" dirty="0">
                <a:solidFill>
                  <a:schemeClr val="bg1"/>
                </a:solidFill>
              </a:rPr>
              <a:t> </a:t>
            </a:r>
            <a:r>
              <a:rPr lang="en-GB" sz="1400" dirty="0" err="1">
                <a:solidFill>
                  <a:schemeClr val="bg1"/>
                </a:solidFill>
              </a:rPr>
              <a:t>Merazig</a:t>
            </a:r>
            <a:endParaRPr lang="en-GB" sz="1400" dirty="0">
              <a:solidFill>
                <a:schemeClr val="bg1"/>
              </a:solidFill>
            </a:endParaRPr>
          </a:p>
          <a:p>
            <a:r>
              <a:rPr lang="en-GB" sz="1400" dirty="0" err="1">
                <a:solidFill>
                  <a:schemeClr val="bg1"/>
                </a:solidFill>
              </a:rPr>
              <a:t>Romain</a:t>
            </a:r>
            <a:r>
              <a:rPr lang="en-GB" sz="1400" dirty="0">
                <a:solidFill>
                  <a:schemeClr val="bg1"/>
                </a:solidFill>
              </a:rPr>
              <a:t> </a:t>
            </a:r>
            <a:r>
              <a:rPr lang="en-GB" sz="1400" dirty="0" err="1">
                <a:solidFill>
                  <a:schemeClr val="bg1"/>
                </a:solidFill>
              </a:rPr>
              <a:t>Murenzi</a:t>
            </a:r>
            <a:r>
              <a:rPr lang="en-GB" sz="1400" dirty="0">
                <a:solidFill>
                  <a:schemeClr val="bg1"/>
                </a:solidFill>
              </a:rPr>
              <a:t> (TWAS)</a:t>
            </a:r>
          </a:p>
          <a:p>
            <a:r>
              <a:rPr lang="en-GB" sz="1400" dirty="0" smtClean="0">
                <a:solidFill>
                  <a:schemeClr val="bg1"/>
                </a:solidFill>
              </a:rPr>
              <a:t>Jean Paul </a:t>
            </a:r>
            <a:r>
              <a:rPr lang="en-GB" sz="1400" dirty="0" err="1">
                <a:solidFill>
                  <a:schemeClr val="bg1"/>
                </a:solidFill>
              </a:rPr>
              <a:t>Ngome</a:t>
            </a:r>
            <a:r>
              <a:rPr lang="en-GB" sz="1400" dirty="0">
                <a:solidFill>
                  <a:schemeClr val="bg1"/>
                </a:solidFill>
              </a:rPr>
              <a:t> (UNESCO</a:t>
            </a:r>
            <a:r>
              <a:rPr lang="en-GB" sz="1400" dirty="0" smtClean="0">
                <a:solidFill>
                  <a:schemeClr val="bg1"/>
                </a:solidFill>
              </a:rPr>
              <a:t>)</a:t>
            </a:r>
          </a:p>
          <a:p>
            <a:r>
              <a:rPr lang="en-GB" sz="1400" dirty="0" smtClean="0">
                <a:solidFill>
                  <a:schemeClr val="bg1"/>
                </a:solidFill>
              </a:rPr>
              <a:t>Andreas </a:t>
            </a:r>
            <a:r>
              <a:rPr lang="en-GB" sz="1400" dirty="0" err="1" smtClean="0">
                <a:solidFill>
                  <a:schemeClr val="bg1"/>
                </a:solidFill>
              </a:rPr>
              <a:t>Roodt</a:t>
            </a:r>
            <a:endParaRPr lang="en-GB" sz="1400" dirty="0" smtClean="0">
              <a:solidFill>
                <a:schemeClr val="bg1"/>
              </a:solidFill>
            </a:endParaRPr>
          </a:p>
          <a:p>
            <a:r>
              <a:rPr lang="en-GB" sz="1400" dirty="0" err="1" smtClean="0">
                <a:solidFill>
                  <a:schemeClr val="bg1"/>
                </a:solidFill>
              </a:rPr>
              <a:t>Abdelmalek</a:t>
            </a:r>
            <a:r>
              <a:rPr lang="en-GB" sz="1400" dirty="0" smtClean="0">
                <a:solidFill>
                  <a:schemeClr val="bg1"/>
                </a:solidFill>
              </a:rPr>
              <a:t> </a:t>
            </a:r>
            <a:r>
              <a:rPr lang="en-GB" sz="1400" dirty="0" err="1" smtClean="0">
                <a:solidFill>
                  <a:schemeClr val="bg1"/>
                </a:solidFill>
              </a:rPr>
              <a:t>Thalal</a:t>
            </a:r>
            <a:endParaRPr lang="en-GB" sz="1400" dirty="0" smtClean="0">
              <a:solidFill>
                <a:schemeClr val="bg1"/>
              </a:solidFill>
            </a:endParaRPr>
          </a:p>
          <a:p>
            <a:r>
              <a:rPr lang="en-GB" sz="1400" dirty="0" smtClean="0">
                <a:solidFill>
                  <a:schemeClr val="bg1"/>
                </a:solidFill>
              </a:rPr>
              <a:t>Michele </a:t>
            </a:r>
            <a:r>
              <a:rPr lang="en-GB" sz="1400" dirty="0" err="1" smtClean="0">
                <a:solidFill>
                  <a:schemeClr val="bg1"/>
                </a:solidFill>
              </a:rPr>
              <a:t>Zema</a:t>
            </a:r>
            <a:endParaRPr lang="en-GB" sz="1400" dirty="0">
              <a:solidFill>
                <a:schemeClr val="bg1"/>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7736" y="4421521"/>
            <a:ext cx="3100506" cy="2426988"/>
          </a:xfrm>
          <a:prstGeom prst="rect">
            <a:avLst/>
          </a:prstGeom>
        </p:spPr>
      </p:pic>
      <p:cxnSp>
        <p:nvCxnSpPr>
          <p:cNvPr id="10" name="Straight Connector 9"/>
          <p:cNvCxnSpPr/>
          <p:nvPr/>
        </p:nvCxnSpPr>
        <p:spPr>
          <a:xfrm>
            <a:off x="5004048" y="545236"/>
            <a:ext cx="4032448" cy="0"/>
          </a:xfrm>
          <a:prstGeom prst="line">
            <a:avLst/>
          </a:prstGeom>
          <a:ln>
            <a:solidFill>
              <a:srgbClr val="C22C2D"/>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668344" y="321495"/>
            <a:ext cx="1183336" cy="369332"/>
          </a:xfrm>
          <a:prstGeom prst="rect">
            <a:avLst/>
          </a:prstGeom>
          <a:solidFill>
            <a:schemeClr val="bg1"/>
          </a:solidFill>
        </p:spPr>
        <p:txBody>
          <a:bodyPr wrap="none">
            <a:spAutoFit/>
          </a:bodyPr>
          <a:lstStyle/>
          <a:p>
            <a:pPr algn="r" fontAlgn="auto">
              <a:spcBef>
                <a:spcPts val="0"/>
              </a:spcBef>
              <a:spcAft>
                <a:spcPts val="0"/>
              </a:spcAft>
              <a:defRPr/>
            </a:pPr>
            <a:r>
              <a:rPr lang="en-GB" dirty="0">
                <a:solidFill>
                  <a:srgbClr val="C00000"/>
                </a:solidFill>
                <a:effectLst>
                  <a:outerShdw blurRad="38100" dist="38100" dir="2700000" algn="tl">
                    <a:srgbClr val="000000">
                      <a:alpha val="43137"/>
                    </a:srgbClr>
                  </a:outerShdw>
                </a:effectLst>
              </a:rPr>
              <a:t>since 1999</a:t>
            </a:r>
            <a:endParaRPr lang="en-GB"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2778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899592" y="1700808"/>
          <a:ext cx="7344816" cy="5082920"/>
        </p:xfrm>
        <a:graphic>
          <a:graphicData uri="http://schemas.openxmlformats.org/drawingml/2006/table">
            <a:tbl>
              <a:tblPr>
                <a:tableStyleId>{5C22544A-7EE6-4342-B048-85BDC9FD1C3A}</a:tableStyleId>
              </a:tblPr>
              <a:tblGrid>
                <a:gridCol w="380906"/>
                <a:gridCol w="1995358"/>
                <a:gridCol w="1584176"/>
                <a:gridCol w="1008112"/>
                <a:gridCol w="1113196"/>
                <a:gridCol w="1263068"/>
              </a:tblGrid>
              <a:tr h="254146">
                <a:tc>
                  <a:txBody>
                    <a:bodyPr/>
                    <a:lstStyle/>
                    <a:p>
                      <a:pPr algn="ctr" fontAlgn="ctr"/>
                      <a:endParaRPr lang="en-GB" sz="900" b="1" i="0" u="none" strike="noStrike" dirty="0">
                        <a:solidFill>
                          <a:srgbClr val="666666"/>
                        </a:solidFill>
                        <a:effectLst/>
                        <a:latin typeface="Verdana"/>
                      </a:endParaRPr>
                    </a:p>
                  </a:txBody>
                  <a:tcPr marL="8767" marR="8767" marT="8767" marB="0" anchor="ctr">
                    <a:lnB w="12700" cap="flat" cmpd="sng" algn="ctr">
                      <a:solidFill>
                        <a:schemeClr val="tx1"/>
                      </a:solidFill>
                      <a:prstDash val="solid"/>
                      <a:round/>
                      <a:headEnd type="none" w="med" len="med"/>
                      <a:tailEnd type="none" w="med" len="med"/>
                    </a:lnB>
                  </a:tcPr>
                </a:tc>
                <a:tc>
                  <a:txBody>
                    <a:bodyPr/>
                    <a:lstStyle/>
                    <a:p>
                      <a:pPr algn="ctr" fontAlgn="ctr"/>
                      <a:endParaRPr lang="en-GB" sz="900" b="1" i="0" u="none" strike="noStrike" dirty="0">
                        <a:solidFill>
                          <a:srgbClr val="666666"/>
                        </a:solidFill>
                        <a:effectLst/>
                        <a:latin typeface="Verdana"/>
                      </a:endParaRPr>
                    </a:p>
                  </a:txBody>
                  <a:tcPr marL="8767" marR="8767" marT="8767" marB="0" anchor="ctr">
                    <a:lnB w="12700" cap="flat" cmpd="sng" algn="ctr">
                      <a:solidFill>
                        <a:schemeClr val="tx1"/>
                      </a:solidFill>
                      <a:prstDash val="solid"/>
                      <a:round/>
                      <a:headEnd type="none" w="med" len="med"/>
                      <a:tailEnd type="none" w="med" len="med"/>
                    </a:lnB>
                  </a:tcPr>
                </a:tc>
                <a:tc>
                  <a:txBody>
                    <a:bodyPr/>
                    <a:lstStyle/>
                    <a:p>
                      <a:pPr algn="ctr" fontAlgn="ctr"/>
                      <a:r>
                        <a:rPr lang="en-GB" sz="900" b="1" i="0" u="none" strike="noStrike" dirty="0" smtClean="0">
                          <a:solidFill>
                            <a:srgbClr val="666666"/>
                          </a:solidFill>
                          <a:effectLst/>
                          <a:latin typeface="Verdana"/>
                        </a:rPr>
                        <a:t>Dates</a:t>
                      </a:r>
                      <a:endParaRPr lang="en-GB" sz="900" b="1" i="0" u="none" strike="noStrike" dirty="0">
                        <a:solidFill>
                          <a:srgbClr val="666666"/>
                        </a:solidFill>
                        <a:effectLst/>
                        <a:latin typeface="Verdana"/>
                      </a:endParaRPr>
                    </a:p>
                  </a:txBody>
                  <a:tcPr marL="8767" marR="8767" marT="8767" marB="0" anchor="ctr">
                    <a:lnB w="12700" cap="flat" cmpd="sng" algn="ctr">
                      <a:solidFill>
                        <a:schemeClr val="tx1"/>
                      </a:solidFill>
                      <a:prstDash val="solid"/>
                      <a:round/>
                      <a:headEnd type="none" w="med" len="med"/>
                      <a:tailEnd type="none" w="med" len="med"/>
                    </a:lnB>
                  </a:tcPr>
                </a:tc>
                <a:tc>
                  <a:txBody>
                    <a:bodyPr/>
                    <a:lstStyle/>
                    <a:p>
                      <a:pPr algn="ctr" fontAlgn="ctr"/>
                      <a:r>
                        <a:rPr lang="en-GB" sz="900" b="1" i="0" u="none" strike="noStrike" dirty="0" smtClean="0">
                          <a:solidFill>
                            <a:srgbClr val="666666"/>
                          </a:solidFill>
                          <a:effectLst/>
                          <a:latin typeface="Verdana"/>
                        </a:rPr>
                        <a:t>Type</a:t>
                      </a:r>
                      <a:endParaRPr lang="en-GB" sz="900" b="1" i="0" u="none" strike="noStrike" dirty="0">
                        <a:solidFill>
                          <a:srgbClr val="666666"/>
                        </a:solidFill>
                        <a:effectLst/>
                        <a:latin typeface="Verdana"/>
                      </a:endParaRPr>
                    </a:p>
                  </a:txBody>
                  <a:tcPr marL="8767" marR="8767" marT="8767" marB="0" anchor="ctr">
                    <a:lnB w="12700" cap="flat" cmpd="sng" algn="ctr">
                      <a:solidFill>
                        <a:schemeClr val="tx1"/>
                      </a:solidFill>
                      <a:prstDash val="solid"/>
                      <a:round/>
                      <a:headEnd type="none" w="med" len="med"/>
                      <a:tailEnd type="none" w="med" len="med"/>
                    </a:lnB>
                  </a:tcPr>
                </a:tc>
                <a:tc>
                  <a:txBody>
                    <a:bodyPr/>
                    <a:lstStyle/>
                    <a:p>
                      <a:pPr algn="ctr" fontAlgn="ctr"/>
                      <a:r>
                        <a:rPr lang="en-GB" sz="900" b="1" i="0" u="none" strike="noStrike" dirty="0" smtClean="0">
                          <a:solidFill>
                            <a:srgbClr val="666666"/>
                          </a:solidFill>
                          <a:effectLst/>
                          <a:latin typeface="Verdana"/>
                        </a:rPr>
                        <a:t>Country</a:t>
                      </a:r>
                    </a:p>
                  </a:txBody>
                  <a:tcPr marL="8767" marR="8767" marT="8767" marB="0" anchor="ctr">
                    <a:lnB w="12700" cap="flat" cmpd="sng" algn="ctr">
                      <a:solidFill>
                        <a:schemeClr val="tx1"/>
                      </a:solidFill>
                      <a:prstDash val="solid"/>
                      <a:round/>
                      <a:headEnd type="none" w="med" len="med"/>
                      <a:tailEnd type="none" w="med" len="med"/>
                    </a:lnB>
                  </a:tcPr>
                </a:tc>
                <a:tc>
                  <a:txBody>
                    <a:bodyPr/>
                    <a:lstStyle/>
                    <a:p>
                      <a:pPr algn="ctr" fontAlgn="ctr"/>
                      <a:r>
                        <a:rPr lang="en-GB" sz="900" b="1" i="0" u="none" strike="noStrike" dirty="0" smtClean="0">
                          <a:solidFill>
                            <a:srgbClr val="666666"/>
                          </a:solidFill>
                          <a:effectLst/>
                          <a:latin typeface="Verdana"/>
                        </a:rPr>
                        <a:t>Location</a:t>
                      </a:r>
                      <a:endParaRPr lang="en-GB" sz="900" b="1" i="0" u="none" strike="noStrike" dirty="0">
                        <a:solidFill>
                          <a:srgbClr val="666666"/>
                        </a:solidFill>
                        <a:effectLst/>
                        <a:latin typeface="Verdana"/>
                      </a:endParaRPr>
                    </a:p>
                  </a:txBody>
                  <a:tcPr marL="8767" marR="8767" marT="8767" marB="0" anchor="ctr">
                    <a:lnB w="12700" cap="flat" cmpd="sng" algn="ctr">
                      <a:solidFill>
                        <a:schemeClr val="tx1"/>
                      </a:solidFill>
                      <a:prstDash val="solid"/>
                      <a:round/>
                      <a:headEnd type="none" w="med" len="med"/>
                      <a:tailEnd type="none" w="med" len="med"/>
                    </a:lnB>
                  </a:tcPr>
                </a:tc>
              </a:tr>
              <a:tr h="254146">
                <a:tc>
                  <a:txBody>
                    <a:bodyPr/>
                    <a:lstStyle/>
                    <a:p>
                      <a:pPr algn="ctr" fontAlgn="ctr"/>
                      <a:r>
                        <a:rPr lang="en-GB" sz="1000" b="0" i="0" u="none" strike="noStrike" dirty="0" smtClean="0">
                          <a:solidFill>
                            <a:srgbClr val="000000"/>
                          </a:solidFill>
                          <a:effectLst/>
                          <a:latin typeface="Calibri"/>
                        </a:rPr>
                        <a:t>1</a:t>
                      </a:r>
                    </a:p>
                  </a:txBody>
                  <a:tcPr marL="8767" marR="8767" marT="8767" marB="0" anchor="ctr">
                    <a:lnT w="12700" cap="flat" cmpd="sng" algn="ctr">
                      <a:solidFill>
                        <a:schemeClr val="tx1"/>
                      </a:solidFill>
                      <a:prstDash val="solid"/>
                      <a:round/>
                      <a:headEnd type="none" w="med" len="med"/>
                      <a:tailEnd type="none" w="med" len="med"/>
                    </a:lnT>
                  </a:tcPr>
                </a:tc>
                <a:tc>
                  <a:txBody>
                    <a:bodyPr/>
                    <a:lstStyle/>
                    <a:p>
                      <a:pPr algn="l" fontAlgn="ctr"/>
                      <a:r>
                        <a:rPr lang="en-GB" sz="1000" b="1" u="none" strike="noStrike" dirty="0">
                          <a:effectLst/>
                        </a:rPr>
                        <a:t>Bruker</a:t>
                      </a:r>
                      <a:r>
                        <a:rPr lang="en-GB" sz="1000" u="none" strike="noStrike" dirty="0">
                          <a:effectLst/>
                        </a:rPr>
                        <a:t> </a:t>
                      </a:r>
                      <a:r>
                        <a:rPr lang="en-GB" sz="1000" u="none" strike="noStrike" dirty="0" err="1">
                          <a:effectLst/>
                        </a:rPr>
                        <a:t>OpenLab</a:t>
                      </a:r>
                      <a:r>
                        <a:rPr lang="en-GB" sz="1000" u="none" strike="noStrike" dirty="0">
                          <a:effectLst/>
                        </a:rPr>
                        <a:t> Pakistan</a:t>
                      </a:r>
                      <a:endParaRPr lang="en-GB" sz="1000" b="0" i="0" u="none" strike="noStrike" dirty="0">
                        <a:solidFill>
                          <a:srgbClr val="000000"/>
                        </a:solidFill>
                        <a:effectLst/>
                        <a:latin typeface="Calibri"/>
                      </a:endParaRPr>
                    </a:p>
                  </a:txBody>
                  <a:tcPr marL="8767" marR="8767" marT="8767" marB="0" anchor="ctr">
                    <a:lnT w="12700" cap="flat" cmpd="sng" algn="ctr">
                      <a:solidFill>
                        <a:schemeClr val="tx1"/>
                      </a:solidFill>
                      <a:prstDash val="solid"/>
                      <a:round/>
                      <a:headEnd type="none" w="med" len="med"/>
                      <a:tailEnd type="none" w="med" len="med"/>
                    </a:lnT>
                  </a:tcPr>
                </a:tc>
                <a:tc>
                  <a:txBody>
                    <a:bodyPr/>
                    <a:lstStyle/>
                    <a:p>
                      <a:pPr algn="ctr" fontAlgn="ctr"/>
                      <a:r>
                        <a:rPr lang="en-GB" sz="900" u="none" strike="noStrike" dirty="0" smtClean="0">
                          <a:effectLst/>
                        </a:rPr>
                        <a:t>30 </a:t>
                      </a:r>
                      <a:r>
                        <a:rPr lang="en-GB" sz="900" u="none" strike="noStrike" dirty="0">
                          <a:effectLst/>
                        </a:rPr>
                        <a:t>Apr 2014 - </a:t>
                      </a:r>
                      <a:r>
                        <a:rPr lang="en-GB" sz="900" u="none" strike="noStrike" dirty="0" smtClean="0">
                          <a:effectLst/>
                        </a:rPr>
                        <a:t>8 </a:t>
                      </a:r>
                      <a:r>
                        <a:rPr lang="en-GB" sz="900" u="none" strike="noStrike" dirty="0">
                          <a:effectLst/>
                        </a:rPr>
                        <a:t>May 2014</a:t>
                      </a:r>
                      <a:endParaRPr lang="en-GB" sz="900" b="0" i="0" u="none" strike="noStrike" dirty="0">
                        <a:solidFill>
                          <a:srgbClr val="666666"/>
                        </a:solidFill>
                        <a:effectLst/>
                        <a:latin typeface="Verdana"/>
                      </a:endParaRPr>
                    </a:p>
                  </a:txBody>
                  <a:tcPr marL="8767" marR="8767" marT="8767" marB="0" anchor="ctr">
                    <a:lnT w="12700" cap="flat" cmpd="sng" algn="ctr">
                      <a:solidFill>
                        <a:schemeClr val="tx1"/>
                      </a:solidFill>
                      <a:prstDash val="solid"/>
                      <a:round/>
                      <a:headEnd type="none" w="med" len="med"/>
                      <a:tailEnd type="none" w="med" len="med"/>
                    </a:lnT>
                  </a:tcPr>
                </a:tc>
                <a:tc>
                  <a:txBody>
                    <a:bodyPr/>
                    <a:lstStyle/>
                    <a:p>
                      <a:pPr algn="l" fontAlgn="ctr"/>
                      <a:r>
                        <a:rPr lang="en-GB" sz="900" u="none" strike="noStrike" dirty="0" err="1">
                          <a:effectLst/>
                        </a:rPr>
                        <a:t>OpenLab</a:t>
                      </a:r>
                      <a:r>
                        <a:rPr lang="en-GB" sz="900" u="none" strike="noStrike" dirty="0">
                          <a:effectLst/>
                        </a:rPr>
                        <a:t> Type 2</a:t>
                      </a:r>
                      <a:endParaRPr lang="en-GB" sz="900" b="1" i="0" u="none" strike="noStrike" dirty="0">
                        <a:solidFill>
                          <a:srgbClr val="666666"/>
                        </a:solidFill>
                        <a:effectLst/>
                        <a:latin typeface="Verdana"/>
                      </a:endParaRPr>
                    </a:p>
                  </a:txBody>
                  <a:tcPr marL="8767" marR="8767" marT="8767" marB="0" anchor="ctr">
                    <a:lnT w="12700" cap="flat" cmpd="sng" algn="ctr">
                      <a:solidFill>
                        <a:schemeClr val="tx1"/>
                      </a:solidFill>
                      <a:prstDash val="solid"/>
                      <a:round/>
                      <a:headEnd type="none" w="med" len="med"/>
                      <a:tailEnd type="none" w="med" len="med"/>
                    </a:lnT>
                  </a:tcPr>
                </a:tc>
                <a:tc>
                  <a:txBody>
                    <a:bodyPr/>
                    <a:lstStyle/>
                    <a:p>
                      <a:pPr algn="l" fontAlgn="ctr"/>
                      <a:r>
                        <a:rPr lang="en-GB" sz="900" b="1" u="none" strike="noStrike" dirty="0">
                          <a:effectLst/>
                        </a:rPr>
                        <a:t>Pakistan</a:t>
                      </a:r>
                      <a:endParaRPr lang="en-GB" sz="900" b="1" i="0" u="none" strike="noStrike" dirty="0">
                        <a:solidFill>
                          <a:srgbClr val="666666"/>
                        </a:solidFill>
                        <a:effectLst/>
                        <a:latin typeface="Verdana"/>
                      </a:endParaRPr>
                    </a:p>
                  </a:txBody>
                  <a:tcPr marL="8767" marR="8767" marT="8767" marB="0" anchor="ctr">
                    <a:lnT w="12700" cap="flat" cmpd="sng" algn="ctr">
                      <a:solidFill>
                        <a:schemeClr val="tx1"/>
                      </a:solidFill>
                      <a:prstDash val="solid"/>
                      <a:round/>
                      <a:headEnd type="none" w="med" len="med"/>
                      <a:tailEnd type="none" w="med" len="med"/>
                    </a:lnT>
                  </a:tcPr>
                </a:tc>
                <a:tc>
                  <a:txBody>
                    <a:bodyPr/>
                    <a:lstStyle/>
                    <a:p>
                      <a:pPr algn="l" fontAlgn="ctr"/>
                      <a:r>
                        <a:rPr lang="en-GB" sz="900" u="none" strike="noStrike" dirty="0">
                          <a:effectLst/>
                        </a:rPr>
                        <a:t>Karachi</a:t>
                      </a:r>
                      <a:endParaRPr lang="en-GB" sz="900" b="0" i="0" u="none" strike="noStrike" dirty="0">
                        <a:solidFill>
                          <a:srgbClr val="666666"/>
                        </a:solidFill>
                        <a:effectLst/>
                        <a:latin typeface="Verdana"/>
                      </a:endParaRPr>
                    </a:p>
                  </a:txBody>
                  <a:tcPr marL="8767" marR="8767" marT="8767" marB="0" anchor="ctr">
                    <a:lnT w="12700" cap="flat" cmpd="sng" algn="ctr">
                      <a:solidFill>
                        <a:schemeClr val="tx1"/>
                      </a:solidFill>
                      <a:prstDash val="solid"/>
                      <a:round/>
                      <a:headEnd type="none" w="med" len="med"/>
                      <a:tailEnd type="none" w="med" len="med"/>
                    </a:lnT>
                  </a:tcPr>
                </a:tc>
              </a:tr>
              <a:tr h="254146">
                <a:tc>
                  <a:txBody>
                    <a:bodyPr/>
                    <a:lstStyle/>
                    <a:p>
                      <a:pPr algn="ctr" fontAlgn="ctr"/>
                      <a:r>
                        <a:rPr lang="en-GB" sz="1000" b="0" i="0" u="none" strike="noStrike" dirty="0" smtClean="0">
                          <a:solidFill>
                            <a:srgbClr val="000000"/>
                          </a:solidFill>
                          <a:effectLst/>
                          <a:latin typeface="Calibri"/>
                        </a:rPr>
                        <a:t>2</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u="none" strike="noStrike" dirty="0">
                          <a:effectLst/>
                        </a:rPr>
                        <a:t>Agilent</a:t>
                      </a:r>
                      <a:r>
                        <a:rPr lang="en-GB" sz="1000" u="none" strike="noStrike" dirty="0">
                          <a:effectLst/>
                        </a:rPr>
                        <a:t> </a:t>
                      </a:r>
                      <a:r>
                        <a:rPr lang="en-GB" sz="1000" u="none" strike="noStrike" dirty="0" err="1">
                          <a:effectLst/>
                        </a:rPr>
                        <a:t>OpenLab</a:t>
                      </a:r>
                      <a:r>
                        <a:rPr lang="en-GB" sz="1000" u="none" strike="noStrike" dirty="0">
                          <a:effectLst/>
                        </a:rPr>
                        <a:t> Argentina</a:t>
                      </a:r>
                      <a:endParaRPr lang="en-GB" sz="1000" b="0" i="0" u="none" strike="noStrike" dirty="0">
                        <a:solidFill>
                          <a:srgbClr val="000000"/>
                        </a:solidFill>
                        <a:effectLst/>
                        <a:latin typeface="Calibri"/>
                      </a:endParaRPr>
                    </a:p>
                  </a:txBody>
                  <a:tcPr marL="8767" marR="8767" marT="8767" marB="0" anchor="ctr"/>
                </a:tc>
                <a:tc>
                  <a:txBody>
                    <a:bodyPr/>
                    <a:lstStyle/>
                    <a:p>
                      <a:pPr algn="ctr" fontAlgn="ctr"/>
                      <a:r>
                        <a:rPr lang="en-GB" sz="900" u="none" strike="noStrike" dirty="0" smtClean="0">
                          <a:effectLst/>
                        </a:rPr>
                        <a:t>5 </a:t>
                      </a:r>
                      <a:r>
                        <a:rPr lang="en-GB" sz="900" u="none" strike="noStrike" dirty="0">
                          <a:effectLst/>
                        </a:rPr>
                        <a:t>May 2014 - </a:t>
                      </a:r>
                      <a:r>
                        <a:rPr lang="en-GB" sz="900" u="none" strike="noStrike" dirty="0" smtClean="0">
                          <a:effectLst/>
                        </a:rPr>
                        <a:t>10 </a:t>
                      </a:r>
                      <a:r>
                        <a:rPr lang="en-GB" sz="900" u="none" strike="noStrike" dirty="0">
                          <a:effectLst/>
                        </a:rPr>
                        <a:t>May 2014</a:t>
                      </a:r>
                      <a:endParaRPr lang="en-GB" sz="900" b="0"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dirty="0" err="1">
                          <a:effectLst/>
                        </a:rPr>
                        <a:t>OpenLab</a:t>
                      </a:r>
                      <a:r>
                        <a:rPr lang="en-GB" sz="900" u="none" strike="noStrike" dirty="0">
                          <a:effectLst/>
                        </a:rPr>
                        <a:t> Type 2</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b="1" u="none" strike="noStrike" dirty="0">
                          <a:effectLst/>
                        </a:rPr>
                        <a:t>Argentina</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s-ES" sz="900" u="none" strike="noStrike" dirty="0">
                          <a:effectLst/>
                        </a:rPr>
                        <a:t>La Plata and Buenos Aires</a:t>
                      </a:r>
                      <a:endParaRPr lang="es-ES" sz="900" b="0" i="0" u="none" strike="noStrike" dirty="0">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3</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u="none" strike="noStrike" dirty="0">
                          <a:effectLst/>
                        </a:rPr>
                        <a:t>Bruker</a:t>
                      </a:r>
                      <a:r>
                        <a:rPr lang="en-GB" sz="1000" u="none" strike="noStrike" dirty="0">
                          <a:effectLst/>
                        </a:rPr>
                        <a:t> </a:t>
                      </a:r>
                      <a:r>
                        <a:rPr lang="en-GB" sz="1000" u="none" strike="noStrike" dirty="0" err="1">
                          <a:effectLst/>
                        </a:rPr>
                        <a:t>OpenLab</a:t>
                      </a:r>
                      <a:r>
                        <a:rPr lang="en-GB" sz="1000" u="none" strike="noStrike" dirty="0">
                          <a:effectLst/>
                        </a:rPr>
                        <a:t> Morocco</a:t>
                      </a:r>
                      <a:endParaRPr lang="en-GB" sz="1000" b="0" i="0" u="none" strike="noStrike" dirty="0">
                        <a:solidFill>
                          <a:srgbClr val="000000"/>
                        </a:solidFill>
                        <a:effectLst/>
                        <a:latin typeface="Calibri"/>
                      </a:endParaRPr>
                    </a:p>
                  </a:txBody>
                  <a:tcPr marL="8767" marR="8767" marT="8767" marB="0" anchor="ctr"/>
                </a:tc>
                <a:tc>
                  <a:txBody>
                    <a:bodyPr/>
                    <a:lstStyle/>
                    <a:p>
                      <a:pPr algn="ctr" fontAlgn="ctr"/>
                      <a:r>
                        <a:rPr lang="en-GB" sz="900" u="none" strike="noStrike" dirty="0" smtClean="0">
                          <a:effectLst/>
                        </a:rPr>
                        <a:t>20 </a:t>
                      </a:r>
                      <a:r>
                        <a:rPr lang="en-GB" sz="900" u="none" strike="noStrike" dirty="0">
                          <a:effectLst/>
                        </a:rPr>
                        <a:t>May 2014 - </a:t>
                      </a:r>
                      <a:r>
                        <a:rPr lang="en-GB" sz="900" u="none" strike="noStrike" dirty="0" smtClean="0">
                          <a:effectLst/>
                        </a:rPr>
                        <a:t>20 </a:t>
                      </a:r>
                      <a:r>
                        <a:rPr lang="en-GB" sz="900" u="none" strike="noStrike" dirty="0">
                          <a:effectLst/>
                        </a:rPr>
                        <a:t>Jun 2014</a:t>
                      </a:r>
                      <a:endParaRPr lang="en-GB" sz="900" b="0"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Travelling Lab</a:t>
                      </a:r>
                      <a:endParaRPr lang="en-GB" sz="900" b="1" i="0" u="none" strike="noStrike">
                        <a:solidFill>
                          <a:srgbClr val="666666"/>
                        </a:solidFill>
                        <a:effectLst/>
                        <a:latin typeface="Verdana"/>
                      </a:endParaRPr>
                    </a:p>
                  </a:txBody>
                  <a:tcPr marL="8767" marR="8767" marT="8767" marB="0" anchor="ctr"/>
                </a:tc>
                <a:tc>
                  <a:txBody>
                    <a:bodyPr/>
                    <a:lstStyle/>
                    <a:p>
                      <a:pPr algn="l" fontAlgn="ctr"/>
                      <a:r>
                        <a:rPr lang="en-GB" sz="900" b="1" u="none" strike="noStrike" dirty="0">
                          <a:effectLst/>
                        </a:rPr>
                        <a:t>Morocco</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Rabat and Agadir</a:t>
                      </a:r>
                      <a:endParaRPr lang="en-GB" sz="900" b="0" i="0" u="none" strike="noStrike">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4</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u="none" strike="noStrike" dirty="0" err="1">
                          <a:effectLst/>
                        </a:rPr>
                        <a:t>PANalytical</a:t>
                      </a:r>
                      <a:r>
                        <a:rPr lang="en-GB" sz="1000" u="none" strike="noStrike" dirty="0">
                          <a:effectLst/>
                        </a:rPr>
                        <a:t> </a:t>
                      </a:r>
                      <a:r>
                        <a:rPr lang="en-GB" sz="1000" u="none" strike="noStrike" dirty="0" err="1">
                          <a:effectLst/>
                        </a:rPr>
                        <a:t>OpenLab</a:t>
                      </a:r>
                      <a:r>
                        <a:rPr lang="en-GB" sz="1000" u="none" strike="noStrike" dirty="0">
                          <a:effectLst/>
                        </a:rPr>
                        <a:t> Ghana</a:t>
                      </a:r>
                      <a:endParaRPr lang="en-GB" sz="1000" b="0" i="0" u="none" strike="noStrike" dirty="0">
                        <a:solidFill>
                          <a:srgbClr val="000000"/>
                        </a:solidFill>
                        <a:effectLst/>
                        <a:latin typeface="Calibri"/>
                      </a:endParaRPr>
                    </a:p>
                  </a:txBody>
                  <a:tcPr marL="8767" marR="8767" marT="8767" marB="0" anchor="ctr"/>
                </a:tc>
                <a:tc>
                  <a:txBody>
                    <a:bodyPr/>
                    <a:lstStyle/>
                    <a:p>
                      <a:pPr algn="ctr" fontAlgn="ctr"/>
                      <a:r>
                        <a:rPr lang="en-GB" sz="900" u="none" strike="noStrike" dirty="0" smtClean="0">
                          <a:effectLst/>
                        </a:rPr>
                        <a:t>9 </a:t>
                      </a:r>
                      <a:r>
                        <a:rPr lang="en-GB" sz="900" u="none" strike="noStrike" dirty="0">
                          <a:effectLst/>
                        </a:rPr>
                        <a:t>Jun 2014 - </a:t>
                      </a:r>
                      <a:r>
                        <a:rPr lang="en-GB" sz="900" u="none" strike="noStrike" dirty="0" smtClean="0">
                          <a:effectLst/>
                        </a:rPr>
                        <a:t>12 </a:t>
                      </a:r>
                      <a:r>
                        <a:rPr lang="en-GB" sz="900" u="none" strike="noStrike" dirty="0">
                          <a:effectLst/>
                        </a:rPr>
                        <a:t>Jun 2014</a:t>
                      </a:r>
                      <a:endParaRPr lang="en-GB" sz="900" b="0"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OpenLab Type 2</a:t>
                      </a:r>
                      <a:endParaRPr lang="en-GB" sz="900" b="1" i="0" u="none" strike="noStrike">
                        <a:solidFill>
                          <a:srgbClr val="666666"/>
                        </a:solidFill>
                        <a:effectLst/>
                        <a:latin typeface="Verdana"/>
                      </a:endParaRPr>
                    </a:p>
                  </a:txBody>
                  <a:tcPr marL="8767" marR="8767" marT="8767" marB="0" anchor="ctr"/>
                </a:tc>
                <a:tc>
                  <a:txBody>
                    <a:bodyPr/>
                    <a:lstStyle/>
                    <a:p>
                      <a:pPr algn="l" fontAlgn="ctr"/>
                      <a:r>
                        <a:rPr lang="en-GB" sz="900" b="1" u="none" strike="noStrike" dirty="0">
                          <a:effectLst/>
                        </a:rPr>
                        <a:t>Ghana</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dirty="0" smtClean="0">
                          <a:effectLst/>
                        </a:rPr>
                        <a:t>Accra</a:t>
                      </a:r>
                      <a:endParaRPr lang="en-GB" sz="900" b="0" i="0" u="none" strike="noStrike" dirty="0">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5</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u="none" strike="noStrike" dirty="0" err="1">
                          <a:effectLst/>
                        </a:rPr>
                        <a:t>Rigaku</a:t>
                      </a:r>
                      <a:r>
                        <a:rPr lang="en-GB" sz="1000" u="none" strike="noStrike" dirty="0">
                          <a:effectLst/>
                        </a:rPr>
                        <a:t> </a:t>
                      </a:r>
                      <a:r>
                        <a:rPr lang="en-GB" sz="1000" u="none" strike="noStrike" dirty="0" err="1">
                          <a:effectLst/>
                        </a:rPr>
                        <a:t>OpenLab</a:t>
                      </a:r>
                      <a:r>
                        <a:rPr lang="en-GB" sz="1000" u="none" strike="noStrike" dirty="0">
                          <a:effectLst/>
                        </a:rPr>
                        <a:t> Cambodia</a:t>
                      </a:r>
                      <a:endParaRPr lang="en-GB" sz="1000" b="0" i="0" u="none" strike="noStrike" dirty="0">
                        <a:solidFill>
                          <a:srgbClr val="000000"/>
                        </a:solidFill>
                        <a:effectLst/>
                        <a:latin typeface="Calibri"/>
                      </a:endParaRPr>
                    </a:p>
                  </a:txBody>
                  <a:tcPr marL="8767" marR="8767" marT="8767" marB="0" anchor="ctr"/>
                </a:tc>
                <a:tc>
                  <a:txBody>
                    <a:bodyPr/>
                    <a:lstStyle/>
                    <a:p>
                      <a:pPr algn="ctr" fontAlgn="ctr"/>
                      <a:r>
                        <a:rPr lang="en-GB" sz="900" u="none" strike="noStrike" dirty="0" smtClean="0">
                          <a:effectLst/>
                        </a:rPr>
                        <a:t>7 </a:t>
                      </a:r>
                      <a:r>
                        <a:rPr lang="en-GB" sz="900" u="none" strike="noStrike" dirty="0">
                          <a:effectLst/>
                        </a:rPr>
                        <a:t>Jul 2014 - </a:t>
                      </a:r>
                      <a:r>
                        <a:rPr lang="en-GB" sz="900" u="none" strike="noStrike" dirty="0" smtClean="0">
                          <a:effectLst/>
                        </a:rPr>
                        <a:t>11 </a:t>
                      </a:r>
                      <a:r>
                        <a:rPr lang="en-GB" sz="900" u="none" strike="noStrike" dirty="0">
                          <a:effectLst/>
                        </a:rPr>
                        <a:t>Jul 2014</a:t>
                      </a:r>
                      <a:endParaRPr lang="en-GB" sz="900" b="0"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OpenLab Type 2</a:t>
                      </a:r>
                      <a:endParaRPr lang="en-GB" sz="900" b="1" i="0" u="none" strike="noStrike">
                        <a:solidFill>
                          <a:srgbClr val="666666"/>
                        </a:solidFill>
                        <a:effectLst/>
                        <a:latin typeface="Verdana"/>
                      </a:endParaRPr>
                    </a:p>
                  </a:txBody>
                  <a:tcPr marL="8767" marR="8767" marT="8767" marB="0" anchor="ctr"/>
                </a:tc>
                <a:tc>
                  <a:txBody>
                    <a:bodyPr/>
                    <a:lstStyle/>
                    <a:p>
                      <a:pPr algn="l" fontAlgn="ctr"/>
                      <a:r>
                        <a:rPr lang="en-GB" sz="900" b="1" u="none" strike="noStrike" dirty="0">
                          <a:effectLst/>
                        </a:rPr>
                        <a:t>Cambodia</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Phnom Penh</a:t>
                      </a:r>
                      <a:endParaRPr lang="en-GB" sz="900" b="0" i="0" u="none" strike="noStrike">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6</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u="none" strike="noStrike" dirty="0">
                          <a:effectLst/>
                        </a:rPr>
                        <a:t>Bruker</a:t>
                      </a:r>
                      <a:r>
                        <a:rPr lang="en-GB" sz="1000" u="none" strike="noStrike" dirty="0">
                          <a:effectLst/>
                        </a:rPr>
                        <a:t> </a:t>
                      </a:r>
                      <a:r>
                        <a:rPr lang="en-GB" sz="1000" u="none" strike="noStrike" dirty="0" err="1">
                          <a:effectLst/>
                        </a:rPr>
                        <a:t>OpenLab</a:t>
                      </a:r>
                      <a:r>
                        <a:rPr lang="en-GB" sz="1000" u="none" strike="noStrike" dirty="0">
                          <a:effectLst/>
                        </a:rPr>
                        <a:t> Uruguay</a:t>
                      </a:r>
                      <a:endParaRPr lang="en-GB" sz="1000" b="0" i="0" u="none" strike="noStrike" dirty="0">
                        <a:solidFill>
                          <a:srgbClr val="000000"/>
                        </a:solidFill>
                        <a:effectLst/>
                        <a:latin typeface="Calibri"/>
                      </a:endParaRPr>
                    </a:p>
                  </a:txBody>
                  <a:tcPr marL="8767" marR="8767" marT="8767" marB="0" anchor="ctr"/>
                </a:tc>
                <a:tc>
                  <a:txBody>
                    <a:bodyPr/>
                    <a:lstStyle/>
                    <a:p>
                      <a:pPr algn="ctr" fontAlgn="ctr"/>
                      <a:r>
                        <a:rPr lang="en-GB" sz="900" u="none" strike="noStrike" dirty="0" smtClean="0">
                          <a:effectLst/>
                        </a:rPr>
                        <a:t>23 </a:t>
                      </a:r>
                      <a:r>
                        <a:rPr lang="en-GB" sz="900" u="none" strike="noStrike" dirty="0">
                          <a:effectLst/>
                        </a:rPr>
                        <a:t>Jul 2014 - </a:t>
                      </a:r>
                      <a:r>
                        <a:rPr lang="en-GB" sz="900" u="none" strike="noStrike" dirty="0" smtClean="0">
                          <a:effectLst/>
                        </a:rPr>
                        <a:t>31 </a:t>
                      </a:r>
                      <a:r>
                        <a:rPr lang="en-GB" sz="900" u="none" strike="noStrike" dirty="0">
                          <a:effectLst/>
                        </a:rPr>
                        <a:t>Jul 2014</a:t>
                      </a:r>
                      <a:endParaRPr lang="en-GB" sz="900" b="0"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dirty="0" err="1">
                          <a:effectLst/>
                        </a:rPr>
                        <a:t>OpenLab</a:t>
                      </a:r>
                      <a:r>
                        <a:rPr lang="en-GB" sz="900" u="none" strike="noStrike" dirty="0">
                          <a:effectLst/>
                        </a:rPr>
                        <a:t> Type 1</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b="1" u="none" strike="noStrike" dirty="0">
                          <a:effectLst/>
                        </a:rPr>
                        <a:t>Uruguay</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dirty="0">
                          <a:effectLst/>
                        </a:rPr>
                        <a:t>Montevideo</a:t>
                      </a:r>
                      <a:endParaRPr lang="en-GB" sz="900" b="0" i="0" u="none" strike="noStrike" dirty="0">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7</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u="none" strike="noStrike" dirty="0">
                          <a:effectLst/>
                        </a:rPr>
                        <a:t>Bruker</a:t>
                      </a:r>
                      <a:r>
                        <a:rPr lang="en-GB" sz="1000" u="none" strike="noStrike" dirty="0">
                          <a:effectLst/>
                        </a:rPr>
                        <a:t> </a:t>
                      </a:r>
                      <a:r>
                        <a:rPr lang="en-GB" sz="1000" u="none" strike="noStrike" dirty="0" err="1">
                          <a:effectLst/>
                        </a:rPr>
                        <a:t>OpenLab</a:t>
                      </a:r>
                      <a:r>
                        <a:rPr lang="en-GB" sz="1000" u="none" strike="noStrike" dirty="0">
                          <a:effectLst/>
                        </a:rPr>
                        <a:t> Indonesia</a:t>
                      </a:r>
                      <a:endParaRPr lang="en-GB" sz="1000" b="0" i="0" u="none" strike="noStrike" dirty="0">
                        <a:solidFill>
                          <a:srgbClr val="000000"/>
                        </a:solidFill>
                        <a:effectLst/>
                        <a:latin typeface="Calibri"/>
                      </a:endParaRPr>
                    </a:p>
                  </a:txBody>
                  <a:tcPr marL="8767" marR="8767" marT="8767" marB="0" anchor="ctr"/>
                </a:tc>
                <a:tc>
                  <a:txBody>
                    <a:bodyPr/>
                    <a:lstStyle/>
                    <a:p>
                      <a:pPr algn="ctr" fontAlgn="ctr"/>
                      <a:r>
                        <a:rPr lang="en-GB" sz="900" u="none" strike="noStrike" dirty="0" smtClean="0">
                          <a:effectLst/>
                        </a:rPr>
                        <a:t>18 </a:t>
                      </a:r>
                      <a:r>
                        <a:rPr lang="en-GB" sz="900" u="none" strike="noStrike" dirty="0">
                          <a:effectLst/>
                        </a:rPr>
                        <a:t>Aug 2014 - </a:t>
                      </a:r>
                      <a:r>
                        <a:rPr lang="en-GB" sz="900" u="none" strike="noStrike" dirty="0" smtClean="0">
                          <a:effectLst/>
                        </a:rPr>
                        <a:t>22 </a:t>
                      </a:r>
                      <a:r>
                        <a:rPr lang="en-GB" sz="900" u="none" strike="noStrike" dirty="0">
                          <a:effectLst/>
                        </a:rPr>
                        <a:t>Aug 2014</a:t>
                      </a:r>
                      <a:endParaRPr lang="en-GB" sz="900" b="0"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Travelling Lab</a:t>
                      </a:r>
                      <a:endParaRPr lang="en-GB" sz="900" b="1" i="0" u="none" strike="noStrike">
                        <a:solidFill>
                          <a:srgbClr val="666666"/>
                        </a:solidFill>
                        <a:effectLst/>
                        <a:latin typeface="Verdana"/>
                      </a:endParaRPr>
                    </a:p>
                  </a:txBody>
                  <a:tcPr marL="8767" marR="8767" marT="8767" marB="0" anchor="ctr"/>
                </a:tc>
                <a:tc>
                  <a:txBody>
                    <a:bodyPr/>
                    <a:lstStyle/>
                    <a:p>
                      <a:pPr algn="l" fontAlgn="ctr"/>
                      <a:r>
                        <a:rPr lang="en-GB" sz="900" b="1" u="none" strike="noStrike" dirty="0">
                          <a:effectLst/>
                        </a:rPr>
                        <a:t>Indonesia</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Bandung</a:t>
                      </a:r>
                      <a:endParaRPr lang="en-GB" sz="900" b="0" i="0" u="none" strike="noStrike">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8</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u="none" strike="noStrike" dirty="0">
                          <a:effectLst/>
                        </a:rPr>
                        <a:t>Agilent </a:t>
                      </a:r>
                      <a:r>
                        <a:rPr lang="en-GB" sz="1000" b="1" u="none" strike="noStrike" dirty="0" err="1" smtClean="0">
                          <a:effectLst/>
                        </a:rPr>
                        <a:t>OlexSys</a:t>
                      </a:r>
                      <a:r>
                        <a:rPr lang="en-GB" sz="1000" u="none" strike="noStrike" dirty="0" smtClean="0">
                          <a:effectLst/>
                        </a:rPr>
                        <a:t> </a:t>
                      </a:r>
                      <a:r>
                        <a:rPr lang="en-GB" sz="1000" u="none" strike="noStrike" dirty="0" err="1" smtClean="0">
                          <a:effectLst/>
                        </a:rPr>
                        <a:t>OpenLab</a:t>
                      </a:r>
                      <a:r>
                        <a:rPr lang="en-GB" sz="1000" u="none" strike="noStrike" dirty="0" smtClean="0">
                          <a:effectLst/>
                        </a:rPr>
                        <a:t> </a:t>
                      </a:r>
                      <a:r>
                        <a:rPr lang="en-GB" sz="1000" u="none" strike="noStrike" dirty="0">
                          <a:effectLst/>
                        </a:rPr>
                        <a:t>Turkey</a:t>
                      </a:r>
                      <a:endParaRPr lang="en-GB" sz="1000" b="0" i="0" u="none" strike="noStrike" dirty="0">
                        <a:solidFill>
                          <a:srgbClr val="000000"/>
                        </a:solidFill>
                        <a:effectLst/>
                        <a:latin typeface="Calibri"/>
                      </a:endParaRPr>
                    </a:p>
                  </a:txBody>
                  <a:tcPr marL="8767" marR="8767" marT="8767" marB="0" anchor="ctr"/>
                </a:tc>
                <a:tc>
                  <a:txBody>
                    <a:bodyPr/>
                    <a:lstStyle/>
                    <a:p>
                      <a:pPr algn="ctr" fontAlgn="ctr"/>
                      <a:r>
                        <a:rPr lang="en-GB" sz="900" u="none" strike="noStrike" dirty="0" smtClean="0">
                          <a:effectLst/>
                        </a:rPr>
                        <a:t>1 </a:t>
                      </a:r>
                      <a:r>
                        <a:rPr lang="en-GB" sz="900" u="none" strike="noStrike" dirty="0">
                          <a:effectLst/>
                        </a:rPr>
                        <a:t>Sep 2014 - </a:t>
                      </a:r>
                      <a:r>
                        <a:rPr lang="en-GB" sz="900" u="none" strike="noStrike" dirty="0" smtClean="0">
                          <a:effectLst/>
                        </a:rPr>
                        <a:t>5 </a:t>
                      </a:r>
                      <a:r>
                        <a:rPr lang="en-GB" sz="900" u="none" strike="noStrike" dirty="0">
                          <a:effectLst/>
                        </a:rPr>
                        <a:t>Sep 2014</a:t>
                      </a:r>
                      <a:endParaRPr lang="en-GB" sz="900" b="0"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OpenLab Type 2</a:t>
                      </a:r>
                      <a:endParaRPr lang="en-GB" sz="900" b="1" i="0" u="none" strike="noStrike">
                        <a:solidFill>
                          <a:srgbClr val="666666"/>
                        </a:solidFill>
                        <a:effectLst/>
                        <a:latin typeface="Verdana"/>
                      </a:endParaRPr>
                    </a:p>
                  </a:txBody>
                  <a:tcPr marL="8767" marR="8767" marT="8767" marB="0" anchor="ctr"/>
                </a:tc>
                <a:tc>
                  <a:txBody>
                    <a:bodyPr/>
                    <a:lstStyle/>
                    <a:p>
                      <a:pPr algn="l" fontAlgn="ctr"/>
                      <a:r>
                        <a:rPr lang="en-GB" sz="900" b="1" u="none" strike="noStrike" dirty="0">
                          <a:effectLst/>
                        </a:rPr>
                        <a:t>Turkey</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Izmir</a:t>
                      </a:r>
                      <a:endParaRPr lang="en-GB" sz="900" b="0" i="0" u="none" strike="noStrike">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9</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u="none" strike="noStrike" dirty="0">
                          <a:effectLst/>
                        </a:rPr>
                        <a:t>STOE DECTRIS </a:t>
                      </a:r>
                      <a:r>
                        <a:rPr lang="en-GB" sz="1000" b="1" u="none" strike="noStrike" dirty="0" err="1">
                          <a:effectLst/>
                        </a:rPr>
                        <a:t>Xenocs</a:t>
                      </a:r>
                      <a:r>
                        <a:rPr lang="en-GB" sz="1000" b="1" u="none" strike="noStrike" dirty="0">
                          <a:effectLst/>
                        </a:rPr>
                        <a:t> </a:t>
                      </a:r>
                      <a:r>
                        <a:rPr lang="en-GB" sz="1000" u="none" strike="noStrike" dirty="0" err="1">
                          <a:effectLst/>
                        </a:rPr>
                        <a:t>OpenFactory</a:t>
                      </a:r>
                      <a:endParaRPr lang="en-GB" sz="1000" b="0" i="0" u="none" strike="noStrike" dirty="0">
                        <a:solidFill>
                          <a:srgbClr val="000000"/>
                        </a:solidFill>
                        <a:effectLst/>
                        <a:latin typeface="Calibri"/>
                      </a:endParaRPr>
                    </a:p>
                  </a:txBody>
                  <a:tcPr marL="8767" marR="8767" marT="8767" marB="0" anchor="ctr"/>
                </a:tc>
                <a:tc>
                  <a:txBody>
                    <a:bodyPr/>
                    <a:lstStyle/>
                    <a:p>
                      <a:pPr algn="ctr" fontAlgn="ctr"/>
                      <a:r>
                        <a:rPr lang="en-GB" sz="900" u="none" strike="noStrike" dirty="0" smtClean="0">
                          <a:effectLst/>
                        </a:rPr>
                        <a:t>10 </a:t>
                      </a:r>
                      <a:r>
                        <a:rPr lang="en-GB" sz="900" u="none" strike="noStrike" dirty="0">
                          <a:effectLst/>
                        </a:rPr>
                        <a:t>Sep 2014 - </a:t>
                      </a:r>
                      <a:r>
                        <a:rPr lang="en-GB" sz="900" u="none" strike="noStrike" dirty="0" smtClean="0">
                          <a:effectLst/>
                        </a:rPr>
                        <a:t>19 </a:t>
                      </a:r>
                      <a:r>
                        <a:rPr lang="en-GB" sz="900" u="none" strike="noStrike" dirty="0">
                          <a:effectLst/>
                        </a:rPr>
                        <a:t>Sep 2014</a:t>
                      </a:r>
                      <a:endParaRPr lang="en-GB" sz="900" b="0"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OpenFactory</a:t>
                      </a:r>
                      <a:endParaRPr lang="en-GB" sz="900" b="1" i="0" u="none" strike="noStrike">
                        <a:solidFill>
                          <a:srgbClr val="666666"/>
                        </a:solidFill>
                        <a:effectLst/>
                        <a:latin typeface="Verdana"/>
                      </a:endParaRPr>
                    </a:p>
                  </a:txBody>
                  <a:tcPr marL="8767" marR="8767" marT="8767" marB="0" anchor="ctr"/>
                </a:tc>
                <a:tc>
                  <a:txBody>
                    <a:bodyPr/>
                    <a:lstStyle/>
                    <a:p>
                      <a:pPr algn="l" fontAlgn="ctr"/>
                      <a:r>
                        <a:rPr lang="en-GB" sz="900" b="1" u="none" strike="noStrike" dirty="0" smtClean="0">
                          <a:effectLst/>
                        </a:rPr>
                        <a:t>France and</a:t>
                      </a:r>
                      <a:r>
                        <a:rPr lang="en-GB" sz="900" b="1" u="none" strike="noStrike" baseline="0" dirty="0" smtClean="0">
                          <a:effectLst/>
                        </a:rPr>
                        <a:t> </a:t>
                      </a:r>
                      <a:r>
                        <a:rPr lang="en-GB" sz="900" b="1" u="none" strike="noStrike" dirty="0" smtClean="0">
                          <a:effectLst/>
                        </a:rPr>
                        <a:t>Germany</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Grenoble and Darmstadt</a:t>
                      </a:r>
                      <a:endParaRPr lang="en-GB" sz="900" b="0" i="0" u="none" strike="noStrike">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10</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u="none" strike="noStrike" dirty="0" err="1">
                          <a:effectLst/>
                        </a:rPr>
                        <a:t>Rigaku</a:t>
                      </a:r>
                      <a:r>
                        <a:rPr lang="en-GB" sz="1000" u="none" strike="noStrike" dirty="0">
                          <a:effectLst/>
                        </a:rPr>
                        <a:t> </a:t>
                      </a:r>
                      <a:r>
                        <a:rPr lang="en-GB" sz="1000" u="none" strike="noStrike" dirty="0" err="1">
                          <a:effectLst/>
                        </a:rPr>
                        <a:t>OpenLab</a:t>
                      </a:r>
                      <a:r>
                        <a:rPr lang="en-GB" sz="1000" u="none" strike="noStrike" dirty="0">
                          <a:effectLst/>
                        </a:rPr>
                        <a:t> Colombia</a:t>
                      </a:r>
                      <a:endParaRPr lang="en-GB" sz="1000" b="0" i="0" u="none" strike="noStrike" dirty="0">
                        <a:solidFill>
                          <a:srgbClr val="000000"/>
                        </a:solidFill>
                        <a:effectLst/>
                        <a:latin typeface="Calibri"/>
                      </a:endParaRPr>
                    </a:p>
                  </a:txBody>
                  <a:tcPr marL="8767" marR="8767" marT="8767" marB="0" anchor="ctr"/>
                </a:tc>
                <a:tc>
                  <a:txBody>
                    <a:bodyPr/>
                    <a:lstStyle/>
                    <a:p>
                      <a:pPr algn="ctr" fontAlgn="ctr"/>
                      <a:r>
                        <a:rPr lang="en-GB" sz="900" u="none" strike="noStrike" dirty="0" smtClean="0">
                          <a:effectLst/>
                        </a:rPr>
                        <a:t>27 </a:t>
                      </a:r>
                      <a:r>
                        <a:rPr lang="en-GB" sz="900" u="none" strike="noStrike" dirty="0">
                          <a:effectLst/>
                        </a:rPr>
                        <a:t>Oct 2014 - </a:t>
                      </a:r>
                      <a:r>
                        <a:rPr lang="en-GB" sz="900" u="none" strike="noStrike" dirty="0" smtClean="0">
                          <a:effectLst/>
                        </a:rPr>
                        <a:t>31 </a:t>
                      </a:r>
                      <a:r>
                        <a:rPr lang="en-GB" sz="900" u="none" strike="noStrike" dirty="0">
                          <a:effectLst/>
                        </a:rPr>
                        <a:t>Oct 2014</a:t>
                      </a:r>
                      <a:endParaRPr lang="en-GB" sz="900" b="0"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OpenLab Type 2</a:t>
                      </a:r>
                      <a:endParaRPr lang="en-GB" sz="900" b="1" i="0" u="none" strike="noStrike">
                        <a:solidFill>
                          <a:srgbClr val="666666"/>
                        </a:solidFill>
                        <a:effectLst/>
                        <a:latin typeface="Verdana"/>
                      </a:endParaRPr>
                    </a:p>
                  </a:txBody>
                  <a:tcPr marL="8767" marR="8767" marT="8767" marB="0" anchor="ctr"/>
                </a:tc>
                <a:tc>
                  <a:txBody>
                    <a:bodyPr/>
                    <a:lstStyle/>
                    <a:p>
                      <a:pPr algn="l" fontAlgn="ctr"/>
                      <a:r>
                        <a:rPr lang="en-GB" sz="900" b="1" u="none" strike="noStrike" dirty="0">
                          <a:effectLst/>
                        </a:rPr>
                        <a:t>Colombia</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Bucaramanga</a:t>
                      </a:r>
                      <a:endParaRPr lang="en-GB" sz="900" b="0" i="0" u="none" strike="noStrike">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11</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u="none" strike="noStrike" dirty="0" err="1">
                          <a:effectLst/>
                        </a:rPr>
                        <a:t>PANalytical</a:t>
                      </a:r>
                      <a:r>
                        <a:rPr lang="en-GB" sz="1000" u="none" strike="noStrike" dirty="0">
                          <a:effectLst/>
                        </a:rPr>
                        <a:t> </a:t>
                      </a:r>
                      <a:r>
                        <a:rPr lang="en-GB" sz="1000" u="none" strike="noStrike" dirty="0" err="1">
                          <a:effectLst/>
                        </a:rPr>
                        <a:t>OpenLab</a:t>
                      </a:r>
                      <a:r>
                        <a:rPr lang="en-GB" sz="1000" u="none" strike="noStrike" dirty="0">
                          <a:effectLst/>
                        </a:rPr>
                        <a:t> Mexico</a:t>
                      </a:r>
                      <a:endParaRPr lang="en-GB" sz="1000" b="0" i="0" u="none" strike="noStrike" dirty="0">
                        <a:solidFill>
                          <a:srgbClr val="000000"/>
                        </a:solidFill>
                        <a:effectLst/>
                        <a:latin typeface="Calibri"/>
                      </a:endParaRPr>
                    </a:p>
                  </a:txBody>
                  <a:tcPr marL="8767" marR="8767" marT="8767" marB="0" anchor="ctr"/>
                </a:tc>
                <a:tc>
                  <a:txBody>
                    <a:bodyPr/>
                    <a:lstStyle/>
                    <a:p>
                      <a:pPr algn="ctr" fontAlgn="ctr"/>
                      <a:r>
                        <a:rPr lang="en-GB" sz="900" u="none" strike="noStrike" dirty="0" smtClean="0">
                          <a:effectLst/>
                        </a:rPr>
                        <a:t>18 </a:t>
                      </a:r>
                      <a:r>
                        <a:rPr lang="en-GB" sz="900" u="none" strike="noStrike" dirty="0">
                          <a:effectLst/>
                        </a:rPr>
                        <a:t>Nov 2014 - </a:t>
                      </a:r>
                      <a:r>
                        <a:rPr lang="en-GB" sz="900" u="none" strike="noStrike" dirty="0" smtClean="0">
                          <a:effectLst/>
                        </a:rPr>
                        <a:t>21 </a:t>
                      </a:r>
                      <a:r>
                        <a:rPr lang="en-GB" sz="900" u="none" strike="noStrike" dirty="0">
                          <a:effectLst/>
                        </a:rPr>
                        <a:t>Nov 2014</a:t>
                      </a:r>
                      <a:endParaRPr lang="en-GB" sz="900" b="0"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OpenLab Type 2</a:t>
                      </a:r>
                      <a:endParaRPr lang="en-GB" sz="900" b="1" i="0" u="none" strike="noStrike">
                        <a:solidFill>
                          <a:srgbClr val="666666"/>
                        </a:solidFill>
                        <a:effectLst/>
                        <a:latin typeface="Verdana"/>
                      </a:endParaRPr>
                    </a:p>
                  </a:txBody>
                  <a:tcPr marL="8767" marR="8767" marT="8767" marB="0" anchor="ctr"/>
                </a:tc>
                <a:tc>
                  <a:txBody>
                    <a:bodyPr/>
                    <a:lstStyle/>
                    <a:p>
                      <a:pPr algn="l" fontAlgn="ctr"/>
                      <a:r>
                        <a:rPr lang="en-GB" sz="900" b="1" u="none" strike="noStrike" dirty="0">
                          <a:effectLst/>
                        </a:rPr>
                        <a:t>Mexico</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Mexico City</a:t>
                      </a:r>
                      <a:endParaRPr lang="en-GB" sz="900" b="0" i="0" u="none" strike="noStrike">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12</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u="none" strike="noStrike" dirty="0" smtClean="0">
                          <a:effectLst/>
                        </a:rPr>
                        <a:t>Agilent </a:t>
                      </a:r>
                      <a:r>
                        <a:rPr lang="en-GB" sz="1000" b="1" u="none" strike="noStrike" dirty="0" err="1" smtClean="0">
                          <a:effectLst/>
                        </a:rPr>
                        <a:t>OlexSys</a:t>
                      </a:r>
                      <a:r>
                        <a:rPr lang="en-GB" sz="1000" u="none" strike="noStrike" dirty="0" smtClean="0">
                          <a:effectLst/>
                        </a:rPr>
                        <a:t> </a:t>
                      </a:r>
                      <a:r>
                        <a:rPr lang="en-GB" sz="1000" u="none" strike="noStrike" dirty="0" err="1" smtClean="0">
                          <a:effectLst/>
                        </a:rPr>
                        <a:t>OpenLab</a:t>
                      </a:r>
                      <a:r>
                        <a:rPr lang="en-GB" sz="1000" u="none" strike="noStrike" dirty="0" smtClean="0">
                          <a:effectLst/>
                        </a:rPr>
                        <a:t> </a:t>
                      </a:r>
                      <a:r>
                        <a:rPr lang="en-GB" sz="1000" u="none" strike="noStrike" dirty="0">
                          <a:effectLst/>
                        </a:rPr>
                        <a:t>Hong Kong</a:t>
                      </a:r>
                      <a:endParaRPr lang="en-GB" sz="1000" b="0" i="0" u="none" strike="noStrike" dirty="0">
                        <a:solidFill>
                          <a:srgbClr val="000000"/>
                        </a:solidFill>
                        <a:effectLst/>
                        <a:latin typeface="Calibri"/>
                      </a:endParaRPr>
                    </a:p>
                  </a:txBody>
                  <a:tcPr marL="8767" marR="8767" marT="8767" marB="0" anchor="ctr"/>
                </a:tc>
                <a:tc>
                  <a:txBody>
                    <a:bodyPr/>
                    <a:lstStyle/>
                    <a:p>
                      <a:pPr algn="ctr" fontAlgn="ctr"/>
                      <a:r>
                        <a:rPr lang="en-GB" sz="900" u="none" strike="noStrike" dirty="0" smtClean="0">
                          <a:effectLst/>
                        </a:rPr>
                        <a:t>3 </a:t>
                      </a:r>
                      <a:r>
                        <a:rPr lang="en-GB" sz="900" u="none" strike="noStrike" dirty="0">
                          <a:effectLst/>
                        </a:rPr>
                        <a:t>Dec 2014 - </a:t>
                      </a:r>
                      <a:r>
                        <a:rPr lang="en-GB" sz="900" u="none" strike="noStrike" dirty="0" smtClean="0">
                          <a:effectLst/>
                        </a:rPr>
                        <a:t>7 </a:t>
                      </a:r>
                      <a:r>
                        <a:rPr lang="en-GB" sz="900" u="none" strike="noStrike" dirty="0">
                          <a:effectLst/>
                        </a:rPr>
                        <a:t>Dec 2014</a:t>
                      </a:r>
                      <a:endParaRPr lang="en-GB" sz="900" b="0"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OpenLab Type 2</a:t>
                      </a:r>
                      <a:endParaRPr lang="en-GB" sz="900" b="1" i="0" u="none" strike="noStrike">
                        <a:solidFill>
                          <a:srgbClr val="666666"/>
                        </a:solidFill>
                        <a:effectLst/>
                        <a:latin typeface="Verdana"/>
                      </a:endParaRPr>
                    </a:p>
                  </a:txBody>
                  <a:tcPr marL="8767" marR="8767" marT="8767" marB="0" anchor="ctr"/>
                </a:tc>
                <a:tc>
                  <a:txBody>
                    <a:bodyPr/>
                    <a:lstStyle/>
                    <a:p>
                      <a:pPr algn="l" fontAlgn="ctr"/>
                      <a:r>
                        <a:rPr lang="en-GB" sz="900" b="1" u="none" strike="noStrike" dirty="0">
                          <a:effectLst/>
                        </a:rPr>
                        <a:t>Hong Kong</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dirty="0">
                          <a:effectLst/>
                        </a:rPr>
                        <a:t>Hong Kong</a:t>
                      </a:r>
                      <a:endParaRPr lang="en-GB" sz="900" b="0" i="0" u="none" strike="noStrike" dirty="0">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13</a:t>
                      </a:r>
                      <a:endParaRPr lang="en-GB" sz="1000" b="0" i="0" u="none" strike="noStrike" dirty="0">
                        <a:solidFill>
                          <a:srgbClr val="000000"/>
                        </a:solidFill>
                        <a:effectLst/>
                        <a:latin typeface="Calibri"/>
                      </a:endParaRPr>
                    </a:p>
                  </a:txBody>
                  <a:tcPr marL="8767" marR="8767" marT="8767" marB="0" anchor="ctr">
                    <a:lnB w="12700" cap="flat" cmpd="sng" algn="ctr">
                      <a:solidFill>
                        <a:schemeClr val="tx1"/>
                      </a:solidFill>
                      <a:prstDash val="solid"/>
                      <a:round/>
                      <a:headEnd type="none" w="med" len="med"/>
                      <a:tailEnd type="none" w="med" len="med"/>
                    </a:lnB>
                  </a:tcPr>
                </a:tc>
                <a:tc>
                  <a:txBody>
                    <a:bodyPr/>
                    <a:lstStyle/>
                    <a:p>
                      <a:pPr algn="l" fontAlgn="ctr"/>
                      <a:r>
                        <a:rPr lang="en-GB" sz="1000" b="1" u="none" strike="noStrike" dirty="0">
                          <a:effectLst/>
                        </a:rPr>
                        <a:t>Bruker</a:t>
                      </a:r>
                      <a:r>
                        <a:rPr lang="en-GB" sz="1000" u="none" strike="noStrike" dirty="0">
                          <a:effectLst/>
                        </a:rPr>
                        <a:t> </a:t>
                      </a:r>
                      <a:r>
                        <a:rPr lang="en-GB" sz="1000" u="none" strike="noStrike" dirty="0" err="1">
                          <a:effectLst/>
                        </a:rPr>
                        <a:t>OpenLab</a:t>
                      </a:r>
                      <a:r>
                        <a:rPr lang="en-GB" sz="1000" u="none" strike="noStrike" dirty="0">
                          <a:effectLst/>
                        </a:rPr>
                        <a:t> Vietnam</a:t>
                      </a:r>
                      <a:endParaRPr lang="en-GB" sz="1000" b="0" i="0" u="none" strike="noStrike" dirty="0">
                        <a:solidFill>
                          <a:srgbClr val="000000"/>
                        </a:solidFill>
                        <a:effectLst/>
                        <a:latin typeface="Calibri"/>
                      </a:endParaRPr>
                    </a:p>
                  </a:txBody>
                  <a:tcPr marL="8767" marR="8767" marT="8767" marB="0" anchor="ctr">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smtClean="0">
                          <a:effectLst/>
                        </a:rPr>
                        <a:t>8 </a:t>
                      </a:r>
                      <a:r>
                        <a:rPr lang="en-GB" sz="900" u="none" strike="noStrike" dirty="0">
                          <a:effectLst/>
                        </a:rPr>
                        <a:t>Dec 2014 - </a:t>
                      </a:r>
                      <a:r>
                        <a:rPr lang="en-GB" sz="900" u="none" strike="noStrike" dirty="0" smtClean="0">
                          <a:effectLst/>
                        </a:rPr>
                        <a:t>12 </a:t>
                      </a:r>
                      <a:r>
                        <a:rPr lang="en-GB" sz="900" u="none" strike="noStrike" dirty="0">
                          <a:effectLst/>
                        </a:rPr>
                        <a:t>Dec 2014</a:t>
                      </a:r>
                      <a:endParaRPr lang="en-GB" sz="900" b="0" i="0" u="none" strike="noStrike" dirty="0">
                        <a:solidFill>
                          <a:srgbClr val="666666"/>
                        </a:solidFill>
                        <a:effectLst/>
                        <a:latin typeface="Verdana"/>
                      </a:endParaRPr>
                    </a:p>
                  </a:txBody>
                  <a:tcPr marL="8767" marR="8767" marT="8767" marB="0" anchor="ctr">
                    <a:lnB w="12700" cap="flat" cmpd="sng" algn="ctr">
                      <a:solidFill>
                        <a:schemeClr val="tx1"/>
                      </a:solidFill>
                      <a:prstDash val="solid"/>
                      <a:round/>
                      <a:headEnd type="none" w="med" len="med"/>
                      <a:tailEnd type="none" w="med" len="med"/>
                    </a:lnB>
                  </a:tcPr>
                </a:tc>
                <a:tc>
                  <a:txBody>
                    <a:bodyPr/>
                    <a:lstStyle/>
                    <a:p>
                      <a:pPr algn="l" fontAlgn="ctr"/>
                      <a:r>
                        <a:rPr lang="en-GB" sz="900" u="none" strike="noStrike">
                          <a:effectLst/>
                        </a:rPr>
                        <a:t>OpenLab Type 2</a:t>
                      </a:r>
                      <a:endParaRPr lang="en-GB" sz="900" b="1" i="0" u="none" strike="noStrike">
                        <a:solidFill>
                          <a:srgbClr val="666666"/>
                        </a:solidFill>
                        <a:effectLst/>
                        <a:latin typeface="Verdana"/>
                      </a:endParaRPr>
                    </a:p>
                  </a:txBody>
                  <a:tcPr marL="8767" marR="8767" marT="8767" marB="0" anchor="ctr">
                    <a:lnB w="12700" cap="flat" cmpd="sng" algn="ctr">
                      <a:solidFill>
                        <a:schemeClr val="tx1"/>
                      </a:solidFill>
                      <a:prstDash val="solid"/>
                      <a:round/>
                      <a:headEnd type="none" w="med" len="med"/>
                      <a:tailEnd type="none" w="med" len="med"/>
                    </a:lnB>
                  </a:tcPr>
                </a:tc>
                <a:tc>
                  <a:txBody>
                    <a:bodyPr/>
                    <a:lstStyle/>
                    <a:p>
                      <a:pPr algn="l" fontAlgn="ctr"/>
                      <a:r>
                        <a:rPr lang="en-GB" sz="900" b="1" u="none" strike="noStrike" dirty="0">
                          <a:effectLst/>
                        </a:rPr>
                        <a:t>Vietnam</a:t>
                      </a:r>
                      <a:endParaRPr lang="en-GB" sz="900" b="1" i="0" u="none" strike="noStrike" dirty="0">
                        <a:solidFill>
                          <a:srgbClr val="666666"/>
                        </a:solidFill>
                        <a:effectLst/>
                        <a:latin typeface="Verdana"/>
                      </a:endParaRPr>
                    </a:p>
                  </a:txBody>
                  <a:tcPr marL="8767" marR="8767" marT="8767" marB="0" anchor="ctr">
                    <a:lnB w="12700" cap="flat" cmpd="sng" algn="ctr">
                      <a:solidFill>
                        <a:schemeClr val="tx1"/>
                      </a:solidFill>
                      <a:prstDash val="solid"/>
                      <a:round/>
                      <a:headEnd type="none" w="med" len="med"/>
                      <a:tailEnd type="none" w="med" len="med"/>
                    </a:lnB>
                  </a:tcPr>
                </a:tc>
                <a:tc>
                  <a:txBody>
                    <a:bodyPr/>
                    <a:lstStyle/>
                    <a:p>
                      <a:pPr algn="l" fontAlgn="ctr"/>
                      <a:r>
                        <a:rPr lang="en-GB" sz="900" u="none" strike="noStrike" dirty="0" err="1">
                          <a:effectLst/>
                        </a:rPr>
                        <a:t>Ho</a:t>
                      </a:r>
                      <a:r>
                        <a:rPr lang="en-GB" sz="900" u="none" strike="noStrike" dirty="0">
                          <a:effectLst/>
                        </a:rPr>
                        <a:t> Chi Minh City</a:t>
                      </a:r>
                      <a:endParaRPr lang="en-GB" sz="900" b="0" i="0" u="none" strike="noStrike" dirty="0">
                        <a:solidFill>
                          <a:srgbClr val="666666"/>
                        </a:solidFill>
                        <a:effectLst/>
                        <a:latin typeface="Verdana"/>
                      </a:endParaRPr>
                    </a:p>
                  </a:txBody>
                  <a:tcPr marL="8767" marR="8767" marT="8767" marB="0" anchor="ctr">
                    <a:lnB w="12700" cap="flat" cmpd="sng" algn="ctr">
                      <a:solidFill>
                        <a:schemeClr val="tx1"/>
                      </a:solidFill>
                      <a:prstDash val="solid"/>
                      <a:round/>
                      <a:headEnd type="none" w="med" len="med"/>
                      <a:tailEnd type="none" w="med" len="med"/>
                    </a:lnB>
                  </a:tcPr>
                </a:tc>
              </a:tr>
              <a:tr h="254146">
                <a:tc>
                  <a:txBody>
                    <a:bodyPr/>
                    <a:lstStyle/>
                    <a:p>
                      <a:pPr algn="ctr" fontAlgn="ctr"/>
                      <a:r>
                        <a:rPr lang="en-GB" sz="1000" b="0" i="0" u="none" strike="noStrike" dirty="0" smtClean="0">
                          <a:solidFill>
                            <a:srgbClr val="000000"/>
                          </a:solidFill>
                          <a:effectLst/>
                          <a:latin typeface="Calibri"/>
                        </a:rPr>
                        <a:t>14</a:t>
                      </a:r>
                      <a:endParaRPr lang="en-GB" sz="1000" b="0" i="0" u="none" strike="noStrike" dirty="0">
                        <a:solidFill>
                          <a:srgbClr val="000000"/>
                        </a:solidFill>
                        <a:effectLst/>
                        <a:latin typeface="Calibri"/>
                      </a:endParaRPr>
                    </a:p>
                  </a:txBody>
                  <a:tcPr marL="8767" marR="8767" marT="8767" marB="0" anchor="ctr">
                    <a:lnT w="12700" cap="flat" cmpd="sng" algn="ctr">
                      <a:solidFill>
                        <a:schemeClr val="tx1"/>
                      </a:solidFill>
                      <a:prstDash val="solid"/>
                      <a:round/>
                      <a:headEnd type="none" w="med" len="med"/>
                      <a:tailEnd type="none" w="med" len="med"/>
                    </a:lnT>
                  </a:tcPr>
                </a:tc>
                <a:tc>
                  <a:txBody>
                    <a:bodyPr/>
                    <a:lstStyle/>
                    <a:p>
                      <a:pPr algn="l" fontAlgn="ctr"/>
                      <a:r>
                        <a:rPr lang="en-GB" sz="1000" b="1" u="none" strike="noStrike" dirty="0" err="1">
                          <a:effectLst/>
                        </a:rPr>
                        <a:t>PANalytical</a:t>
                      </a:r>
                      <a:r>
                        <a:rPr lang="en-GB" sz="1000" u="none" strike="noStrike" dirty="0">
                          <a:effectLst/>
                        </a:rPr>
                        <a:t> </a:t>
                      </a:r>
                      <a:r>
                        <a:rPr lang="en-GB" sz="1000" u="none" strike="noStrike" dirty="0" err="1">
                          <a:effectLst/>
                        </a:rPr>
                        <a:t>OpenLab</a:t>
                      </a:r>
                      <a:r>
                        <a:rPr lang="en-GB" sz="1000" u="none" strike="noStrike" dirty="0">
                          <a:effectLst/>
                        </a:rPr>
                        <a:t> Turkey</a:t>
                      </a:r>
                      <a:endParaRPr lang="en-GB" sz="1000" b="0" i="0" u="none" strike="noStrike" dirty="0">
                        <a:solidFill>
                          <a:srgbClr val="000000"/>
                        </a:solidFill>
                        <a:effectLst/>
                        <a:latin typeface="Calibri"/>
                      </a:endParaRPr>
                    </a:p>
                  </a:txBody>
                  <a:tcPr marL="8767" marR="8767" marT="8767" marB="0" anchor="ctr">
                    <a:lnT w="12700" cap="flat" cmpd="sng" algn="ctr">
                      <a:solidFill>
                        <a:schemeClr val="tx1"/>
                      </a:solidFill>
                      <a:prstDash val="solid"/>
                      <a:round/>
                      <a:headEnd type="none" w="med" len="med"/>
                      <a:tailEnd type="none" w="med" len="med"/>
                    </a:lnT>
                  </a:tcPr>
                </a:tc>
                <a:tc>
                  <a:txBody>
                    <a:bodyPr/>
                    <a:lstStyle/>
                    <a:p>
                      <a:pPr algn="ctr" fontAlgn="ctr"/>
                      <a:r>
                        <a:rPr lang="en-GB" sz="900" u="none" strike="noStrike" dirty="0" smtClean="0">
                          <a:effectLst/>
                        </a:rPr>
                        <a:t>19 </a:t>
                      </a:r>
                      <a:r>
                        <a:rPr lang="en-GB" sz="900" u="none" strike="noStrike" dirty="0">
                          <a:effectLst/>
                        </a:rPr>
                        <a:t>Jan 2015 - </a:t>
                      </a:r>
                      <a:r>
                        <a:rPr lang="en-GB" sz="900" u="none" strike="noStrike" dirty="0" smtClean="0">
                          <a:effectLst/>
                        </a:rPr>
                        <a:t>22 </a:t>
                      </a:r>
                      <a:r>
                        <a:rPr lang="en-GB" sz="900" u="none" strike="noStrike" dirty="0">
                          <a:effectLst/>
                        </a:rPr>
                        <a:t>Jan 2015</a:t>
                      </a:r>
                      <a:endParaRPr lang="en-GB" sz="900" b="0" i="0" u="none" strike="noStrike" dirty="0">
                        <a:solidFill>
                          <a:srgbClr val="666666"/>
                        </a:solidFill>
                        <a:effectLst/>
                        <a:latin typeface="Verdana"/>
                      </a:endParaRPr>
                    </a:p>
                  </a:txBody>
                  <a:tcPr marL="8767" marR="8767" marT="8767" marB="0" anchor="ctr">
                    <a:lnT w="12700" cap="flat" cmpd="sng" algn="ctr">
                      <a:solidFill>
                        <a:schemeClr val="tx1"/>
                      </a:solidFill>
                      <a:prstDash val="solid"/>
                      <a:round/>
                      <a:headEnd type="none" w="med" len="med"/>
                      <a:tailEnd type="none" w="med" len="med"/>
                    </a:lnT>
                  </a:tcPr>
                </a:tc>
                <a:tc>
                  <a:txBody>
                    <a:bodyPr/>
                    <a:lstStyle/>
                    <a:p>
                      <a:pPr algn="l" fontAlgn="ctr"/>
                      <a:r>
                        <a:rPr lang="en-GB" sz="900" u="none" strike="noStrike" dirty="0" err="1">
                          <a:effectLst/>
                        </a:rPr>
                        <a:t>OpenLab</a:t>
                      </a:r>
                      <a:r>
                        <a:rPr lang="en-GB" sz="900" u="none" strike="noStrike" dirty="0">
                          <a:effectLst/>
                        </a:rPr>
                        <a:t> Type 2</a:t>
                      </a:r>
                      <a:endParaRPr lang="en-GB" sz="900" b="1" i="0" u="none" strike="noStrike" dirty="0">
                        <a:solidFill>
                          <a:srgbClr val="666666"/>
                        </a:solidFill>
                        <a:effectLst/>
                        <a:latin typeface="Verdana"/>
                      </a:endParaRPr>
                    </a:p>
                  </a:txBody>
                  <a:tcPr marL="8767" marR="8767" marT="8767" marB="0" anchor="ctr">
                    <a:lnT w="12700" cap="flat" cmpd="sng" algn="ctr">
                      <a:solidFill>
                        <a:schemeClr val="tx1"/>
                      </a:solidFill>
                      <a:prstDash val="solid"/>
                      <a:round/>
                      <a:headEnd type="none" w="med" len="med"/>
                      <a:tailEnd type="none" w="med" len="med"/>
                    </a:lnT>
                  </a:tcPr>
                </a:tc>
                <a:tc>
                  <a:txBody>
                    <a:bodyPr/>
                    <a:lstStyle/>
                    <a:p>
                      <a:pPr algn="l" fontAlgn="ctr"/>
                      <a:r>
                        <a:rPr lang="en-GB" sz="900" b="1" u="none" strike="noStrike" dirty="0">
                          <a:effectLst/>
                        </a:rPr>
                        <a:t>Turkey</a:t>
                      </a:r>
                      <a:endParaRPr lang="en-GB" sz="900" b="1" i="0" u="none" strike="noStrike" dirty="0">
                        <a:solidFill>
                          <a:srgbClr val="666666"/>
                        </a:solidFill>
                        <a:effectLst/>
                        <a:latin typeface="Verdana"/>
                      </a:endParaRPr>
                    </a:p>
                  </a:txBody>
                  <a:tcPr marL="8767" marR="8767" marT="8767" marB="0" anchor="ctr">
                    <a:lnT w="12700" cap="flat" cmpd="sng" algn="ctr">
                      <a:solidFill>
                        <a:schemeClr val="tx1"/>
                      </a:solidFill>
                      <a:prstDash val="solid"/>
                      <a:round/>
                      <a:headEnd type="none" w="med" len="med"/>
                      <a:tailEnd type="none" w="med" len="med"/>
                    </a:lnT>
                  </a:tcPr>
                </a:tc>
                <a:tc>
                  <a:txBody>
                    <a:bodyPr/>
                    <a:lstStyle/>
                    <a:p>
                      <a:pPr algn="l" fontAlgn="ctr"/>
                      <a:r>
                        <a:rPr lang="en-GB" sz="900" u="none" strike="noStrike" dirty="0">
                          <a:effectLst/>
                        </a:rPr>
                        <a:t>Ankara</a:t>
                      </a:r>
                      <a:endParaRPr lang="en-GB" sz="900" b="0" i="0" u="none" strike="noStrike" dirty="0">
                        <a:solidFill>
                          <a:srgbClr val="666666"/>
                        </a:solidFill>
                        <a:effectLst/>
                        <a:latin typeface="Verdana"/>
                      </a:endParaRPr>
                    </a:p>
                  </a:txBody>
                  <a:tcPr marL="8767" marR="8767" marT="8767" marB="0" anchor="ctr">
                    <a:lnT w="12700" cap="flat" cmpd="sng" algn="ctr">
                      <a:solidFill>
                        <a:schemeClr val="tx1"/>
                      </a:solidFill>
                      <a:prstDash val="solid"/>
                      <a:round/>
                      <a:headEnd type="none" w="med" len="med"/>
                      <a:tailEnd type="none" w="med" len="med"/>
                    </a:lnT>
                  </a:tcPr>
                </a:tc>
              </a:tr>
              <a:tr h="254146">
                <a:tc>
                  <a:txBody>
                    <a:bodyPr/>
                    <a:lstStyle/>
                    <a:p>
                      <a:pPr algn="ctr" fontAlgn="ctr"/>
                      <a:r>
                        <a:rPr lang="en-GB" sz="1000" b="0" i="0" u="none" strike="noStrike" dirty="0" smtClean="0">
                          <a:solidFill>
                            <a:srgbClr val="000000"/>
                          </a:solidFill>
                          <a:effectLst/>
                          <a:latin typeface="Calibri"/>
                        </a:rPr>
                        <a:t>15</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u="none" strike="noStrike" dirty="0">
                          <a:effectLst/>
                        </a:rPr>
                        <a:t>Bruker</a:t>
                      </a:r>
                      <a:r>
                        <a:rPr lang="en-GB" sz="1000" u="none" strike="noStrike" dirty="0">
                          <a:effectLst/>
                        </a:rPr>
                        <a:t> </a:t>
                      </a:r>
                      <a:r>
                        <a:rPr lang="en-GB" sz="1000" u="none" strike="noStrike" dirty="0" err="1">
                          <a:effectLst/>
                        </a:rPr>
                        <a:t>OpenLab</a:t>
                      </a:r>
                      <a:r>
                        <a:rPr lang="en-GB" sz="1000" u="none" strike="noStrike" dirty="0">
                          <a:effectLst/>
                        </a:rPr>
                        <a:t> Algeria</a:t>
                      </a:r>
                      <a:endParaRPr lang="en-GB" sz="1000" b="0" i="0" u="none" strike="noStrike" dirty="0">
                        <a:solidFill>
                          <a:srgbClr val="000000"/>
                        </a:solidFill>
                        <a:effectLst/>
                        <a:latin typeface="Calibri"/>
                      </a:endParaRPr>
                    </a:p>
                  </a:txBody>
                  <a:tcPr marL="8767" marR="8767" marT="8767" marB="0" anchor="ctr"/>
                </a:tc>
                <a:tc>
                  <a:txBody>
                    <a:bodyPr/>
                    <a:lstStyle/>
                    <a:p>
                      <a:pPr algn="ctr" fontAlgn="ctr"/>
                      <a:r>
                        <a:rPr lang="en-GB" sz="900" u="none" strike="noStrike" dirty="0" smtClean="0">
                          <a:effectLst/>
                        </a:rPr>
                        <a:t>9 </a:t>
                      </a:r>
                      <a:r>
                        <a:rPr lang="en-GB" sz="900" u="none" strike="noStrike" dirty="0">
                          <a:effectLst/>
                        </a:rPr>
                        <a:t>May 2015 - </a:t>
                      </a:r>
                      <a:r>
                        <a:rPr lang="en-GB" sz="900" u="none" strike="noStrike" dirty="0" smtClean="0">
                          <a:effectLst/>
                        </a:rPr>
                        <a:t>14 </a:t>
                      </a:r>
                      <a:r>
                        <a:rPr lang="en-GB" sz="900" u="none" strike="noStrike" dirty="0">
                          <a:effectLst/>
                        </a:rPr>
                        <a:t>May 2015</a:t>
                      </a:r>
                      <a:endParaRPr lang="en-GB" sz="900" b="0"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a:effectLst/>
                        </a:rPr>
                        <a:t>OpenLab Type 2</a:t>
                      </a:r>
                      <a:endParaRPr lang="en-GB" sz="900" b="1" i="0" u="none" strike="noStrike">
                        <a:solidFill>
                          <a:srgbClr val="666666"/>
                        </a:solidFill>
                        <a:effectLst/>
                        <a:latin typeface="Verdana"/>
                      </a:endParaRPr>
                    </a:p>
                  </a:txBody>
                  <a:tcPr marL="8767" marR="8767" marT="8767" marB="0" anchor="ctr"/>
                </a:tc>
                <a:tc>
                  <a:txBody>
                    <a:bodyPr/>
                    <a:lstStyle/>
                    <a:p>
                      <a:pPr algn="l" fontAlgn="ctr"/>
                      <a:r>
                        <a:rPr lang="en-GB" sz="900" b="1" u="none" strike="noStrike" dirty="0">
                          <a:effectLst/>
                        </a:rPr>
                        <a:t>Algeria</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dirty="0">
                          <a:effectLst/>
                        </a:rPr>
                        <a:t>Constantine</a:t>
                      </a:r>
                      <a:endParaRPr lang="en-GB" sz="900" b="0" i="0" u="none" strike="noStrike" dirty="0">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16</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u="none" strike="noStrike" dirty="0">
                          <a:effectLst/>
                        </a:rPr>
                        <a:t>Bruker</a:t>
                      </a:r>
                      <a:r>
                        <a:rPr lang="en-GB" sz="1000" u="none" strike="noStrike" dirty="0">
                          <a:effectLst/>
                        </a:rPr>
                        <a:t> </a:t>
                      </a:r>
                      <a:r>
                        <a:rPr lang="en-GB" sz="1000" u="none" strike="noStrike" dirty="0" err="1">
                          <a:effectLst/>
                        </a:rPr>
                        <a:t>OpenLab</a:t>
                      </a:r>
                      <a:r>
                        <a:rPr lang="en-GB" sz="1000" u="none" strike="noStrike" dirty="0">
                          <a:effectLst/>
                        </a:rPr>
                        <a:t> Tunisia</a:t>
                      </a:r>
                      <a:endParaRPr lang="en-GB" sz="1000" b="0" i="0" u="none" strike="noStrike" dirty="0">
                        <a:solidFill>
                          <a:srgbClr val="000000"/>
                        </a:solidFill>
                        <a:effectLst/>
                        <a:latin typeface="Calibri"/>
                      </a:endParaRPr>
                    </a:p>
                  </a:txBody>
                  <a:tcPr marL="8767" marR="8767" marT="8767" marB="0" anchor="ctr"/>
                </a:tc>
                <a:tc>
                  <a:txBody>
                    <a:bodyPr/>
                    <a:lstStyle/>
                    <a:p>
                      <a:pPr algn="ctr" fontAlgn="ctr"/>
                      <a:r>
                        <a:rPr lang="en-GB" sz="900" u="none" strike="noStrike" dirty="0" smtClean="0">
                          <a:effectLst/>
                        </a:rPr>
                        <a:t>14 </a:t>
                      </a:r>
                      <a:r>
                        <a:rPr lang="en-GB" sz="900" u="none" strike="noStrike" dirty="0">
                          <a:effectLst/>
                        </a:rPr>
                        <a:t>May 2015 - </a:t>
                      </a:r>
                      <a:r>
                        <a:rPr lang="en-GB" sz="900" u="none" strike="noStrike" dirty="0" smtClean="0">
                          <a:effectLst/>
                        </a:rPr>
                        <a:t>23 </a:t>
                      </a:r>
                      <a:r>
                        <a:rPr lang="en-GB" sz="900" u="none" strike="noStrike" dirty="0">
                          <a:effectLst/>
                        </a:rPr>
                        <a:t>May 2015</a:t>
                      </a:r>
                      <a:endParaRPr lang="en-GB" sz="900" b="0"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dirty="0">
                          <a:effectLst/>
                        </a:rPr>
                        <a:t>Travelling Lab</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b="1" u="none" strike="noStrike" dirty="0">
                          <a:effectLst/>
                        </a:rPr>
                        <a:t>Tunisia</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dirty="0">
                          <a:effectLst/>
                        </a:rPr>
                        <a:t>Monastir and </a:t>
                      </a:r>
                      <a:r>
                        <a:rPr lang="en-GB" sz="900" u="none" strike="noStrike" dirty="0" err="1">
                          <a:effectLst/>
                        </a:rPr>
                        <a:t>Nabeul</a:t>
                      </a:r>
                      <a:endParaRPr lang="en-GB" sz="900" b="0" i="0" u="none" strike="noStrike" dirty="0">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17</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i="0" u="none" strike="noStrike" dirty="0" smtClean="0">
                          <a:solidFill>
                            <a:srgbClr val="000000"/>
                          </a:solidFill>
                          <a:effectLst/>
                          <a:latin typeface="Calibri"/>
                        </a:rPr>
                        <a:t>CCDC</a:t>
                      </a:r>
                      <a:r>
                        <a:rPr lang="en-GB" sz="1000" b="0" i="0" u="none" strike="noStrike" dirty="0" smtClean="0">
                          <a:solidFill>
                            <a:srgbClr val="000000"/>
                          </a:solidFill>
                          <a:effectLst/>
                          <a:latin typeface="Calibri"/>
                        </a:rPr>
                        <a:t> </a:t>
                      </a:r>
                      <a:r>
                        <a:rPr lang="en-GB" sz="1000" b="0" i="0" u="none" strike="noStrike" dirty="0" err="1" smtClean="0">
                          <a:solidFill>
                            <a:srgbClr val="000000"/>
                          </a:solidFill>
                          <a:effectLst/>
                          <a:latin typeface="Calibri"/>
                        </a:rPr>
                        <a:t>OpenLab</a:t>
                      </a:r>
                      <a:r>
                        <a:rPr lang="en-GB" sz="1000" b="0" i="0" u="none" strike="noStrike" dirty="0" smtClean="0">
                          <a:solidFill>
                            <a:srgbClr val="000000"/>
                          </a:solidFill>
                          <a:effectLst/>
                          <a:latin typeface="Calibri"/>
                        </a:rPr>
                        <a:t> Kenya</a:t>
                      </a:r>
                      <a:endParaRPr lang="en-GB" sz="1000" b="0" i="0" u="none" strike="noStrike" dirty="0">
                        <a:solidFill>
                          <a:srgbClr val="000000"/>
                        </a:solidFill>
                        <a:effectLst/>
                        <a:latin typeface="Calibri"/>
                      </a:endParaRPr>
                    </a:p>
                  </a:txBody>
                  <a:tcPr marL="8767" marR="8767" marT="876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900" u="none" strike="noStrike" dirty="0" smtClean="0">
                          <a:effectLst/>
                        </a:rPr>
                        <a:t>6 Sep 2014 - 10 Sep 2015</a:t>
                      </a:r>
                      <a:endParaRPr lang="en-GB" sz="900" b="0" i="0" u="none" strike="noStrike" dirty="0" smtClean="0">
                        <a:solidFill>
                          <a:srgbClr val="666666"/>
                        </a:solidFill>
                        <a:effectLst/>
                        <a:latin typeface="Verdana"/>
                      </a:endParaRPr>
                    </a:p>
                  </a:txBody>
                  <a:tcPr marL="8767" marR="8767" marT="8767"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u="none" strike="noStrike" dirty="0" err="1" smtClean="0">
                          <a:effectLst/>
                        </a:rPr>
                        <a:t>OpenLab</a:t>
                      </a:r>
                      <a:r>
                        <a:rPr lang="en-GB" sz="900" u="none" strike="noStrike" dirty="0" smtClean="0">
                          <a:effectLst/>
                        </a:rPr>
                        <a:t> Type 2</a:t>
                      </a:r>
                      <a:endParaRPr lang="en-GB" sz="900" b="1" i="0" u="none" strike="noStrike" dirty="0" smtClean="0">
                        <a:solidFill>
                          <a:srgbClr val="666666"/>
                        </a:solidFill>
                        <a:effectLst/>
                        <a:latin typeface="Verdana"/>
                      </a:endParaRPr>
                    </a:p>
                  </a:txBody>
                  <a:tcPr marL="8767" marR="8767" marT="8767" marB="0" anchor="ctr"/>
                </a:tc>
                <a:tc>
                  <a:txBody>
                    <a:bodyPr/>
                    <a:lstStyle/>
                    <a:p>
                      <a:pPr algn="l" fontAlgn="ctr"/>
                      <a:r>
                        <a:rPr lang="en-GB" sz="900" b="1" u="none" strike="noStrike" dirty="0" smtClean="0">
                          <a:effectLst/>
                        </a:rPr>
                        <a:t>Kenya</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dirty="0" smtClean="0">
                          <a:effectLst/>
                        </a:rPr>
                        <a:t>Nairobi</a:t>
                      </a:r>
                      <a:endParaRPr lang="en-GB" sz="900" b="0" i="0" u="none" strike="noStrike" dirty="0">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18</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i="0" u="none" strike="noStrike" dirty="0" err="1" smtClean="0">
                          <a:solidFill>
                            <a:srgbClr val="000000"/>
                          </a:solidFill>
                          <a:effectLst/>
                          <a:latin typeface="Calibri"/>
                        </a:rPr>
                        <a:t>PANalytical</a:t>
                      </a:r>
                      <a:r>
                        <a:rPr lang="en-GB" sz="1000" b="0" i="0" u="none" strike="noStrike" dirty="0" smtClean="0">
                          <a:solidFill>
                            <a:srgbClr val="000000"/>
                          </a:solidFill>
                          <a:effectLst/>
                          <a:latin typeface="Calibri"/>
                        </a:rPr>
                        <a:t> </a:t>
                      </a:r>
                      <a:r>
                        <a:rPr lang="en-GB" sz="1000" b="0" i="0" u="none" strike="noStrike" dirty="0" err="1" smtClean="0">
                          <a:solidFill>
                            <a:srgbClr val="000000"/>
                          </a:solidFill>
                          <a:effectLst/>
                          <a:latin typeface="Calibri"/>
                        </a:rPr>
                        <a:t>OpenLab</a:t>
                      </a:r>
                      <a:r>
                        <a:rPr lang="en-GB" sz="1000" b="0" i="0" u="none" strike="noStrike" dirty="0" smtClean="0">
                          <a:solidFill>
                            <a:srgbClr val="000000"/>
                          </a:solidFill>
                          <a:effectLst/>
                          <a:latin typeface="Calibri"/>
                        </a:rPr>
                        <a:t> Mexico</a:t>
                      </a:r>
                      <a:endParaRPr lang="en-GB" sz="1000" b="0" i="0" u="none" strike="noStrike" dirty="0">
                        <a:solidFill>
                          <a:srgbClr val="000000"/>
                        </a:solidFill>
                        <a:effectLst/>
                        <a:latin typeface="Calibri"/>
                      </a:endParaRPr>
                    </a:p>
                  </a:txBody>
                  <a:tcPr marL="8767" marR="8767" marT="876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900" u="none" strike="noStrike" dirty="0" smtClean="0">
                          <a:effectLst/>
                        </a:rPr>
                        <a:t>28 Sept 2015 - 2 Oct 2015</a:t>
                      </a:r>
                      <a:endParaRPr lang="en-GB" sz="900" b="0" i="0" u="none" strike="noStrike" dirty="0" smtClean="0">
                        <a:solidFill>
                          <a:srgbClr val="666666"/>
                        </a:solidFill>
                        <a:effectLst/>
                        <a:latin typeface="Verdana"/>
                      </a:endParaRPr>
                    </a:p>
                  </a:txBody>
                  <a:tcPr marL="8767" marR="8767" marT="8767"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u="none" strike="noStrike" dirty="0" err="1" smtClean="0">
                          <a:effectLst/>
                        </a:rPr>
                        <a:t>OpenLab</a:t>
                      </a:r>
                      <a:r>
                        <a:rPr lang="en-GB" sz="900" u="none" strike="noStrike" dirty="0" smtClean="0">
                          <a:effectLst/>
                        </a:rPr>
                        <a:t> Type 2</a:t>
                      </a:r>
                      <a:endParaRPr lang="en-GB" sz="900" b="1" i="0" u="none" strike="noStrike" dirty="0" smtClean="0">
                        <a:solidFill>
                          <a:srgbClr val="666666"/>
                        </a:solidFill>
                        <a:effectLst/>
                        <a:latin typeface="Verdana"/>
                      </a:endParaRPr>
                    </a:p>
                  </a:txBody>
                  <a:tcPr marL="8767" marR="8767" marT="8767" marB="0" anchor="ctr"/>
                </a:tc>
                <a:tc>
                  <a:txBody>
                    <a:bodyPr/>
                    <a:lstStyle/>
                    <a:p>
                      <a:pPr algn="l" fontAlgn="ctr"/>
                      <a:r>
                        <a:rPr lang="en-GB" sz="900" b="1" u="none" strike="noStrike" dirty="0" smtClean="0">
                          <a:effectLst/>
                        </a:rPr>
                        <a:t>Mexico</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dirty="0" smtClean="0">
                          <a:effectLst/>
                        </a:rPr>
                        <a:t>Puebla</a:t>
                      </a:r>
                      <a:endParaRPr lang="en-GB" sz="900" b="0" i="0" u="none" strike="noStrike" dirty="0">
                        <a:solidFill>
                          <a:srgbClr val="666666"/>
                        </a:solidFill>
                        <a:effectLst/>
                        <a:latin typeface="Verdana"/>
                      </a:endParaRPr>
                    </a:p>
                  </a:txBody>
                  <a:tcPr marL="8767" marR="8767" marT="8767" marB="0" anchor="ctr"/>
                </a:tc>
              </a:tr>
              <a:tr h="254146">
                <a:tc>
                  <a:txBody>
                    <a:bodyPr/>
                    <a:lstStyle/>
                    <a:p>
                      <a:pPr algn="ctr" fontAlgn="ctr"/>
                      <a:r>
                        <a:rPr lang="en-GB" sz="1000" b="0" i="0" u="none" strike="noStrike" dirty="0" smtClean="0">
                          <a:solidFill>
                            <a:srgbClr val="000000"/>
                          </a:solidFill>
                          <a:effectLst/>
                          <a:latin typeface="Calibri"/>
                        </a:rPr>
                        <a:t>19</a:t>
                      </a:r>
                      <a:endParaRPr lang="en-GB" sz="1000" b="0" i="0" u="none" strike="noStrike" dirty="0">
                        <a:solidFill>
                          <a:srgbClr val="000000"/>
                        </a:solidFill>
                        <a:effectLst/>
                        <a:latin typeface="Calibri"/>
                      </a:endParaRPr>
                    </a:p>
                  </a:txBody>
                  <a:tcPr marL="8767" marR="8767" marT="8767" marB="0" anchor="ctr"/>
                </a:tc>
                <a:tc>
                  <a:txBody>
                    <a:bodyPr/>
                    <a:lstStyle/>
                    <a:p>
                      <a:pPr algn="l" fontAlgn="ctr"/>
                      <a:r>
                        <a:rPr lang="en-GB" sz="1000" b="1" i="0" u="none" strike="noStrike" dirty="0" smtClean="0">
                          <a:solidFill>
                            <a:srgbClr val="000000"/>
                          </a:solidFill>
                          <a:effectLst/>
                          <a:latin typeface="Calibri"/>
                        </a:rPr>
                        <a:t>Bruker</a:t>
                      </a:r>
                      <a:r>
                        <a:rPr lang="en-GB" sz="1000" b="0" i="0" u="none" strike="noStrike" dirty="0" smtClean="0">
                          <a:solidFill>
                            <a:srgbClr val="000000"/>
                          </a:solidFill>
                          <a:effectLst/>
                          <a:latin typeface="Calibri"/>
                        </a:rPr>
                        <a:t> </a:t>
                      </a:r>
                      <a:r>
                        <a:rPr lang="en-GB" sz="1000" b="0" i="0" u="none" strike="noStrike" dirty="0" err="1" smtClean="0">
                          <a:solidFill>
                            <a:srgbClr val="000000"/>
                          </a:solidFill>
                          <a:effectLst/>
                          <a:latin typeface="Calibri"/>
                        </a:rPr>
                        <a:t>OpenLab</a:t>
                      </a:r>
                      <a:r>
                        <a:rPr lang="en-GB" sz="1000" b="0" i="0" u="none" strike="noStrike" dirty="0" smtClean="0">
                          <a:solidFill>
                            <a:srgbClr val="000000"/>
                          </a:solidFill>
                          <a:effectLst/>
                          <a:latin typeface="Calibri"/>
                        </a:rPr>
                        <a:t> Senegal</a:t>
                      </a:r>
                      <a:endParaRPr lang="en-GB" sz="1000" b="0" i="0" u="none" strike="noStrike" dirty="0">
                        <a:solidFill>
                          <a:srgbClr val="000000"/>
                        </a:solidFill>
                        <a:effectLst/>
                        <a:latin typeface="Calibri"/>
                      </a:endParaRPr>
                    </a:p>
                  </a:txBody>
                  <a:tcPr marL="8767" marR="8767" marT="876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900" u="none" strike="noStrike" dirty="0" smtClean="0">
                          <a:effectLst/>
                        </a:rPr>
                        <a:t>5 Oct 2014 - 10 Oct 2015</a:t>
                      </a:r>
                      <a:endParaRPr lang="en-GB" sz="900" b="0" i="0" u="none" strike="noStrike" dirty="0" smtClean="0">
                        <a:solidFill>
                          <a:srgbClr val="666666"/>
                        </a:solidFill>
                        <a:effectLst/>
                        <a:latin typeface="Verdana"/>
                      </a:endParaRPr>
                    </a:p>
                  </a:txBody>
                  <a:tcPr marL="8767" marR="8767" marT="8767"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u="none" strike="noStrike" dirty="0" err="1" smtClean="0">
                          <a:effectLst/>
                        </a:rPr>
                        <a:t>OpenLab</a:t>
                      </a:r>
                      <a:r>
                        <a:rPr lang="en-GB" sz="900" u="none" strike="noStrike" dirty="0" smtClean="0">
                          <a:effectLst/>
                        </a:rPr>
                        <a:t> Type 1</a:t>
                      </a:r>
                      <a:endParaRPr lang="en-GB" sz="900" b="1" i="0" u="none" strike="noStrike" dirty="0" smtClean="0">
                        <a:solidFill>
                          <a:srgbClr val="666666"/>
                        </a:solidFill>
                        <a:effectLst/>
                        <a:latin typeface="Verdana"/>
                      </a:endParaRPr>
                    </a:p>
                  </a:txBody>
                  <a:tcPr marL="8767" marR="8767" marT="8767" marB="0" anchor="ctr"/>
                </a:tc>
                <a:tc>
                  <a:txBody>
                    <a:bodyPr/>
                    <a:lstStyle/>
                    <a:p>
                      <a:pPr algn="l" fontAlgn="ctr"/>
                      <a:r>
                        <a:rPr lang="en-GB" sz="900" b="1" u="none" strike="noStrike" dirty="0" smtClean="0">
                          <a:effectLst/>
                        </a:rPr>
                        <a:t>Senegal</a:t>
                      </a:r>
                      <a:endParaRPr lang="en-GB" sz="900" b="1" i="0" u="none" strike="noStrike" dirty="0">
                        <a:solidFill>
                          <a:srgbClr val="666666"/>
                        </a:solidFill>
                        <a:effectLst/>
                        <a:latin typeface="Verdana"/>
                      </a:endParaRPr>
                    </a:p>
                  </a:txBody>
                  <a:tcPr marL="8767" marR="8767" marT="8767" marB="0" anchor="ctr"/>
                </a:tc>
                <a:tc>
                  <a:txBody>
                    <a:bodyPr/>
                    <a:lstStyle/>
                    <a:p>
                      <a:pPr algn="l" fontAlgn="ctr"/>
                      <a:r>
                        <a:rPr lang="en-GB" sz="900" u="none" strike="noStrike" dirty="0" err="1" smtClean="0">
                          <a:effectLst/>
                        </a:rPr>
                        <a:t>Ziguinchor</a:t>
                      </a:r>
                      <a:endParaRPr lang="en-GB" sz="900" b="0" i="0" u="none" strike="noStrike" dirty="0">
                        <a:solidFill>
                          <a:srgbClr val="666666"/>
                        </a:solidFill>
                        <a:effectLst/>
                        <a:latin typeface="Verdana"/>
                      </a:endParaRPr>
                    </a:p>
                  </a:txBody>
                  <a:tcPr marL="8767" marR="8767" marT="8767" marB="0" anchor="ctr"/>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891" y="76551"/>
            <a:ext cx="1533879"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76551"/>
            <a:ext cx="2091914" cy="540000"/>
          </a:xfrm>
          <a:prstGeom prst="rect">
            <a:avLst/>
          </a:prstGeom>
        </p:spPr>
      </p:pic>
      <p:sp>
        <p:nvSpPr>
          <p:cNvPr id="3" name="TextBox 2"/>
          <p:cNvSpPr txBox="1"/>
          <p:nvPr/>
        </p:nvSpPr>
        <p:spPr>
          <a:xfrm>
            <a:off x="251520" y="1869942"/>
            <a:ext cx="652743" cy="369332"/>
          </a:xfrm>
          <a:prstGeom prst="rect">
            <a:avLst/>
          </a:prstGeom>
          <a:noFill/>
        </p:spPr>
        <p:txBody>
          <a:bodyPr wrap="none" rtlCol="0">
            <a:spAutoFit/>
          </a:bodyPr>
          <a:lstStyle/>
          <a:p>
            <a:r>
              <a:rPr lang="en-GB" dirty="0" smtClean="0"/>
              <a:t>2014</a:t>
            </a:r>
            <a:endParaRPr lang="en-GB" dirty="0"/>
          </a:p>
        </p:txBody>
      </p:sp>
      <p:sp>
        <p:nvSpPr>
          <p:cNvPr id="6" name="TextBox 5"/>
          <p:cNvSpPr txBox="1"/>
          <p:nvPr/>
        </p:nvSpPr>
        <p:spPr>
          <a:xfrm>
            <a:off x="251520" y="5174495"/>
            <a:ext cx="652743" cy="369332"/>
          </a:xfrm>
          <a:prstGeom prst="rect">
            <a:avLst/>
          </a:prstGeom>
          <a:noFill/>
        </p:spPr>
        <p:txBody>
          <a:bodyPr wrap="none" rtlCol="0">
            <a:spAutoFit/>
          </a:bodyPr>
          <a:lstStyle/>
          <a:p>
            <a:r>
              <a:rPr lang="en-GB" dirty="0" smtClean="0"/>
              <a:t>2015</a:t>
            </a:r>
            <a:endParaRPr lang="en-GB" dirty="0"/>
          </a:p>
        </p:txBody>
      </p:sp>
      <p:sp>
        <p:nvSpPr>
          <p:cNvPr id="7" name="TextBox 6"/>
          <p:cNvSpPr txBox="1"/>
          <p:nvPr/>
        </p:nvSpPr>
        <p:spPr>
          <a:xfrm>
            <a:off x="0" y="683208"/>
            <a:ext cx="9144000" cy="954107"/>
          </a:xfrm>
          <a:prstGeom prst="rect">
            <a:avLst/>
          </a:prstGeom>
          <a:noFill/>
        </p:spPr>
        <p:txBody>
          <a:bodyPr wrap="square" rtlCol="0">
            <a:spAutoFit/>
          </a:bodyPr>
          <a:lstStyle/>
          <a:p>
            <a:r>
              <a:rPr lang="en-GB" sz="1400" dirty="0"/>
              <a:t>The </a:t>
            </a:r>
            <a:r>
              <a:rPr lang="en-GB" sz="1400" b="1" dirty="0" err="1"/>
              <a:t>IUCr</a:t>
            </a:r>
            <a:r>
              <a:rPr lang="en-GB" sz="1400" b="1" dirty="0"/>
              <a:t>-UNESCO </a:t>
            </a:r>
            <a:r>
              <a:rPr lang="en-GB" sz="1400" b="1" dirty="0" err="1"/>
              <a:t>OpenLab</a:t>
            </a:r>
            <a:r>
              <a:rPr lang="en-GB" sz="1400" dirty="0"/>
              <a:t> is a network of operational crystallographic laboratories based in different countries worldwide, </a:t>
            </a:r>
            <a:r>
              <a:rPr lang="en-GB" sz="1400" dirty="0" smtClean="0"/>
              <a:t>mainly </a:t>
            </a:r>
            <a:r>
              <a:rPr lang="en-GB" sz="1400" dirty="0"/>
              <a:t>in less endowed regions of Africa, South and Central America and South Asia. They are aimed at allowing access to crystallographic knowledge and technology in all parts of the world, key for the fruitful development of science, and to open possibilities for conducting high-level research.</a:t>
            </a:r>
          </a:p>
        </p:txBody>
      </p:sp>
    </p:spTree>
    <p:extLst>
      <p:ext uri="{BB962C8B-B14F-4D97-AF65-F5344CB8AC3E}">
        <p14:creationId xmlns:p14="http://schemas.microsoft.com/office/powerpoint/2010/main" val="2958748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20688"/>
            <a:ext cx="9144000" cy="954107"/>
          </a:xfrm>
          <a:prstGeom prst="rect">
            <a:avLst/>
          </a:prstGeom>
          <a:noFill/>
        </p:spPr>
        <p:txBody>
          <a:bodyPr wrap="square" rtlCol="0">
            <a:spAutoFit/>
          </a:bodyPr>
          <a:lstStyle/>
          <a:p>
            <a:r>
              <a:rPr lang="en-GB" sz="1400" dirty="0"/>
              <a:t>The </a:t>
            </a:r>
            <a:r>
              <a:rPr lang="en-GB" sz="1400" dirty="0" err="1"/>
              <a:t>IUCr</a:t>
            </a:r>
            <a:r>
              <a:rPr lang="en-GB" sz="1400" dirty="0"/>
              <a:t>-UNESCO </a:t>
            </a:r>
            <a:r>
              <a:rPr lang="en-GB" sz="1400" dirty="0" smtClean="0"/>
              <a:t>Summit </a:t>
            </a:r>
            <a:r>
              <a:rPr lang="en-GB" sz="1400" dirty="0"/>
              <a:t>meetings </a:t>
            </a:r>
            <a:r>
              <a:rPr lang="en-GB" sz="1400" dirty="0" smtClean="0"/>
              <a:t>have been intended </a:t>
            </a:r>
            <a:r>
              <a:rPr lang="en-GB" sz="1400" dirty="0"/>
              <a:t>to bring together scientists from countries in three widely separated parts of the world, using a common crystallographic theme. There is a real necessity for scientists to think beyond political borders and other distinctions. </a:t>
            </a:r>
            <a:r>
              <a:rPr lang="en-GB" sz="1400" dirty="0" smtClean="0"/>
              <a:t>These meetings, focussed </a:t>
            </a:r>
            <a:r>
              <a:rPr lang="en-GB" sz="1400" dirty="0"/>
              <a:t>on high level science, also </a:t>
            </a:r>
            <a:r>
              <a:rPr lang="en-GB" sz="1400" dirty="0" smtClean="0"/>
              <a:t>highlighted </a:t>
            </a:r>
            <a:r>
              <a:rPr lang="en-GB" sz="1400" dirty="0"/>
              <a:t>the difficulties and problems of conducting competitive scientific research in different parts of the developing world.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227" y="1772816"/>
            <a:ext cx="1645200" cy="1080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377" y="1772816"/>
            <a:ext cx="1645200" cy="108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772816"/>
            <a:ext cx="1645200" cy="1080000"/>
          </a:xfrm>
          <a:prstGeom prst="rect">
            <a:avLst/>
          </a:prstGeom>
        </p:spPr>
      </p:pic>
      <p:sp>
        <p:nvSpPr>
          <p:cNvPr id="9" name="TextBox 8"/>
          <p:cNvSpPr txBox="1"/>
          <p:nvPr/>
        </p:nvSpPr>
        <p:spPr>
          <a:xfrm>
            <a:off x="192275" y="3951053"/>
            <a:ext cx="2700000" cy="2554545"/>
          </a:xfrm>
          <a:prstGeom prst="rect">
            <a:avLst/>
          </a:prstGeom>
          <a:noFill/>
        </p:spPr>
        <p:txBody>
          <a:bodyPr wrap="square" rtlCol="0">
            <a:spAutoFit/>
          </a:bodyPr>
          <a:lstStyle/>
          <a:p>
            <a:pPr algn="ctr">
              <a:spcBef>
                <a:spcPts val="1200"/>
              </a:spcBef>
            </a:pPr>
            <a:r>
              <a:rPr lang="en-GB" sz="1200" dirty="0" smtClean="0">
                <a:solidFill>
                  <a:srgbClr val="C22C2D"/>
                </a:solidFill>
              </a:rPr>
              <a:t>Summit Declaration</a:t>
            </a:r>
          </a:p>
          <a:p>
            <a:pPr algn="ctr">
              <a:spcBef>
                <a:spcPts val="1200"/>
              </a:spcBef>
            </a:pPr>
            <a:r>
              <a:rPr lang="en-GB" sz="1200" dirty="0" smtClean="0"/>
              <a:t>Establishment of the</a:t>
            </a:r>
          </a:p>
          <a:p>
            <a:pPr algn="ctr"/>
            <a:r>
              <a:rPr lang="en-GB" sz="1200" dirty="0" smtClean="0"/>
              <a:t>China-Pakistan-India fund</a:t>
            </a:r>
          </a:p>
          <a:p>
            <a:pPr algn="ctr">
              <a:spcBef>
                <a:spcPts val="1200"/>
              </a:spcBef>
            </a:pPr>
            <a:r>
              <a:rPr lang="en-GB" sz="1200" dirty="0" smtClean="0"/>
              <a:t>Foundation and 1</a:t>
            </a:r>
            <a:r>
              <a:rPr lang="en-GB" sz="1200" baseline="30000" dirty="0" smtClean="0"/>
              <a:t>st</a:t>
            </a:r>
            <a:r>
              <a:rPr lang="en-GB" sz="1200" dirty="0" smtClean="0"/>
              <a:t> meeting of the Pakistani Crystallographic Association Lahore, 9 Oct 2014</a:t>
            </a:r>
          </a:p>
          <a:p>
            <a:pPr algn="ctr">
              <a:spcBef>
                <a:spcPts val="1200"/>
              </a:spcBef>
            </a:pPr>
            <a:r>
              <a:rPr lang="en-GB" sz="1200" dirty="0" smtClean="0"/>
              <a:t>1</a:t>
            </a:r>
            <a:r>
              <a:rPr lang="en-GB" sz="1200" baseline="30000" dirty="0" smtClean="0"/>
              <a:t>st</a:t>
            </a:r>
            <a:r>
              <a:rPr lang="en-GB" sz="1200" dirty="0" smtClean="0"/>
              <a:t> India-Bangladesh bilateral meeting, Kolkata, 18-19 Sept 2015</a:t>
            </a:r>
          </a:p>
          <a:p>
            <a:pPr algn="ctr">
              <a:spcBef>
                <a:spcPts val="1200"/>
              </a:spcBef>
            </a:pPr>
            <a:r>
              <a:rPr lang="en-GB" sz="1200" dirty="0" smtClean="0"/>
              <a:t>New edition of </a:t>
            </a:r>
            <a:r>
              <a:rPr lang="en-GB" sz="1200" dirty="0" err="1" smtClean="0"/>
              <a:t>OpenLab</a:t>
            </a:r>
            <a:r>
              <a:rPr lang="en-GB" sz="1200" dirty="0" smtClean="0"/>
              <a:t> planned in Cambodia</a:t>
            </a:r>
          </a:p>
        </p:txBody>
      </p:sp>
      <p:sp>
        <p:nvSpPr>
          <p:cNvPr id="10" name="TextBox 9"/>
          <p:cNvSpPr txBox="1"/>
          <p:nvPr/>
        </p:nvSpPr>
        <p:spPr>
          <a:xfrm>
            <a:off x="3227977" y="3951054"/>
            <a:ext cx="2700000" cy="1323439"/>
          </a:xfrm>
          <a:prstGeom prst="rect">
            <a:avLst/>
          </a:prstGeom>
          <a:noFill/>
        </p:spPr>
        <p:txBody>
          <a:bodyPr wrap="square" rtlCol="0">
            <a:spAutoFit/>
          </a:bodyPr>
          <a:lstStyle/>
          <a:p>
            <a:pPr algn="ctr">
              <a:spcBef>
                <a:spcPts val="1200"/>
              </a:spcBef>
            </a:pPr>
            <a:r>
              <a:rPr lang="en-GB" sz="1200" dirty="0" smtClean="0">
                <a:solidFill>
                  <a:srgbClr val="C22C2D"/>
                </a:solidFill>
              </a:rPr>
              <a:t>Summit Declaration</a:t>
            </a:r>
          </a:p>
          <a:p>
            <a:pPr algn="ctr">
              <a:spcBef>
                <a:spcPts val="1200"/>
              </a:spcBef>
            </a:pPr>
            <a:r>
              <a:rPr lang="en-GB" sz="1200" dirty="0" smtClean="0"/>
              <a:t>Foundation and 1</a:t>
            </a:r>
            <a:r>
              <a:rPr lang="en-GB" sz="1200" baseline="30000" dirty="0" smtClean="0"/>
              <a:t>st</a:t>
            </a:r>
            <a:r>
              <a:rPr lang="en-GB" sz="1200" dirty="0" smtClean="0"/>
              <a:t> meeting of LACA, Sao Paulo, 9-11 Sept 2015</a:t>
            </a:r>
          </a:p>
          <a:p>
            <a:pPr algn="ctr">
              <a:spcBef>
                <a:spcPts val="1200"/>
              </a:spcBef>
            </a:pPr>
            <a:r>
              <a:rPr lang="en-GB" sz="1200" dirty="0" smtClean="0"/>
              <a:t>New editions of </a:t>
            </a:r>
            <a:r>
              <a:rPr lang="en-GB" sz="1200" dirty="0" err="1" smtClean="0"/>
              <a:t>OpenLabs</a:t>
            </a:r>
            <a:r>
              <a:rPr lang="en-GB" sz="1200" dirty="0" smtClean="0"/>
              <a:t> planned in Mexico and Uruguay</a:t>
            </a:r>
          </a:p>
        </p:txBody>
      </p:sp>
      <p:sp>
        <p:nvSpPr>
          <p:cNvPr id="11" name="TextBox 10"/>
          <p:cNvSpPr txBox="1"/>
          <p:nvPr/>
        </p:nvSpPr>
        <p:spPr>
          <a:xfrm>
            <a:off x="6263679" y="3951054"/>
            <a:ext cx="2700000" cy="2523768"/>
          </a:xfrm>
          <a:prstGeom prst="rect">
            <a:avLst/>
          </a:prstGeom>
          <a:noFill/>
        </p:spPr>
        <p:txBody>
          <a:bodyPr wrap="square" rtlCol="0">
            <a:spAutoFit/>
          </a:bodyPr>
          <a:lstStyle/>
          <a:p>
            <a:pPr algn="ctr">
              <a:spcBef>
                <a:spcPts val="1200"/>
              </a:spcBef>
            </a:pPr>
            <a:r>
              <a:rPr lang="en-GB" sz="1200" dirty="0" smtClean="0">
                <a:solidFill>
                  <a:srgbClr val="C22C2D"/>
                </a:solidFill>
              </a:rPr>
              <a:t>Summit Declaration</a:t>
            </a:r>
          </a:p>
          <a:p>
            <a:pPr algn="ctr">
              <a:spcBef>
                <a:spcPts val="1200"/>
              </a:spcBef>
            </a:pPr>
            <a:r>
              <a:rPr lang="en-GB" sz="1200" dirty="0" err="1" smtClean="0"/>
              <a:t>AfCA</a:t>
            </a:r>
            <a:r>
              <a:rPr lang="en-GB" sz="1200" dirty="0" smtClean="0"/>
              <a:t> Steering Committee formed</a:t>
            </a:r>
          </a:p>
          <a:p>
            <a:pPr algn="ctr">
              <a:spcBef>
                <a:spcPts val="1200"/>
              </a:spcBef>
            </a:pPr>
            <a:r>
              <a:rPr lang="en-GB" sz="1200" dirty="0" smtClean="0"/>
              <a:t>ICSU proposal approved</a:t>
            </a:r>
          </a:p>
          <a:p>
            <a:pPr algn="ctr">
              <a:spcBef>
                <a:spcPts val="1200"/>
              </a:spcBef>
            </a:pPr>
            <a:r>
              <a:rPr lang="en-GB" sz="1200" dirty="0" smtClean="0"/>
              <a:t>2</a:t>
            </a:r>
            <a:r>
              <a:rPr lang="en-GB" sz="1200" baseline="30000" dirty="0" smtClean="0"/>
              <a:t>nd</a:t>
            </a:r>
            <a:r>
              <a:rPr lang="en-GB" sz="1200" dirty="0" smtClean="0"/>
              <a:t> North African Crystallographic Conference, Algeria or Tunisia, mid-2015</a:t>
            </a:r>
          </a:p>
          <a:p>
            <a:pPr algn="ctr">
              <a:spcBef>
                <a:spcPts val="1200"/>
              </a:spcBef>
            </a:pPr>
            <a:r>
              <a:rPr lang="en-GB" sz="1200" dirty="0" smtClean="0"/>
              <a:t>1</a:t>
            </a:r>
            <a:r>
              <a:rPr lang="en-GB" sz="1200" baseline="30000" dirty="0" smtClean="0"/>
              <a:t>st</a:t>
            </a:r>
            <a:r>
              <a:rPr lang="en-GB" sz="1200" dirty="0" smtClean="0"/>
              <a:t> Crystallographic workshop for Central Africa, Cameroon, Sept 2015</a:t>
            </a:r>
          </a:p>
          <a:p>
            <a:pPr algn="ctr">
              <a:spcBef>
                <a:spcPts val="1200"/>
              </a:spcBef>
            </a:pPr>
            <a:r>
              <a:rPr lang="en-GB" sz="1200" dirty="0" smtClean="0"/>
              <a:t>New </a:t>
            </a:r>
            <a:r>
              <a:rPr lang="en-GB" sz="1200" dirty="0" err="1" smtClean="0"/>
              <a:t>OpenLabs</a:t>
            </a:r>
            <a:r>
              <a:rPr lang="en-GB" sz="1200" dirty="0" smtClean="0"/>
              <a:t> planned in Senegal, Kenya, Cote d’Ivoire</a:t>
            </a:r>
            <a:endParaRPr lang="en-GB" sz="1200" dirty="0"/>
          </a:p>
        </p:txBody>
      </p:sp>
      <p:sp>
        <p:nvSpPr>
          <p:cNvPr id="6" name="TextBox 5"/>
          <p:cNvSpPr txBox="1"/>
          <p:nvPr/>
        </p:nvSpPr>
        <p:spPr>
          <a:xfrm>
            <a:off x="664239" y="2824480"/>
            <a:ext cx="1827873" cy="830997"/>
          </a:xfrm>
          <a:prstGeom prst="rect">
            <a:avLst/>
          </a:prstGeom>
          <a:noFill/>
        </p:spPr>
        <p:txBody>
          <a:bodyPr wrap="none" rtlCol="0">
            <a:spAutoFit/>
          </a:bodyPr>
          <a:lstStyle/>
          <a:p>
            <a:pPr algn="ctr"/>
            <a:r>
              <a:rPr lang="en-GB" sz="2000" b="1" dirty="0" smtClean="0">
                <a:solidFill>
                  <a:srgbClr val="C22C2D"/>
                </a:solidFill>
              </a:rPr>
              <a:t>South-East Asia</a:t>
            </a:r>
          </a:p>
          <a:p>
            <a:pPr algn="ctr"/>
            <a:r>
              <a:rPr lang="en-GB" sz="1400" dirty="0" smtClean="0"/>
              <a:t>Karachi, Pakistan</a:t>
            </a:r>
          </a:p>
          <a:p>
            <a:pPr algn="ctr"/>
            <a:r>
              <a:rPr lang="en-GB" sz="1400" dirty="0" smtClean="0"/>
              <a:t>28-30 April 2014</a:t>
            </a:r>
            <a:endParaRPr lang="en-GB" sz="1400" dirty="0"/>
          </a:p>
        </p:txBody>
      </p:sp>
      <p:sp>
        <p:nvSpPr>
          <p:cNvPr id="5" name="Rectangle 4"/>
          <p:cNvSpPr/>
          <p:nvPr/>
        </p:nvSpPr>
        <p:spPr>
          <a:xfrm>
            <a:off x="1143832" y="116632"/>
            <a:ext cx="6886373" cy="461665"/>
          </a:xfrm>
          <a:prstGeom prst="rect">
            <a:avLst/>
          </a:prstGeom>
        </p:spPr>
        <p:txBody>
          <a:bodyPr wrap="none">
            <a:spAutoFit/>
          </a:bodyPr>
          <a:lstStyle/>
          <a:p>
            <a:pPr algn="ctr"/>
            <a:r>
              <a:rPr lang="en-GB" sz="2400" dirty="0" smtClean="0">
                <a:solidFill>
                  <a:srgbClr val="C22C2D"/>
                </a:solidFill>
              </a:rPr>
              <a:t>Aims and outcomes of the IYCr2014 Summit meetings</a:t>
            </a:r>
          </a:p>
        </p:txBody>
      </p:sp>
      <p:sp>
        <p:nvSpPr>
          <p:cNvPr id="15" name="TextBox 14"/>
          <p:cNvSpPr txBox="1"/>
          <p:nvPr/>
        </p:nvSpPr>
        <p:spPr>
          <a:xfrm>
            <a:off x="3651025" y="2824480"/>
            <a:ext cx="1853905" cy="830997"/>
          </a:xfrm>
          <a:prstGeom prst="rect">
            <a:avLst/>
          </a:prstGeom>
          <a:noFill/>
        </p:spPr>
        <p:txBody>
          <a:bodyPr wrap="none" rtlCol="0">
            <a:spAutoFit/>
          </a:bodyPr>
          <a:lstStyle/>
          <a:p>
            <a:pPr algn="ctr"/>
            <a:r>
              <a:rPr lang="en-GB" sz="2000" b="1" dirty="0" smtClean="0">
                <a:solidFill>
                  <a:srgbClr val="C22C2D"/>
                </a:solidFill>
              </a:rPr>
              <a:t>Latin America</a:t>
            </a:r>
          </a:p>
          <a:p>
            <a:pPr algn="ctr"/>
            <a:r>
              <a:rPr lang="en-GB" sz="1400" dirty="0" smtClean="0"/>
              <a:t>Campinas, Brazil</a:t>
            </a:r>
          </a:p>
          <a:p>
            <a:pPr algn="ctr"/>
            <a:r>
              <a:rPr lang="en-GB" sz="1400" dirty="0" smtClean="0"/>
              <a:t>22-24 September 2014</a:t>
            </a:r>
            <a:endParaRPr lang="en-GB" sz="1400" dirty="0"/>
          </a:p>
        </p:txBody>
      </p:sp>
      <p:sp>
        <p:nvSpPr>
          <p:cNvPr id="16" name="TextBox 15"/>
          <p:cNvSpPr txBox="1"/>
          <p:nvPr/>
        </p:nvSpPr>
        <p:spPr>
          <a:xfrm>
            <a:off x="6521783" y="2824480"/>
            <a:ext cx="2148089" cy="830997"/>
          </a:xfrm>
          <a:prstGeom prst="rect">
            <a:avLst/>
          </a:prstGeom>
          <a:noFill/>
        </p:spPr>
        <p:txBody>
          <a:bodyPr wrap="none" rtlCol="0">
            <a:spAutoFit/>
          </a:bodyPr>
          <a:lstStyle/>
          <a:p>
            <a:pPr algn="ctr"/>
            <a:r>
              <a:rPr lang="en-GB" sz="2000" b="1" dirty="0" smtClean="0">
                <a:solidFill>
                  <a:srgbClr val="C22C2D"/>
                </a:solidFill>
              </a:rPr>
              <a:t>Africa</a:t>
            </a:r>
          </a:p>
          <a:p>
            <a:pPr algn="ctr"/>
            <a:r>
              <a:rPr lang="en-GB" sz="1400" dirty="0" smtClean="0"/>
              <a:t>Bloemfontein, South Africa</a:t>
            </a:r>
          </a:p>
          <a:p>
            <a:pPr algn="ctr"/>
            <a:r>
              <a:rPr lang="en-GB" sz="1400" dirty="0" smtClean="0"/>
              <a:t>15-17 October 2014</a:t>
            </a:r>
            <a:endParaRPr lang="en-GB" sz="1400" dirty="0"/>
          </a:p>
        </p:txBody>
      </p:sp>
      <p:cxnSp>
        <p:nvCxnSpPr>
          <p:cNvPr id="17" name="Straight Connector 16"/>
          <p:cNvCxnSpPr/>
          <p:nvPr/>
        </p:nvCxnSpPr>
        <p:spPr>
          <a:xfrm>
            <a:off x="3060126" y="1700808"/>
            <a:ext cx="0" cy="5057449"/>
          </a:xfrm>
          <a:prstGeom prst="line">
            <a:avLst/>
          </a:prstGeom>
          <a:ln>
            <a:solidFill>
              <a:srgbClr val="C22C2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5828" y="1700808"/>
            <a:ext cx="0" cy="5057449"/>
          </a:xfrm>
          <a:prstGeom prst="line">
            <a:avLst/>
          </a:prstGeom>
          <a:ln>
            <a:solidFill>
              <a:srgbClr val="C22C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331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57808"/>
            <a:ext cx="8229600" cy="1143000"/>
          </a:xfrm>
        </p:spPr>
        <p:txBody>
          <a:bodyPr>
            <a:normAutofit fontScale="90000"/>
          </a:bodyPr>
          <a:lstStyle/>
          <a:p>
            <a:r>
              <a:rPr lang="en-GB" sz="3600" i="1" dirty="0" smtClean="0">
                <a:hlinkClick r:id="rId2"/>
              </a:rPr>
              <a:t>What precisely is ‘sustainability’ </a:t>
            </a:r>
            <a:br>
              <a:rPr lang="en-GB" sz="3600" i="1" dirty="0" smtClean="0">
                <a:hlinkClick r:id="rId2"/>
              </a:rPr>
            </a:br>
            <a:r>
              <a:rPr lang="en-GB" sz="3600" i="1" dirty="0" smtClean="0">
                <a:hlinkClick r:id="rId2"/>
              </a:rPr>
              <a:t>and how might we fit into it? </a:t>
            </a:r>
            <a:r>
              <a:rPr lang="en-GB" sz="3600" u="sng" dirty="0" smtClean="0">
                <a:hlinkClick r:id="rId2"/>
              </a:rPr>
              <a:t/>
            </a:r>
            <a:br>
              <a:rPr lang="en-GB" sz="3600" u="sng" dirty="0" smtClean="0">
                <a:hlinkClick r:id="rId2"/>
              </a:rPr>
            </a:br>
            <a:endParaRPr lang="en-GB" dirty="0"/>
          </a:p>
        </p:txBody>
      </p:sp>
      <p:sp>
        <p:nvSpPr>
          <p:cNvPr id="4" name="Content Placeholder 3"/>
          <p:cNvSpPr>
            <a:spLocks noGrp="1"/>
          </p:cNvSpPr>
          <p:nvPr>
            <p:ph idx="1"/>
          </p:nvPr>
        </p:nvSpPr>
        <p:spPr/>
        <p:txBody>
          <a:bodyPr>
            <a:normAutofit fontScale="62500" lnSpcReduction="20000"/>
          </a:bodyPr>
          <a:lstStyle/>
          <a:p>
            <a:r>
              <a:rPr lang="en-GB" i="1" dirty="0" smtClean="0"/>
              <a:t> </a:t>
            </a:r>
            <a:r>
              <a:rPr lang="en-GB" i="1" dirty="0"/>
              <a:t>“The world's </a:t>
            </a:r>
            <a:r>
              <a:rPr lang="en-GB" i="1" dirty="0">
                <a:hlinkClick r:id="rId3" tooltip="Sustainable development"/>
              </a:rPr>
              <a:t>sustainable development</a:t>
            </a:r>
            <a:r>
              <a:rPr lang="en-GB" i="1" dirty="0"/>
              <a:t> </a:t>
            </a:r>
            <a:r>
              <a:rPr lang="en-GB" i="1" dirty="0">
                <a:hlinkClick r:id="rId4" tooltip="Goal"/>
              </a:rPr>
              <a:t>goals</a:t>
            </a:r>
            <a:r>
              <a:rPr lang="en-GB" i="1" dirty="0"/>
              <a:t> are integrated into the eight </a:t>
            </a:r>
            <a:r>
              <a:rPr lang="en-GB" b="1" i="1" dirty="0">
                <a:hlinkClick r:id="rId5" tooltip="Millennium Development Goals"/>
              </a:rPr>
              <a:t>Millennium Development Goals</a:t>
            </a:r>
            <a:r>
              <a:rPr lang="en-GB" i="1" dirty="0"/>
              <a:t> (</a:t>
            </a:r>
            <a:r>
              <a:rPr lang="en-GB" b="1" i="1" dirty="0"/>
              <a:t>MDGs</a:t>
            </a:r>
            <a:r>
              <a:rPr lang="en-GB" i="1" dirty="0"/>
              <a:t>) that were established in 2000 following the </a:t>
            </a:r>
            <a:r>
              <a:rPr lang="en-GB" i="1" dirty="0">
                <a:hlinkClick r:id="rId6" tooltip="Millennium Summit"/>
              </a:rPr>
              <a:t>Millennium Summit</a:t>
            </a:r>
            <a:r>
              <a:rPr lang="en-GB" i="1" dirty="0"/>
              <a:t> of the </a:t>
            </a:r>
            <a:r>
              <a:rPr lang="en-GB" i="1" dirty="0">
                <a:hlinkClick r:id="rId7" tooltip="United Nations"/>
              </a:rPr>
              <a:t>United Nations</a:t>
            </a:r>
            <a:r>
              <a:rPr lang="en-GB" i="1" dirty="0"/>
              <a:t>. Adopted by the 189 </a:t>
            </a:r>
            <a:r>
              <a:rPr lang="en-GB" i="1" dirty="0">
                <a:hlinkClick r:id="rId8" tooltip="United Nations member states"/>
              </a:rPr>
              <a:t>United Nations member states</a:t>
            </a:r>
            <a:r>
              <a:rPr lang="en-GB" i="1" dirty="0"/>
              <a:t> at the time and more than twenty </a:t>
            </a:r>
            <a:r>
              <a:rPr lang="en-GB" i="1" dirty="0">
                <a:hlinkClick r:id="rId9" tooltip="International organizations"/>
              </a:rPr>
              <a:t>international organizations</a:t>
            </a:r>
            <a:r>
              <a:rPr lang="en-GB" i="1" dirty="0"/>
              <a:t>, these goals were advanced to help achieve the following </a:t>
            </a:r>
            <a:r>
              <a:rPr lang="en-GB" i="1" dirty="0">
                <a:hlinkClick r:id="rId3" tooltip="Sustainable development"/>
              </a:rPr>
              <a:t>sustainable development</a:t>
            </a:r>
            <a:r>
              <a:rPr lang="en-GB" i="1" dirty="0"/>
              <a:t> standards by 2015:</a:t>
            </a:r>
            <a:endParaRPr lang="en-GB" dirty="0"/>
          </a:p>
          <a:p>
            <a:pPr lvl="0"/>
            <a:r>
              <a:rPr lang="en-GB" i="1" dirty="0"/>
              <a:t>To eradicate </a:t>
            </a:r>
            <a:r>
              <a:rPr lang="en-GB" i="1" dirty="0">
                <a:hlinkClick r:id="rId10" tooltip="Extreme poverty"/>
              </a:rPr>
              <a:t>extreme poverty and hunger</a:t>
            </a:r>
            <a:endParaRPr lang="en-GB" dirty="0"/>
          </a:p>
          <a:p>
            <a:pPr lvl="0"/>
            <a:r>
              <a:rPr lang="en-GB" i="1" dirty="0"/>
              <a:t>To achieve </a:t>
            </a:r>
            <a:r>
              <a:rPr lang="en-GB" i="1" dirty="0">
                <a:hlinkClick r:id="rId11" tooltip="Universal primary education"/>
              </a:rPr>
              <a:t>universal primary education</a:t>
            </a:r>
            <a:endParaRPr lang="en-GB" dirty="0"/>
          </a:p>
          <a:p>
            <a:pPr lvl="0"/>
            <a:r>
              <a:rPr lang="en-GB" i="1" dirty="0"/>
              <a:t>To promote </a:t>
            </a:r>
            <a:r>
              <a:rPr lang="en-GB" i="1" dirty="0">
                <a:hlinkClick r:id="rId12" tooltip="Gender equality"/>
              </a:rPr>
              <a:t>gender equality</a:t>
            </a:r>
            <a:r>
              <a:rPr lang="en-GB" i="1" dirty="0"/>
              <a:t> and empower women</a:t>
            </a:r>
            <a:endParaRPr lang="en-GB" dirty="0"/>
          </a:p>
          <a:p>
            <a:pPr lvl="0"/>
            <a:r>
              <a:rPr lang="en-GB" i="1" dirty="0"/>
              <a:t>To reduce </a:t>
            </a:r>
            <a:r>
              <a:rPr lang="en-GB" i="1" dirty="0">
                <a:hlinkClick r:id="rId13" tooltip="Child mortality"/>
              </a:rPr>
              <a:t>child mortality</a:t>
            </a:r>
            <a:endParaRPr lang="en-GB" dirty="0"/>
          </a:p>
          <a:p>
            <a:pPr lvl="0"/>
            <a:r>
              <a:rPr lang="en-GB" i="1" dirty="0"/>
              <a:t>To improve </a:t>
            </a:r>
            <a:r>
              <a:rPr lang="en-GB" i="1" dirty="0">
                <a:hlinkClick r:id="rId14" tooltip="Maternal health"/>
              </a:rPr>
              <a:t>maternal health</a:t>
            </a:r>
            <a:endParaRPr lang="en-GB" dirty="0"/>
          </a:p>
          <a:p>
            <a:pPr lvl="0"/>
            <a:r>
              <a:rPr lang="en-GB" i="1" dirty="0"/>
              <a:t>To combat </a:t>
            </a:r>
            <a:r>
              <a:rPr lang="en-GB" i="1" dirty="0">
                <a:hlinkClick r:id="rId15" tooltip="HIV/AIDS"/>
              </a:rPr>
              <a:t>HIV/AIDS</a:t>
            </a:r>
            <a:r>
              <a:rPr lang="en-GB" i="1" dirty="0"/>
              <a:t>, </a:t>
            </a:r>
            <a:r>
              <a:rPr lang="en-GB" i="1" dirty="0">
                <a:hlinkClick r:id="rId16" tooltip="Malaria"/>
              </a:rPr>
              <a:t>malaria</a:t>
            </a:r>
            <a:r>
              <a:rPr lang="en-GB" i="1" dirty="0"/>
              <a:t>, and other diseases</a:t>
            </a:r>
            <a:endParaRPr lang="en-GB" dirty="0"/>
          </a:p>
          <a:p>
            <a:pPr lvl="0"/>
            <a:r>
              <a:rPr lang="en-GB" i="1" dirty="0"/>
              <a:t>To ensure environmental </a:t>
            </a:r>
            <a:r>
              <a:rPr lang="en-GB" i="1" dirty="0" smtClean="0"/>
              <a:t>sustainability</a:t>
            </a:r>
          </a:p>
          <a:p>
            <a:pPr lvl="0"/>
            <a:r>
              <a:rPr lang="en-GB" i="1" dirty="0" smtClean="0"/>
              <a:t>To </a:t>
            </a:r>
            <a:r>
              <a:rPr lang="en-GB" i="1" dirty="0"/>
              <a:t>develop a global partnership for </a:t>
            </a:r>
            <a:r>
              <a:rPr lang="en-GB" i="1" dirty="0" smtClean="0"/>
              <a:t>development”</a:t>
            </a:r>
            <a:endParaRPr lang="en-GB" dirty="0"/>
          </a:p>
          <a:p>
            <a:endParaRPr lang="en-GB" dirty="0"/>
          </a:p>
        </p:txBody>
      </p:sp>
      <p:sp>
        <p:nvSpPr>
          <p:cNvPr id="2" name="TextBox 1"/>
          <p:cNvSpPr txBox="1"/>
          <p:nvPr/>
        </p:nvSpPr>
        <p:spPr>
          <a:xfrm>
            <a:off x="899592" y="6237312"/>
            <a:ext cx="6970113" cy="738664"/>
          </a:xfrm>
          <a:prstGeom prst="rect">
            <a:avLst/>
          </a:prstGeom>
          <a:noFill/>
        </p:spPr>
        <p:txBody>
          <a:bodyPr wrap="none" rtlCol="0">
            <a:spAutoFit/>
          </a:bodyPr>
          <a:lstStyle/>
          <a:p>
            <a:r>
              <a:rPr lang="en-GB" sz="2400" u="sng" dirty="0" smtClean="0">
                <a:hlinkClick r:id="rId2"/>
              </a:rPr>
              <a:t>Reference: http</a:t>
            </a:r>
            <a:r>
              <a:rPr lang="en-GB" sz="2400" u="sng" dirty="0">
                <a:hlinkClick r:id="rId2"/>
              </a:rPr>
              <a:t>://en.wikipedia.org/wiki/Sustainability</a:t>
            </a:r>
            <a:r>
              <a:rPr lang="en-GB" sz="2400" u="sng" dirty="0"/>
              <a:t> </a:t>
            </a:r>
            <a:r>
              <a:rPr lang="en-GB" dirty="0"/>
              <a:t/>
            </a:r>
            <a:br>
              <a:rPr lang="en-GB" dirty="0"/>
            </a:br>
            <a:endParaRPr lang="en-GB" dirty="0"/>
          </a:p>
        </p:txBody>
      </p:sp>
    </p:spTree>
    <p:extLst>
      <p:ext uri="{BB962C8B-B14F-4D97-AF65-F5344CB8AC3E}">
        <p14:creationId xmlns:p14="http://schemas.microsoft.com/office/powerpoint/2010/main" val="2656196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3600" i="1" u="sng" dirty="0" smtClean="0">
                <a:hlinkClick r:id="rId2"/>
              </a:rPr>
              <a:t>Acknowledgements</a:t>
            </a:r>
            <a:r>
              <a:rPr lang="en-GB" sz="3600" u="sng" dirty="0" smtClean="0">
                <a:hlinkClick r:id="rId2"/>
              </a:rPr>
              <a:t/>
            </a:r>
            <a:br>
              <a:rPr lang="en-GB" sz="3600" u="sng" dirty="0" smtClean="0">
                <a:hlinkClick r:id="rId2"/>
              </a:rPr>
            </a:br>
            <a:endParaRPr lang="en-GB" dirty="0"/>
          </a:p>
        </p:txBody>
      </p:sp>
      <p:sp>
        <p:nvSpPr>
          <p:cNvPr id="4" name="Content Placeholder 3"/>
          <p:cNvSpPr>
            <a:spLocks noGrp="1"/>
          </p:cNvSpPr>
          <p:nvPr>
            <p:ph idx="1"/>
          </p:nvPr>
        </p:nvSpPr>
        <p:spPr/>
        <p:txBody>
          <a:bodyPr>
            <a:normAutofit/>
          </a:bodyPr>
          <a:lstStyle/>
          <a:p>
            <a:r>
              <a:rPr lang="en-GB" dirty="0" smtClean="0"/>
              <a:t>Wikipedia for their helpful descriptions and quotes from the UN resolutions on global </a:t>
            </a:r>
            <a:r>
              <a:rPr lang="en-GB" smtClean="0"/>
              <a:t>sustainability.</a:t>
            </a:r>
            <a:endParaRPr lang="en-GB"/>
          </a:p>
          <a:p>
            <a:r>
              <a:rPr lang="en-GB" smtClean="0"/>
              <a:t>Michele </a:t>
            </a:r>
            <a:r>
              <a:rPr lang="en-GB" dirty="0" err="1" smtClean="0"/>
              <a:t>Zema</a:t>
            </a:r>
            <a:r>
              <a:rPr lang="en-GB" dirty="0" smtClean="0"/>
              <a:t>, Brian McMahon and Peter Strickland of the </a:t>
            </a:r>
            <a:r>
              <a:rPr lang="en-GB" dirty="0" err="1" smtClean="0"/>
              <a:t>IUCr</a:t>
            </a:r>
            <a:r>
              <a:rPr lang="en-GB" dirty="0" smtClean="0"/>
              <a:t> Chester, UK for help with slides and detailed comments.</a:t>
            </a:r>
          </a:p>
          <a:p>
            <a:r>
              <a:rPr lang="en-GB" dirty="0" smtClean="0"/>
              <a:t>Dr Cora Lind-Kovacs and Prof Robin Rogers.</a:t>
            </a:r>
            <a:endParaRPr lang="en-GB" dirty="0"/>
          </a:p>
        </p:txBody>
      </p:sp>
    </p:spTree>
    <p:extLst>
      <p:ext uri="{BB962C8B-B14F-4D97-AF65-F5344CB8AC3E}">
        <p14:creationId xmlns:p14="http://schemas.microsoft.com/office/powerpoint/2010/main" val="677864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1.alibris-static.com/isbn/978019850032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083" y="116632"/>
            <a:ext cx="1320404"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1276" y="4537061"/>
            <a:ext cx="1383211" cy="220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6" descr="0521544041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27" y="121806"/>
            <a:ext cx="1728192" cy="22464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9507" t="16764" r="40847" b="6625"/>
          <a:stretch/>
        </p:blipFill>
        <p:spPr bwMode="auto">
          <a:xfrm>
            <a:off x="179512" y="3789040"/>
            <a:ext cx="2047024" cy="297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87" y="1412776"/>
            <a:ext cx="4251901" cy="4464496"/>
          </a:xfrm>
          <a:prstGeom prst="rect">
            <a:avLst/>
          </a:prstGeom>
        </p:spPr>
      </p:pic>
      <p:sp>
        <p:nvSpPr>
          <p:cNvPr id="3" name="TextBox 2"/>
          <p:cNvSpPr txBox="1"/>
          <p:nvPr/>
        </p:nvSpPr>
        <p:spPr>
          <a:xfrm>
            <a:off x="2627784" y="476672"/>
            <a:ext cx="4377737" cy="646331"/>
          </a:xfrm>
          <a:prstGeom prst="rect">
            <a:avLst/>
          </a:prstGeom>
          <a:noFill/>
        </p:spPr>
        <p:txBody>
          <a:bodyPr wrap="none" rtlCol="0">
            <a:spAutoFit/>
          </a:bodyPr>
          <a:lstStyle/>
          <a:p>
            <a:r>
              <a:rPr lang="en-GB" sz="3600" b="1" i="1" dirty="0" smtClean="0">
                <a:solidFill>
                  <a:schemeClr val="tx2">
                    <a:lumMod val="60000"/>
                    <a:lumOff val="40000"/>
                  </a:schemeClr>
                </a:solidFill>
              </a:rPr>
              <a:t>Thankyou to the ACA!</a:t>
            </a:r>
            <a:endParaRPr lang="en-GB" sz="3600" b="1" i="1" dirty="0">
              <a:solidFill>
                <a:schemeClr val="tx2">
                  <a:lumMod val="60000"/>
                  <a:lumOff val="40000"/>
                </a:schemeClr>
              </a:solidFill>
            </a:endParaRPr>
          </a:p>
        </p:txBody>
      </p:sp>
    </p:spTree>
    <p:extLst>
      <p:ext uri="{BB962C8B-B14F-4D97-AF65-F5344CB8AC3E}">
        <p14:creationId xmlns:p14="http://schemas.microsoft.com/office/powerpoint/2010/main" val="4071700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 contents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Research </a:t>
            </a:r>
            <a:r>
              <a:rPr lang="en-GB" dirty="0"/>
              <a:t>and Knowledge </a:t>
            </a:r>
            <a:r>
              <a:rPr lang="en-GB" dirty="0" smtClean="0"/>
              <a:t>Transfer</a:t>
            </a:r>
          </a:p>
          <a:p>
            <a:r>
              <a:rPr lang="en-GB" dirty="0"/>
              <a:t>Nanomaterials </a:t>
            </a:r>
            <a:endParaRPr lang="en-GB" dirty="0" smtClean="0"/>
          </a:p>
          <a:p>
            <a:r>
              <a:rPr lang="en-GB" dirty="0"/>
              <a:t>Overarching </a:t>
            </a:r>
            <a:r>
              <a:rPr lang="en-GB" dirty="0" smtClean="0"/>
              <a:t>publications and access to data </a:t>
            </a:r>
            <a:r>
              <a:rPr lang="en-GB" dirty="0"/>
              <a:t>policy and the principle of open </a:t>
            </a:r>
            <a:r>
              <a:rPr lang="en-GB" dirty="0" smtClean="0"/>
              <a:t>access </a:t>
            </a:r>
          </a:p>
          <a:p>
            <a:r>
              <a:rPr lang="en-GB" dirty="0" smtClean="0"/>
              <a:t>Databases </a:t>
            </a:r>
          </a:p>
          <a:p>
            <a:r>
              <a:rPr lang="en-GB" dirty="0" smtClean="0"/>
              <a:t>Green chemistry: “doing more with less and less pollution”</a:t>
            </a:r>
            <a:endParaRPr lang="en-GB" dirty="0"/>
          </a:p>
          <a:p>
            <a:r>
              <a:rPr lang="en-GB" dirty="0" smtClean="0"/>
              <a:t>Capacity building in our crystallographic World </a:t>
            </a:r>
          </a:p>
          <a:p>
            <a:r>
              <a:rPr lang="en-GB" dirty="0" smtClean="0"/>
              <a:t>Conclusions </a:t>
            </a:r>
          </a:p>
          <a:p>
            <a:endParaRPr lang="en-GB" dirty="0" smtClean="0"/>
          </a:p>
          <a:p>
            <a:endParaRPr lang="en-GB" dirty="0"/>
          </a:p>
        </p:txBody>
      </p:sp>
    </p:spTree>
    <p:extLst>
      <p:ext uri="{BB962C8B-B14F-4D97-AF65-F5344CB8AC3E}">
        <p14:creationId xmlns:p14="http://schemas.microsoft.com/office/powerpoint/2010/main" val="1129526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Fruits of our research: </a:t>
            </a:r>
            <a:br>
              <a:rPr lang="en-GB" dirty="0" smtClean="0"/>
            </a:br>
            <a:r>
              <a:rPr lang="en-GB" dirty="0" smtClean="0"/>
              <a:t>Structures large and small</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628800"/>
            <a:ext cx="1485900" cy="4762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441862"/>
            <a:ext cx="4606585" cy="311948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4162" y="2996952"/>
            <a:ext cx="1672953" cy="115212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6176" y="1628800"/>
            <a:ext cx="1277119" cy="39611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2751" y="2441862"/>
            <a:ext cx="4283968" cy="3141109"/>
          </a:xfrm>
          <a:prstGeom prst="rect">
            <a:avLst/>
          </a:prstGeom>
        </p:spPr>
      </p:pic>
      <p:sp>
        <p:nvSpPr>
          <p:cNvPr id="9" name="TextBox 8"/>
          <p:cNvSpPr txBox="1"/>
          <p:nvPr/>
        </p:nvSpPr>
        <p:spPr>
          <a:xfrm>
            <a:off x="899592" y="5692143"/>
            <a:ext cx="3312368" cy="615553"/>
          </a:xfrm>
          <a:prstGeom prst="rect">
            <a:avLst/>
          </a:prstGeom>
          <a:noFill/>
        </p:spPr>
        <p:txBody>
          <a:bodyPr wrap="square" rtlCol="0">
            <a:spAutoFit/>
          </a:bodyPr>
          <a:lstStyle/>
          <a:p>
            <a:pPr algn="ctr"/>
            <a:r>
              <a:rPr lang="en-GB" dirty="0" smtClean="0"/>
              <a:t>Cambridge Structural Database</a:t>
            </a:r>
          </a:p>
          <a:p>
            <a:pPr algn="ctr"/>
            <a:r>
              <a:rPr lang="en-GB" sz="1600" dirty="0" smtClean="0"/>
              <a:t>686944 structures at 6 January 2014</a:t>
            </a:r>
            <a:endParaRPr lang="en-GB" sz="1600" dirty="0"/>
          </a:p>
        </p:txBody>
      </p:sp>
      <p:sp>
        <p:nvSpPr>
          <p:cNvPr id="10" name="TextBox 9"/>
          <p:cNvSpPr txBox="1"/>
          <p:nvPr/>
        </p:nvSpPr>
        <p:spPr>
          <a:xfrm>
            <a:off x="5220072" y="5692144"/>
            <a:ext cx="3600400" cy="615553"/>
          </a:xfrm>
          <a:prstGeom prst="rect">
            <a:avLst/>
          </a:prstGeom>
          <a:noFill/>
        </p:spPr>
        <p:txBody>
          <a:bodyPr wrap="square" rtlCol="0">
            <a:spAutoFit/>
          </a:bodyPr>
          <a:lstStyle/>
          <a:p>
            <a:pPr algn="ctr"/>
            <a:r>
              <a:rPr lang="en-GB" dirty="0" smtClean="0"/>
              <a:t>Protein Data Bank</a:t>
            </a:r>
          </a:p>
          <a:p>
            <a:pPr algn="ctr"/>
            <a:r>
              <a:rPr lang="en-GB" sz="1600" dirty="0" smtClean="0"/>
              <a:t>104371 structures at 23 October 2014</a:t>
            </a:r>
            <a:endParaRPr lang="en-GB" sz="1600" dirty="0"/>
          </a:p>
        </p:txBody>
      </p:sp>
    </p:spTree>
    <p:extLst>
      <p:ext uri="{BB962C8B-B14F-4D97-AF65-F5344CB8AC3E}">
        <p14:creationId xmlns:p14="http://schemas.microsoft.com/office/powerpoint/2010/main" val="883287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67544" y="125760"/>
            <a:ext cx="8229600" cy="1143000"/>
          </a:xfrm>
        </p:spPr>
        <p:txBody>
          <a:bodyPr>
            <a:normAutofit fontScale="90000"/>
          </a:bodyPr>
          <a:lstStyle/>
          <a:p>
            <a:r>
              <a:rPr lang="en-GB" sz="2400" dirty="0" smtClean="0"/>
              <a:t>Knowledge Transfer: </a:t>
            </a:r>
            <a:r>
              <a:rPr lang="en-GB" sz="2400" b="1" i="1" dirty="0" smtClean="0">
                <a:solidFill>
                  <a:schemeClr val="tx2"/>
                </a:solidFill>
              </a:rPr>
              <a:t>Daresbury Analytical and Research Technical Services </a:t>
            </a:r>
            <a:r>
              <a:rPr lang="en-GB" sz="2400" dirty="0" smtClean="0"/>
              <a:t>(DARTS); an important aspect of the Economic Impact of the SRS </a:t>
            </a:r>
          </a:p>
        </p:txBody>
      </p:sp>
      <p:pic>
        <p:nvPicPr>
          <p:cNvPr id="47106" name="Picture 2"/>
          <p:cNvPicPr>
            <a:picLocks noChangeAspect="1" noChangeArrowheads="1"/>
          </p:cNvPicPr>
          <p:nvPr/>
        </p:nvPicPr>
        <p:blipFill rotWithShape="1">
          <a:blip r:embed="rId3"/>
          <a:srcRect l="4822"/>
          <a:stretch/>
        </p:blipFill>
        <p:spPr bwMode="auto">
          <a:xfrm>
            <a:off x="5292080" y="1354139"/>
            <a:ext cx="3672531" cy="5421898"/>
          </a:xfrm>
          <a:prstGeom prst="rect">
            <a:avLst/>
          </a:prstGeom>
          <a:noFill/>
          <a:ln w="9525">
            <a:noFill/>
            <a:miter lim="800000"/>
            <a:headEnd/>
            <a:tailEnd/>
          </a:ln>
        </p:spPr>
      </p:pic>
      <p:sp>
        <p:nvSpPr>
          <p:cNvPr id="47107" name="Rectangle 6"/>
          <p:cNvSpPr>
            <a:spLocks noChangeArrowheads="1"/>
          </p:cNvSpPr>
          <p:nvPr/>
        </p:nvSpPr>
        <p:spPr bwMode="auto">
          <a:xfrm>
            <a:off x="250379" y="3723997"/>
            <a:ext cx="4572000" cy="2585323"/>
          </a:xfrm>
          <a:prstGeom prst="rect">
            <a:avLst/>
          </a:prstGeom>
          <a:noFill/>
          <a:ln w="9525">
            <a:noFill/>
            <a:miter lim="800000"/>
            <a:headEnd/>
            <a:tailEnd/>
          </a:ln>
        </p:spPr>
        <p:txBody>
          <a:bodyPr>
            <a:prstTxWarp prst="textNoShape">
              <a:avLst/>
            </a:prstTxWarp>
            <a:spAutoFit/>
          </a:bodyPr>
          <a:lstStyle/>
          <a:p>
            <a:r>
              <a:rPr lang="en-GB" b="1" i="1" dirty="0">
                <a:latin typeface="Calibri" pitchFamily="84" charset="0"/>
              </a:rPr>
              <a:t>E.J. Maclean, P.J. </a:t>
            </a:r>
            <a:r>
              <a:rPr lang="en-GB" b="1" i="1" dirty="0" err="1">
                <a:latin typeface="Calibri" pitchFamily="84" charset="0"/>
              </a:rPr>
              <a:t>Rizkallah</a:t>
            </a:r>
            <a:r>
              <a:rPr lang="en-GB" b="1" i="1" dirty="0">
                <a:latin typeface="Calibri" pitchFamily="84" charset="0"/>
              </a:rPr>
              <a:t> and J.R. </a:t>
            </a:r>
            <a:r>
              <a:rPr lang="en-GB" b="1" i="1" dirty="0" err="1">
                <a:latin typeface="Calibri" pitchFamily="84" charset="0"/>
              </a:rPr>
              <a:t>Helliwell</a:t>
            </a:r>
            <a:r>
              <a:rPr lang="en-GB" b="1" i="1" dirty="0">
                <a:latin typeface="Calibri" pitchFamily="84" charset="0"/>
              </a:rPr>
              <a:t> (2006</a:t>
            </a:r>
            <a:r>
              <a:rPr lang="en-GB" b="1" i="1" dirty="0" smtClean="0">
                <a:latin typeface="Calibri" pitchFamily="84" charset="0"/>
              </a:rPr>
              <a:t>) </a:t>
            </a:r>
            <a:r>
              <a:rPr lang="en-GB" sz="1600" b="1" i="1" dirty="0"/>
              <a:t>Protein Crystallography and Synchrotron radiation</a:t>
            </a:r>
            <a:r>
              <a:rPr lang="en-GB" sz="1600" b="1" i="1" dirty="0" smtClean="0">
                <a:latin typeface="Calibri" pitchFamily="84" charset="0"/>
              </a:rPr>
              <a:t> </a:t>
            </a:r>
            <a:r>
              <a:rPr lang="en-GB" b="1" i="1" dirty="0">
                <a:latin typeface="Calibri" pitchFamily="84" charset="0"/>
              </a:rPr>
              <a:t>European Pharmaceutical Review Issue 2, </a:t>
            </a:r>
            <a:r>
              <a:rPr lang="en-GB" b="1" i="1" dirty="0" smtClean="0">
                <a:latin typeface="Calibri" pitchFamily="84" charset="0"/>
              </a:rPr>
              <a:t>p71-76</a:t>
            </a:r>
          </a:p>
          <a:p>
            <a:endParaRPr lang="en-GB" b="1" i="1" dirty="0" smtClean="0">
              <a:latin typeface="Calibri" pitchFamily="84" charset="0"/>
            </a:endParaRPr>
          </a:p>
          <a:p>
            <a:endParaRPr lang="en-GB" b="1" i="1" dirty="0" smtClean="0">
              <a:latin typeface="Calibri" pitchFamily="84" charset="0"/>
            </a:endParaRPr>
          </a:p>
          <a:p>
            <a:endParaRPr lang="en-GB" b="1" i="1" dirty="0">
              <a:latin typeface="Calibri" pitchFamily="84" charset="0"/>
            </a:endParaRPr>
          </a:p>
          <a:p>
            <a:endParaRPr lang="en-GB" b="1" i="1" dirty="0" smtClean="0">
              <a:latin typeface="Calibri" pitchFamily="84" charset="0"/>
            </a:endParaRPr>
          </a:p>
          <a:p>
            <a:endParaRPr lang="en-GB" b="1" i="1" dirty="0">
              <a:latin typeface="Calibri" pitchFamily="84" charset="0"/>
            </a:endParaRPr>
          </a:p>
        </p:txBody>
      </p:sp>
      <p:pic>
        <p:nvPicPr>
          <p:cNvPr id="47108" name="Picture 6"/>
          <p:cNvPicPr>
            <a:picLocks noChangeAspect="1"/>
          </p:cNvPicPr>
          <p:nvPr/>
        </p:nvPicPr>
        <p:blipFill rotWithShape="1">
          <a:blip r:embed="rId4"/>
          <a:srcRect l="53280" t="17796" r="26474" b="9377"/>
          <a:stretch/>
        </p:blipFill>
        <p:spPr bwMode="auto">
          <a:xfrm rot="-5400000">
            <a:off x="1784260" y="672124"/>
            <a:ext cx="1296144" cy="3497528"/>
          </a:xfrm>
          <a:prstGeom prst="rect">
            <a:avLst/>
          </a:prstGeom>
          <a:noFill/>
          <a:ln w="9525">
            <a:noFill/>
            <a:miter lim="800000"/>
            <a:headEnd/>
            <a:tailEnd/>
          </a:ln>
        </p:spPr>
      </p:pic>
      <p:sp>
        <p:nvSpPr>
          <p:cNvPr id="3" name="TextBox 2"/>
          <p:cNvSpPr txBox="1"/>
          <p:nvPr/>
        </p:nvSpPr>
        <p:spPr>
          <a:xfrm>
            <a:off x="395536" y="5373216"/>
            <a:ext cx="5314275" cy="1200329"/>
          </a:xfrm>
          <a:prstGeom prst="rect">
            <a:avLst/>
          </a:prstGeom>
          <a:noFill/>
        </p:spPr>
        <p:txBody>
          <a:bodyPr wrap="none" rtlCol="0">
            <a:spAutoFit/>
          </a:bodyPr>
          <a:lstStyle/>
          <a:p>
            <a:r>
              <a:rPr lang="en-GB" dirty="0" err="1" smtClean="0"/>
              <a:t>Approx</a:t>
            </a:r>
            <a:r>
              <a:rPr lang="en-GB" dirty="0" smtClean="0"/>
              <a:t> £300k income to SRS per annum;</a:t>
            </a:r>
          </a:p>
          <a:p>
            <a:endParaRPr lang="en-GB" dirty="0"/>
          </a:p>
          <a:p>
            <a:r>
              <a:rPr lang="en-GB" b="1" i="1" dirty="0" smtClean="0">
                <a:solidFill>
                  <a:schemeClr val="tx2"/>
                </a:solidFill>
              </a:rPr>
              <a:t>Australia and Canada</a:t>
            </a:r>
            <a:r>
              <a:rPr lang="en-GB" dirty="0" smtClean="0"/>
              <a:t> each pushed on the usual </a:t>
            </a:r>
          </a:p>
          <a:p>
            <a:r>
              <a:rPr lang="en-GB" dirty="0"/>
              <a:t>c</a:t>
            </a:r>
            <a:r>
              <a:rPr lang="en-GB" dirty="0" smtClean="0"/>
              <a:t>eiling of a ‘10% maximum’ commercial use.</a:t>
            </a:r>
          </a:p>
        </p:txBody>
      </p:sp>
    </p:spTree>
    <p:extLst>
      <p:ext uri="{BB962C8B-B14F-4D97-AF65-F5344CB8AC3E}">
        <p14:creationId xmlns:p14="http://schemas.microsoft.com/office/powerpoint/2010/main" val="2005461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3600" dirty="0" err="1"/>
              <a:t>IUCr</a:t>
            </a:r>
            <a:r>
              <a:rPr lang="en-GB" sz="3600" dirty="0"/>
              <a:t> was invited to participate in a CODATA / VAMAS Working Group in </a:t>
            </a:r>
            <a:r>
              <a:rPr lang="en-GB" sz="3600" dirty="0" smtClean="0"/>
              <a:t>2012</a:t>
            </a:r>
            <a:endParaRPr lang="en-GB" sz="3600" dirty="0"/>
          </a:p>
        </p:txBody>
      </p:sp>
      <p:sp>
        <p:nvSpPr>
          <p:cNvPr id="4" name="Content Placeholder 3"/>
          <p:cNvSpPr>
            <a:spLocks noGrp="1"/>
          </p:cNvSpPr>
          <p:nvPr>
            <p:ph idx="1"/>
          </p:nvPr>
        </p:nvSpPr>
        <p:spPr/>
        <p:txBody>
          <a:bodyPr>
            <a:normAutofit fontScale="77500" lnSpcReduction="20000"/>
          </a:bodyPr>
          <a:lstStyle/>
          <a:p>
            <a:r>
              <a:rPr lang="en-GB" dirty="0" smtClean="0"/>
              <a:t>VAMAS </a:t>
            </a:r>
            <a:r>
              <a:rPr lang="en-GB" dirty="0"/>
              <a:t>is the Versailles Project on Advanced Materials and Standards (</a:t>
            </a:r>
            <a:r>
              <a:rPr lang="de-DE" u="sng" dirty="0">
                <a:hlinkClick r:id="rId2"/>
              </a:rPr>
              <a:t>www.vamas.org</a:t>
            </a:r>
            <a:r>
              <a:rPr lang="en-GB" dirty="0"/>
              <a:t>). There have been 3 Workshops so  far. </a:t>
            </a:r>
          </a:p>
          <a:p>
            <a:endParaRPr lang="en-GB" dirty="0"/>
          </a:p>
          <a:p>
            <a:r>
              <a:rPr lang="en-GB" dirty="0"/>
              <a:t>The overall goal is to define the needs of as many scientific disciplines and user communities as possible. This White Paper will be transmitted to ISO Technical Committee 229 on Nanotechnology (http://www.iso.org/iso/iso_technical_committee?commid=381983 ) as well as other international and national standards development bodies and government agencies. Within this Working Group, Crystallographers unambiguously define and characterize nanomaterials. </a:t>
            </a:r>
          </a:p>
          <a:p>
            <a:endParaRPr lang="en-GB" dirty="0"/>
          </a:p>
        </p:txBody>
      </p:sp>
    </p:spTree>
    <p:extLst>
      <p:ext uri="{BB962C8B-B14F-4D97-AF65-F5344CB8AC3E}">
        <p14:creationId xmlns:p14="http://schemas.microsoft.com/office/powerpoint/2010/main" val="1372141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rmAutofit/>
          </a:bodyPr>
          <a:lstStyle/>
          <a:p>
            <a:r>
              <a:rPr lang="en-GB" sz="2800" b="1" i="1" dirty="0" smtClean="0">
                <a:solidFill>
                  <a:schemeClr val="tx2">
                    <a:lumMod val="60000"/>
                    <a:lumOff val="40000"/>
                  </a:schemeClr>
                </a:solidFill>
              </a:rPr>
              <a:t>CODATA/VAMAS Nanomaterials project; </a:t>
            </a:r>
            <a:r>
              <a:rPr lang="en-GB" sz="2800" b="1" i="1" dirty="0" err="1" smtClean="0">
                <a:solidFill>
                  <a:schemeClr val="tx2">
                    <a:lumMod val="60000"/>
                    <a:lumOff val="40000"/>
                  </a:schemeClr>
                </a:solidFill>
              </a:rPr>
              <a:t>IUCr’s</a:t>
            </a:r>
            <a:r>
              <a:rPr lang="en-GB" sz="2800" b="1" i="1" dirty="0" smtClean="0">
                <a:solidFill>
                  <a:schemeClr val="tx2">
                    <a:lumMod val="60000"/>
                    <a:lumOff val="40000"/>
                  </a:schemeClr>
                </a:solidFill>
              </a:rPr>
              <a:t> input </a:t>
            </a:r>
            <a:endParaRPr lang="en-GB" sz="2800" b="1" i="1" dirty="0">
              <a:solidFill>
                <a:schemeClr val="tx2">
                  <a:lumMod val="60000"/>
                  <a:lumOff val="40000"/>
                </a:schemeClr>
              </a:solidFill>
            </a:endParaRPr>
          </a:p>
        </p:txBody>
      </p:sp>
      <p:pic>
        <p:nvPicPr>
          <p:cNvPr id="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609" y="3220127"/>
            <a:ext cx="3975559" cy="289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04" y="1772816"/>
            <a:ext cx="4482770" cy="289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5" y="113094"/>
            <a:ext cx="715421" cy="6572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6416" y="44624"/>
            <a:ext cx="1190080" cy="919395"/>
          </a:xfrm>
          <a:prstGeom prst="rect">
            <a:avLst/>
          </a:prstGeom>
        </p:spPr>
      </p:pic>
    </p:spTree>
    <p:extLst>
      <p:ext uri="{BB962C8B-B14F-4D97-AF65-F5344CB8AC3E}">
        <p14:creationId xmlns:p14="http://schemas.microsoft.com/office/powerpoint/2010/main" val="2782677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Overarching data policy and the principle of open access</a:t>
            </a:r>
            <a:br>
              <a:rPr lang="en-GB" dirty="0"/>
            </a:br>
            <a:endParaRPr lang="en-GB" dirty="0"/>
          </a:p>
        </p:txBody>
      </p:sp>
      <p:sp>
        <p:nvSpPr>
          <p:cNvPr id="3" name="Content Placeholder 2"/>
          <p:cNvSpPr>
            <a:spLocks noGrp="1"/>
          </p:cNvSpPr>
          <p:nvPr>
            <p:ph idx="1"/>
          </p:nvPr>
        </p:nvSpPr>
        <p:spPr>
          <a:xfrm>
            <a:off x="457200" y="1600200"/>
            <a:ext cx="8229600" cy="5141168"/>
          </a:xfrm>
        </p:spPr>
        <p:txBody>
          <a:bodyPr>
            <a:normAutofit fontScale="70000" lnSpcReduction="20000"/>
          </a:bodyPr>
          <a:lstStyle/>
          <a:p>
            <a:r>
              <a:rPr lang="en-GB" u="sng" dirty="0">
                <a:hlinkClick r:id="rId2"/>
              </a:rPr>
              <a:t>http://</a:t>
            </a:r>
            <a:r>
              <a:rPr lang="en-GB" u="sng" dirty="0" smtClean="0">
                <a:hlinkClick r:id="rId2"/>
              </a:rPr>
              <a:t>www.icsu.org/general-assembly/news/ICSU%20Report%20on%20Open%20Access.pdf</a:t>
            </a:r>
            <a:endParaRPr lang="en-GB" u="sng" dirty="0" smtClean="0"/>
          </a:p>
          <a:p>
            <a:r>
              <a:rPr lang="en-GB" i="1" dirty="0"/>
              <a:t>“The International Council for Science advocates the following goals for open access. The scientific record should be: </a:t>
            </a:r>
            <a:endParaRPr lang="en-GB" dirty="0"/>
          </a:p>
          <a:p>
            <a:pPr marL="0" indent="0">
              <a:buNone/>
            </a:pPr>
            <a:r>
              <a:rPr lang="en-GB" i="1" dirty="0" smtClean="0"/>
              <a:t>	• </a:t>
            </a:r>
            <a:r>
              <a:rPr lang="en-GB" i="1" dirty="0"/>
              <a:t>free of financial barriers for any researcher to contribute to; </a:t>
            </a:r>
            <a:endParaRPr lang="en-GB" dirty="0"/>
          </a:p>
          <a:p>
            <a:pPr marL="0" indent="0">
              <a:buNone/>
            </a:pPr>
            <a:r>
              <a:rPr lang="en-GB" i="1" dirty="0" smtClean="0"/>
              <a:t>	• </a:t>
            </a:r>
            <a:r>
              <a:rPr lang="en-GB" i="1" dirty="0"/>
              <a:t>free of financial barriers for any user to access immediately </a:t>
            </a:r>
            <a:r>
              <a:rPr lang="en-GB" i="1" dirty="0" smtClean="0"/>
              <a:t>	on </a:t>
            </a:r>
            <a:r>
              <a:rPr lang="en-GB" i="1" dirty="0"/>
              <a:t>publication; </a:t>
            </a:r>
            <a:endParaRPr lang="en-GB" dirty="0"/>
          </a:p>
          <a:p>
            <a:pPr marL="0" indent="0">
              <a:buNone/>
            </a:pPr>
            <a:r>
              <a:rPr lang="en-GB" i="1" dirty="0" smtClean="0"/>
              <a:t>	• </a:t>
            </a:r>
            <a:r>
              <a:rPr lang="en-GB" i="1" dirty="0"/>
              <a:t>made available without restriction on reuse for any purpose, </a:t>
            </a:r>
            <a:r>
              <a:rPr lang="en-GB" i="1" dirty="0" smtClean="0"/>
              <a:t>	subject </a:t>
            </a:r>
            <a:r>
              <a:rPr lang="en-GB" i="1" dirty="0"/>
              <a:t>to proper attribution; </a:t>
            </a:r>
            <a:endParaRPr lang="en-GB" dirty="0"/>
          </a:p>
          <a:p>
            <a:pPr marL="0" indent="0">
              <a:buNone/>
            </a:pPr>
            <a:r>
              <a:rPr lang="en-GB" i="1" dirty="0" smtClean="0"/>
              <a:t>	• </a:t>
            </a:r>
            <a:r>
              <a:rPr lang="en-GB" i="1" dirty="0"/>
              <a:t>quality-assured and published in a timely manner; and </a:t>
            </a:r>
            <a:endParaRPr lang="en-GB" dirty="0"/>
          </a:p>
          <a:p>
            <a:pPr marL="0" indent="0">
              <a:buNone/>
            </a:pPr>
            <a:r>
              <a:rPr lang="en-GB" i="1" dirty="0" smtClean="0"/>
              <a:t>	• </a:t>
            </a:r>
            <a:r>
              <a:rPr lang="en-GB" i="1" dirty="0"/>
              <a:t>archived and made available in perpetuity. </a:t>
            </a:r>
            <a:endParaRPr lang="en-GB" dirty="0"/>
          </a:p>
          <a:p>
            <a:pPr marL="0" indent="0">
              <a:buNone/>
            </a:pPr>
            <a:r>
              <a:rPr lang="en-GB" i="1" dirty="0" smtClean="0"/>
              <a:t>* These </a:t>
            </a:r>
            <a:r>
              <a:rPr lang="en-GB" i="1" dirty="0"/>
              <a:t>goals apply both to peer-reviewed research publications, the data on which the results and conclusions of this research are based, and any software or code used in the course of the research.”</a:t>
            </a:r>
            <a:endParaRPr lang="en-GB" dirty="0"/>
          </a:p>
          <a:p>
            <a:endParaRPr lang="en-GB" dirty="0"/>
          </a:p>
        </p:txBody>
      </p:sp>
    </p:spTree>
    <p:extLst>
      <p:ext uri="{BB962C8B-B14F-4D97-AF65-F5344CB8AC3E}">
        <p14:creationId xmlns:p14="http://schemas.microsoft.com/office/powerpoint/2010/main" val="1772096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t>
            </a:r>
            <a:r>
              <a:rPr lang="en-GB" dirty="0" smtClean="0"/>
              <a:t>enefits of retaining derived data</a:t>
            </a:r>
            <a:endParaRPr lang="en-GB" dirty="0"/>
          </a:p>
        </p:txBody>
      </p:sp>
      <p:sp>
        <p:nvSpPr>
          <p:cNvPr id="3" name="Content Placeholder 2"/>
          <p:cNvSpPr>
            <a:spLocks noGrp="1"/>
          </p:cNvSpPr>
          <p:nvPr>
            <p:ph idx="1"/>
          </p:nvPr>
        </p:nvSpPr>
        <p:spPr>
          <a:xfrm>
            <a:off x="179512" y="1451174"/>
            <a:ext cx="4608512" cy="4642122"/>
          </a:xfrm>
        </p:spPr>
        <p:txBody>
          <a:bodyPr>
            <a:normAutofit fontScale="92500"/>
          </a:bodyPr>
          <a:lstStyle/>
          <a:p>
            <a:r>
              <a:rPr lang="en-GB" dirty="0" smtClean="0"/>
              <a:t>Scientific record</a:t>
            </a:r>
          </a:p>
          <a:p>
            <a:r>
              <a:rPr lang="en-GB" dirty="0" smtClean="0"/>
              <a:t>Database-driven discovery</a:t>
            </a:r>
          </a:p>
          <a:p>
            <a:r>
              <a:rPr lang="en-GB" dirty="0" smtClean="0"/>
              <a:t>Protein-ligand interactions</a:t>
            </a:r>
          </a:p>
          <a:p>
            <a:r>
              <a:rPr lang="en-GB" dirty="0" smtClean="0"/>
              <a:t>New pathways to synthesis, manufacturing, energetics…</a:t>
            </a:r>
          </a:p>
          <a:p>
            <a:r>
              <a:rPr lang="en-GB" dirty="0" smtClean="0"/>
              <a:t>Identification/indexing (</a:t>
            </a:r>
            <a:r>
              <a:rPr lang="en-GB" i="1" dirty="0" smtClean="0"/>
              <a:t>e.g.</a:t>
            </a:r>
            <a:r>
              <a:rPr lang="en-GB" dirty="0" smtClean="0"/>
              <a:t> forensic science)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6519" y="1451174"/>
            <a:ext cx="4272608" cy="41490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5976" y="5259481"/>
            <a:ext cx="2336304" cy="15820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5276929"/>
            <a:ext cx="2051720" cy="1504371"/>
          </a:xfrm>
          <a:prstGeom prst="rect">
            <a:avLst/>
          </a:prstGeom>
        </p:spPr>
      </p:pic>
    </p:spTree>
    <p:extLst>
      <p:ext uri="{BB962C8B-B14F-4D97-AF65-F5344CB8AC3E}">
        <p14:creationId xmlns:p14="http://schemas.microsoft.com/office/powerpoint/2010/main" val="112156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2274</TotalTime>
  <Words>1682</Words>
  <Application>Microsoft Office PowerPoint</Application>
  <PresentationFormat>On-screen Show (4:3)</PresentationFormat>
  <Paragraphs>316</Paragraphs>
  <Slides>21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ＭＳ Ｐゴシック</vt:lpstr>
      <vt:lpstr>Aharoni</vt:lpstr>
      <vt:lpstr>Arial</vt:lpstr>
      <vt:lpstr>Calibri</vt:lpstr>
      <vt:lpstr>Verdana</vt:lpstr>
      <vt:lpstr>Wingdings</vt:lpstr>
      <vt:lpstr>Office Theme</vt:lpstr>
      <vt:lpstr>Tema di Office</vt:lpstr>
      <vt:lpstr>CRYSTALLOGRAPHY AND SUSTAINABILITY  </vt:lpstr>
      <vt:lpstr>What precisely is ‘sustainability’  and how might we fit into it?  </vt:lpstr>
      <vt:lpstr>Talk contents</vt:lpstr>
      <vt:lpstr>Fruits of our research:  Structures large and small</vt:lpstr>
      <vt:lpstr>Knowledge Transfer: Daresbury Analytical and Research Technical Services (DARTS); an important aspect of the Economic Impact of the SRS </vt:lpstr>
      <vt:lpstr>IUCr was invited to participate in a CODATA / VAMAS Working Group in 2012</vt:lpstr>
      <vt:lpstr>CODATA/VAMAS Nanomaterials project; IUCr’s input </vt:lpstr>
      <vt:lpstr>Overarching data policy and the principle of open access </vt:lpstr>
      <vt:lpstr>Benefits of retaining derived data</vt:lpstr>
      <vt:lpstr>Benefits of retaining processed data</vt:lpstr>
      <vt:lpstr>Raw diffraction images offer the opportunity of:-</vt:lpstr>
      <vt:lpstr>Green chemistry:  Publications in IUCr Journals </vt:lpstr>
      <vt:lpstr>Crystallography research example: the platins</vt:lpstr>
      <vt:lpstr>Practical examples of Worldwide capacity building: SESAME synchrotron and peace in the Middle East </vt:lpstr>
      <vt:lpstr>PowerPoint Presentation</vt:lpstr>
      <vt:lpstr>PowerPoint Presentation</vt:lpstr>
      <vt:lpstr>PowerPoint Presentation</vt:lpstr>
      <vt:lpstr>PowerPoint Presentation</vt:lpstr>
      <vt:lpstr>PowerPoint Presentation</vt:lpstr>
      <vt:lpstr>Acknowledgements </vt:lpstr>
      <vt:lpstr>PowerPoint Presentation</vt:lpstr>
    </vt:vector>
  </TitlesOfParts>
  <Company>University of Manchester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of life and molecular crystallography 3D data</dc:title>
  <dc:creator>mbdssjrh</dc:creator>
  <cp:lastModifiedBy>bm</cp:lastModifiedBy>
  <cp:revision>164</cp:revision>
  <dcterms:created xsi:type="dcterms:W3CDTF">2014-10-02T08:23:29Z</dcterms:created>
  <dcterms:modified xsi:type="dcterms:W3CDTF">2015-08-14T11:30:44Z</dcterms:modified>
</cp:coreProperties>
</file>