
<file path=[Content_Types].xml><?xml version="1.0" encoding="utf-8"?>
<Types xmlns="http://schemas.openxmlformats.org/package/2006/content-types">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 id="2147483660" r:id="rId2"/>
  </p:sldMasterIdLst>
  <p:sldIdLst>
    <p:sldId id="256" r:id="rId3"/>
    <p:sldId id="258" r:id="rId4"/>
    <p:sldId id="259" r:id="rId5"/>
    <p:sldId id="257" r:id="rId6"/>
    <p:sldId id="263" r:id="rId7"/>
    <p:sldId id="265" r:id="rId8"/>
    <p:sldId id="262" r:id="rId9"/>
    <p:sldId id="267" r:id="rId10"/>
    <p:sldId id="266" r:id="rId11"/>
    <p:sldId id="261" r:id="rId12"/>
    <p:sldId id="264"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5" d="100"/>
          <a:sy n="145" d="100"/>
        </p:scale>
        <p:origin x="-3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87632E-5E56-794F-96A6-F47AF8DF5009}" type="datetimeFigureOut">
              <a:rPr lang="en-US" smtClean="0"/>
              <a:pPr/>
              <a:t>8/3/12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87632E-5E56-794F-96A6-F47AF8DF5009}" type="datetimeFigureOut">
              <a:rPr lang="en-US" smtClean="0"/>
              <a:pPr/>
              <a:t>8/3/12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87632E-5E56-794F-96A6-F47AF8DF5009}" type="datetimeFigureOut">
              <a:rPr lang="en-US" smtClean="0"/>
              <a:pPr/>
              <a:t>8/3/12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4406801"/>
            <a:ext cx="7772176" cy="1361777"/>
          </a:xfrm>
        </p:spPr>
        <p:txBody>
          <a:bodyPr anchor="t"/>
          <a:lstStyle>
            <a:lvl1pPr algn="l">
              <a:defRPr sz="2800" b="1" cap="all"/>
            </a:lvl1pPr>
          </a:lstStyle>
          <a:p>
            <a:r>
              <a:rPr lang="en-US" smtClean="0"/>
              <a:t>Click to edit Master title style</a:t>
            </a:r>
            <a:endParaRPr lang="en-US"/>
          </a:p>
        </p:txBody>
      </p:sp>
      <p:sp>
        <p:nvSpPr>
          <p:cNvPr id="3" name="Text Placeholder 2"/>
          <p:cNvSpPr>
            <a:spLocks noGrp="1"/>
          </p:cNvSpPr>
          <p:nvPr>
            <p:ph type="body" idx="1"/>
          </p:nvPr>
        </p:nvSpPr>
        <p:spPr>
          <a:xfrm>
            <a:off x="722189" y="2906613"/>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2969" y="3536156"/>
            <a:ext cx="3625453" cy="79474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5578" y="3536156"/>
            <a:ext cx="3625453" cy="794742"/>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87632E-5E56-794F-96A6-F47AF8DF5009}" type="datetimeFigureOut">
              <a:rPr lang="en-US" smtClean="0"/>
              <a:pPr/>
              <a:t>8/3/12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endParaRPr lang="en-US" noProof="0" smtClean="0">
              <a:sym typeface="Gill Sans"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1515" y="1151930"/>
            <a:ext cx="1839516" cy="317896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92969" y="1151930"/>
            <a:ext cx="5411391" cy="31789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87632E-5E56-794F-96A6-F47AF8DF5009}" type="datetimeFigureOut">
              <a:rPr lang="en-US" smtClean="0"/>
              <a:pPr/>
              <a:t>8/3/12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87632E-5E56-794F-96A6-F47AF8DF5009}" type="datetimeFigureOut">
              <a:rPr lang="en-US" smtClean="0"/>
              <a:pPr/>
              <a:t>8/3/12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87632E-5E56-794F-96A6-F47AF8DF5009}" type="datetimeFigureOut">
              <a:rPr lang="en-US" smtClean="0"/>
              <a:pPr/>
              <a:t>8/3/12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87632E-5E56-794F-96A6-F47AF8DF5009}" type="datetimeFigureOut">
              <a:rPr lang="en-US" smtClean="0"/>
              <a:pPr/>
              <a:t>8/3/12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7632E-5E56-794F-96A6-F47AF8DF5009}" type="datetimeFigureOut">
              <a:rPr lang="en-US" smtClean="0"/>
              <a:pPr/>
              <a:t>8/3/12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87632E-5E56-794F-96A6-F47AF8DF5009}" type="datetimeFigureOut">
              <a:rPr lang="en-US" smtClean="0"/>
              <a:pPr/>
              <a:t>8/3/12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87632E-5E56-794F-96A6-F47AF8DF5009}" type="datetimeFigureOut">
              <a:rPr lang="en-US" smtClean="0"/>
              <a:pPr/>
              <a:t>8/3/12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EBEADE-5612-904F-96F1-89A81DFDDC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7632E-5E56-794F-96A6-F47AF8DF5009}" type="datetimeFigureOut">
              <a:rPr lang="en-US" smtClean="0"/>
              <a:pPr/>
              <a:t>8/3/12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BEADE-5612-904F-96F1-89A81DFDDC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893763" y="3535363"/>
            <a:ext cx="7358062" cy="795337"/>
          </a:xfrm>
          <a:prstGeom prst="rect">
            <a:avLst/>
          </a:prstGeom>
          <a:noFill/>
          <a:ln w="12700">
            <a:noFill/>
            <a:miter lim="800000"/>
            <a:headEnd/>
            <a:tailEnd/>
          </a:ln>
        </p:spPr>
        <p:txBody>
          <a:bodyPr vert="horz" wrap="square" lIns="35717" tIns="35717" rIns="35717" bIns="35717"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1027" name="Rectangle 2"/>
          <p:cNvSpPr>
            <a:spLocks noGrp="1" noChangeArrowheads="1"/>
          </p:cNvSpPr>
          <p:nvPr>
            <p:ph type="title"/>
          </p:nvPr>
        </p:nvSpPr>
        <p:spPr bwMode="auto">
          <a:xfrm>
            <a:off x="893763" y="1152525"/>
            <a:ext cx="7358062" cy="2320925"/>
          </a:xfrm>
          <a:prstGeom prst="rect">
            <a:avLst/>
          </a:prstGeom>
          <a:noFill/>
          <a:ln w="12700">
            <a:noFill/>
            <a:miter lim="800000"/>
            <a:headEnd/>
            <a:tailEnd/>
          </a:ln>
        </p:spPr>
        <p:txBody>
          <a:bodyPr vert="horz" wrap="square" lIns="35717" tIns="35717" rIns="35717" bIns="35717" numCol="1" anchor="b"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eaLnBrk="0" fontAlgn="base" hangingPunct="0">
        <a:spcBef>
          <a:spcPct val="0"/>
        </a:spcBef>
        <a:spcAft>
          <a:spcPct val="0"/>
        </a:spcAft>
        <a:defRPr sz="4500">
          <a:solidFill>
            <a:schemeClr val="tx1"/>
          </a:solidFill>
          <a:latin typeface="+mj-lt"/>
          <a:ea typeface="+mj-ea"/>
          <a:cs typeface="+mj-cs"/>
          <a:sym typeface="Gill Sans" charset="0"/>
        </a:defRPr>
      </a:lvl1pPr>
      <a:lvl2pPr algn="ctr" rtl="0" eaLnBrk="0" fontAlgn="base" hangingPunct="0">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2pPr>
      <a:lvl3pPr algn="ctr" rtl="0" eaLnBrk="0" fontAlgn="base" hangingPunct="0">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3pPr>
      <a:lvl4pPr algn="ctr" rtl="0" eaLnBrk="0" fontAlgn="base" hangingPunct="0">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4pPr>
      <a:lvl5pPr algn="ctr" rtl="0" eaLnBrk="0" fontAlgn="base" hangingPunct="0">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5pPr>
      <a:lvl6pPr marL="321457" algn="ctr" rtl="0" fontAlgn="base">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6pPr>
      <a:lvl7pPr marL="642915" algn="ctr" rtl="0" fontAlgn="base">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7pPr>
      <a:lvl8pPr marL="964372" algn="ctr" rtl="0" fontAlgn="base">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8pPr>
      <a:lvl9pPr marL="1285829" algn="ctr" rtl="0" fontAlgn="base">
        <a:spcBef>
          <a:spcPct val="0"/>
        </a:spcBef>
        <a:spcAft>
          <a:spcPct val="0"/>
        </a:spcAft>
        <a:defRPr sz="4500">
          <a:solidFill>
            <a:schemeClr val="tx1"/>
          </a:solidFill>
          <a:latin typeface="Gill Sans" charset="0"/>
          <a:ea typeface="ヒラギノ角ゴ ProN W3" charset="-128"/>
          <a:cs typeface="ヒラギノ角ゴ ProN W3" charset="-128"/>
          <a:sym typeface="Gill Sans" charset="0"/>
        </a:defRPr>
      </a:lvl9pPr>
    </p:titleStyle>
    <p:bodyStyle>
      <a:lvl1pPr marL="239713" indent="-239713" algn="ctr" rtl="0" eaLnBrk="0" fontAlgn="base" hangingPunct="0">
        <a:spcBef>
          <a:spcPct val="0"/>
        </a:spcBef>
        <a:spcAft>
          <a:spcPct val="0"/>
        </a:spcAft>
        <a:defRPr sz="2500">
          <a:solidFill>
            <a:schemeClr val="tx1"/>
          </a:solidFill>
          <a:latin typeface="+mn-lt"/>
          <a:ea typeface="+mn-ea"/>
          <a:cs typeface="+mn-cs"/>
          <a:sym typeface="Gill Sans" charset="0"/>
        </a:defRPr>
      </a:lvl1pPr>
      <a:lvl2pPr marL="522288" indent="-200025" algn="ctr" rtl="0" eaLnBrk="0" fontAlgn="base" hangingPunct="0">
        <a:spcBef>
          <a:spcPct val="0"/>
        </a:spcBef>
        <a:spcAft>
          <a:spcPct val="0"/>
        </a:spcAft>
        <a:defRPr sz="2500">
          <a:solidFill>
            <a:schemeClr val="tx1"/>
          </a:solidFill>
          <a:latin typeface="+mn-lt"/>
          <a:ea typeface="+mn-ea"/>
          <a:cs typeface="+mn-cs"/>
          <a:sym typeface="Gill Sans" charset="0"/>
        </a:defRPr>
      </a:lvl2pPr>
      <a:lvl3pPr marL="803275" indent="-160338" algn="ctr" rtl="0" eaLnBrk="0" fontAlgn="base" hangingPunct="0">
        <a:spcBef>
          <a:spcPct val="0"/>
        </a:spcBef>
        <a:spcAft>
          <a:spcPct val="0"/>
        </a:spcAft>
        <a:defRPr sz="2500">
          <a:solidFill>
            <a:schemeClr val="tx1"/>
          </a:solidFill>
          <a:latin typeface="+mn-lt"/>
          <a:ea typeface="+mn-ea"/>
          <a:cs typeface="+mn-cs"/>
          <a:sym typeface="Gill Sans" charset="0"/>
        </a:defRPr>
      </a:lvl3pPr>
      <a:lvl4pPr marL="1123950" indent="-160338" algn="ctr" rtl="0" eaLnBrk="0" fontAlgn="base" hangingPunct="0">
        <a:spcBef>
          <a:spcPct val="0"/>
        </a:spcBef>
        <a:spcAft>
          <a:spcPct val="0"/>
        </a:spcAft>
        <a:defRPr sz="2500">
          <a:solidFill>
            <a:schemeClr val="tx1"/>
          </a:solidFill>
          <a:latin typeface="+mn-lt"/>
          <a:ea typeface="+mn-ea"/>
          <a:cs typeface="+mn-cs"/>
          <a:sym typeface="Gill Sans" charset="0"/>
        </a:defRPr>
      </a:lvl4pPr>
      <a:lvl5pPr marL="1446213" indent="-160338" algn="ctr" rtl="0" eaLnBrk="0" fontAlgn="base" hangingPunct="0">
        <a:spcBef>
          <a:spcPct val="0"/>
        </a:spcBef>
        <a:spcAft>
          <a:spcPct val="0"/>
        </a:spcAft>
        <a:defRPr sz="2500">
          <a:solidFill>
            <a:schemeClr val="tx1"/>
          </a:solidFill>
          <a:latin typeface="+mn-lt"/>
          <a:ea typeface="+mn-ea"/>
          <a:cs typeface="+mn-cs"/>
          <a:sym typeface="Gill Sans" charset="0"/>
        </a:defRPr>
      </a:lvl5pPr>
      <a:lvl6pPr marL="321457" algn="ctr" rtl="0" fontAlgn="base">
        <a:spcBef>
          <a:spcPct val="0"/>
        </a:spcBef>
        <a:spcAft>
          <a:spcPct val="0"/>
        </a:spcAft>
        <a:defRPr sz="2500">
          <a:solidFill>
            <a:schemeClr val="tx1"/>
          </a:solidFill>
          <a:latin typeface="+mn-lt"/>
          <a:ea typeface="+mn-ea"/>
          <a:cs typeface="+mn-cs"/>
          <a:sym typeface="Gill Sans" charset="0"/>
        </a:defRPr>
      </a:lvl6pPr>
      <a:lvl7pPr marL="642915" algn="ctr" rtl="0" fontAlgn="base">
        <a:spcBef>
          <a:spcPct val="0"/>
        </a:spcBef>
        <a:spcAft>
          <a:spcPct val="0"/>
        </a:spcAft>
        <a:defRPr sz="2500">
          <a:solidFill>
            <a:schemeClr val="tx1"/>
          </a:solidFill>
          <a:latin typeface="+mn-lt"/>
          <a:ea typeface="+mn-ea"/>
          <a:cs typeface="+mn-cs"/>
          <a:sym typeface="Gill Sans" charset="0"/>
        </a:defRPr>
      </a:lvl7pPr>
      <a:lvl8pPr marL="964372" algn="ctr" rtl="0" fontAlgn="base">
        <a:spcBef>
          <a:spcPct val="0"/>
        </a:spcBef>
        <a:spcAft>
          <a:spcPct val="0"/>
        </a:spcAft>
        <a:defRPr sz="2500">
          <a:solidFill>
            <a:schemeClr val="tx1"/>
          </a:solidFill>
          <a:latin typeface="+mn-lt"/>
          <a:ea typeface="+mn-ea"/>
          <a:cs typeface="+mn-cs"/>
          <a:sym typeface="Gill Sans" charset="0"/>
        </a:defRPr>
      </a:lvl8pPr>
      <a:lvl9pPr marL="1285829" algn="ctr" rtl="0" fontAlgn="base">
        <a:spcBef>
          <a:spcPct val="0"/>
        </a:spcBef>
        <a:spcAft>
          <a:spcPct val="0"/>
        </a:spcAft>
        <a:defRPr sz="25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Rectangle 1"/>
          <p:cNvSpPr>
            <a:spLocks noGrp="1" noChangeArrowheads="1"/>
          </p:cNvSpPr>
          <p:nvPr>
            <p:ph type="title"/>
          </p:nvPr>
        </p:nvSpPr>
        <p:spPr>
          <a:xfrm>
            <a:off x="914400" y="762000"/>
            <a:ext cx="7358063" cy="1552575"/>
          </a:xfrm>
        </p:spPr>
        <p:txBody>
          <a:bodyPr anchor="ctr"/>
          <a:lstStyle/>
          <a:p>
            <a:pPr eaLnBrk="1" hangingPunct="1"/>
            <a:r>
              <a:rPr lang="en-US" sz="3200" dirty="0" smtClean="0"/>
              <a:t>Continuous improvement of macromolecular crystal structures</a:t>
            </a:r>
            <a:endParaRPr lang="en-US" sz="2400" dirty="0" smtClean="0">
              <a:solidFill>
                <a:srgbClr val="660066"/>
              </a:solidFill>
            </a:endParaRPr>
          </a:p>
        </p:txBody>
      </p:sp>
      <p:sp>
        <p:nvSpPr>
          <p:cNvPr id="114696" name="Rectangle 2"/>
          <p:cNvSpPr txBox="1">
            <a:spLocks noChangeArrowheads="1"/>
          </p:cNvSpPr>
          <p:nvPr/>
        </p:nvSpPr>
        <p:spPr bwMode="auto">
          <a:xfrm>
            <a:off x="838200" y="3810000"/>
            <a:ext cx="7564438" cy="1763713"/>
          </a:xfrm>
          <a:prstGeom prst="rect">
            <a:avLst/>
          </a:prstGeom>
          <a:noFill/>
          <a:ln w="12700">
            <a:noFill/>
            <a:miter lim="800000"/>
            <a:headEnd/>
            <a:tailEnd/>
          </a:ln>
        </p:spPr>
        <p:txBody>
          <a:bodyPr lIns="35717" tIns="35717" rIns="35717" bIns="35717">
            <a:prstTxWarp prst="textNoShape">
              <a:avLst/>
            </a:prstTxWarp>
          </a:bodyPr>
          <a:lstStyle/>
          <a:p>
            <a:pPr algn="ctr"/>
            <a:r>
              <a:rPr lang="en-US" i="0" dirty="0">
                <a:solidFill>
                  <a:schemeClr val="tx1"/>
                </a:solidFill>
                <a:latin typeface="Gill Sans" charset="0"/>
                <a:sym typeface="Gill Sans" charset="0"/>
              </a:rPr>
              <a:t>Tom </a:t>
            </a:r>
            <a:r>
              <a:rPr lang="en-US" i="0" dirty="0" err="1">
                <a:solidFill>
                  <a:schemeClr val="tx1"/>
                </a:solidFill>
                <a:latin typeface="Gill Sans" charset="0"/>
                <a:sym typeface="Gill Sans" charset="0"/>
              </a:rPr>
              <a:t>Terwilliger</a:t>
            </a:r>
            <a:r>
              <a:rPr lang="en-US" i="0" dirty="0">
                <a:solidFill>
                  <a:schemeClr val="tx1"/>
                </a:solidFill>
                <a:latin typeface="Gill Sans" charset="0"/>
                <a:sym typeface="Gill Sans" charset="0"/>
              </a:rPr>
              <a:t> (Los Alamos National Laboratory</a:t>
            </a:r>
            <a:r>
              <a:rPr lang="en-US" i="0" dirty="0" smtClean="0">
                <a:solidFill>
                  <a:schemeClr val="tx1"/>
                </a:solidFill>
                <a:latin typeface="Gill Sans" charset="0"/>
                <a:sym typeface="Gill Sans" charset="0"/>
              </a:rPr>
              <a:t>)</a:t>
            </a:r>
          </a:p>
          <a:p>
            <a:pPr algn="ctr"/>
            <a:r>
              <a:rPr lang="en-US" dirty="0" smtClean="0">
                <a:latin typeface="Gill Sans" charset="0"/>
                <a:sym typeface="Gill Sans" charset="0"/>
              </a:rPr>
              <a:t>DDD WG member</a:t>
            </a:r>
            <a:endParaRPr lang="en-US" i="0" dirty="0">
              <a:solidFill>
                <a:schemeClr val="tx1"/>
              </a:solidFill>
              <a:latin typeface="Gill Sans" charset="0"/>
              <a:sym typeface="Gill Sans" charset="0"/>
            </a:endParaRPr>
          </a:p>
        </p:txBody>
      </p:sp>
      <p:sp>
        <p:nvSpPr>
          <p:cNvPr id="114697" name="Rectangle 7"/>
          <p:cNvSpPr>
            <a:spLocks/>
          </p:cNvSpPr>
          <p:nvPr/>
        </p:nvSpPr>
        <p:spPr bwMode="auto">
          <a:xfrm>
            <a:off x="685800" y="2590800"/>
            <a:ext cx="7620000" cy="1046163"/>
          </a:xfrm>
          <a:prstGeom prst="rect">
            <a:avLst/>
          </a:prstGeom>
          <a:noFill/>
          <a:ln w="12700">
            <a:noFill/>
            <a:miter lim="800000"/>
            <a:headEnd/>
            <a:tailEnd/>
          </a:ln>
        </p:spPr>
        <p:txBody>
          <a:bodyPr lIns="0" tIns="0" rIns="0" bIns="0">
            <a:prstTxWarp prst="textNoShape">
              <a:avLst/>
            </a:prstTxWarp>
          </a:bodyPr>
          <a:lstStyle/>
          <a:p>
            <a:pPr algn="ctr"/>
            <a:r>
              <a:rPr lang="en-US" b="1" dirty="0">
                <a:solidFill>
                  <a:srgbClr val="1E5197"/>
                </a:solidFill>
                <a:ea typeface="Gill Sans" charset="0"/>
                <a:cs typeface="Gill Sans" charset="0"/>
              </a:rPr>
              <a:t>ECM 2012: </a:t>
            </a:r>
            <a:r>
              <a:rPr lang="en-US" b="1" dirty="0" smtClean="0">
                <a:solidFill>
                  <a:srgbClr val="1E5197"/>
                </a:solidFill>
                <a:ea typeface="Gill Sans" charset="0"/>
                <a:cs typeface="Gill Sans" charset="0"/>
              </a:rPr>
              <a:t> Diffraction Data Deposition Working Group Meeting</a:t>
            </a:r>
          </a:p>
          <a:p>
            <a:pPr algn="ctr"/>
            <a:r>
              <a:rPr lang="en-US" dirty="0">
                <a:solidFill>
                  <a:srgbClr val="1E5197"/>
                </a:solidFill>
                <a:ea typeface="Gill Sans" charset="0"/>
                <a:cs typeface="Gill Sans" charset="0"/>
              </a:rPr>
              <a:t>August</a:t>
            </a:r>
            <a:r>
              <a:rPr lang="en-US" dirty="0" smtClean="0">
                <a:solidFill>
                  <a:srgbClr val="1E5197"/>
                </a:solidFill>
                <a:ea typeface="Gill Sans" charset="0"/>
                <a:cs typeface="Gill Sans" charset="0"/>
              </a:rPr>
              <a:t> 6, </a:t>
            </a:r>
            <a:r>
              <a:rPr lang="en-US" dirty="0">
                <a:solidFill>
                  <a:srgbClr val="1E5197"/>
                </a:solidFill>
                <a:ea typeface="Gill Sans" charset="0"/>
                <a:cs typeface="Gill Sans" charset="0"/>
              </a:rPr>
              <a:t>2012        Bergen, Norway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531901"/>
            <a:ext cx="7672833" cy="78341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What might c</a:t>
            </a:r>
            <a:r>
              <a:rPr lang="en-US" sz="2400" i="0" dirty="0" smtClean="0">
                <a:solidFill>
                  <a:schemeClr val="tx1"/>
                </a:solidFill>
                <a:latin typeface="Gill Sans" charset="0"/>
                <a:sym typeface="Gill Sans" charset="0"/>
              </a:rPr>
              <a:t>ontinuous improvement of macromolecular structures include?</a:t>
            </a: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764752"/>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Large-scale efforts</a:t>
            </a:r>
          </a:p>
          <a:p>
            <a:endParaRPr lang="en-US" sz="2400" dirty="0" smtClean="0">
              <a:latin typeface="Gill Sans" charset="0"/>
              <a:sym typeface="Gill Sans" charset="0"/>
            </a:endParaRPr>
          </a:p>
          <a:p>
            <a:pPr marL="548640">
              <a:spcBef>
                <a:spcPts val="600"/>
              </a:spcBef>
              <a:buFont typeface="Arial"/>
              <a:buChar char="•"/>
            </a:pPr>
            <a:r>
              <a:rPr lang="en-US" dirty="0" smtClean="0"/>
              <a:t>Systematic optimization of all structures in the PDB</a:t>
            </a:r>
          </a:p>
          <a:p>
            <a:pPr marL="548640">
              <a:spcBef>
                <a:spcPts val="600"/>
              </a:spcBef>
              <a:buFont typeface="Arial"/>
              <a:buChar char="•"/>
            </a:pPr>
            <a:r>
              <a:rPr lang="en-US" dirty="0" smtClean="0"/>
              <a:t>Redetermination of groups of related structures</a:t>
            </a:r>
          </a:p>
          <a:p>
            <a:pPr marL="548640">
              <a:spcBef>
                <a:spcPts val="600"/>
              </a:spcBef>
              <a:buFont typeface="Arial"/>
              <a:buChar char="•"/>
            </a:pPr>
            <a:r>
              <a:rPr lang="en-US" dirty="0" smtClean="0"/>
              <a:t>Redetermination of groups of structures focusing on specific questions</a:t>
            </a:r>
          </a:p>
          <a:p>
            <a:endParaRPr lang="en-US" dirty="0" smtClean="0">
              <a:latin typeface="Gill Sans" charset="0"/>
              <a:sym typeface="Gill Sans" charset="0"/>
            </a:endParaRPr>
          </a:p>
          <a:p>
            <a:r>
              <a:rPr lang="en-US" sz="2400" dirty="0" smtClean="0">
                <a:solidFill>
                  <a:srgbClr val="660066"/>
                </a:solidFill>
                <a:latin typeface="Gill Sans" charset="0"/>
                <a:sym typeface="Gill Sans" charset="0"/>
              </a:rPr>
              <a:t>Small-scale efforts</a:t>
            </a:r>
          </a:p>
          <a:p>
            <a:endParaRPr lang="en-US" sz="2400" dirty="0" smtClean="0">
              <a:latin typeface="Gill Sans" charset="0"/>
              <a:sym typeface="Gill Sans" charset="0"/>
            </a:endParaRPr>
          </a:p>
          <a:p>
            <a:pPr marL="548640">
              <a:buFont typeface="Arial"/>
              <a:buChar char="•"/>
            </a:pPr>
            <a:r>
              <a:rPr lang="en-US" dirty="0" smtClean="0"/>
              <a:t>Optimization of </a:t>
            </a:r>
            <a:r>
              <a:rPr lang="en-US" dirty="0"/>
              <a:t>structures that are of interest to specific investigators</a:t>
            </a:r>
            <a:r>
              <a:rPr lang="en-US" dirty="0" smtClean="0"/>
              <a:t> </a:t>
            </a:r>
            <a:endParaRPr lang="en-US" dirty="0" smtClean="0">
              <a:latin typeface="Gill Sans" charset="0"/>
              <a:sym typeface="Gill Sans" charset="0"/>
            </a:endParaRP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241211"/>
            <a:ext cx="7672833" cy="1186443"/>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What is needed for successful continuous improvement of macromolecular structures?</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646620"/>
            <a:ext cx="7672833" cy="4274207"/>
          </a:xfrm>
          <a:prstGeom prst="rect">
            <a:avLst/>
          </a:prstGeom>
          <a:noFill/>
          <a:ln w="12700">
            <a:noFill/>
            <a:miter lim="800000"/>
            <a:headEnd/>
            <a:tailEnd/>
          </a:ln>
        </p:spPr>
        <p:txBody>
          <a:bodyPr lIns="35717" tIns="35717" rIns="35717" bIns="35717">
            <a:prstTxWarp prst="textNoShape">
              <a:avLst/>
            </a:prstTxWarp>
          </a:bodyPr>
          <a:lstStyle/>
          <a:p>
            <a:pPr marL="548640"/>
            <a:endParaRPr lang="en-US" dirty="0" smtClean="0"/>
          </a:p>
          <a:p>
            <a:r>
              <a:rPr lang="en-US" sz="2400" dirty="0" smtClean="0">
                <a:solidFill>
                  <a:srgbClr val="660066"/>
                </a:solidFill>
                <a:latin typeface="Gill Sans" charset="0"/>
                <a:sym typeface="Gill Sans" charset="0"/>
              </a:rPr>
              <a:t>Validated processed data and </a:t>
            </a:r>
            <a:r>
              <a:rPr lang="en-US" sz="2400" dirty="0" smtClean="0">
                <a:solidFill>
                  <a:srgbClr val="660066"/>
                </a:solidFill>
                <a:latin typeface="Gill Sans" charset="0"/>
                <a:sym typeface="Gill Sans" charset="0"/>
              </a:rPr>
              <a:t>metadata</a:t>
            </a:r>
          </a:p>
          <a:p>
            <a:pPr marL="274320">
              <a:spcBef>
                <a:spcPts val="600"/>
              </a:spcBef>
              <a:buFont typeface="Arial"/>
              <a:buChar char="•"/>
            </a:pPr>
            <a:r>
              <a:rPr lang="en-US" dirty="0" smtClean="0">
                <a:latin typeface="Gill Sans" charset="0"/>
                <a:sym typeface="Gill Sans" charset="0"/>
              </a:rPr>
              <a:t>Data and considerable metadata are already collected by the PDB</a:t>
            </a:r>
          </a:p>
          <a:p>
            <a:pPr marL="274320">
              <a:spcBef>
                <a:spcPts val="600"/>
              </a:spcBef>
              <a:buFont typeface="Arial"/>
              <a:buChar char="•"/>
            </a:pPr>
            <a:r>
              <a:rPr lang="en-US" dirty="0" smtClean="0">
                <a:latin typeface="Gill Sans" charset="0"/>
                <a:sym typeface="Gill Sans" charset="0"/>
              </a:rPr>
              <a:t>Ideal would be for deposited data and metadata to be validated by full re-determination of the structure</a:t>
            </a:r>
            <a:endParaRPr lang="en-US" dirty="0" smtClean="0">
              <a:latin typeface="Gill Sans" charset="0"/>
              <a:sym typeface="Gill Sans" charset="0"/>
            </a:endParaRPr>
          </a:p>
          <a:p>
            <a:endParaRPr lang="en-US" dirty="0" smtClean="0">
              <a:latin typeface="Gill Sans" charset="0"/>
              <a:sym typeface="Gill Sans" charset="0"/>
            </a:endParaRPr>
          </a:p>
          <a:p>
            <a:r>
              <a:rPr lang="en-US" sz="2400" dirty="0" smtClean="0">
                <a:solidFill>
                  <a:srgbClr val="660066"/>
                </a:solidFill>
                <a:latin typeface="Gill Sans" charset="0"/>
                <a:sym typeface="Gill Sans" charset="0"/>
              </a:rPr>
              <a:t>Unmerged data</a:t>
            </a:r>
            <a:endParaRPr lang="en-US" sz="2400" dirty="0" smtClean="0">
              <a:solidFill>
                <a:srgbClr val="660066"/>
              </a:solidFill>
              <a:latin typeface="Gill Sans" charset="0"/>
              <a:sym typeface="Gill Sans" charset="0"/>
            </a:endParaRPr>
          </a:p>
          <a:p>
            <a:pPr marL="274320">
              <a:buFont typeface="Arial"/>
              <a:buChar char="•"/>
            </a:pPr>
            <a:r>
              <a:rPr lang="en-US" dirty="0" smtClean="0">
                <a:latin typeface="Gill Sans" charset="0"/>
                <a:sym typeface="Gill Sans" charset="0"/>
              </a:rPr>
              <a:t>Raw diffraction </a:t>
            </a:r>
            <a:r>
              <a:rPr lang="en-US" dirty="0" smtClean="0">
                <a:latin typeface="Gill Sans" charset="0"/>
                <a:sym typeface="Gill Sans" charset="0"/>
              </a:rPr>
              <a:t>data</a:t>
            </a:r>
          </a:p>
          <a:p>
            <a:pPr marL="274320">
              <a:spcBef>
                <a:spcPts val="600"/>
              </a:spcBef>
              <a:buFont typeface="Arial"/>
              <a:buChar char="•"/>
            </a:pPr>
            <a:r>
              <a:rPr lang="en-US" dirty="0" smtClean="0"/>
              <a:t>Raw diffraction images</a:t>
            </a:r>
          </a:p>
          <a:p>
            <a:pPr marL="274320">
              <a:spcBef>
                <a:spcPts val="600"/>
              </a:spcBef>
              <a:buFont typeface="Arial"/>
              <a:buChar char="•"/>
            </a:pPr>
            <a:r>
              <a:rPr lang="en-US" dirty="0" smtClean="0"/>
              <a:t>Multiple X-ray wavelengths</a:t>
            </a:r>
          </a:p>
          <a:p>
            <a:pPr marL="274320">
              <a:spcBef>
                <a:spcPts val="600"/>
              </a:spcBef>
              <a:buFont typeface="Arial"/>
              <a:buChar char="•"/>
            </a:pPr>
            <a:r>
              <a:rPr lang="en-US" dirty="0" smtClean="0"/>
              <a:t>Data from heavy-atom derivatives</a:t>
            </a:r>
            <a:endParaRPr lang="en-US" dirty="0" smtClean="0">
              <a:latin typeface="Gill Sans" charset="0"/>
              <a:sym typeface="Gill Sans" charset="0"/>
            </a:endParaRPr>
          </a:p>
          <a:p>
            <a:endParaRPr lang="en-US" dirty="0" smtClean="0">
              <a:latin typeface="Gill Sans" charset="0"/>
              <a:sym typeface="Gill Sans" charset="0"/>
            </a:endParaRP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241211"/>
            <a:ext cx="7672833" cy="1186443"/>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What is needed for successful continuous improvement of macromolecular structures? </a:t>
            </a:r>
            <a:r>
              <a:rPr lang="en-US" sz="2400" smtClean="0">
                <a:latin typeface="Gill Sans" charset="0"/>
                <a:sym typeface="Gill Sans" charset="0"/>
              </a:rPr>
              <a:t>(cont...)</a:t>
            </a:r>
            <a:endParaRPr lang="en-US" sz="2400" i="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427654"/>
            <a:ext cx="7672833" cy="4896070"/>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Multiple views of the </a:t>
            </a:r>
            <a:r>
              <a:rPr lang="en-US" sz="2400" dirty="0" smtClean="0">
                <a:solidFill>
                  <a:srgbClr val="660066"/>
                </a:solidFill>
                <a:latin typeface="Gill Sans" charset="0"/>
                <a:sym typeface="Gill Sans" charset="0"/>
              </a:rPr>
              <a:t>PDB</a:t>
            </a:r>
          </a:p>
          <a:p>
            <a:pPr marL="274320">
              <a:spcBef>
                <a:spcPts val="600"/>
              </a:spcBef>
              <a:buFont typeface="Arial"/>
              <a:buChar char="•"/>
            </a:pPr>
            <a:r>
              <a:rPr lang="en-US" dirty="0" smtClean="0"/>
              <a:t>The views of the archive of structures presented by the PDB can have a major influence on biological interpretation of structure</a:t>
            </a:r>
          </a:p>
          <a:p>
            <a:pPr marL="274320">
              <a:spcBef>
                <a:spcPts val="600"/>
              </a:spcBef>
              <a:buFont typeface="Arial"/>
              <a:buChar char="•"/>
            </a:pPr>
            <a:r>
              <a:rPr lang="en-US" dirty="0" smtClean="0">
                <a:latin typeface="Gill Sans" charset="0"/>
                <a:sym typeface="Gill Sans" charset="0"/>
              </a:rPr>
              <a:t>The model that is appropriate may vary because our models are not full descriptions of what is in the crystals</a:t>
            </a:r>
          </a:p>
          <a:p>
            <a:pPr marL="274320">
              <a:spcBef>
                <a:spcPts val="600"/>
              </a:spcBef>
              <a:buFont typeface="Arial"/>
              <a:buChar char="•"/>
            </a:pPr>
            <a:r>
              <a:rPr lang="en-US" dirty="0" smtClean="0">
                <a:latin typeface="Gill Sans" charset="0"/>
                <a:sym typeface="Gill Sans" charset="0"/>
              </a:rPr>
              <a:t>The appropriate model will depend on the question being asked (What is the distance between these atoms? What is the buried surface area? What is the electrostatic potential? What is the difference between these two structures?)</a:t>
            </a:r>
          </a:p>
          <a:p>
            <a:endParaRPr lang="en-US" dirty="0" smtClean="0">
              <a:latin typeface="Gill Sans" charset="0"/>
              <a:sym typeface="Gill Sans" charset="0"/>
            </a:endParaRPr>
          </a:p>
          <a:p>
            <a:r>
              <a:rPr lang="en-US" sz="2400" dirty="0" smtClean="0">
                <a:solidFill>
                  <a:srgbClr val="660066"/>
                </a:solidFill>
                <a:latin typeface="Gill Sans" charset="0"/>
                <a:sym typeface="Gill Sans" charset="0"/>
              </a:rPr>
              <a:t>A way to choose the right model for the question being </a:t>
            </a:r>
            <a:r>
              <a:rPr lang="en-US" sz="2400" dirty="0" smtClean="0">
                <a:solidFill>
                  <a:srgbClr val="660066"/>
                </a:solidFill>
                <a:latin typeface="Gill Sans" charset="0"/>
                <a:sym typeface="Gill Sans" charset="0"/>
              </a:rPr>
              <a:t>asked</a:t>
            </a:r>
          </a:p>
          <a:p>
            <a:pPr marL="274320">
              <a:spcBef>
                <a:spcPts val="600"/>
              </a:spcBef>
              <a:buFont typeface="Arial"/>
              <a:buChar char="•"/>
            </a:pPr>
            <a:r>
              <a:rPr lang="en-US" dirty="0" smtClean="0">
                <a:latin typeface="Gill Sans" charset="0"/>
                <a:sym typeface="Gill Sans" charset="0"/>
              </a:rPr>
              <a:t>Continuous improvement will need be accompanied by a mechanism for retrieving models appropriate for a variety of uses</a:t>
            </a:r>
          </a:p>
          <a:p>
            <a:pPr marL="274320">
              <a:spcBef>
                <a:spcPts val="600"/>
              </a:spcBef>
              <a:buFont typeface="Arial"/>
              <a:buChar char="•"/>
            </a:pPr>
            <a:r>
              <a:rPr lang="en-US" dirty="0" smtClean="0">
                <a:latin typeface="Gill Sans" charset="0"/>
                <a:sym typeface="Gill Sans" charset="0"/>
              </a:rPr>
              <a:t>Choice of model might include validation metrics, resolution, method used for determining model, model </a:t>
            </a:r>
            <a:r>
              <a:rPr lang="en-US" dirty="0" smtClean="0">
                <a:latin typeface="Gill Sans" charset="0"/>
                <a:sym typeface="Gill Sans" charset="0"/>
              </a:rPr>
              <a:t>parameterization</a:t>
            </a:r>
            <a:endParaRPr lang="en-US" dirty="0" smtClean="0">
              <a:latin typeface="Gill Sans" charset="0"/>
              <a:sym typeface="Gill Sans" charset="0"/>
            </a:endParaRPr>
          </a:p>
          <a:p>
            <a:endParaRPr lang="en-US" dirty="0" smtClean="0">
              <a:latin typeface="Gill Sans" charset="0"/>
              <a:sym typeface="Gill Sans" charset="0"/>
            </a:endParaRPr>
          </a:p>
          <a:p>
            <a:endParaRPr lang="en-US" dirty="0" smtClean="0"/>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531901"/>
            <a:ext cx="7672833" cy="78341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Background</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764752"/>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Deposition of data allows reanalysis:</a:t>
            </a:r>
          </a:p>
          <a:p>
            <a:endParaRPr lang="en-US" sz="2400" dirty="0" smtClean="0">
              <a:latin typeface="Gill Sans" charset="0"/>
              <a:sym typeface="Gill Sans" charset="0"/>
            </a:endParaRPr>
          </a:p>
          <a:p>
            <a:pPr marL="548640"/>
            <a:r>
              <a:rPr lang="en-US" dirty="0" smtClean="0"/>
              <a:t>“...in </a:t>
            </a:r>
            <a:r>
              <a:rPr lang="en-US" dirty="0" smtClean="0"/>
              <a:t>the long term the community will probably have to face the issue of whether the structural database should be static or dynamic.  As methodology improves, it seems likely that re-refinement of older models (either on a case-by-case basis, or as one large-scale project) might provide better models and, hopefully, increase our understanding of the chemistry and biology of the molecules under study.”</a:t>
            </a:r>
          </a:p>
          <a:p>
            <a:pPr marL="548640"/>
            <a:endParaRPr lang="en-US" dirty="0" smtClean="0">
              <a:latin typeface="Gill Sans" charset="0"/>
              <a:sym typeface="Gill Sans" charset="0"/>
            </a:endParaRPr>
          </a:p>
          <a:p>
            <a:pPr marL="548640"/>
            <a:r>
              <a:rPr lang="en-US" dirty="0" smtClean="0">
                <a:latin typeface="Gill Sans" charset="0"/>
                <a:sym typeface="Gill Sans" charset="0"/>
              </a:rPr>
              <a:t>--</a:t>
            </a:r>
            <a:r>
              <a:rPr lang="en-US" dirty="0" err="1" smtClean="0">
                <a:latin typeface="Gill Sans" charset="0"/>
                <a:sym typeface="Gill Sans" charset="0"/>
              </a:rPr>
              <a:t>Kleywegt</a:t>
            </a:r>
            <a:r>
              <a:rPr lang="en-US" dirty="0" smtClean="0">
                <a:latin typeface="Gill Sans" charset="0"/>
                <a:sym typeface="Gill Sans" charset="0"/>
              </a:rPr>
              <a:t>, Harris, </a:t>
            </a:r>
            <a:r>
              <a:rPr lang="en-US" dirty="0" err="1" smtClean="0">
                <a:latin typeface="Gill Sans" charset="0"/>
                <a:sym typeface="Gill Sans" charset="0"/>
              </a:rPr>
              <a:t>Zou</a:t>
            </a:r>
            <a:r>
              <a:rPr lang="en-US" dirty="0" smtClean="0">
                <a:latin typeface="Gill Sans" charset="0"/>
                <a:sym typeface="Gill Sans" charset="0"/>
              </a:rPr>
              <a:t>, Taylor, </a:t>
            </a:r>
            <a:r>
              <a:rPr lang="en-US" dirty="0" err="1" smtClean="0">
                <a:latin typeface="Gill Sans" charset="0"/>
                <a:sym typeface="Gill Sans" charset="0"/>
              </a:rPr>
              <a:t>Wählby</a:t>
            </a:r>
            <a:r>
              <a:rPr lang="en-US" dirty="0" smtClean="0">
                <a:latin typeface="Gill Sans" charset="0"/>
                <a:sym typeface="Gill Sans" charset="0"/>
              </a:rPr>
              <a:t>, Jones (2004). The Uppsala Electron Density Server.  </a:t>
            </a:r>
            <a:r>
              <a:rPr lang="en-US" dirty="0" err="1" smtClean="0">
                <a:latin typeface="Gill Sans" charset="0"/>
                <a:sym typeface="Gill Sans" charset="0"/>
              </a:rPr>
              <a:t>Acta</a:t>
            </a:r>
            <a:r>
              <a:rPr lang="en-US" dirty="0" smtClean="0">
                <a:latin typeface="Gill Sans" charset="0"/>
                <a:sym typeface="Gill Sans" charset="0"/>
              </a:rPr>
              <a:t> </a:t>
            </a:r>
            <a:r>
              <a:rPr lang="en-US" dirty="0" err="1" smtClean="0">
                <a:latin typeface="Gill Sans" charset="0"/>
                <a:sym typeface="Gill Sans" charset="0"/>
              </a:rPr>
              <a:t>Cryst</a:t>
            </a:r>
            <a:r>
              <a:rPr lang="en-US" dirty="0" smtClean="0">
                <a:latin typeface="Gill Sans" charset="0"/>
                <a:sym typeface="Gill Sans" charset="0"/>
              </a:rPr>
              <a:t> D60, 2240.</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722739" y="717446"/>
            <a:ext cx="7672833" cy="5681842"/>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Deposition of data and metadata allows model improvement:</a:t>
            </a:r>
          </a:p>
          <a:p>
            <a:endParaRPr lang="en-US" sz="2400" dirty="0" smtClean="0">
              <a:latin typeface="Gill Sans" charset="0"/>
              <a:sym typeface="Gill Sans" charset="0"/>
            </a:endParaRPr>
          </a:p>
          <a:p>
            <a:pPr marL="548640"/>
            <a:r>
              <a:rPr lang="en-US" dirty="0" smtClean="0"/>
              <a:t>“...improvements in crystallographic software and validation tools, combined with the deposition of X-ray data into the PDB, have enabled the development of automated </a:t>
            </a:r>
            <a:r>
              <a:rPr lang="en-US" dirty="0" err="1" smtClean="0"/>
              <a:t>rerefinement</a:t>
            </a:r>
            <a:r>
              <a:rPr lang="en-US" dirty="0" smtClean="0"/>
              <a:t> protocols... which can improve most structure models compared with their initially deposited form...</a:t>
            </a:r>
          </a:p>
          <a:p>
            <a:pPr marL="548640"/>
            <a:endParaRPr lang="en-US" dirty="0" smtClean="0"/>
          </a:p>
          <a:p>
            <a:pPr marL="548640"/>
            <a:r>
              <a:rPr lang="en-US" dirty="0" smtClean="0"/>
              <a:t>...greater sophistication can be achieved [from deposition of ] metadata... </a:t>
            </a:r>
          </a:p>
          <a:p>
            <a:pPr marL="548640"/>
            <a:endParaRPr lang="en-US" dirty="0" smtClean="0"/>
          </a:p>
          <a:p>
            <a:pPr marL="548640"/>
            <a:r>
              <a:rPr lang="en-US" dirty="0" smtClean="0"/>
              <a:t>...users of the PDB and software developers will greatly benefit...as it will turn what was previously a static archive of frozen models into a repository of self-improving results....  </a:t>
            </a:r>
          </a:p>
          <a:p>
            <a:pPr marL="548640"/>
            <a:endParaRPr lang="en-US" dirty="0" smtClean="0"/>
          </a:p>
          <a:p>
            <a:pPr marL="548640"/>
            <a:r>
              <a:rPr lang="en-US" dirty="0" smtClean="0"/>
              <a:t>Depositors will also benefit ... because it will make their structural results more </a:t>
            </a:r>
            <a:r>
              <a:rPr lang="en-US" dirty="0" err="1" smtClean="0"/>
              <a:t>futureproof</a:t>
            </a:r>
            <a:r>
              <a:rPr lang="en-US" dirty="0" smtClean="0"/>
              <a:t> leading to more citations and to higher visibility</a:t>
            </a:r>
          </a:p>
          <a:p>
            <a:pPr marL="548640"/>
            <a:r>
              <a:rPr lang="en-US" dirty="0" smtClean="0"/>
              <a:t>”</a:t>
            </a:r>
          </a:p>
          <a:p>
            <a:pPr marL="548640"/>
            <a:endParaRPr lang="en-US" dirty="0" smtClean="0">
              <a:latin typeface="Gill Sans" charset="0"/>
              <a:sym typeface="Gill Sans" charset="0"/>
            </a:endParaRPr>
          </a:p>
          <a:p>
            <a:r>
              <a:rPr lang="en-US" dirty="0" smtClean="0">
                <a:latin typeface="Gill Sans" charset="0"/>
                <a:sym typeface="Gill Sans" charset="0"/>
              </a:rPr>
              <a:t>--</a:t>
            </a:r>
            <a:r>
              <a:rPr lang="en-US" dirty="0" err="1" smtClean="0">
                <a:latin typeface="Gill Sans" charset="0"/>
                <a:sym typeface="Gill Sans" charset="0"/>
              </a:rPr>
              <a:t>Joosten</a:t>
            </a:r>
            <a:r>
              <a:rPr lang="en-US" dirty="0" smtClean="0">
                <a:latin typeface="Gill Sans" charset="0"/>
                <a:sym typeface="Gill Sans" charset="0"/>
              </a:rPr>
              <a:t>, Womack, </a:t>
            </a:r>
            <a:r>
              <a:rPr lang="en-US" dirty="0" err="1" smtClean="0">
                <a:latin typeface="Gill Sans" charset="0"/>
                <a:sym typeface="Gill Sans" charset="0"/>
              </a:rPr>
              <a:t>Vriend</a:t>
            </a:r>
            <a:r>
              <a:rPr lang="en-US" dirty="0" smtClean="0">
                <a:latin typeface="Gill Sans" charset="0"/>
                <a:sym typeface="Gill Sans" charset="0"/>
              </a:rPr>
              <a:t>, </a:t>
            </a:r>
            <a:r>
              <a:rPr lang="en-US" dirty="0" err="1" smtClean="0">
                <a:latin typeface="Gill Sans" charset="0"/>
                <a:sym typeface="Gill Sans" charset="0"/>
              </a:rPr>
              <a:t>Bricogne</a:t>
            </a:r>
            <a:r>
              <a:rPr lang="en-US" dirty="0" smtClean="0">
                <a:latin typeface="Gill Sans" charset="0"/>
                <a:sym typeface="Gill Sans" charset="0"/>
              </a:rPr>
              <a:t> (2009). </a:t>
            </a:r>
            <a:r>
              <a:rPr lang="en-US" dirty="0"/>
              <a:t>Re-refinement from deposited X-ray data </a:t>
            </a:r>
            <a:r>
              <a:rPr lang="en-US" dirty="0" smtClean="0"/>
              <a:t>can deliver </a:t>
            </a:r>
            <a:r>
              <a:rPr lang="en-US" dirty="0"/>
              <a:t>improved models for most PDB </a:t>
            </a:r>
            <a:r>
              <a:rPr lang="en-US" dirty="0" smtClean="0"/>
              <a:t>entries. </a:t>
            </a:r>
            <a:r>
              <a:rPr lang="en-US" dirty="0" err="1" smtClean="0"/>
              <a:t>Acta</a:t>
            </a:r>
            <a:r>
              <a:rPr lang="en-US" dirty="0" smtClean="0"/>
              <a:t> </a:t>
            </a:r>
            <a:r>
              <a:rPr lang="en-US" dirty="0" err="1" smtClean="0"/>
              <a:t>Cryst</a:t>
            </a:r>
            <a:r>
              <a:rPr lang="en-US" dirty="0" smtClean="0"/>
              <a:t>. D65</a:t>
            </a:r>
            <a:r>
              <a:rPr lang="en-US" dirty="0"/>
              <a:t>, 176–185</a:t>
            </a:r>
            <a:r>
              <a:rPr lang="en-US" dirty="0" smtClean="0">
                <a:latin typeface="Gill Sans" charset="0"/>
                <a:sym typeface="Gill Sans" charset="0"/>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241212"/>
            <a:ext cx="7672833" cy="58137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The current paradigm</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838971"/>
            <a:ext cx="7672833" cy="3958322"/>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The PDB is the definitive repository of macromolecular structures</a:t>
            </a:r>
          </a:p>
          <a:p>
            <a:endParaRPr lang="en-US" sz="2400" dirty="0" smtClean="0">
              <a:latin typeface="Gill Sans" charset="0"/>
              <a:sym typeface="Gill Sans" charset="0"/>
            </a:endParaRPr>
          </a:p>
          <a:p>
            <a:pPr marL="548640">
              <a:buFont typeface="Arial"/>
              <a:buChar char="•"/>
            </a:pPr>
            <a:r>
              <a:rPr lang="en-US" dirty="0" smtClean="0"/>
              <a:t>The crystallographic community uses the PDB as an archive of models and data</a:t>
            </a:r>
          </a:p>
          <a:p>
            <a:pPr marL="548640">
              <a:buFont typeface="Arial"/>
              <a:buChar char="•"/>
            </a:pPr>
            <a:endParaRPr lang="en-US" dirty="0" smtClean="0"/>
          </a:p>
          <a:p>
            <a:pPr marL="548640">
              <a:buFont typeface="Arial"/>
              <a:buChar char="•"/>
            </a:pPr>
            <a:r>
              <a:rPr lang="en-US" dirty="0" smtClean="0"/>
              <a:t>The biological community uses the PDB as its window into structures</a:t>
            </a:r>
          </a:p>
          <a:p>
            <a:pPr marL="548640">
              <a:buFont typeface="Arial"/>
              <a:buChar char="•"/>
            </a:pPr>
            <a:endParaRPr lang="en-US" dirty="0" smtClean="0"/>
          </a:p>
          <a:p>
            <a:pPr marL="548640">
              <a:buFont typeface="Arial"/>
              <a:buChar char="•"/>
            </a:pPr>
            <a:r>
              <a:rPr lang="en-US" dirty="0" smtClean="0"/>
              <a:t>Other repositories would need to add major value to structures to be widely viewed</a:t>
            </a:r>
          </a:p>
          <a:p>
            <a:pPr marL="548640"/>
            <a:endParaRPr lang="en-US" dirty="0" smtClean="0"/>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241212"/>
            <a:ext cx="7672833" cy="58137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The current paradigm, cont...</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212236"/>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One-time structure determination and validation is standard</a:t>
            </a:r>
          </a:p>
          <a:p>
            <a:endParaRPr lang="en-US" sz="2400" dirty="0" smtClean="0">
              <a:latin typeface="Gill Sans" charset="0"/>
              <a:sym typeface="Gill Sans" charset="0"/>
            </a:endParaRPr>
          </a:p>
          <a:p>
            <a:pPr marL="274320">
              <a:spcBef>
                <a:spcPts val="600"/>
              </a:spcBef>
              <a:buFont typeface="Arial"/>
              <a:buChar char="•"/>
            </a:pPr>
            <a:r>
              <a:rPr lang="en-US" dirty="0" smtClean="0"/>
              <a:t>Determine structure</a:t>
            </a:r>
          </a:p>
          <a:p>
            <a:pPr marL="274320">
              <a:spcBef>
                <a:spcPts val="600"/>
              </a:spcBef>
              <a:buFont typeface="Arial"/>
              <a:buChar char="•"/>
            </a:pPr>
            <a:r>
              <a:rPr lang="en-US" dirty="0" smtClean="0"/>
              <a:t>Deposit data and model (interpretation of data)</a:t>
            </a:r>
          </a:p>
          <a:p>
            <a:endParaRPr lang="en-US" dirty="0" smtClean="0">
              <a:latin typeface="Gill Sans" charset="0"/>
              <a:sym typeface="Gill Sans" charset="0"/>
            </a:endParaRPr>
          </a:p>
          <a:p>
            <a:r>
              <a:rPr lang="en-US" sz="2400" dirty="0" smtClean="0">
                <a:solidFill>
                  <a:srgbClr val="660066"/>
                </a:solidFill>
                <a:latin typeface="Gill Sans" charset="0"/>
                <a:sym typeface="Gill Sans" charset="0"/>
              </a:rPr>
              <a:t>Possibility of updating structures exists but infrequently used</a:t>
            </a:r>
          </a:p>
          <a:p>
            <a:endParaRPr lang="en-US" sz="2400" dirty="0" smtClean="0">
              <a:latin typeface="Gill Sans" charset="0"/>
              <a:sym typeface="Gill Sans" charset="0"/>
            </a:endParaRPr>
          </a:p>
          <a:p>
            <a:pPr marL="274320">
              <a:spcBef>
                <a:spcPts val="600"/>
              </a:spcBef>
              <a:buFont typeface="Arial"/>
              <a:buChar char="•"/>
            </a:pPr>
            <a:r>
              <a:rPr lang="en-US" dirty="0" smtClean="0"/>
              <a:t>Original depositor can update a structure (removing original)</a:t>
            </a:r>
          </a:p>
          <a:p>
            <a:pPr marL="274320">
              <a:spcBef>
                <a:spcPts val="600"/>
              </a:spcBef>
              <a:buFont typeface="Arial"/>
              <a:buChar char="•"/>
            </a:pPr>
            <a:r>
              <a:rPr lang="en-US" dirty="0" smtClean="0">
                <a:latin typeface="Gill Sans" charset="0"/>
                <a:sym typeface="Gill Sans" charset="0"/>
              </a:rPr>
              <a:t>Other researchers can (in principle) re-analyze and deposit another interpretation</a:t>
            </a: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241212"/>
            <a:ext cx="7672833" cy="58137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The current paradigm, cont...</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212236"/>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Historical focus has been on the model, not the data</a:t>
            </a:r>
          </a:p>
          <a:p>
            <a:endParaRPr lang="en-US" sz="2400" dirty="0" smtClean="0">
              <a:latin typeface="Gill Sans" charset="0"/>
              <a:sym typeface="Gill Sans" charset="0"/>
            </a:endParaRPr>
          </a:p>
          <a:p>
            <a:pPr marL="548640">
              <a:spcBef>
                <a:spcPts val="600"/>
              </a:spcBef>
              <a:buFont typeface="Arial"/>
              <a:buChar char="•"/>
            </a:pPr>
            <a:r>
              <a:rPr lang="en-US" dirty="0" smtClean="0"/>
              <a:t>Data are used to obtain and validate model</a:t>
            </a:r>
          </a:p>
          <a:p>
            <a:pPr marL="548640">
              <a:spcBef>
                <a:spcPts val="600"/>
              </a:spcBef>
              <a:buFont typeface="Arial"/>
              <a:buChar char="•"/>
            </a:pPr>
            <a:r>
              <a:rPr lang="en-US" dirty="0" smtClean="0"/>
              <a:t>Model is used by the community</a:t>
            </a:r>
          </a:p>
          <a:p>
            <a:pPr marL="548640">
              <a:spcBef>
                <a:spcPts val="600"/>
              </a:spcBef>
              <a:buFont typeface="Arial"/>
              <a:buChar char="•"/>
            </a:pPr>
            <a:r>
              <a:rPr lang="en-US" dirty="0" smtClean="0"/>
              <a:t>There is only rare reference to the data</a:t>
            </a:r>
          </a:p>
          <a:p>
            <a:pPr marL="548640">
              <a:spcBef>
                <a:spcPts val="600"/>
              </a:spcBef>
              <a:buFont typeface="Arial"/>
              <a:buChar char="•"/>
            </a:pPr>
            <a:r>
              <a:rPr lang="en-US" dirty="0" smtClean="0"/>
              <a:t>A PDB “entry” is a model, with data and metadata added</a:t>
            </a:r>
          </a:p>
          <a:p>
            <a:endParaRPr lang="en-US" dirty="0" smtClean="0">
              <a:latin typeface="Gill Sans" charset="0"/>
              <a:sym typeface="Gill Sans" charset="0"/>
            </a:endParaRP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531901"/>
            <a:ext cx="7672833" cy="78341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Why should there be continuous improvement of structures?</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524000"/>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Reinterpretation is feasible</a:t>
            </a:r>
          </a:p>
          <a:p>
            <a:endParaRPr lang="en-US" sz="2400" dirty="0" smtClean="0">
              <a:latin typeface="Gill Sans" charset="0"/>
              <a:sym typeface="Gill Sans" charset="0"/>
            </a:endParaRPr>
          </a:p>
          <a:p>
            <a:pPr marL="548640">
              <a:spcBef>
                <a:spcPts val="600"/>
              </a:spcBef>
              <a:buFont typeface="Arial"/>
              <a:buChar char="•"/>
            </a:pPr>
            <a:r>
              <a:rPr lang="en-US" dirty="0" smtClean="0"/>
              <a:t>PDB-REDO has demonstrated the feasibility of systematic, continuous reinterpretation of the data in the PDB</a:t>
            </a:r>
          </a:p>
          <a:p>
            <a:pPr marL="548640">
              <a:spcBef>
                <a:spcPts val="600"/>
              </a:spcBef>
              <a:buFont typeface="Arial"/>
              <a:buChar char="•"/>
            </a:pPr>
            <a:r>
              <a:rPr lang="en-US" dirty="0" smtClean="0"/>
              <a:t>Software and algorithmic improvements will extend this capability</a:t>
            </a:r>
            <a:endParaRPr lang="en-US" dirty="0" smtClean="0"/>
          </a:p>
          <a:p>
            <a:pPr marL="548640">
              <a:spcBef>
                <a:spcPts val="600"/>
              </a:spcBef>
              <a:buFont typeface="Arial"/>
              <a:buChar char="•"/>
            </a:pPr>
            <a:r>
              <a:rPr lang="en-US" dirty="0" smtClean="0"/>
              <a:t>Standardized validation procedures exist to evaluate model quality</a:t>
            </a:r>
          </a:p>
          <a:p>
            <a:pPr marL="548640">
              <a:spcBef>
                <a:spcPts val="600"/>
              </a:spcBef>
              <a:buFont typeface="Arial"/>
              <a:buChar char="•"/>
            </a:pPr>
            <a:r>
              <a:rPr lang="en-US" dirty="0" smtClean="0"/>
              <a:t>Availability </a:t>
            </a:r>
            <a:r>
              <a:rPr lang="en-US" dirty="0" smtClean="0"/>
              <a:t>of raw images will extend reinterpretation even further</a:t>
            </a:r>
            <a:endParaRPr lang="en-US" dirty="0" smtClean="0"/>
          </a:p>
          <a:p>
            <a:endParaRPr lang="en-US" dirty="0" smtClean="0">
              <a:latin typeface="Gill Sans" charset="0"/>
              <a:sym typeface="Gill Sans" charset="0"/>
            </a:endParaRP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531901"/>
            <a:ext cx="7672833" cy="78341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Why should there be continuous improvement of structures</a:t>
            </a:r>
            <a:r>
              <a:rPr lang="en-US" sz="2400" dirty="0" smtClean="0">
                <a:latin typeface="Gill Sans" charset="0"/>
                <a:sym typeface="Gill Sans" charset="0"/>
              </a:rPr>
              <a:t>? (cont...)</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524000"/>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Reinterpretation is desirable</a:t>
            </a:r>
          </a:p>
          <a:p>
            <a:endParaRPr lang="en-US" sz="2400" dirty="0" smtClean="0">
              <a:latin typeface="Gill Sans" charset="0"/>
              <a:sym typeface="Gill Sans" charset="0"/>
            </a:endParaRPr>
          </a:p>
          <a:p>
            <a:pPr marL="548640">
              <a:spcBef>
                <a:spcPts val="600"/>
              </a:spcBef>
              <a:buFont typeface="Arial"/>
              <a:buChar char="•"/>
            </a:pPr>
            <a:r>
              <a:rPr lang="en-US" dirty="0" smtClean="0"/>
              <a:t>Minor errors (or major ones) can be fixed</a:t>
            </a:r>
          </a:p>
          <a:p>
            <a:pPr marL="548640">
              <a:spcBef>
                <a:spcPts val="600"/>
              </a:spcBef>
              <a:buFont typeface="Arial"/>
              <a:buChar char="•"/>
            </a:pPr>
            <a:r>
              <a:rPr lang="en-US" dirty="0" smtClean="0">
                <a:latin typeface="Gill Sans" charset="0"/>
                <a:sym typeface="Gill Sans" charset="0"/>
              </a:rPr>
              <a:t>Consistency among related structures can be improved by using consistent methods</a:t>
            </a:r>
          </a:p>
          <a:p>
            <a:pPr marL="548640">
              <a:spcBef>
                <a:spcPts val="600"/>
              </a:spcBef>
              <a:buFont typeface="Arial"/>
              <a:buChar char="•"/>
            </a:pPr>
            <a:r>
              <a:rPr lang="en-US" dirty="0" smtClean="0">
                <a:latin typeface="Gill Sans" charset="0"/>
                <a:sym typeface="Gill Sans" charset="0"/>
              </a:rPr>
              <a:t>New structural information (loops, </a:t>
            </a:r>
            <a:r>
              <a:rPr lang="en-US" dirty="0" err="1" smtClean="0">
                <a:latin typeface="Gill Sans" charset="0"/>
                <a:sym typeface="Gill Sans" charset="0"/>
              </a:rPr>
              <a:t>ligands</a:t>
            </a:r>
            <a:r>
              <a:rPr lang="en-US" dirty="0" smtClean="0">
                <a:latin typeface="Gill Sans" charset="0"/>
                <a:sym typeface="Gill Sans" charset="0"/>
              </a:rPr>
              <a:t>) can be obtained</a:t>
            </a:r>
          </a:p>
          <a:p>
            <a:pPr marL="548640">
              <a:spcBef>
                <a:spcPts val="600"/>
              </a:spcBef>
              <a:buFont typeface="Arial"/>
              <a:buChar char="•"/>
            </a:pPr>
            <a:r>
              <a:rPr lang="en-US" dirty="0" smtClean="0">
                <a:latin typeface="Gill Sans" charset="0"/>
                <a:sym typeface="Gill Sans" charset="0"/>
              </a:rPr>
              <a:t>New formalism describing a crystallographic structure (multi-model interpretations) can be employed</a:t>
            </a:r>
          </a:p>
          <a:p>
            <a:pPr marL="548640">
              <a:spcBef>
                <a:spcPts val="600"/>
              </a:spcBef>
              <a:buFont typeface="Arial"/>
              <a:buChar char="•"/>
            </a:pPr>
            <a:r>
              <a:rPr lang="en-US" dirty="0" smtClean="0">
                <a:latin typeface="Gill Sans" charset="0"/>
                <a:sym typeface="Gill Sans" charset="0"/>
              </a:rPr>
              <a:t>Models can be optimized to provide maximal information about specific features (a particular inter-atomic distance)</a:t>
            </a:r>
          </a:p>
          <a:p>
            <a:pPr marL="548640">
              <a:spcBef>
                <a:spcPts val="600"/>
              </a:spcBef>
              <a:buFont typeface="Arial"/>
              <a:buChar char="•"/>
            </a:pPr>
            <a:r>
              <a:rPr lang="en-US" dirty="0" smtClean="0">
                <a:latin typeface="Gill Sans" charset="0"/>
                <a:sym typeface="Gill Sans" charset="0"/>
              </a:rPr>
              <a:t>Joint refinement of groups of structures can improve all of them</a:t>
            </a: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6" name="Rectangle 2"/>
          <p:cNvSpPr txBox="1">
            <a:spLocks noChangeArrowheads="1"/>
          </p:cNvSpPr>
          <p:nvPr/>
        </p:nvSpPr>
        <p:spPr bwMode="auto">
          <a:xfrm>
            <a:off x="722739" y="531901"/>
            <a:ext cx="7672833" cy="783417"/>
          </a:xfrm>
          <a:prstGeom prst="rect">
            <a:avLst/>
          </a:prstGeom>
          <a:noFill/>
          <a:ln w="12700">
            <a:noFill/>
            <a:miter lim="800000"/>
            <a:headEnd/>
            <a:tailEnd/>
          </a:ln>
        </p:spPr>
        <p:txBody>
          <a:bodyPr lIns="35717" tIns="35717" rIns="35717" bIns="35717">
            <a:prstTxWarp prst="textNoShape">
              <a:avLst/>
            </a:prstTxWarp>
          </a:bodyPr>
          <a:lstStyle/>
          <a:p>
            <a:pPr algn="ctr"/>
            <a:r>
              <a:rPr lang="en-US" sz="2400" dirty="0" smtClean="0">
                <a:latin typeface="Gill Sans" charset="0"/>
                <a:sym typeface="Gill Sans" charset="0"/>
              </a:rPr>
              <a:t>Why isn’t continuous improvement already fully in place?</a:t>
            </a:r>
            <a:endParaRPr lang="en-US" sz="2400" i="0" dirty="0" smtClean="0">
              <a:solidFill>
                <a:schemeClr val="tx1"/>
              </a:solidFill>
              <a:latin typeface="Gill Sans" charset="0"/>
              <a:sym typeface="Gill Sans" charset="0"/>
            </a:endParaRPr>
          </a:p>
          <a:p>
            <a:pPr algn="ctr"/>
            <a:endParaRPr lang="en-US" i="0" dirty="0">
              <a:solidFill>
                <a:schemeClr val="tx1"/>
              </a:solidFill>
              <a:latin typeface="Gill Sans" charset="0"/>
              <a:sym typeface="Gill Sans" charset="0"/>
            </a:endParaRPr>
          </a:p>
        </p:txBody>
      </p:sp>
      <p:sp>
        <p:nvSpPr>
          <p:cNvPr id="6" name="Rectangle 2"/>
          <p:cNvSpPr txBox="1">
            <a:spLocks noChangeArrowheads="1"/>
          </p:cNvSpPr>
          <p:nvPr/>
        </p:nvSpPr>
        <p:spPr bwMode="auto">
          <a:xfrm>
            <a:off x="722739" y="1524000"/>
            <a:ext cx="7672833" cy="4585057"/>
          </a:xfrm>
          <a:prstGeom prst="rect">
            <a:avLst/>
          </a:prstGeom>
          <a:noFill/>
          <a:ln w="12700">
            <a:noFill/>
            <a:miter lim="800000"/>
            <a:headEnd/>
            <a:tailEnd/>
          </a:ln>
        </p:spPr>
        <p:txBody>
          <a:bodyPr lIns="35717" tIns="35717" rIns="35717" bIns="35717">
            <a:prstTxWarp prst="textNoShape">
              <a:avLst/>
            </a:prstTxWarp>
          </a:bodyPr>
          <a:lstStyle/>
          <a:p>
            <a:r>
              <a:rPr lang="en-US" sz="2400" dirty="0" smtClean="0">
                <a:solidFill>
                  <a:srgbClr val="660066"/>
                </a:solidFill>
                <a:latin typeface="Gill Sans" charset="0"/>
                <a:sym typeface="Gill Sans" charset="0"/>
              </a:rPr>
              <a:t>Cultural </a:t>
            </a:r>
            <a:r>
              <a:rPr lang="en-US" sz="2400" dirty="0" smtClean="0">
                <a:solidFill>
                  <a:srgbClr val="660066"/>
                </a:solidFill>
                <a:latin typeface="Gill Sans" charset="0"/>
                <a:sym typeface="Gill Sans" charset="0"/>
              </a:rPr>
              <a:t>issues</a:t>
            </a:r>
          </a:p>
          <a:p>
            <a:pPr marL="548640">
              <a:spcBef>
                <a:spcPts val="600"/>
              </a:spcBef>
              <a:buFont typeface="Arial"/>
              <a:buChar char="•"/>
            </a:pPr>
            <a:r>
              <a:rPr lang="en-US" dirty="0" smtClean="0"/>
              <a:t>The interpretation is customarily “owned” by the person who solved the structure</a:t>
            </a:r>
          </a:p>
          <a:p>
            <a:pPr marL="548640">
              <a:spcBef>
                <a:spcPts val="600"/>
              </a:spcBef>
              <a:buFont typeface="Arial"/>
              <a:buChar char="•"/>
            </a:pPr>
            <a:r>
              <a:rPr lang="en-US" dirty="0" smtClean="0"/>
              <a:t>The depositor invested major effort to obtain the structure</a:t>
            </a:r>
          </a:p>
          <a:p>
            <a:pPr marL="548640">
              <a:spcBef>
                <a:spcPts val="600"/>
              </a:spcBef>
              <a:buFont typeface="Arial"/>
              <a:buChar char="•"/>
            </a:pPr>
            <a:r>
              <a:rPr lang="en-US" dirty="0" smtClean="0"/>
              <a:t>“Improvements” in the model may be looked at as criticism of the depositor</a:t>
            </a:r>
          </a:p>
          <a:p>
            <a:endParaRPr lang="en-US" dirty="0" smtClean="0">
              <a:latin typeface="Gill Sans" charset="0"/>
              <a:sym typeface="Gill Sans" charset="0"/>
            </a:endParaRPr>
          </a:p>
          <a:p>
            <a:r>
              <a:rPr lang="en-US" sz="2400" dirty="0" smtClean="0">
                <a:solidFill>
                  <a:srgbClr val="660066"/>
                </a:solidFill>
                <a:latin typeface="Gill Sans" charset="0"/>
                <a:sym typeface="Gill Sans" charset="0"/>
              </a:rPr>
              <a:t>Practical </a:t>
            </a:r>
            <a:r>
              <a:rPr lang="en-US" sz="2400" dirty="0" smtClean="0">
                <a:solidFill>
                  <a:srgbClr val="660066"/>
                </a:solidFill>
                <a:latin typeface="Gill Sans" charset="0"/>
                <a:sym typeface="Gill Sans" charset="0"/>
              </a:rPr>
              <a:t>issues</a:t>
            </a:r>
          </a:p>
          <a:p>
            <a:pPr marL="548640">
              <a:spcBef>
                <a:spcPts val="600"/>
              </a:spcBef>
              <a:buFont typeface="Arial"/>
              <a:buChar char="•"/>
            </a:pPr>
            <a:r>
              <a:rPr lang="en-US" dirty="0" smtClean="0"/>
              <a:t>Which model should a person look at?</a:t>
            </a:r>
          </a:p>
          <a:p>
            <a:pPr marL="548640">
              <a:spcBef>
                <a:spcPts val="600"/>
              </a:spcBef>
              <a:buFont typeface="Arial"/>
              <a:buChar char="•"/>
            </a:pPr>
            <a:r>
              <a:rPr lang="en-US" dirty="0" smtClean="0">
                <a:latin typeface="Gill Sans" charset="0"/>
                <a:sym typeface="Gill Sans" charset="0"/>
              </a:rPr>
              <a:t>When is a new model “improved?”</a:t>
            </a:r>
          </a:p>
          <a:p>
            <a:pPr marL="548640">
              <a:spcBef>
                <a:spcPts val="600"/>
              </a:spcBef>
              <a:buFont typeface="Arial"/>
              <a:buChar char="•"/>
            </a:pPr>
            <a:r>
              <a:rPr lang="en-US" dirty="0" smtClean="0">
                <a:latin typeface="Gill Sans" charset="0"/>
                <a:sym typeface="Gill Sans" charset="0"/>
              </a:rPr>
              <a:t>The original depositor may have had access to critical information or employed specialized approaches</a:t>
            </a:r>
          </a:p>
          <a:p>
            <a:pPr marL="548640">
              <a:spcBef>
                <a:spcPts val="600"/>
              </a:spcBef>
              <a:buFont typeface="Arial"/>
              <a:buChar char="•"/>
            </a:pPr>
            <a:r>
              <a:rPr lang="en-US" dirty="0" smtClean="0">
                <a:latin typeface="Gill Sans" charset="0"/>
                <a:sym typeface="Gill Sans" charset="0"/>
              </a:rPr>
              <a:t>Deposition is a big job</a:t>
            </a:r>
          </a:p>
          <a:p>
            <a:endParaRPr lang="en-US" dirty="0" smtClean="0">
              <a:latin typeface="Gill Sans" charset="0"/>
              <a:sym typeface="Gill Sans" charset="0"/>
            </a:endParaRPr>
          </a:p>
          <a:p>
            <a:pPr algn="ctr"/>
            <a:endParaRPr lang="en-US" i="0" dirty="0">
              <a:solidFill>
                <a:schemeClr val="tx1"/>
              </a:solidFill>
              <a:latin typeface="Gill Sans" charset="0"/>
              <a:sym typeface="Gill Sans" charset="0"/>
            </a:endParaRPr>
          </a:p>
        </p:txBody>
      </p:sp>
    </p:spTree>
  </p:cSld>
  <p:clrMapOvr>
    <a:masterClrMapping/>
  </p:clrMapOv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239</TotalTime>
  <Words>1005</Words>
  <Application>Microsoft Macintosh PowerPoint</Application>
  <PresentationFormat>On-screen Show (4:3)</PresentationFormat>
  <Paragraphs>111</Paragraphs>
  <Slides>12</Slides>
  <Notes>0</Notes>
  <HiddenSlides>0</HiddenSlides>
  <MMClips>0</MMClips>
  <ScaleCrop>false</ScaleCrop>
  <HeadingPairs>
    <vt:vector size="4" baseType="variant">
      <vt:variant>
        <vt:lpstr>Design Template</vt:lpstr>
      </vt:variant>
      <vt:variant>
        <vt:i4>2</vt:i4>
      </vt:variant>
      <vt:variant>
        <vt:lpstr>Slide Titles</vt:lpstr>
      </vt:variant>
      <vt:variant>
        <vt:i4>12</vt:i4>
      </vt:variant>
    </vt:vector>
  </HeadingPairs>
  <TitlesOfParts>
    <vt:vector size="14" baseType="lpstr">
      <vt:lpstr>Office Theme</vt:lpstr>
      <vt:lpstr>Title &amp; Subtitle</vt:lpstr>
      <vt:lpstr>Continuous improvement of macromolecular crystal structures</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replacement and model-building using distant homology models as templates</dc:title>
  <dc:creator>terwill</dc:creator>
  <cp:lastModifiedBy>terwill</cp:lastModifiedBy>
  <cp:revision>28</cp:revision>
  <dcterms:created xsi:type="dcterms:W3CDTF">2012-08-03T17:01:07Z</dcterms:created>
  <dcterms:modified xsi:type="dcterms:W3CDTF">2012-08-03T18:27:53Z</dcterms:modified>
</cp:coreProperties>
</file>