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notesSlides/notesSlide2.xml" ContentType="application/vnd.openxmlformats-officedocument.presentationml.notesSlide+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33.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Default Extension="png" ContentType="image/png"/>
  <Override PartName="/ppt/notesSlides/notesSlide1.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5"/>
  </p:notesMasterIdLst>
  <p:sldIdLst>
    <p:sldId id="273" r:id="rId2"/>
    <p:sldId id="297" r:id="rId3"/>
    <p:sldId id="292" r:id="rId4"/>
    <p:sldId id="290" r:id="rId5"/>
    <p:sldId id="294" r:id="rId6"/>
    <p:sldId id="298" r:id="rId7"/>
    <p:sldId id="288" r:id="rId8"/>
    <p:sldId id="287" r:id="rId9"/>
    <p:sldId id="301" r:id="rId10"/>
    <p:sldId id="313" r:id="rId11"/>
    <p:sldId id="314" r:id="rId12"/>
    <p:sldId id="285" r:id="rId13"/>
    <p:sldId id="300" r:id="rId14"/>
    <p:sldId id="291" r:id="rId15"/>
    <p:sldId id="295" r:id="rId16"/>
    <p:sldId id="296" r:id="rId17"/>
    <p:sldId id="299" r:id="rId18"/>
    <p:sldId id="302" r:id="rId19"/>
    <p:sldId id="304" r:id="rId20"/>
    <p:sldId id="305" r:id="rId21"/>
    <p:sldId id="264" r:id="rId22"/>
    <p:sldId id="317" r:id="rId23"/>
    <p:sldId id="306" r:id="rId24"/>
    <p:sldId id="308" r:id="rId25"/>
    <p:sldId id="307" r:id="rId26"/>
    <p:sldId id="311" r:id="rId27"/>
    <p:sldId id="310" r:id="rId28"/>
    <p:sldId id="312" r:id="rId29"/>
    <p:sldId id="289" r:id="rId30"/>
    <p:sldId id="293" r:id="rId31"/>
    <p:sldId id="309" r:id="rId32"/>
    <p:sldId id="315" r:id="rId33"/>
    <p:sldId id="316" r:id="rId3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286" autoAdjust="0"/>
  </p:normalViewPr>
  <p:slideViewPr>
    <p:cSldViewPr>
      <p:cViewPr>
        <p:scale>
          <a:sx n="70" d="100"/>
          <a:sy n="70" d="100"/>
        </p:scale>
        <p:origin x="-1572" y="-372"/>
      </p:cViewPr>
      <p:guideLst>
        <p:guide orient="horz" pos="2160"/>
        <p:guide pos="2880"/>
      </p:guideLst>
    </p:cSldViewPr>
  </p:slideViewPr>
  <p:notesTextViewPr>
    <p:cViewPr>
      <p:scale>
        <a:sx n="100" d="100"/>
        <a:sy n="100" d="100"/>
      </p:scale>
      <p:origin x="0" y="0"/>
    </p:cViewPr>
  </p:notesTextViewPr>
  <p:sorterViewPr>
    <p:cViewPr>
      <p:scale>
        <a:sx n="90" d="100"/>
        <a:sy n="90" d="100"/>
      </p:scale>
      <p:origin x="0" y="0"/>
    </p:cViewPr>
  </p:sorter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866E21FD-7707-493D-A7A9-723122CB3B03}" type="datetimeFigureOut">
              <a:rPr lang="en-GB" smtClean="0"/>
              <a:pPr/>
              <a:t>06/08/2012</a:t>
            </a:fld>
            <a:endParaRPr lang="en-GB"/>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AB6076EB-C834-40F5-8173-E3AEFE110422}" type="slidenum">
              <a:rPr lang="en-GB" smtClean="0"/>
              <a:pPr/>
              <a:t>‹#›</a:t>
            </a:fld>
            <a:endParaRPr lang="en-GB"/>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7"/>
          <p:cNvSpPr>
            <a:spLocks noGrp="1" noChangeArrowheads="1"/>
          </p:cNvSpPr>
          <p:nvPr>
            <p:ph type="sldNum" sz="quarter" idx="5"/>
          </p:nvPr>
        </p:nvSpPr>
        <p:spPr/>
        <p:txBody>
          <a:bodyPr/>
          <a:lstStyle/>
          <a:p>
            <a:pPr>
              <a:defRPr/>
            </a:pPr>
            <a:fld id="{5A3C9817-A74D-4505-AC49-3E36502EF582}" type="slidenum">
              <a:rPr lang="en-US" smtClean="0"/>
              <a:pPr>
                <a:defRPr/>
              </a:pPr>
              <a:t>1</a:t>
            </a:fld>
            <a:endParaRPr lang="en-US" dirty="0" smtClean="0"/>
          </a:p>
        </p:txBody>
      </p:sp>
      <p:sp>
        <p:nvSpPr>
          <p:cNvPr id="10243" name="Rectangle 2"/>
          <p:cNvSpPr>
            <a:spLocks noGrp="1" noRot="1" noChangeAspect="1" noChangeArrowheads="1" noTextEdit="1"/>
          </p:cNvSpPr>
          <p:nvPr>
            <p:ph type="sldImg"/>
          </p:nvPr>
        </p:nvSpPr>
        <p:spPr>
          <a:ln/>
        </p:spPr>
      </p:sp>
      <p:sp>
        <p:nvSpPr>
          <p:cNvPr id="10244" name="Rectangle 3"/>
          <p:cNvSpPr>
            <a:spLocks noGrp="1" noChangeArrowheads="1"/>
          </p:cNvSpPr>
          <p:nvPr>
            <p:ph type="body" idx="1"/>
          </p:nvPr>
        </p:nvSpPr>
        <p:spPr>
          <a:noFill/>
          <a:ln/>
        </p:spPr>
        <p:txBody>
          <a:bodyPr/>
          <a:lstStyle/>
          <a:p>
            <a:pPr eaLnBrk="1" hangingPunct="1"/>
            <a:endParaRPr lang="en-US" dirty="0" smtClean="0">
              <a:latin typeface="Arial" pitchFamily="34"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GB" dirty="0" smtClean="0"/>
              <a:t>The more advanced the computing infrastructure (compute, storage, archiving) is the better and faster the science can be!</a:t>
            </a:r>
          </a:p>
          <a:p>
            <a:pPr lvl="1"/>
            <a:r>
              <a:rPr lang="en-GB" dirty="0" smtClean="0"/>
              <a:t>In other words, researchers can move quickly from experiment to research outputs (derived data and publications). </a:t>
            </a:r>
          </a:p>
        </p:txBody>
      </p:sp>
      <p:sp>
        <p:nvSpPr>
          <p:cNvPr id="4" name="Slide Number Placeholder 3"/>
          <p:cNvSpPr>
            <a:spLocks noGrp="1"/>
          </p:cNvSpPr>
          <p:nvPr>
            <p:ph type="sldNum" sz="quarter" idx="10"/>
          </p:nvPr>
        </p:nvSpPr>
        <p:spPr/>
        <p:txBody>
          <a:bodyPr/>
          <a:lstStyle/>
          <a:p>
            <a:fld id="{AB6076EB-C834-40F5-8173-E3AEFE110422}" type="slidenum">
              <a:rPr lang="en-GB" smtClean="0"/>
              <a:pPr/>
              <a:t>9</a:t>
            </a:fld>
            <a:endParaRPr lang="en-GB"/>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GB"/>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GB"/>
          </a:p>
        </p:txBody>
      </p:sp>
      <p:sp>
        <p:nvSpPr>
          <p:cNvPr id="4" name="Date Placeholder 3"/>
          <p:cNvSpPr>
            <a:spLocks noGrp="1"/>
          </p:cNvSpPr>
          <p:nvPr>
            <p:ph type="dt" sz="half" idx="10"/>
          </p:nvPr>
        </p:nvSpPr>
        <p:spPr/>
        <p:txBody>
          <a:bodyPr/>
          <a:lstStyle/>
          <a:p>
            <a:fld id="{81C5786F-3D00-44E6-AB6D-4385F34656EA}" type="datetimeFigureOut">
              <a:rPr lang="en-GB" smtClean="0"/>
              <a:pPr/>
              <a:t>06/08/2012</a:t>
            </a:fld>
            <a:endParaRPr lang="en-GB" dirty="0"/>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41E9381-2616-421C-A74C-037C0B71025E}" type="slidenum">
              <a:rPr lang="en-GB" smtClean="0"/>
              <a:pPr/>
              <a:t>‹#›</a:t>
            </a:fld>
            <a:endParaRPr lang="en-GB"/>
          </a:p>
        </p:txBody>
      </p:sp>
    </p:spTree>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41E9381-2616-421C-A74C-037C0B71025E}" type="slidenum">
              <a:rPr lang="en-GB" smtClean="0"/>
              <a:pPr/>
              <a:t>‹#›</a:t>
            </a:fld>
            <a:endParaRPr lang="en-GB"/>
          </a:p>
        </p:txBody>
      </p:sp>
      <p:pic>
        <p:nvPicPr>
          <p:cNvPr id="7" name="Picture 6" descr="stfc.JPG"/>
          <p:cNvPicPr>
            <a:picLocks noChangeAspect="1"/>
          </p:cNvPicPr>
          <p:nvPr userDrawn="1"/>
        </p:nvPicPr>
        <p:blipFill>
          <a:blip r:embed="rId2" cstate="print"/>
          <a:stretch>
            <a:fillRect/>
          </a:stretch>
        </p:blipFill>
        <p:spPr>
          <a:xfrm>
            <a:off x="6588224" y="6260926"/>
            <a:ext cx="2505075" cy="552450"/>
          </a:xfrm>
          <a:prstGeom prst="rect">
            <a:avLst/>
          </a:prstGeom>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GB"/>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41E9381-2616-421C-A74C-037C0B71025E}" type="slidenum">
              <a:rPr lang="en-GB" smtClean="0"/>
              <a:pPr/>
              <a:t>‹#›</a:t>
            </a:fld>
            <a:endParaRPr lang="en-GB"/>
          </a:p>
        </p:txBody>
      </p:sp>
      <p:pic>
        <p:nvPicPr>
          <p:cNvPr id="7" name="Picture 6" descr="stfc.JPG"/>
          <p:cNvPicPr>
            <a:picLocks noChangeAspect="1"/>
          </p:cNvPicPr>
          <p:nvPr userDrawn="1"/>
        </p:nvPicPr>
        <p:blipFill>
          <a:blip r:embed="rId2" cstate="print"/>
          <a:stretch>
            <a:fillRect/>
          </a:stretch>
        </p:blipFill>
        <p:spPr>
          <a:xfrm>
            <a:off x="6588224" y="6260926"/>
            <a:ext cx="2505075" cy="552450"/>
          </a:xfrm>
          <a:prstGeom prst="rect">
            <a:avLst/>
          </a:prstGeom>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Date Placeholder 4"/>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C41E9381-2616-421C-A74C-037C0B71025E}" type="slidenum">
              <a:rPr lang="en-GB" smtClean="0"/>
              <a:pPr/>
              <a:t>‹#›</a:t>
            </a:fld>
            <a:endParaRPr lang="en-GB"/>
          </a:p>
        </p:txBody>
      </p:sp>
      <p:pic>
        <p:nvPicPr>
          <p:cNvPr id="8" name="Picture 7" descr="stfc.JPG"/>
          <p:cNvPicPr>
            <a:picLocks noChangeAspect="1"/>
          </p:cNvPicPr>
          <p:nvPr userDrawn="1"/>
        </p:nvPicPr>
        <p:blipFill>
          <a:blip r:embed="rId2" cstate="print"/>
          <a:stretch>
            <a:fillRect/>
          </a:stretch>
        </p:blipFill>
        <p:spPr>
          <a:xfrm>
            <a:off x="6588224" y="6260926"/>
            <a:ext cx="2505075" cy="552450"/>
          </a:xfrm>
          <a:prstGeom prst="rect">
            <a:avLst/>
          </a:prstGeom>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GB"/>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7" name="Date Placeholder 6"/>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8" name="Footer Placeholder 7"/>
          <p:cNvSpPr>
            <a:spLocks noGrp="1"/>
          </p:cNvSpPr>
          <p:nvPr>
            <p:ph type="ftr" sz="quarter" idx="11"/>
          </p:nvPr>
        </p:nvSpPr>
        <p:spPr/>
        <p:txBody>
          <a:bodyPr/>
          <a:lstStyle/>
          <a:p>
            <a:endParaRPr lang="en-GB"/>
          </a:p>
        </p:txBody>
      </p:sp>
      <p:sp>
        <p:nvSpPr>
          <p:cNvPr id="9" name="Slide Number Placeholder 8"/>
          <p:cNvSpPr>
            <a:spLocks noGrp="1"/>
          </p:cNvSpPr>
          <p:nvPr>
            <p:ph type="sldNum" sz="quarter" idx="12"/>
          </p:nvPr>
        </p:nvSpPr>
        <p:spPr/>
        <p:txBody>
          <a:bodyPr/>
          <a:lstStyle/>
          <a:p>
            <a:fld id="{C41E9381-2616-421C-A74C-037C0B71025E}" type="slidenum">
              <a:rPr lang="en-GB" smtClean="0"/>
              <a:pPr/>
              <a:t>‹#›</a:t>
            </a:fld>
            <a:endParaRPr lang="en-GB"/>
          </a:p>
        </p:txBody>
      </p:sp>
      <p:pic>
        <p:nvPicPr>
          <p:cNvPr id="10" name="Picture 9" descr="stfc.JPG"/>
          <p:cNvPicPr>
            <a:picLocks noChangeAspect="1"/>
          </p:cNvPicPr>
          <p:nvPr userDrawn="1"/>
        </p:nvPicPr>
        <p:blipFill>
          <a:blip r:embed="rId2" cstate="print"/>
          <a:stretch>
            <a:fillRect/>
          </a:stretch>
        </p:blipFill>
        <p:spPr>
          <a:xfrm>
            <a:off x="6588224" y="6260926"/>
            <a:ext cx="2505075" cy="552450"/>
          </a:xfrm>
          <a:prstGeom prst="rect">
            <a:avLst/>
          </a:prstGeom>
        </p:spPr>
      </p:pic>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Date Placeholder 2"/>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4" name="Footer Placeholder 3"/>
          <p:cNvSpPr>
            <a:spLocks noGrp="1"/>
          </p:cNvSpPr>
          <p:nvPr>
            <p:ph type="ftr" sz="quarter" idx="11"/>
          </p:nvPr>
        </p:nvSpPr>
        <p:spPr/>
        <p:txBody>
          <a:bodyPr/>
          <a:lstStyle/>
          <a:p>
            <a:endParaRPr lang="en-GB"/>
          </a:p>
        </p:txBody>
      </p:sp>
      <p:sp>
        <p:nvSpPr>
          <p:cNvPr id="5" name="Slide Number Placeholder 4"/>
          <p:cNvSpPr>
            <a:spLocks noGrp="1"/>
          </p:cNvSpPr>
          <p:nvPr>
            <p:ph type="sldNum" sz="quarter" idx="12"/>
          </p:nvPr>
        </p:nvSpPr>
        <p:spPr/>
        <p:txBody>
          <a:bodyPr/>
          <a:lstStyle/>
          <a:p>
            <a:fld id="{C41E9381-2616-421C-A74C-037C0B71025E}" type="slidenum">
              <a:rPr lang="en-GB" smtClean="0"/>
              <a:pPr/>
              <a:t>‹#›</a:t>
            </a:fld>
            <a:endParaRPr lang="en-GB"/>
          </a:p>
        </p:txBody>
      </p:sp>
      <p:pic>
        <p:nvPicPr>
          <p:cNvPr id="6" name="Picture 5" descr="stfc.JPG"/>
          <p:cNvPicPr>
            <a:picLocks noChangeAspect="1"/>
          </p:cNvPicPr>
          <p:nvPr userDrawn="1"/>
        </p:nvPicPr>
        <p:blipFill>
          <a:blip r:embed="rId2" cstate="print"/>
          <a:stretch>
            <a:fillRect/>
          </a:stretch>
        </p:blipFill>
        <p:spPr>
          <a:xfrm>
            <a:off x="6588224" y="6260926"/>
            <a:ext cx="2505075" cy="552450"/>
          </a:xfrm>
          <a:prstGeom prst="rect">
            <a:avLst/>
          </a:prstGeom>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3" name="Footer Placeholder 2"/>
          <p:cNvSpPr>
            <a:spLocks noGrp="1"/>
          </p:cNvSpPr>
          <p:nvPr>
            <p:ph type="ftr" sz="quarter" idx="11"/>
          </p:nvPr>
        </p:nvSpPr>
        <p:spPr/>
        <p:txBody>
          <a:bodyPr/>
          <a:lstStyle/>
          <a:p>
            <a:endParaRPr lang="en-GB"/>
          </a:p>
        </p:txBody>
      </p:sp>
      <p:sp>
        <p:nvSpPr>
          <p:cNvPr id="4" name="Slide Number Placeholder 3"/>
          <p:cNvSpPr>
            <a:spLocks noGrp="1"/>
          </p:cNvSpPr>
          <p:nvPr>
            <p:ph type="sldNum" sz="quarter" idx="12"/>
          </p:nvPr>
        </p:nvSpPr>
        <p:spPr/>
        <p:txBody>
          <a:bodyPr/>
          <a:lstStyle/>
          <a:p>
            <a:fld id="{C41E9381-2616-421C-A74C-037C0B71025E}" type="slidenum">
              <a:rPr lang="en-GB" smtClean="0"/>
              <a:pPr/>
              <a:t>‹#›</a:t>
            </a:fld>
            <a:endParaRPr lang="en-GB"/>
          </a:p>
        </p:txBody>
      </p:sp>
      <p:pic>
        <p:nvPicPr>
          <p:cNvPr id="5" name="Picture 4" descr="stfc.JPG"/>
          <p:cNvPicPr>
            <a:picLocks noChangeAspect="1"/>
          </p:cNvPicPr>
          <p:nvPr userDrawn="1"/>
        </p:nvPicPr>
        <p:blipFill>
          <a:blip r:embed="rId2" cstate="print"/>
          <a:stretch>
            <a:fillRect/>
          </a:stretch>
        </p:blipFill>
        <p:spPr>
          <a:xfrm>
            <a:off x="6588224" y="6260926"/>
            <a:ext cx="2505075" cy="552450"/>
          </a:xfrm>
          <a:prstGeom prst="rect">
            <a:avLst/>
          </a:prstGeom>
        </p:spPr>
      </p:pic>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GB"/>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C41E9381-2616-421C-A74C-037C0B71025E}" type="slidenum">
              <a:rPr lang="en-GB" smtClean="0"/>
              <a:pPr/>
              <a:t>‹#›</a:t>
            </a:fld>
            <a:endParaRPr lang="en-GB"/>
          </a:p>
        </p:txBody>
      </p:sp>
      <p:pic>
        <p:nvPicPr>
          <p:cNvPr id="8" name="Picture 7" descr="stfc.JPG"/>
          <p:cNvPicPr>
            <a:picLocks noChangeAspect="1"/>
          </p:cNvPicPr>
          <p:nvPr userDrawn="1"/>
        </p:nvPicPr>
        <p:blipFill>
          <a:blip r:embed="rId2" cstate="print"/>
          <a:stretch>
            <a:fillRect/>
          </a:stretch>
        </p:blipFill>
        <p:spPr>
          <a:xfrm>
            <a:off x="6588224" y="6260926"/>
            <a:ext cx="2505075" cy="552450"/>
          </a:xfrm>
          <a:prstGeom prst="rect">
            <a:avLst/>
          </a:prstGeom>
        </p:spPr>
      </p:pic>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GB"/>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C41E9381-2616-421C-A74C-037C0B71025E}" type="slidenum">
              <a:rPr lang="en-GB" smtClean="0"/>
              <a:pPr/>
              <a:t>‹#›</a:t>
            </a:fld>
            <a:endParaRPr lang="en-GB"/>
          </a:p>
        </p:txBody>
      </p:sp>
      <p:pic>
        <p:nvPicPr>
          <p:cNvPr id="8" name="Picture 7" descr="stfc.JPG"/>
          <p:cNvPicPr>
            <a:picLocks noChangeAspect="1"/>
          </p:cNvPicPr>
          <p:nvPr userDrawn="1"/>
        </p:nvPicPr>
        <p:blipFill>
          <a:blip r:embed="rId2" cstate="print"/>
          <a:stretch>
            <a:fillRect/>
          </a:stretch>
        </p:blipFill>
        <p:spPr>
          <a:xfrm>
            <a:off x="6588224" y="6260926"/>
            <a:ext cx="2505075" cy="552450"/>
          </a:xfrm>
          <a:prstGeom prst="rect">
            <a:avLst/>
          </a:prstGeom>
        </p:spPr>
      </p:pic>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41E9381-2616-421C-A74C-037C0B71025E}" type="slidenum">
              <a:rPr lang="en-GB" smtClean="0"/>
              <a:pPr/>
              <a:t>‹#›</a:t>
            </a:fld>
            <a:endParaRPr lang="en-GB"/>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GB"/>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81C5786F-3D00-44E6-AB6D-4385F34656EA}" type="datetimeFigureOut">
              <a:rPr lang="en-GB" smtClean="0"/>
              <a:pPr/>
              <a:t>06/08/2012</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41E9381-2616-421C-A74C-037C0B71025E}" type="slidenum">
              <a:rPr lang="en-GB" smtClean="0"/>
              <a:pPr/>
              <a:t>‹#›</a:t>
            </a:fld>
            <a:endParaRPr lang="en-GB"/>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jpe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GB"/>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1C5786F-3D00-44E6-AB6D-4385F34656EA}" type="datetimeFigureOut">
              <a:rPr lang="en-GB" smtClean="0"/>
              <a:pPr/>
              <a:t>06/08/2012</a:t>
            </a:fld>
            <a:endParaRPr lang="en-GB"/>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41E9381-2616-421C-A74C-037C0B71025E}" type="slidenum">
              <a:rPr lang="en-GB" smtClean="0"/>
              <a:pPr/>
              <a:t>‹#›</a:t>
            </a:fld>
            <a:endParaRPr lang="en-GB"/>
          </a:p>
        </p:txBody>
      </p:sp>
      <p:pic>
        <p:nvPicPr>
          <p:cNvPr id="7" name="Picture 6" descr="Pandata-europe"/>
          <p:cNvPicPr/>
          <p:nvPr userDrawn="1"/>
        </p:nvPicPr>
        <p:blipFill>
          <a:blip r:embed="rId13" cstate="print"/>
          <a:srcRect/>
          <a:stretch>
            <a:fillRect/>
          </a:stretch>
        </p:blipFill>
        <p:spPr bwMode="auto">
          <a:xfrm>
            <a:off x="0" y="6381328"/>
            <a:ext cx="2123728" cy="432048"/>
          </a:xfrm>
          <a:prstGeom prst="rect">
            <a:avLst/>
          </a:prstGeom>
          <a:noFill/>
          <a:ln w="9525">
            <a:noFill/>
            <a:miter lim="800000"/>
            <a:headEnd/>
            <a:tailEnd/>
          </a:ln>
        </p:spPr>
      </p:pic>
      <p:pic>
        <p:nvPicPr>
          <p:cNvPr id="8" name="Picture 7" descr="stfc.JPG"/>
          <p:cNvPicPr>
            <a:picLocks noChangeAspect="1"/>
          </p:cNvPicPr>
          <p:nvPr userDrawn="1"/>
        </p:nvPicPr>
        <p:blipFill>
          <a:blip r:embed="rId14" cstate="print"/>
          <a:stretch>
            <a:fillRect/>
          </a:stretch>
        </p:blipFill>
        <p:spPr>
          <a:xfrm>
            <a:off x="6588224" y="6237312"/>
            <a:ext cx="2505075" cy="552450"/>
          </a:xfrm>
          <a:prstGeom prst="rect">
            <a:avLst/>
          </a:prstGeom>
        </p:spPr>
      </p:pic>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iming>
    <p:tnLst>
      <p:par>
        <p:cTn id="1" dur="indefinite" restart="never" nodeType="tmRoot"/>
      </p:par>
    </p:tnLst>
  </p:timing>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mailto:erica.yang@stfc.ac.uk" TargetMode="External"/><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1.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8" Type="http://schemas.openxmlformats.org/officeDocument/2006/relationships/image" Target="../media/image10.png"/><Relationship Id="rId13" Type="http://schemas.openxmlformats.org/officeDocument/2006/relationships/image" Target="../media/image15.png"/><Relationship Id="rId18" Type="http://schemas.openxmlformats.org/officeDocument/2006/relationships/image" Target="../media/image20.png"/><Relationship Id="rId26" Type="http://schemas.openxmlformats.org/officeDocument/2006/relationships/image" Target="../media/image28.png"/><Relationship Id="rId3" Type="http://schemas.openxmlformats.org/officeDocument/2006/relationships/image" Target="../media/image5.png"/><Relationship Id="rId21" Type="http://schemas.openxmlformats.org/officeDocument/2006/relationships/image" Target="../media/image23.png"/><Relationship Id="rId7" Type="http://schemas.openxmlformats.org/officeDocument/2006/relationships/image" Target="../media/image9.jpeg"/><Relationship Id="rId12" Type="http://schemas.openxmlformats.org/officeDocument/2006/relationships/image" Target="../media/image14.png"/><Relationship Id="rId17" Type="http://schemas.openxmlformats.org/officeDocument/2006/relationships/image" Target="../media/image19.png"/><Relationship Id="rId25" Type="http://schemas.openxmlformats.org/officeDocument/2006/relationships/image" Target="../media/image27.png"/><Relationship Id="rId2" Type="http://schemas.openxmlformats.org/officeDocument/2006/relationships/image" Target="../media/image4.png"/><Relationship Id="rId16" Type="http://schemas.openxmlformats.org/officeDocument/2006/relationships/image" Target="../media/image18.png"/><Relationship Id="rId20" Type="http://schemas.openxmlformats.org/officeDocument/2006/relationships/image" Target="../media/image22.png"/><Relationship Id="rId1" Type="http://schemas.openxmlformats.org/officeDocument/2006/relationships/slideLayout" Target="../slideLayouts/slideLayout2.xml"/><Relationship Id="rId6" Type="http://schemas.openxmlformats.org/officeDocument/2006/relationships/image" Target="../media/image8.png"/><Relationship Id="rId11" Type="http://schemas.openxmlformats.org/officeDocument/2006/relationships/image" Target="../media/image13.png"/><Relationship Id="rId24" Type="http://schemas.openxmlformats.org/officeDocument/2006/relationships/image" Target="../media/image26.png"/><Relationship Id="rId5" Type="http://schemas.openxmlformats.org/officeDocument/2006/relationships/image" Target="../media/image7.png"/><Relationship Id="rId15" Type="http://schemas.openxmlformats.org/officeDocument/2006/relationships/image" Target="../media/image17.png"/><Relationship Id="rId23" Type="http://schemas.openxmlformats.org/officeDocument/2006/relationships/image" Target="../media/image25.png"/><Relationship Id="rId10" Type="http://schemas.openxmlformats.org/officeDocument/2006/relationships/image" Target="../media/image12.png"/><Relationship Id="rId19" Type="http://schemas.openxmlformats.org/officeDocument/2006/relationships/image" Target="../media/image21.png"/><Relationship Id="rId4" Type="http://schemas.openxmlformats.org/officeDocument/2006/relationships/image" Target="../media/image6.png"/><Relationship Id="rId9" Type="http://schemas.openxmlformats.org/officeDocument/2006/relationships/image" Target="../media/image11.png"/><Relationship Id="rId14" Type="http://schemas.openxmlformats.org/officeDocument/2006/relationships/image" Target="../media/image16.png"/><Relationship Id="rId22" Type="http://schemas.openxmlformats.org/officeDocument/2006/relationships/image" Target="../media/image24.png"/></Relationships>
</file>

<file path=ppt/slides/_rels/slide8.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image" Target="../media/image30.png"/><Relationship Id="rId7" Type="http://schemas.openxmlformats.org/officeDocument/2006/relationships/image" Target="../media/image34.png"/><Relationship Id="rId2" Type="http://schemas.openxmlformats.org/officeDocument/2006/relationships/image" Target="../media/image29.png"/><Relationship Id="rId1" Type="http://schemas.openxmlformats.org/officeDocument/2006/relationships/slideLayout" Target="../slideLayouts/slideLayout6.xml"/><Relationship Id="rId6" Type="http://schemas.openxmlformats.org/officeDocument/2006/relationships/image" Target="../media/image33.jpeg"/><Relationship Id="rId5" Type="http://schemas.openxmlformats.org/officeDocument/2006/relationships/image" Target="../media/image32.png"/><Relationship Id="rId4" Type="http://schemas.openxmlformats.org/officeDocument/2006/relationships/image" Target="../media/image31.png"/></Relationships>
</file>

<file path=ppt/slides/_rels/slide9.xml.rels><?xml version="1.0" encoding="UTF-8" standalone="yes"?>
<Relationships xmlns="http://schemas.openxmlformats.org/package/2006/relationships"><Relationship Id="rId8" Type="http://schemas.openxmlformats.org/officeDocument/2006/relationships/image" Target="../media/image34.png"/><Relationship Id="rId3" Type="http://schemas.openxmlformats.org/officeDocument/2006/relationships/image" Target="../media/image29.png"/><Relationship Id="rId7" Type="http://schemas.openxmlformats.org/officeDocument/2006/relationships/image" Target="../media/image33.jpeg"/><Relationship Id="rId2" Type="http://schemas.openxmlformats.org/officeDocument/2006/relationships/notesSlide" Target="../notesSlides/notesSlide2.xml"/><Relationship Id="rId1" Type="http://schemas.openxmlformats.org/officeDocument/2006/relationships/slideLayout" Target="../slideLayouts/slideLayout6.xml"/><Relationship Id="rId6" Type="http://schemas.openxmlformats.org/officeDocument/2006/relationships/image" Target="../media/image32.png"/><Relationship Id="rId5" Type="http://schemas.openxmlformats.org/officeDocument/2006/relationships/image" Target="../media/image31.png"/><Relationship Id="rId4" Type="http://schemas.openxmlformats.org/officeDocument/2006/relationships/image" Target="../media/image30.png"/><Relationship Id="rId9" Type="http://schemas.openxmlformats.org/officeDocument/2006/relationships/image" Target="../media/image35.png"/></Relationships>
</file>

<file path=ppt/slides/_rels/slide10.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8" Type="http://schemas.openxmlformats.org/officeDocument/2006/relationships/image" Target="../media/image43.png"/><Relationship Id="rId3" Type="http://schemas.openxmlformats.org/officeDocument/2006/relationships/image" Target="../media/image39.jpeg"/><Relationship Id="rId7" Type="http://schemas.openxmlformats.org/officeDocument/2006/relationships/image" Target="../media/image42.jpeg"/><Relationship Id="rId2" Type="http://schemas.openxmlformats.org/officeDocument/2006/relationships/image" Target="../media/image38.png"/><Relationship Id="rId1" Type="http://schemas.openxmlformats.org/officeDocument/2006/relationships/slideLayout" Target="../slideLayouts/slideLayout2.xml"/><Relationship Id="rId6" Type="http://schemas.openxmlformats.org/officeDocument/2006/relationships/hyperlink" Target="http://code.google.com/p/icatproject/" TargetMode="External"/><Relationship Id="rId5" Type="http://schemas.openxmlformats.org/officeDocument/2006/relationships/image" Target="../media/image41.jpeg"/><Relationship Id="rId4" Type="http://schemas.openxmlformats.org/officeDocument/2006/relationships/image" Target="../media/image40.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image" Target="../media/image45.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47.jpe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49.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ctrTitle"/>
          </p:nvPr>
        </p:nvSpPr>
        <p:spPr>
          <a:xfrm>
            <a:off x="395536" y="1700808"/>
            <a:ext cx="8277101" cy="1944216"/>
          </a:xfrm>
        </p:spPr>
        <p:txBody>
          <a:bodyPr>
            <a:noAutofit/>
          </a:bodyPr>
          <a:lstStyle/>
          <a:p>
            <a:r>
              <a:rPr lang="en-GB" sz="3600" dirty="0" smtClean="0"/>
              <a:t>Linking raw data with scientific workflow and software repository: some early experience in PanData-ODI</a:t>
            </a:r>
            <a:endParaRPr lang="en-GB" sz="3600" dirty="0" smtClean="0">
              <a:solidFill>
                <a:schemeClr val="accent6"/>
              </a:solidFill>
            </a:endParaRPr>
          </a:p>
        </p:txBody>
      </p:sp>
      <p:sp>
        <p:nvSpPr>
          <p:cNvPr id="3075" name="Rectangle 3"/>
          <p:cNvSpPr>
            <a:spLocks noGrp="1" noChangeArrowheads="1"/>
          </p:cNvSpPr>
          <p:nvPr>
            <p:ph type="subTitle" idx="1"/>
          </p:nvPr>
        </p:nvSpPr>
        <p:spPr>
          <a:xfrm>
            <a:off x="971600" y="3979763"/>
            <a:ext cx="7121525" cy="1825501"/>
          </a:xfrm>
        </p:spPr>
        <p:txBody>
          <a:bodyPr>
            <a:noAutofit/>
          </a:bodyPr>
          <a:lstStyle/>
          <a:p>
            <a:pPr marL="0" indent="0">
              <a:lnSpc>
                <a:spcPct val="90000"/>
              </a:lnSpc>
            </a:pPr>
            <a:r>
              <a:rPr lang="en-GB" sz="2400" u="sng" dirty="0" smtClean="0"/>
              <a:t>Erica Yang</a:t>
            </a:r>
            <a:r>
              <a:rPr lang="en-GB" sz="2400" dirty="0" smtClean="0"/>
              <a:t>, Brian Matthews</a:t>
            </a:r>
          </a:p>
          <a:p>
            <a:pPr marL="0" indent="0">
              <a:lnSpc>
                <a:spcPct val="90000"/>
              </a:lnSpc>
            </a:pPr>
            <a:endParaRPr lang="en-GB" sz="1600" dirty="0" smtClean="0"/>
          </a:p>
          <a:p>
            <a:pPr marL="0" indent="0">
              <a:lnSpc>
                <a:spcPct val="90000"/>
              </a:lnSpc>
            </a:pPr>
            <a:r>
              <a:rPr lang="en-GB" sz="1600" dirty="0" smtClean="0"/>
              <a:t>Scientific Computing Department (SCD)</a:t>
            </a:r>
          </a:p>
          <a:p>
            <a:pPr marL="0" indent="0">
              <a:lnSpc>
                <a:spcPct val="90000"/>
              </a:lnSpc>
            </a:pPr>
            <a:endParaRPr lang="en-GB" sz="1600" dirty="0" smtClean="0"/>
          </a:p>
          <a:p>
            <a:pPr marL="0" indent="0">
              <a:lnSpc>
                <a:spcPct val="90000"/>
              </a:lnSpc>
            </a:pPr>
            <a:r>
              <a:rPr lang="en-GB" sz="1600" dirty="0" smtClean="0"/>
              <a:t>Rutherford Appleton Laboratory (RAL)</a:t>
            </a:r>
          </a:p>
          <a:p>
            <a:pPr marL="0" indent="0">
              <a:lnSpc>
                <a:spcPct val="90000"/>
              </a:lnSpc>
            </a:pPr>
            <a:r>
              <a:rPr lang="en-GB" sz="1600" dirty="0" smtClean="0"/>
              <a:t>Science and Technology Facilities Council (STFC), U. K. </a:t>
            </a:r>
            <a:endParaRPr lang="en-GB" sz="1600" dirty="0" smtClean="0"/>
          </a:p>
          <a:p>
            <a:pPr marL="0" indent="0">
              <a:lnSpc>
                <a:spcPct val="90000"/>
              </a:lnSpc>
            </a:pPr>
            <a:endParaRPr lang="en-GB" sz="1600" dirty="0" smtClean="0"/>
          </a:p>
          <a:p>
            <a:pPr marL="0" indent="0">
              <a:lnSpc>
                <a:spcPct val="90000"/>
              </a:lnSpc>
            </a:pPr>
            <a:r>
              <a:rPr lang="en-GB" sz="1600" dirty="0" smtClean="0">
                <a:hlinkClick r:id="rId3"/>
              </a:rPr>
              <a:t>erica.yang@stfc.ac.uk</a:t>
            </a:r>
            <a:endParaRPr lang="en-GB" sz="1600" dirty="0" smtClean="0"/>
          </a:p>
        </p:txBody>
      </p:sp>
      <p:pic>
        <p:nvPicPr>
          <p:cNvPr id="4" name="Picture 3" descr="Pandata-europe"/>
          <p:cNvPicPr/>
          <p:nvPr/>
        </p:nvPicPr>
        <p:blipFill>
          <a:blip r:embed="rId4" cstate="print"/>
          <a:srcRect/>
          <a:stretch>
            <a:fillRect/>
          </a:stretch>
        </p:blipFill>
        <p:spPr bwMode="auto">
          <a:xfrm>
            <a:off x="0" y="44624"/>
            <a:ext cx="2555776" cy="864096"/>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background</a:t>
            </a:r>
            <a:endParaRPr lang="en-GB" dirty="0"/>
          </a:p>
        </p:txBody>
      </p:sp>
      <p:sp>
        <p:nvSpPr>
          <p:cNvPr id="3" name="Text Placeholder 2"/>
          <p:cNvSpPr>
            <a:spLocks noGrp="1"/>
          </p:cNvSpPr>
          <p:nvPr>
            <p:ph type="body" idx="1"/>
          </p:nvPr>
        </p:nvSpPr>
        <p:spPr/>
        <p:txBody>
          <a:bodyPr/>
          <a:lstStyle/>
          <a:p>
            <a:endParaRPr lang="en-GB"/>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 name="Group 4"/>
          <p:cNvGrpSpPr/>
          <p:nvPr/>
        </p:nvGrpSpPr>
        <p:grpSpPr>
          <a:xfrm>
            <a:off x="1115616" y="1412777"/>
            <a:ext cx="7128792" cy="4608511"/>
            <a:chOff x="714375" y="1285875"/>
            <a:chExt cx="7889875" cy="4432300"/>
          </a:xfrm>
        </p:grpSpPr>
        <p:grpSp>
          <p:nvGrpSpPr>
            <p:cNvPr id="6" name="Group 4"/>
            <p:cNvGrpSpPr>
              <a:grpSpLocks/>
            </p:cNvGrpSpPr>
            <p:nvPr/>
          </p:nvGrpSpPr>
          <p:grpSpPr bwMode="auto">
            <a:xfrm>
              <a:off x="714375" y="1285875"/>
              <a:ext cx="7889875" cy="4432300"/>
              <a:chOff x="780" y="993"/>
              <a:chExt cx="4692" cy="3121"/>
            </a:xfrm>
          </p:grpSpPr>
          <p:pic>
            <p:nvPicPr>
              <p:cNvPr id="8" name="Picture 5" descr="05EC4018AERIALVIEW"/>
              <p:cNvPicPr>
                <a:picLocks noChangeAspect="1" noChangeArrowheads="1"/>
              </p:cNvPicPr>
              <p:nvPr/>
            </p:nvPicPr>
            <p:blipFill>
              <a:blip r:embed="rId2" cstate="print"/>
              <a:srcRect/>
              <a:stretch>
                <a:fillRect/>
              </a:stretch>
            </p:blipFill>
            <p:spPr bwMode="auto">
              <a:xfrm>
                <a:off x="780" y="993"/>
                <a:ext cx="4692" cy="3121"/>
              </a:xfrm>
              <a:prstGeom prst="rect">
                <a:avLst/>
              </a:prstGeom>
              <a:noFill/>
              <a:ln w="9525">
                <a:solidFill>
                  <a:srgbClr val="FF0000"/>
                </a:solidFill>
                <a:miter lim="800000"/>
                <a:headEnd/>
                <a:tailEnd/>
              </a:ln>
            </p:spPr>
          </p:pic>
          <p:sp>
            <p:nvSpPr>
              <p:cNvPr id="9" name="Freeform 6"/>
              <p:cNvSpPr>
                <a:spLocks/>
              </p:cNvSpPr>
              <p:nvPr/>
            </p:nvSpPr>
            <p:spPr bwMode="auto">
              <a:xfrm>
                <a:off x="780" y="1704"/>
                <a:ext cx="1656" cy="1830"/>
              </a:xfrm>
              <a:custGeom>
                <a:avLst/>
                <a:gdLst>
                  <a:gd name="T0" fmla="*/ 18 w 1656"/>
                  <a:gd name="T1" fmla="*/ 0 h 1830"/>
                  <a:gd name="T2" fmla="*/ 1368 w 1656"/>
                  <a:gd name="T3" fmla="*/ 246 h 1830"/>
                  <a:gd name="T4" fmla="*/ 1314 w 1656"/>
                  <a:gd name="T5" fmla="*/ 648 h 1830"/>
                  <a:gd name="T6" fmla="*/ 1656 w 1656"/>
                  <a:gd name="T7" fmla="*/ 732 h 1830"/>
                  <a:gd name="T8" fmla="*/ 1566 w 1656"/>
                  <a:gd name="T9" fmla="*/ 1092 h 1830"/>
                  <a:gd name="T10" fmla="*/ 1236 w 1656"/>
                  <a:gd name="T11" fmla="*/ 1074 h 1830"/>
                  <a:gd name="T12" fmla="*/ 978 w 1656"/>
                  <a:gd name="T13" fmla="*/ 1830 h 1830"/>
                  <a:gd name="T14" fmla="*/ 0 w 1656"/>
                  <a:gd name="T15" fmla="*/ 1632 h 1830"/>
                  <a:gd name="T16" fmla="*/ 0 60000 65536"/>
                  <a:gd name="T17" fmla="*/ 0 60000 65536"/>
                  <a:gd name="T18" fmla="*/ 0 60000 65536"/>
                  <a:gd name="T19" fmla="*/ 0 60000 65536"/>
                  <a:gd name="T20" fmla="*/ 0 60000 65536"/>
                  <a:gd name="T21" fmla="*/ 0 60000 65536"/>
                  <a:gd name="T22" fmla="*/ 0 60000 65536"/>
                  <a:gd name="T23" fmla="*/ 0 60000 65536"/>
                  <a:gd name="T24" fmla="*/ 0 w 1656"/>
                  <a:gd name="T25" fmla="*/ 0 h 1830"/>
                  <a:gd name="T26" fmla="*/ 1656 w 1656"/>
                  <a:gd name="T27" fmla="*/ 1830 h 1830"/>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656" h="1830">
                    <a:moveTo>
                      <a:pt x="18" y="0"/>
                    </a:moveTo>
                    <a:lnTo>
                      <a:pt x="1368" y="246"/>
                    </a:lnTo>
                    <a:lnTo>
                      <a:pt x="1314" y="648"/>
                    </a:lnTo>
                    <a:lnTo>
                      <a:pt x="1656" y="732"/>
                    </a:lnTo>
                    <a:lnTo>
                      <a:pt x="1566" y="1092"/>
                    </a:lnTo>
                    <a:lnTo>
                      <a:pt x="1236" y="1074"/>
                    </a:lnTo>
                    <a:lnTo>
                      <a:pt x="978" y="1830"/>
                    </a:lnTo>
                    <a:lnTo>
                      <a:pt x="0" y="1632"/>
                    </a:lnTo>
                  </a:path>
                </a:pathLst>
              </a:custGeom>
              <a:noFill/>
              <a:ln w="25400">
                <a:solidFill>
                  <a:srgbClr val="FF0000"/>
                </a:solidFill>
                <a:round/>
                <a:headEnd/>
                <a:tailEnd/>
              </a:ln>
            </p:spPr>
            <p:txBody>
              <a:bodyPr/>
              <a:lstStyle/>
              <a:p>
                <a:endParaRPr lang="en-US"/>
              </a:p>
            </p:txBody>
          </p:sp>
          <p:sp>
            <p:nvSpPr>
              <p:cNvPr id="10" name="Freeform 7"/>
              <p:cNvSpPr>
                <a:spLocks/>
              </p:cNvSpPr>
              <p:nvPr/>
            </p:nvSpPr>
            <p:spPr bwMode="auto">
              <a:xfrm>
                <a:off x="4506" y="1470"/>
                <a:ext cx="966" cy="2160"/>
              </a:xfrm>
              <a:custGeom>
                <a:avLst/>
                <a:gdLst>
                  <a:gd name="T0" fmla="*/ 948 w 966"/>
                  <a:gd name="T1" fmla="*/ 252 h 2160"/>
                  <a:gd name="T2" fmla="*/ 402 w 966"/>
                  <a:gd name="T3" fmla="*/ 0 h 2160"/>
                  <a:gd name="T4" fmla="*/ 0 w 966"/>
                  <a:gd name="T5" fmla="*/ 384 h 2160"/>
                  <a:gd name="T6" fmla="*/ 24 w 966"/>
                  <a:gd name="T7" fmla="*/ 1536 h 2160"/>
                  <a:gd name="T8" fmla="*/ 528 w 966"/>
                  <a:gd name="T9" fmla="*/ 2160 h 2160"/>
                  <a:gd name="T10" fmla="*/ 966 w 966"/>
                  <a:gd name="T11" fmla="*/ 1848 h 2160"/>
                  <a:gd name="T12" fmla="*/ 0 60000 65536"/>
                  <a:gd name="T13" fmla="*/ 0 60000 65536"/>
                  <a:gd name="T14" fmla="*/ 0 60000 65536"/>
                  <a:gd name="T15" fmla="*/ 0 60000 65536"/>
                  <a:gd name="T16" fmla="*/ 0 60000 65536"/>
                  <a:gd name="T17" fmla="*/ 0 60000 65536"/>
                  <a:gd name="T18" fmla="*/ 0 w 966"/>
                  <a:gd name="T19" fmla="*/ 0 h 2160"/>
                  <a:gd name="T20" fmla="*/ 966 w 966"/>
                  <a:gd name="T21" fmla="*/ 2160 h 2160"/>
                </a:gdLst>
                <a:ahLst/>
                <a:cxnLst>
                  <a:cxn ang="T12">
                    <a:pos x="T0" y="T1"/>
                  </a:cxn>
                  <a:cxn ang="T13">
                    <a:pos x="T2" y="T3"/>
                  </a:cxn>
                  <a:cxn ang="T14">
                    <a:pos x="T4" y="T5"/>
                  </a:cxn>
                  <a:cxn ang="T15">
                    <a:pos x="T6" y="T7"/>
                  </a:cxn>
                  <a:cxn ang="T16">
                    <a:pos x="T8" y="T9"/>
                  </a:cxn>
                  <a:cxn ang="T17">
                    <a:pos x="T10" y="T11"/>
                  </a:cxn>
                </a:cxnLst>
                <a:rect l="T18" t="T19" r="T20" b="T21"/>
                <a:pathLst>
                  <a:path w="966" h="2160">
                    <a:moveTo>
                      <a:pt x="948" y="252"/>
                    </a:moveTo>
                    <a:lnTo>
                      <a:pt x="402" y="0"/>
                    </a:lnTo>
                    <a:lnTo>
                      <a:pt x="0" y="384"/>
                    </a:lnTo>
                    <a:lnTo>
                      <a:pt x="24" y="1536"/>
                    </a:lnTo>
                    <a:lnTo>
                      <a:pt x="528" y="2160"/>
                    </a:lnTo>
                    <a:lnTo>
                      <a:pt x="966" y="1848"/>
                    </a:lnTo>
                  </a:path>
                </a:pathLst>
              </a:custGeom>
              <a:noFill/>
              <a:ln w="25400">
                <a:solidFill>
                  <a:srgbClr val="FF0000"/>
                </a:solidFill>
                <a:round/>
                <a:headEnd/>
                <a:tailEnd/>
              </a:ln>
            </p:spPr>
            <p:txBody>
              <a:bodyPr/>
              <a:lstStyle/>
              <a:p>
                <a:endParaRPr lang="en-US"/>
              </a:p>
            </p:txBody>
          </p:sp>
          <p:sp>
            <p:nvSpPr>
              <p:cNvPr id="11" name="Freeform 10"/>
              <p:cNvSpPr>
                <a:spLocks/>
              </p:cNvSpPr>
              <p:nvPr/>
            </p:nvSpPr>
            <p:spPr bwMode="auto">
              <a:xfrm>
                <a:off x="4054" y="2554"/>
                <a:ext cx="456" cy="222"/>
              </a:xfrm>
              <a:custGeom>
                <a:avLst/>
                <a:gdLst>
                  <a:gd name="T0" fmla="*/ 0 w 312"/>
                  <a:gd name="T1" fmla="*/ 0 h 294"/>
                  <a:gd name="T2" fmla="*/ 666 w 312"/>
                  <a:gd name="T3" fmla="*/ 14 h 294"/>
                  <a:gd name="T4" fmla="*/ 640 w 312"/>
                  <a:gd name="T5" fmla="*/ 168 h 294"/>
                  <a:gd name="T6" fmla="*/ 0 w 312"/>
                  <a:gd name="T7" fmla="*/ 150 h 294"/>
                  <a:gd name="T8" fmla="*/ 0 w 312"/>
                  <a:gd name="T9" fmla="*/ 0 h 294"/>
                  <a:gd name="T10" fmla="*/ 0 60000 65536"/>
                  <a:gd name="T11" fmla="*/ 0 60000 65536"/>
                  <a:gd name="T12" fmla="*/ 0 60000 65536"/>
                  <a:gd name="T13" fmla="*/ 0 60000 65536"/>
                  <a:gd name="T14" fmla="*/ 0 60000 65536"/>
                  <a:gd name="T15" fmla="*/ 0 w 312"/>
                  <a:gd name="T16" fmla="*/ 0 h 294"/>
                  <a:gd name="T17" fmla="*/ 312 w 312"/>
                  <a:gd name="T18" fmla="*/ 294 h 294"/>
                </a:gdLst>
                <a:ahLst/>
                <a:cxnLst>
                  <a:cxn ang="T10">
                    <a:pos x="T0" y="T1"/>
                  </a:cxn>
                  <a:cxn ang="T11">
                    <a:pos x="T2" y="T3"/>
                  </a:cxn>
                  <a:cxn ang="T12">
                    <a:pos x="T4" y="T5"/>
                  </a:cxn>
                  <a:cxn ang="T13">
                    <a:pos x="T6" y="T7"/>
                  </a:cxn>
                  <a:cxn ang="T14">
                    <a:pos x="T8" y="T9"/>
                  </a:cxn>
                </a:cxnLst>
                <a:rect l="T15" t="T16" r="T17" b="T18"/>
                <a:pathLst>
                  <a:path w="312" h="294">
                    <a:moveTo>
                      <a:pt x="0" y="0"/>
                    </a:moveTo>
                    <a:lnTo>
                      <a:pt x="312" y="24"/>
                    </a:lnTo>
                    <a:lnTo>
                      <a:pt x="300" y="294"/>
                    </a:lnTo>
                    <a:lnTo>
                      <a:pt x="0" y="264"/>
                    </a:lnTo>
                    <a:lnTo>
                      <a:pt x="0" y="0"/>
                    </a:lnTo>
                    <a:close/>
                  </a:path>
                </a:pathLst>
              </a:custGeom>
              <a:noFill/>
              <a:ln w="25400">
                <a:solidFill>
                  <a:srgbClr val="FF0000"/>
                </a:solidFill>
                <a:round/>
                <a:headEnd/>
                <a:tailEnd/>
              </a:ln>
            </p:spPr>
            <p:txBody>
              <a:bodyPr/>
              <a:lstStyle/>
              <a:p>
                <a:endParaRPr lang="en-US"/>
              </a:p>
            </p:txBody>
          </p:sp>
        </p:grpSp>
        <p:sp>
          <p:nvSpPr>
            <p:cNvPr id="7" name="Freeform 6"/>
            <p:cNvSpPr/>
            <p:nvPr/>
          </p:nvSpPr>
          <p:spPr bwMode="auto">
            <a:xfrm>
              <a:off x="5676405" y="2624447"/>
              <a:ext cx="1270660" cy="760021"/>
            </a:xfrm>
            <a:custGeom>
              <a:avLst/>
              <a:gdLst>
                <a:gd name="connsiteX0" fmla="*/ 23751 w 1270660"/>
                <a:gd name="connsiteY0" fmla="*/ 166254 h 760021"/>
                <a:gd name="connsiteX1" fmla="*/ 23751 w 1270660"/>
                <a:gd name="connsiteY1" fmla="*/ 166254 h 760021"/>
                <a:gd name="connsiteX2" fmla="*/ 0 w 1270660"/>
                <a:gd name="connsiteY2" fmla="*/ 676893 h 760021"/>
                <a:gd name="connsiteX3" fmla="*/ 0 w 1270660"/>
                <a:gd name="connsiteY3" fmla="*/ 676893 h 760021"/>
                <a:gd name="connsiteX4" fmla="*/ 712520 w 1270660"/>
                <a:gd name="connsiteY4" fmla="*/ 760021 h 760021"/>
                <a:gd name="connsiteX5" fmla="*/ 712520 w 1270660"/>
                <a:gd name="connsiteY5" fmla="*/ 273132 h 760021"/>
                <a:gd name="connsiteX6" fmla="*/ 1151907 w 1270660"/>
                <a:gd name="connsiteY6" fmla="*/ 344384 h 760021"/>
                <a:gd name="connsiteX7" fmla="*/ 1270660 w 1270660"/>
                <a:gd name="connsiteY7" fmla="*/ 11875 h 760021"/>
                <a:gd name="connsiteX8" fmla="*/ 700644 w 1270660"/>
                <a:gd name="connsiteY8" fmla="*/ 0 h 760021"/>
                <a:gd name="connsiteX9" fmla="*/ 688769 w 1270660"/>
                <a:gd name="connsiteY9" fmla="*/ 190005 h 760021"/>
                <a:gd name="connsiteX10" fmla="*/ 23751 w 1270660"/>
                <a:gd name="connsiteY10" fmla="*/ 166254 h 76002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270660" h="760021">
                  <a:moveTo>
                    <a:pt x="23751" y="166254"/>
                  </a:moveTo>
                  <a:lnTo>
                    <a:pt x="23751" y="166254"/>
                  </a:lnTo>
                  <a:cubicBezTo>
                    <a:pt x="11660" y="661992"/>
                    <a:pt x="84484" y="507940"/>
                    <a:pt x="0" y="676893"/>
                  </a:cubicBezTo>
                  <a:lnTo>
                    <a:pt x="0" y="676893"/>
                  </a:lnTo>
                  <a:lnTo>
                    <a:pt x="712520" y="760021"/>
                  </a:lnTo>
                  <a:lnTo>
                    <a:pt x="712520" y="273132"/>
                  </a:lnTo>
                  <a:lnTo>
                    <a:pt x="1151907" y="344384"/>
                  </a:lnTo>
                  <a:lnTo>
                    <a:pt x="1270660" y="11875"/>
                  </a:lnTo>
                  <a:lnTo>
                    <a:pt x="700644" y="0"/>
                  </a:lnTo>
                  <a:lnTo>
                    <a:pt x="688769" y="190005"/>
                  </a:lnTo>
                  <a:lnTo>
                    <a:pt x="23751" y="166254"/>
                  </a:lnTo>
                  <a:close/>
                </a:path>
              </a:pathLst>
            </a:custGeom>
            <a:noFill/>
            <a:ln w="28575" cap="flat" cmpd="sng" algn="ctr">
              <a:solidFill>
                <a:srgbClr val="FF0000"/>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GB" sz="2400" b="0" i="0" u="none" strike="noStrike" cap="none" normalizeH="0" baseline="0" smtClean="0">
                <a:ln>
                  <a:noFill/>
                </a:ln>
                <a:solidFill>
                  <a:schemeClr val="tx1"/>
                </a:solidFill>
                <a:effectLst/>
                <a:latin typeface="Lucida Grande" pitchFamily="84" charset="0"/>
                <a:ea typeface="ヒラギノ角ゴ Pro W3" pitchFamily="84" charset="-128"/>
              </a:endParaRPr>
            </a:p>
          </p:txBody>
        </p:sp>
      </p:grpSp>
      <p:sp>
        <p:nvSpPr>
          <p:cNvPr id="12" name="Title 11"/>
          <p:cNvSpPr>
            <a:spLocks noGrp="1"/>
          </p:cNvSpPr>
          <p:nvPr>
            <p:ph type="title"/>
          </p:nvPr>
        </p:nvSpPr>
        <p:spPr/>
        <p:txBody>
          <a:bodyPr>
            <a:normAutofit fontScale="90000"/>
          </a:bodyPr>
          <a:lstStyle/>
          <a:p>
            <a:r>
              <a:rPr lang="en-GB" dirty="0" smtClean="0"/>
              <a:t>STFC Rutherford Appleton Laboratory</a:t>
            </a:r>
            <a:endParaRPr lang="en-GB" dirty="0"/>
          </a:p>
        </p:txBody>
      </p:sp>
      <p:sp>
        <p:nvSpPr>
          <p:cNvPr id="14" name="TextBox 13"/>
          <p:cNvSpPr txBox="1"/>
          <p:nvPr/>
        </p:nvSpPr>
        <p:spPr>
          <a:xfrm>
            <a:off x="2843808" y="6228020"/>
            <a:ext cx="3343159" cy="369332"/>
          </a:xfrm>
          <a:prstGeom prst="rect">
            <a:avLst/>
          </a:prstGeom>
          <a:noFill/>
        </p:spPr>
        <p:txBody>
          <a:bodyPr wrap="none" rtlCol="0">
            <a:spAutoFit/>
          </a:bodyPr>
          <a:lstStyle/>
          <a:p>
            <a:r>
              <a:rPr lang="en-GB" dirty="0" smtClean="0"/>
              <a:t>STFC RAL: CLF, Diamond, ISIS, SCD</a:t>
            </a:r>
            <a:endParaRPr lang="en-GB" dirty="0"/>
          </a:p>
        </p:txBody>
      </p:sp>
      <p:sp>
        <p:nvSpPr>
          <p:cNvPr id="15" name="Rectangle 14"/>
          <p:cNvSpPr/>
          <p:nvPr/>
        </p:nvSpPr>
        <p:spPr>
          <a:xfrm rot="583743">
            <a:off x="3921630" y="4350642"/>
            <a:ext cx="513922" cy="819542"/>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GB" dirty="0" smtClean="0"/>
              <a:t>What we do</a:t>
            </a:r>
            <a:br>
              <a:rPr lang="en-GB" dirty="0" smtClean="0"/>
            </a:br>
            <a:r>
              <a:rPr lang="en-GB" sz="2200" dirty="0" smtClean="0">
                <a:solidFill>
                  <a:schemeClr val="bg2">
                    <a:lumMod val="90000"/>
                  </a:schemeClr>
                </a:solidFill>
              </a:rPr>
              <a:t>Scientific Computing Department ...</a:t>
            </a:r>
            <a:endParaRPr lang="en-GB" dirty="0">
              <a:solidFill>
                <a:schemeClr val="bg2">
                  <a:lumMod val="90000"/>
                </a:schemeClr>
              </a:solidFill>
            </a:endParaRPr>
          </a:p>
        </p:txBody>
      </p:sp>
      <p:sp>
        <p:nvSpPr>
          <p:cNvPr id="8" name="Rectangle 7"/>
          <p:cNvSpPr/>
          <p:nvPr/>
        </p:nvSpPr>
        <p:spPr>
          <a:xfrm>
            <a:off x="437878" y="4077072"/>
            <a:ext cx="3702074" cy="1008112"/>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Data management infrastructure,</a:t>
            </a:r>
          </a:p>
          <a:p>
            <a:pPr algn="ctr"/>
            <a:r>
              <a:rPr lang="en-GB" sz="1600" dirty="0" smtClean="0">
                <a:solidFill>
                  <a:schemeClr val="tx1"/>
                </a:solidFill>
              </a:rPr>
              <a:t>systems and software</a:t>
            </a:r>
          </a:p>
        </p:txBody>
      </p:sp>
      <p:sp>
        <p:nvSpPr>
          <p:cNvPr id="9" name="Rectangle 8"/>
          <p:cNvSpPr/>
          <p:nvPr/>
        </p:nvSpPr>
        <p:spPr>
          <a:xfrm>
            <a:off x="4139952" y="4077072"/>
            <a:ext cx="3024336" cy="1008112"/>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Super Computer, HPC, storage, </a:t>
            </a:r>
          </a:p>
          <a:p>
            <a:pPr algn="ctr"/>
            <a:r>
              <a:rPr lang="en-GB" sz="1600" dirty="0" smtClean="0">
                <a:solidFill>
                  <a:schemeClr val="tx1"/>
                </a:solidFill>
              </a:rPr>
              <a:t>monitoring and archiving</a:t>
            </a:r>
          </a:p>
          <a:p>
            <a:pPr algn="ctr"/>
            <a:r>
              <a:rPr lang="en-GB" sz="1600" dirty="0" smtClean="0">
                <a:solidFill>
                  <a:schemeClr val="tx1"/>
                </a:solidFill>
              </a:rPr>
              <a:t>infrastructure, services and software</a:t>
            </a:r>
          </a:p>
        </p:txBody>
      </p:sp>
      <p:sp>
        <p:nvSpPr>
          <p:cNvPr id="11" name="Rectangle 10"/>
          <p:cNvSpPr/>
          <p:nvPr/>
        </p:nvSpPr>
        <p:spPr>
          <a:xfrm>
            <a:off x="4110286" y="2564904"/>
            <a:ext cx="3054002" cy="1368152"/>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Software development </a:t>
            </a:r>
          </a:p>
          <a:p>
            <a:pPr algn="ctr"/>
            <a:r>
              <a:rPr lang="en-GB" sz="1600" dirty="0" smtClean="0">
                <a:solidFill>
                  <a:schemeClr val="tx1"/>
                </a:solidFill>
              </a:rPr>
              <a:t>(tools and technologies) </a:t>
            </a:r>
          </a:p>
          <a:p>
            <a:pPr algn="ctr"/>
            <a:endParaRPr lang="en-GB" sz="1600" dirty="0" smtClean="0">
              <a:solidFill>
                <a:schemeClr val="tx1"/>
              </a:solidFill>
            </a:endParaRPr>
          </a:p>
          <a:p>
            <a:pPr algn="ctr"/>
            <a:r>
              <a:rPr lang="en-GB" sz="1600" dirty="0" smtClean="0">
                <a:solidFill>
                  <a:schemeClr val="tx1"/>
                </a:solidFill>
              </a:rPr>
              <a:t>Application/user support</a:t>
            </a:r>
          </a:p>
        </p:txBody>
      </p:sp>
      <p:sp>
        <p:nvSpPr>
          <p:cNvPr id="12" name="Rectangle 11"/>
          <p:cNvSpPr/>
          <p:nvPr/>
        </p:nvSpPr>
        <p:spPr>
          <a:xfrm>
            <a:off x="4139952" y="1484784"/>
            <a:ext cx="3054001" cy="936104"/>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Facility Sciences </a:t>
            </a:r>
          </a:p>
          <a:p>
            <a:pPr algn="ctr"/>
            <a:r>
              <a:rPr lang="en-GB" sz="1600" dirty="0" smtClean="0">
                <a:solidFill>
                  <a:schemeClr val="tx1"/>
                </a:solidFill>
              </a:rPr>
              <a:t>(e.g. ISIS, CLF, Diamond, PanData Community)</a:t>
            </a:r>
            <a:endParaRPr lang="en-GB" sz="1600" dirty="0">
              <a:solidFill>
                <a:schemeClr val="tx1"/>
              </a:solidFill>
            </a:endParaRPr>
          </a:p>
        </p:txBody>
      </p:sp>
      <p:sp>
        <p:nvSpPr>
          <p:cNvPr id="13" name="Rectangle 12"/>
          <p:cNvSpPr/>
          <p:nvPr/>
        </p:nvSpPr>
        <p:spPr>
          <a:xfrm>
            <a:off x="467544" y="1484784"/>
            <a:ext cx="3672408" cy="936104"/>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Scientific Experiments and Communities</a:t>
            </a:r>
          </a:p>
          <a:p>
            <a:pPr algn="ctr"/>
            <a:r>
              <a:rPr lang="en-GB" sz="1600" dirty="0" smtClean="0">
                <a:solidFill>
                  <a:schemeClr val="tx1"/>
                </a:solidFill>
              </a:rPr>
              <a:t>(e.g. LHC, EGI, NGS, SCARF, NSCCS, CCP4, </a:t>
            </a:r>
            <a:r>
              <a:rPr lang="en-GB" sz="1600" dirty="0" err="1" smtClean="0">
                <a:solidFill>
                  <a:schemeClr val="tx1"/>
                </a:solidFill>
              </a:rPr>
              <a:t>CCPi</a:t>
            </a:r>
            <a:r>
              <a:rPr lang="en-GB" sz="1600" dirty="0" smtClean="0">
                <a:solidFill>
                  <a:schemeClr val="tx1"/>
                </a:solidFill>
              </a:rPr>
              <a:t>, Computational Sciences)</a:t>
            </a:r>
          </a:p>
        </p:txBody>
      </p:sp>
      <p:sp>
        <p:nvSpPr>
          <p:cNvPr id="14" name="Rectangle 13"/>
          <p:cNvSpPr/>
          <p:nvPr/>
        </p:nvSpPr>
        <p:spPr>
          <a:xfrm>
            <a:off x="437878" y="2564904"/>
            <a:ext cx="3672408" cy="1368152"/>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Institutional repository, metadata catalogue, semantic web, DOIs, visualisation facilities, supporting data processing pipelines</a:t>
            </a:r>
          </a:p>
        </p:txBody>
      </p:sp>
      <p:sp>
        <p:nvSpPr>
          <p:cNvPr id="15" name="Rectangle 14"/>
          <p:cNvSpPr/>
          <p:nvPr/>
        </p:nvSpPr>
        <p:spPr>
          <a:xfrm>
            <a:off x="437878" y="5229200"/>
            <a:ext cx="6726410" cy="792088"/>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Large scale compute clusters, GPU clusters, </a:t>
            </a:r>
          </a:p>
          <a:p>
            <a:pPr algn="ctr"/>
            <a:r>
              <a:rPr lang="en-GB" sz="1600" dirty="0" smtClean="0">
                <a:solidFill>
                  <a:schemeClr val="tx1"/>
                </a:solidFill>
              </a:rPr>
              <a:t>storage disk and robotic tape systems</a:t>
            </a:r>
          </a:p>
        </p:txBody>
      </p:sp>
      <p:sp>
        <p:nvSpPr>
          <p:cNvPr id="17" name="TextBox 16"/>
          <p:cNvSpPr txBox="1"/>
          <p:nvPr/>
        </p:nvSpPr>
        <p:spPr>
          <a:xfrm>
            <a:off x="7308304" y="5445224"/>
            <a:ext cx="1104085" cy="369332"/>
          </a:xfrm>
          <a:prstGeom prst="rect">
            <a:avLst/>
          </a:prstGeom>
          <a:noFill/>
        </p:spPr>
        <p:txBody>
          <a:bodyPr wrap="none" rtlCol="0">
            <a:spAutoFit/>
          </a:bodyPr>
          <a:lstStyle/>
          <a:p>
            <a:r>
              <a:rPr lang="en-GB" dirty="0" smtClean="0"/>
              <a:t>Hardware</a:t>
            </a:r>
            <a:endParaRPr lang="en-GB" dirty="0"/>
          </a:p>
        </p:txBody>
      </p:sp>
      <p:sp>
        <p:nvSpPr>
          <p:cNvPr id="18" name="TextBox 17"/>
          <p:cNvSpPr txBox="1"/>
          <p:nvPr/>
        </p:nvSpPr>
        <p:spPr>
          <a:xfrm>
            <a:off x="7308304" y="4293096"/>
            <a:ext cx="1469826" cy="369332"/>
          </a:xfrm>
          <a:prstGeom prst="rect">
            <a:avLst/>
          </a:prstGeom>
          <a:noFill/>
        </p:spPr>
        <p:txBody>
          <a:bodyPr wrap="none" rtlCol="0">
            <a:spAutoFit/>
          </a:bodyPr>
          <a:lstStyle/>
          <a:p>
            <a:r>
              <a:rPr lang="en-GB" dirty="0" smtClean="0"/>
              <a:t>Infrastructure</a:t>
            </a:r>
            <a:endParaRPr lang="en-GB" dirty="0"/>
          </a:p>
        </p:txBody>
      </p:sp>
      <p:sp>
        <p:nvSpPr>
          <p:cNvPr id="19" name="TextBox 18"/>
          <p:cNvSpPr txBox="1"/>
          <p:nvPr/>
        </p:nvSpPr>
        <p:spPr>
          <a:xfrm>
            <a:off x="7308304" y="2780928"/>
            <a:ext cx="1396857" cy="923330"/>
          </a:xfrm>
          <a:prstGeom prst="rect">
            <a:avLst/>
          </a:prstGeom>
          <a:noFill/>
        </p:spPr>
        <p:txBody>
          <a:bodyPr wrap="none" rtlCol="0">
            <a:spAutoFit/>
          </a:bodyPr>
          <a:lstStyle/>
          <a:p>
            <a:r>
              <a:rPr lang="en-GB" dirty="0" smtClean="0"/>
              <a:t>Applications</a:t>
            </a:r>
          </a:p>
          <a:p>
            <a:r>
              <a:rPr lang="en-GB" dirty="0" smtClean="0"/>
              <a:t>Technologies</a:t>
            </a:r>
          </a:p>
          <a:p>
            <a:r>
              <a:rPr lang="en-GB" dirty="0" smtClean="0"/>
              <a:t>Services</a:t>
            </a:r>
          </a:p>
        </p:txBody>
      </p:sp>
      <p:sp>
        <p:nvSpPr>
          <p:cNvPr id="20" name="TextBox 19"/>
          <p:cNvSpPr txBox="1"/>
          <p:nvPr/>
        </p:nvSpPr>
        <p:spPr>
          <a:xfrm>
            <a:off x="7308304" y="1772816"/>
            <a:ext cx="1430200" cy="369332"/>
          </a:xfrm>
          <a:prstGeom prst="rect">
            <a:avLst/>
          </a:prstGeom>
          <a:noFill/>
        </p:spPr>
        <p:txBody>
          <a:bodyPr wrap="none" rtlCol="0">
            <a:spAutoFit/>
          </a:bodyPr>
          <a:lstStyle/>
          <a:p>
            <a:r>
              <a:rPr lang="en-GB" dirty="0" smtClean="0"/>
              <a:t>Communities</a:t>
            </a:r>
            <a:endParaRPr lang="en-GB"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GB" dirty="0" smtClean="0"/>
              <a:t>What we do</a:t>
            </a:r>
            <a:br>
              <a:rPr lang="en-GB" dirty="0" smtClean="0"/>
            </a:br>
            <a:r>
              <a:rPr lang="en-GB" sz="2200" dirty="0" smtClean="0">
                <a:solidFill>
                  <a:schemeClr val="bg2">
                    <a:lumMod val="90000"/>
                  </a:schemeClr>
                </a:solidFill>
              </a:rPr>
              <a:t>Scientific Computing Department ...</a:t>
            </a:r>
            <a:endParaRPr lang="en-GB" dirty="0">
              <a:solidFill>
                <a:schemeClr val="bg2">
                  <a:lumMod val="90000"/>
                </a:schemeClr>
              </a:solidFill>
            </a:endParaRPr>
          </a:p>
        </p:txBody>
      </p:sp>
      <p:sp>
        <p:nvSpPr>
          <p:cNvPr id="8" name="Rectangle 7"/>
          <p:cNvSpPr/>
          <p:nvPr/>
        </p:nvSpPr>
        <p:spPr>
          <a:xfrm>
            <a:off x="437878" y="4077072"/>
            <a:ext cx="3702074" cy="1008112"/>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Data management infrastructure,</a:t>
            </a:r>
          </a:p>
          <a:p>
            <a:pPr algn="ctr"/>
            <a:r>
              <a:rPr lang="en-GB" sz="1600" dirty="0" smtClean="0">
                <a:solidFill>
                  <a:schemeClr val="tx1"/>
                </a:solidFill>
              </a:rPr>
              <a:t>systems and software</a:t>
            </a:r>
          </a:p>
        </p:txBody>
      </p:sp>
      <p:sp>
        <p:nvSpPr>
          <p:cNvPr id="9" name="Rectangle 8"/>
          <p:cNvSpPr/>
          <p:nvPr/>
        </p:nvSpPr>
        <p:spPr>
          <a:xfrm>
            <a:off x="4139952" y="4077072"/>
            <a:ext cx="3024336" cy="1008112"/>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Super Computer, HPC, storage, </a:t>
            </a:r>
          </a:p>
          <a:p>
            <a:pPr algn="ctr"/>
            <a:r>
              <a:rPr lang="en-GB" sz="1600" dirty="0" smtClean="0">
                <a:solidFill>
                  <a:schemeClr val="tx1"/>
                </a:solidFill>
              </a:rPr>
              <a:t>monitoring and archiving</a:t>
            </a:r>
          </a:p>
          <a:p>
            <a:pPr algn="ctr"/>
            <a:r>
              <a:rPr lang="en-GB" sz="1600" dirty="0" smtClean="0">
                <a:solidFill>
                  <a:schemeClr val="tx1"/>
                </a:solidFill>
              </a:rPr>
              <a:t>infrastructure, services and software</a:t>
            </a:r>
          </a:p>
        </p:txBody>
      </p:sp>
      <p:sp>
        <p:nvSpPr>
          <p:cNvPr id="11" name="Rectangle 10"/>
          <p:cNvSpPr/>
          <p:nvPr/>
        </p:nvSpPr>
        <p:spPr>
          <a:xfrm>
            <a:off x="4110286" y="2564904"/>
            <a:ext cx="3054002" cy="1368152"/>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Software development </a:t>
            </a:r>
          </a:p>
          <a:p>
            <a:pPr algn="ctr"/>
            <a:r>
              <a:rPr lang="en-GB" sz="1600" dirty="0" smtClean="0">
                <a:solidFill>
                  <a:schemeClr val="tx1"/>
                </a:solidFill>
              </a:rPr>
              <a:t>(tools and technologies) </a:t>
            </a:r>
          </a:p>
          <a:p>
            <a:pPr algn="ctr"/>
            <a:endParaRPr lang="en-GB" sz="1600" dirty="0" smtClean="0">
              <a:solidFill>
                <a:schemeClr val="tx1"/>
              </a:solidFill>
            </a:endParaRPr>
          </a:p>
          <a:p>
            <a:pPr algn="ctr"/>
            <a:r>
              <a:rPr lang="en-GB" sz="1600" dirty="0" smtClean="0">
                <a:solidFill>
                  <a:schemeClr val="tx1"/>
                </a:solidFill>
              </a:rPr>
              <a:t>Application/user support</a:t>
            </a:r>
          </a:p>
        </p:txBody>
      </p:sp>
      <p:sp>
        <p:nvSpPr>
          <p:cNvPr id="12" name="Rectangle 11"/>
          <p:cNvSpPr/>
          <p:nvPr/>
        </p:nvSpPr>
        <p:spPr>
          <a:xfrm>
            <a:off x="4139952" y="1484784"/>
            <a:ext cx="3054001" cy="936104"/>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Facility Sciences </a:t>
            </a:r>
          </a:p>
          <a:p>
            <a:pPr algn="ctr"/>
            <a:r>
              <a:rPr lang="en-GB" sz="1600" dirty="0" smtClean="0">
                <a:solidFill>
                  <a:schemeClr val="tx1"/>
                </a:solidFill>
              </a:rPr>
              <a:t>(e.g. ISIS, CLF, Diamond, PanData Community)</a:t>
            </a:r>
            <a:endParaRPr lang="en-GB" sz="1600" dirty="0">
              <a:solidFill>
                <a:schemeClr val="tx1"/>
              </a:solidFill>
            </a:endParaRPr>
          </a:p>
        </p:txBody>
      </p:sp>
      <p:sp>
        <p:nvSpPr>
          <p:cNvPr id="13" name="Rectangle 12"/>
          <p:cNvSpPr/>
          <p:nvPr/>
        </p:nvSpPr>
        <p:spPr>
          <a:xfrm>
            <a:off x="467544" y="1484784"/>
            <a:ext cx="3672408" cy="936104"/>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Scientific Experiments and Communities</a:t>
            </a:r>
          </a:p>
          <a:p>
            <a:pPr algn="ctr"/>
            <a:r>
              <a:rPr lang="en-GB" sz="1600" dirty="0" smtClean="0">
                <a:solidFill>
                  <a:schemeClr val="tx1"/>
                </a:solidFill>
              </a:rPr>
              <a:t>(e.g. LHC, EGI, NGS, SCARF, NSCCS, CCP4, </a:t>
            </a:r>
            <a:r>
              <a:rPr lang="en-GB" sz="1600" dirty="0" err="1" smtClean="0">
                <a:solidFill>
                  <a:schemeClr val="tx1"/>
                </a:solidFill>
              </a:rPr>
              <a:t>CCPi</a:t>
            </a:r>
            <a:r>
              <a:rPr lang="en-GB" sz="1600" dirty="0" smtClean="0">
                <a:solidFill>
                  <a:schemeClr val="tx1"/>
                </a:solidFill>
              </a:rPr>
              <a:t>, Computational Sciences)</a:t>
            </a:r>
          </a:p>
        </p:txBody>
      </p:sp>
      <p:sp>
        <p:nvSpPr>
          <p:cNvPr id="14" name="Rectangle 13"/>
          <p:cNvSpPr/>
          <p:nvPr/>
        </p:nvSpPr>
        <p:spPr>
          <a:xfrm>
            <a:off x="437878" y="2564904"/>
            <a:ext cx="3672408" cy="1368152"/>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Institutional repository, metadata catalogue, semantic web, DOIs, visualisation facilities, supporting data processing pipelines</a:t>
            </a:r>
          </a:p>
        </p:txBody>
      </p:sp>
      <p:sp>
        <p:nvSpPr>
          <p:cNvPr id="15" name="Rectangle 14"/>
          <p:cNvSpPr/>
          <p:nvPr/>
        </p:nvSpPr>
        <p:spPr>
          <a:xfrm>
            <a:off x="437878" y="5229200"/>
            <a:ext cx="6726410" cy="792088"/>
          </a:xfrm>
          <a:prstGeom prst="rect">
            <a:avLst/>
          </a:prstGeom>
          <a:solidFill>
            <a:schemeClr val="bg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smtClean="0">
                <a:solidFill>
                  <a:schemeClr val="tx1"/>
                </a:solidFill>
              </a:rPr>
              <a:t>Large scale compute clusters, GPU clusters, </a:t>
            </a:r>
          </a:p>
          <a:p>
            <a:pPr algn="ctr"/>
            <a:r>
              <a:rPr lang="en-GB" sz="1600" dirty="0" smtClean="0">
                <a:solidFill>
                  <a:schemeClr val="tx1"/>
                </a:solidFill>
              </a:rPr>
              <a:t>storage disk and robotic tape systems</a:t>
            </a:r>
          </a:p>
        </p:txBody>
      </p:sp>
      <p:sp>
        <p:nvSpPr>
          <p:cNvPr id="17" name="TextBox 16"/>
          <p:cNvSpPr txBox="1"/>
          <p:nvPr/>
        </p:nvSpPr>
        <p:spPr>
          <a:xfrm>
            <a:off x="7308304" y="5445224"/>
            <a:ext cx="1104085" cy="369332"/>
          </a:xfrm>
          <a:prstGeom prst="rect">
            <a:avLst/>
          </a:prstGeom>
          <a:noFill/>
        </p:spPr>
        <p:txBody>
          <a:bodyPr wrap="none" rtlCol="0">
            <a:spAutoFit/>
          </a:bodyPr>
          <a:lstStyle/>
          <a:p>
            <a:r>
              <a:rPr lang="en-GB" dirty="0" smtClean="0"/>
              <a:t>Hardware</a:t>
            </a:r>
            <a:endParaRPr lang="en-GB" dirty="0"/>
          </a:p>
        </p:txBody>
      </p:sp>
      <p:sp>
        <p:nvSpPr>
          <p:cNvPr id="18" name="TextBox 17"/>
          <p:cNvSpPr txBox="1"/>
          <p:nvPr/>
        </p:nvSpPr>
        <p:spPr>
          <a:xfrm>
            <a:off x="7308304" y="4293096"/>
            <a:ext cx="1469826" cy="369332"/>
          </a:xfrm>
          <a:prstGeom prst="rect">
            <a:avLst/>
          </a:prstGeom>
          <a:noFill/>
        </p:spPr>
        <p:txBody>
          <a:bodyPr wrap="none" rtlCol="0">
            <a:spAutoFit/>
          </a:bodyPr>
          <a:lstStyle/>
          <a:p>
            <a:r>
              <a:rPr lang="en-GB" dirty="0" smtClean="0"/>
              <a:t>Infrastructure</a:t>
            </a:r>
            <a:endParaRPr lang="en-GB" dirty="0"/>
          </a:p>
        </p:txBody>
      </p:sp>
      <p:sp>
        <p:nvSpPr>
          <p:cNvPr id="19" name="TextBox 18"/>
          <p:cNvSpPr txBox="1"/>
          <p:nvPr/>
        </p:nvSpPr>
        <p:spPr>
          <a:xfrm>
            <a:off x="7308304" y="2780928"/>
            <a:ext cx="1396857" cy="923330"/>
          </a:xfrm>
          <a:prstGeom prst="rect">
            <a:avLst/>
          </a:prstGeom>
          <a:noFill/>
        </p:spPr>
        <p:txBody>
          <a:bodyPr wrap="none" rtlCol="0">
            <a:spAutoFit/>
          </a:bodyPr>
          <a:lstStyle/>
          <a:p>
            <a:r>
              <a:rPr lang="en-GB" dirty="0" smtClean="0"/>
              <a:t>Applications</a:t>
            </a:r>
          </a:p>
          <a:p>
            <a:r>
              <a:rPr lang="en-GB" dirty="0" smtClean="0"/>
              <a:t>Technologies</a:t>
            </a:r>
          </a:p>
          <a:p>
            <a:r>
              <a:rPr lang="en-GB" dirty="0" smtClean="0"/>
              <a:t>Services</a:t>
            </a:r>
          </a:p>
        </p:txBody>
      </p:sp>
      <p:sp>
        <p:nvSpPr>
          <p:cNvPr id="20" name="TextBox 19"/>
          <p:cNvSpPr txBox="1"/>
          <p:nvPr/>
        </p:nvSpPr>
        <p:spPr>
          <a:xfrm>
            <a:off x="7308304" y="1772816"/>
            <a:ext cx="1430200" cy="369332"/>
          </a:xfrm>
          <a:prstGeom prst="rect">
            <a:avLst/>
          </a:prstGeom>
          <a:noFill/>
        </p:spPr>
        <p:txBody>
          <a:bodyPr wrap="none" rtlCol="0">
            <a:spAutoFit/>
          </a:bodyPr>
          <a:lstStyle/>
          <a:p>
            <a:r>
              <a:rPr lang="en-GB" dirty="0" smtClean="0"/>
              <a:t>Communities</a:t>
            </a:r>
            <a:endParaRPr lang="en-GB" dirty="0"/>
          </a:p>
        </p:txBody>
      </p:sp>
      <p:sp>
        <p:nvSpPr>
          <p:cNvPr id="16" name="TextBox 15"/>
          <p:cNvSpPr txBox="1"/>
          <p:nvPr/>
        </p:nvSpPr>
        <p:spPr>
          <a:xfrm>
            <a:off x="2184029" y="6093296"/>
            <a:ext cx="3852914" cy="615553"/>
          </a:xfrm>
          <a:prstGeom prst="rect">
            <a:avLst/>
          </a:prstGeom>
          <a:noFill/>
        </p:spPr>
        <p:txBody>
          <a:bodyPr wrap="none" rtlCol="0">
            <a:spAutoFit/>
          </a:bodyPr>
          <a:lstStyle/>
          <a:p>
            <a:pPr algn="ctr"/>
            <a:r>
              <a:rPr lang="en-GB" sz="2000" b="1" dirty="0" smtClean="0">
                <a:solidFill>
                  <a:srgbClr val="C00000"/>
                </a:solidFill>
              </a:rPr>
              <a:t>I am a computer scientist ...</a:t>
            </a:r>
          </a:p>
          <a:p>
            <a:pPr algn="ctr"/>
            <a:r>
              <a:rPr lang="en-GB" sz="1400" dirty="0" smtClean="0">
                <a:solidFill>
                  <a:schemeClr val="bg2">
                    <a:lumMod val="50000"/>
                  </a:schemeClr>
                </a:solidFill>
              </a:rPr>
              <a:t>I2S2, SRF, PanData-ODI, SCAPE, </a:t>
            </a:r>
            <a:r>
              <a:rPr lang="en-GB" sz="1400" dirty="0" err="1" smtClean="0">
                <a:solidFill>
                  <a:schemeClr val="bg2">
                    <a:lumMod val="50000"/>
                  </a:schemeClr>
                </a:solidFill>
              </a:rPr>
              <a:t>PinPoinT</a:t>
            </a:r>
            <a:r>
              <a:rPr lang="en-GB" sz="1400" dirty="0" smtClean="0">
                <a:solidFill>
                  <a:schemeClr val="bg2">
                    <a:lumMod val="50000"/>
                  </a:schemeClr>
                </a:solidFill>
              </a:rPr>
              <a:t>, </a:t>
            </a:r>
            <a:r>
              <a:rPr lang="en-GB" sz="1400" dirty="0" err="1" smtClean="0">
                <a:solidFill>
                  <a:schemeClr val="bg2">
                    <a:lumMod val="50000"/>
                  </a:schemeClr>
                </a:solidFill>
              </a:rPr>
              <a:t>TomoDM</a:t>
            </a:r>
            <a:endParaRPr lang="en-GB" sz="1400" dirty="0">
              <a:solidFill>
                <a:schemeClr val="bg2">
                  <a:lumMod val="50000"/>
                </a:schemeClr>
              </a:solidFill>
            </a:endParaRPr>
          </a:p>
        </p:txBody>
      </p:sp>
      <p:sp>
        <p:nvSpPr>
          <p:cNvPr id="21" name="Oval 20"/>
          <p:cNvSpPr/>
          <p:nvPr/>
        </p:nvSpPr>
        <p:spPr>
          <a:xfrm>
            <a:off x="4139952" y="1484784"/>
            <a:ext cx="3240360" cy="1008112"/>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2" name="Oval 21"/>
          <p:cNvSpPr/>
          <p:nvPr/>
        </p:nvSpPr>
        <p:spPr>
          <a:xfrm>
            <a:off x="107504" y="2636912"/>
            <a:ext cx="7632848" cy="1152128"/>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3" name="Oval 22"/>
          <p:cNvSpPr/>
          <p:nvPr/>
        </p:nvSpPr>
        <p:spPr>
          <a:xfrm>
            <a:off x="755576" y="4005064"/>
            <a:ext cx="3240360" cy="1008112"/>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4" name="Oval 23"/>
          <p:cNvSpPr/>
          <p:nvPr/>
        </p:nvSpPr>
        <p:spPr>
          <a:xfrm>
            <a:off x="4355976" y="4077072"/>
            <a:ext cx="3240360" cy="1008112"/>
          </a:xfrm>
          <a:prstGeom prst="ellipse">
            <a:avLst/>
          </a:prstGeom>
          <a:noFill/>
          <a:ln>
            <a:solidFill>
              <a:srgbClr val="C00000"/>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err="1" smtClean="0"/>
              <a:t>Pandata-odi</a:t>
            </a:r>
            <a:endParaRPr lang="en-GB" dirty="0"/>
          </a:p>
        </p:txBody>
      </p:sp>
      <p:sp>
        <p:nvSpPr>
          <p:cNvPr id="3" name="Text Placeholder 2"/>
          <p:cNvSpPr>
            <a:spLocks noGrp="1"/>
          </p:cNvSpPr>
          <p:nvPr>
            <p:ph type="body" idx="1"/>
          </p:nvPr>
        </p:nvSpPr>
        <p:spPr/>
        <p:txBody>
          <a:bodyPr/>
          <a:lstStyle/>
          <a:p>
            <a:endParaRPr lang="en-GB"/>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6429375" y="1500188"/>
            <a:ext cx="2500313" cy="3500437"/>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GB" dirty="0"/>
          </a:p>
        </p:txBody>
      </p:sp>
      <p:sp>
        <p:nvSpPr>
          <p:cNvPr id="6" name="Rectangle 5"/>
          <p:cNvSpPr/>
          <p:nvPr/>
        </p:nvSpPr>
        <p:spPr>
          <a:xfrm>
            <a:off x="214313" y="1500188"/>
            <a:ext cx="2500312" cy="3500437"/>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GB" dirty="0"/>
          </a:p>
        </p:txBody>
      </p:sp>
      <p:pic>
        <p:nvPicPr>
          <p:cNvPr id="7" name="Picture 2"/>
          <p:cNvPicPr>
            <a:picLocks noChangeAspect="1" noChangeArrowheads="1"/>
          </p:cNvPicPr>
          <p:nvPr/>
        </p:nvPicPr>
        <p:blipFill>
          <a:blip r:embed="rId2"/>
          <a:srcRect/>
          <a:stretch>
            <a:fillRect/>
          </a:stretch>
        </p:blipFill>
        <p:spPr bwMode="auto">
          <a:xfrm>
            <a:off x="4567238" y="3424238"/>
            <a:ext cx="7937" cy="7937"/>
          </a:xfrm>
          <a:prstGeom prst="rect">
            <a:avLst/>
          </a:prstGeom>
          <a:noFill/>
          <a:ln w="9525">
            <a:noFill/>
            <a:miter lim="800000"/>
            <a:headEnd/>
            <a:tailEnd/>
          </a:ln>
        </p:spPr>
      </p:pic>
      <p:sp>
        <p:nvSpPr>
          <p:cNvPr id="8" name="TextBox 11"/>
          <p:cNvSpPr txBox="1">
            <a:spLocks noChangeArrowheads="1"/>
          </p:cNvSpPr>
          <p:nvPr/>
        </p:nvSpPr>
        <p:spPr bwMode="auto">
          <a:xfrm>
            <a:off x="539552" y="188640"/>
            <a:ext cx="8208912" cy="1015663"/>
          </a:xfrm>
          <a:prstGeom prst="rect">
            <a:avLst/>
          </a:prstGeom>
          <a:noFill/>
          <a:ln w="9525">
            <a:noFill/>
            <a:miter lim="800000"/>
            <a:headEnd/>
            <a:tailEnd/>
          </a:ln>
        </p:spPr>
        <p:txBody>
          <a:bodyPr wrap="square">
            <a:spAutoFit/>
          </a:bodyPr>
          <a:lstStyle/>
          <a:p>
            <a:pPr algn="ctr">
              <a:defRPr/>
            </a:pPr>
            <a:r>
              <a:rPr lang="en-GB" sz="2400" b="1" dirty="0" err="1" smtClean="0"/>
              <a:t>PaN</a:t>
            </a:r>
            <a:r>
              <a:rPr lang="en-GB" sz="2400" b="1" dirty="0" smtClean="0"/>
              <a:t>-data ODI– an Open Data Infrastructure for European Photon and Neutron laboratories</a:t>
            </a:r>
          </a:p>
          <a:p>
            <a:pPr algn="ctr">
              <a:defRPr/>
            </a:pPr>
            <a:r>
              <a:rPr lang="en-GB" sz="1200" b="1" dirty="0" smtClean="0">
                <a:solidFill>
                  <a:srgbClr val="C00000"/>
                </a:solidFill>
              </a:rPr>
              <a:t>Federated </a:t>
            </a:r>
            <a:r>
              <a:rPr lang="en-GB" sz="1200" b="1" dirty="0">
                <a:solidFill>
                  <a:srgbClr val="C00000"/>
                </a:solidFill>
              </a:rPr>
              <a:t>data catalogues </a:t>
            </a:r>
            <a:r>
              <a:rPr lang="en-GB" sz="1200" b="1" dirty="0">
                <a:solidFill>
                  <a:srgbClr val="666666"/>
                </a:solidFill>
              </a:rPr>
              <a:t>supporting  cross-facility, cross-discipline interaction  at the scale of atoms and molecules</a:t>
            </a:r>
            <a:endParaRPr lang="en-GB" sz="1100" dirty="0">
              <a:latin typeface="Calibri" pitchFamily="34" charset="0"/>
            </a:endParaRPr>
          </a:p>
        </p:txBody>
      </p:sp>
      <p:grpSp>
        <p:nvGrpSpPr>
          <p:cNvPr id="9" name="Group 33"/>
          <p:cNvGrpSpPr>
            <a:grpSpLocks/>
          </p:cNvGrpSpPr>
          <p:nvPr/>
        </p:nvGrpSpPr>
        <p:grpSpPr bwMode="auto">
          <a:xfrm>
            <a:off x="6500813" y="1571625"/>
            <a:ext cx="2357437" cy="3357563"/>
            <a:chOff x="3760119" y="214290"/>
            <a:chExt cx="4812409" cy="6375646"/>
          </a:xfrm>
        </p:grpSpPr>
        <p:pic>
          <p:nvPicPr>
            <p:cNvPr id="10" name="Picture 6"/>
            <p:cNvPicPr>
              <a:picLocks noChangeAspect="1" noChangeArrowheads="1"/>
            </p:cNvPicPr>
            <p:nvPr/>
          </p:nvPicPr>
          <p:blipFill>
            <a:blip r:embed="rId3" cstate="print"/>
            <a:srcRect l="18750" t="17752" r="21249" b="20119"/>
            <a:stretch>
              <a:fillRect/>
            </a:stretch>
          </p:blipFill>
          <p:spPr bwMode="auto">
            <a:xfrm>
              <a:off x="6215074" y="2714620"/>
              <a:ext cx="2357454" cy="2062773"/>
            </a:xfrm>
            <a:prstGeom prst="rect">
              <a:avLst/>
            </a:prstGeom>
            <a:noFill/>
            <a:ln w="9525">
              <a:noFill/>
              <a:miter lim="800000"/>
              <a:headEnd/>
              <a:tailEnd/>
            </a:ln>
          </p:spPr>
        </p:pic>
        <p:pic>
          <p:nvPicPr>
            <p:cNvPr id="11" name="Picture 10"/>
            <p:cNvPicPr>
              <a:picLocks noChangeAspect="1" noChangeArrowheads="1"/>
            </p:cNvPicPr>
            <p:nvPr/>
          </p:nvPicPr>
          <p:blipFill>
            <a:blip r:embed="rId4" cstate="print"/>
            <a:srcRect/>
            <a:stretch>
              <a:fillRect/>
            </a:stretch>
          </p:blipFill>
          <p:spPr bwMode="auto">
            <a:xfrm>
              <a:off x="6143636" y="4143380"/>
              <a:ext cx="1340705" cy="1300154"/>
            </a:xfrm>
            <a:prstGeom prst="rect">
              <a:avLst/>
            </a:prstGeom>
            <a:noFill/>
            <a:ln w="9525">
              <a:noFill/>
              <a:miter lim="800000"/>
              <a:headEnd/>
              <a:tailEnd/>
            </a:ln>
          </p:spPr>
        </p:pic>
        <p:pic>
          <p:nvPicPr>
            <p:cNvPr id="12" name="Picture 2"/>
            <p:cNvPicPr>
              <a:picLocks noChangeAspect="1" noChangeArrowheads="1"/>
            </p:cNvPicPr>
            <p:nvPr/>
          </p:nvPicPr>
          <p:blipFill>
            <a:blip r:embed="rId5" cstate="print"/>
            <a:srcRect/>
            <a:stretch>
              <a:fillRect/>
            </a:stretch>
          </p:blipFill>
          <p:spPr bwMode="auto">
            <a:xfrm>
              <a:off x="3786182" y="1500174"/>
              <a:ext cx="2475574" cy="1785950"/>
            </a:xfrm>
            <a:prstGeom prst="rect">
              <a:avLst/>
            </a:prstGeom>
            <a:noFill/>
            <a:ln w="9525">
              <a:noFill/>
              <a:miter lim="800000"/>
              <a:headEnd/>
              <a:tailEnd/>
            </a:ln>
          </p:spPr>
        </p:pic>
        <p:pic>
          <p:nvPicPr>
            <p:cNvPr id="13" name="Picture 3"/>
            <p:cNvPicPr>
              <a:picLocks noChangeAspect="1" noChangeArrowheads="1"/>
            </p:cNvPicPr>
            <p:nvPr/>
          </p:nvPicPr>
          <p:blipFill>
            <a:blip r:embed="rId6" cstate="print"/>
            <a:srcRect/>
            <a:stretch>
              <a:fillRect/>
            </a:stretch>
          </p:blipFill>
          <p:spPr bwMode="auto">
            <a:xfrm>
              <a:off x="7072330" y="4071942"/>
              <a:ext cx="1500198" cy="1500198"/>
            </a:xfrm>
            <a:prstGeom prst="rect">
              <a:avLst/>
            </a:prstGeom>
            <a:noFill/>
            <a:ln w="9525">
              <a:noFill/>
              <a:miter lim="800000"/>
              <a:headEnd/>
              <a:tailEnd/>
            </a:ln>
          </p:spPr>
        </p:pic>
        <p:pic>
          <p:nvPicPr>
            <p:cNvPr id="14" name="Picture 4"/>
            <p:cNvPicPr>
              <a:picLocks noChangeAspect="1" noChangeArrowheads="1"/>
            </p:cNvPicPr>
            <p:nvPr/>
          </p:nvPicPr>
          <p:blipFill>
            <a:blip r:embed="rId7" cstate="print"/>
            <a:srcRect l="-798" t="16508" r="20502" b="40233"/>
            <a:stretch>
              <a:fillRect/>
            </a:stretch>
          </p:blipFill>
          <p:spPr bwMode="auto">
            <a:xfrm>
              <a:off x="3760119" y="3214686"/>
              <a:ext cx="2474011" cy="1000132"/>
            </a:xfrm>
            <a:prstGeom prst="rect">
              <a:avLst/>
            </a:prstGeom>
            <a:noFill/>
            <a:ln w="9525">
              <a:noFill/>
              <a:miter lim="800000"/>
              <a:headEnd/>
              <a:tailEnd/>
            </a:ln>
          </p:spPr>
        </p:pic>
        <p:pic>
          <p:nvPicPr>
            <p:cNvPr id="15" name="Picture 5"/>
            <p:cNvPicPr>
              <a:picLocks noChangeAspect="1" noChangeArrowheads="1"/>
            </p:cNvPicPr>
            <p:nvPr/>
          </p:nvPicPr>
          <p:blipFill>
            <a:blip r:embed="rId8" cstate="print"/>
            <a:srcRect/>
            <a:stretch>
              <a:fillRect/>
            </a:stretch>
          </p:blipFill>
          <p:spPr bwMode="auto">
            <a:xfrm>
              <a:off x="6215074" y="5395922"/>
              <a:ext cx="2357454" cy="1190855"/>
            </a:xfrm>
            <a:prstGeom prst="rect">
              <a:avLst/>
            </a:prstGeom>
            <a:noFill/>
            <a:ln w="9525">
              <a:noFill/>
              <a:miter lim="800000"/>
              <a:headEnd/>
              <a:tailEnd/>
            </a:ln>
          </p:spPr>
        </p:pic>
        <p:pic>
          <p:nvPicPr>
            <p:cNvPr id="16" name="Picture 8"/>
            <p:cNvPicPr>
              <a:picLocks noChangeAspect="1" noChangeArrowheads="1"/>
            </p:cNvPicPr>
            <p:nvPr/>
          </p:nvPicPr>
          <p:blipFill>
            <a:blip r:embed="rId9" cstate="print"/>
            <a:srcRect l="43750" r="21875"/>
            <a:stretch>
              <a:fillRect/>
            </a:stretch>
          </p:blipFill>
          <p:spPr bwMode="auto">
            <a:xfrm>
              <a:off x="6215057" y="214290"/>
              <a:ext cx="2357471" cy="1285884"/>
            </a:xfrm>
            <a:prstGeom prst="rect">
              <a:avLst/>
            </a:prstGeom>
            <a:noFill/>
            <a:ln w="9525">
              <a:noFill/>
              <a:miter lim="800000"/>
              <a:headEnd/>
              <a:tailEnd/>
            </a:ln>
          </p:spPr>
        </p:pic>
        <p:pic>
          <p:nvPicPr>
            <p:cNvPr id="17" name="Picture 9"/>
            <p:cNvPicPr>
              <a:picLocks noChangeAspect="1" noChangeArrowheads="1"/>
            </p:cNvPicPr>
            <p:nvPr/>
          </p:nvPicPr>
          <p:blipFill>
            <a:blip r:embed="rId10" cstate="print"/>
            <a:srcRect l="2670" t="61295" r="9950"/>
            <a:stretch>
              <a:fillRect/>
            </a:stretch>
          </p:blipFill>
          <p:spPr bwMode="auto">
            <a:xfrm>
              <a:off x="3786181" y="4214818"/>
              <a:ext cx="2743559" cy="979289"/>
            </a:xfrm>
            <a:prstGeom prst="rect">
              <a:avLst/>
            </a:prstGeom>
            <a:noFill/>
            <a:ln w="9525">
              <a:noFill/>
              <a:miter lim="800000"/>
              <a:headEnd/>
              <a:tailEnd/>
            </a:ln>
          </p:spPr>
        </p:pic>
        <p:pic>
          <p:nvPicPr>
            <p:cNvPr id="18" name="Picture 4"/>
            <p:cNvPicPr>
              <a:picLocks noChangeAspect="1" noChangeArrowheads="1"/>
            </p:cNvPicPr>
            <p:nvPr/>
          </p:nvPicPr>
          <p:blipFill>
            <a:blip r:embed="rId11" cstate="print"/>
            <a:srcRect l="72830" t="36774" b="47899"/>
            <a:stretch>
              <a:fillRect/>
            </a:stretch>
          </p:blipFill>
          <p:spPr bwMode="auto">
            <a:xfrm>
              <a:off x="3786181" y="214290"/>
              <a:ext cx="3008217" cy="1285884"/>
            </a:xfrm>
            <a:prstGeom prst="rect">
              <a:avLst/>
            </a:prstGeom>
            <a:noFill/>
            <a:ln w="9525">
              <a:noFill/>
              <a:miter lim="800000"/>
              <a:headEnd/>
              <a:tailEnd/>
            </a:ln>
          </p:spPr>
        </p:pic>
        <p:pic>
          <p:nvPicPr>
            <p:cNvPr id="19" name="Picture 4"/>
            <p:cNvPicPr>
              <a:picLocks noChangeAspect="1" noChangeArrowheads="1"/>
            </p:cNvPicPr>
            <p:nvPr/>
          </p:nvPicPr>
          <p:blipFill>
            <a:blip r:embed="rId12" cstate="print"/>
            <a:srcRect l="24922" t="48270" r="27170" b="26823"/>
            <a:stretch>
              <a:fillRect/>
            </a:stretch>
          </p:blipFill>
          <p:spPr bwMode="auto">
            <a:xfrm>
              <a:off x="5717389" y="1500174"/>
              <a:ext cx="2852971" cy="1233927"/>
            </a:xfrm>
            <a:prstGeom prst="rect">
              <a:avLst/>
            </a:prstGeom>
            <a:noFill/>
            <a:ln w="9525">
              <a:noFill/>
              <a:miter lim="800000"/>
              <a:headEnd/>
              <a:tailEnd/>
            </a:ln>
          </p:spPr>
        </p:pic>
        <p:pic>
          <p:nvPicPr>
            <p:cNvPr id="20" name="Picture 6"/>
            <p:cNvPicPr>
              <a:picLocks noChangeAspect="1" noChangeArrowheads="1"/>
            </p:cNvPicPr>
            <p:nvPr/>
          </p:nvPicPr>
          <p:blipFill>
            <a:blip r:embed="rId3" cstate="print"/>
            <a:srcRect l="52499" t="66570"/>
            <a:stretch>
              <a:fillRect/>
            </a:stretch>
          </p:blipFill>
          <p:spPr bwMode="auto">
            <a:xfrm>
              <a:off x="3786181" y="5143512"/>
              <a:ext cx="2432055" cy="1446424"/>
            </a:xfrm>
            <a:prstGeom prst="rect">
              <a:avLst/>
            </a:prstGeom>
            <a:noFill/>
            <a:ln w="9525">
              <a:noFill/>
              <a:miter lim="800000"/>
              <a:headEnd/>
              <a:tailEnd/>
            </a:ln>
          </p:spPr>
        </p:pic>
      </p:grpSp>
      <p:grpSp>
        <p:nvGrpSpPr>
          <p:cNvPr id="21" name="Group 33"/>
          <p:cNvGrpSpPr>
            <a:grpSpLocks/>
          </p:cNvGrpSpPr>
          <p:nvPr/>
        </p:nvGrpSpPr>
        <p:grpSpPr bwMode="auto">
          <a:xfrm>
            <a:off x="285750" y="1581150"/>
            <a:ext cx="2357438" cy="3267075"/>
            <a:chOff x="4334223" y="836613"/>
            <a:chExt cx="4284969" cy="5308532"/>
          </a:xfrm>
        </p:grpSpPr>
        <p:pic>
          <p:nvPicPr>
            <p:cNvPr id="22" name="Picture 12"/>
            <p:cNvPicPr>
              <a:picLocks noChangeAspect="1" noChangeArrowheads="1"/>
            </p:cNvPicPr>
            <p:nvPr/>
          </p:nvPicPr>
          <p:blipFill>
            <a:blip r:embed="rId13" cstate="print"/>
            <a:srcRect/>
            <a:stretch>
              <a:fillRect/>
            </a:stretch>
          </p:blipFill>
          <p:spPr bwMode="auto">
            <a:xfrm>
              <a:off x="4983461" y="3273052"/>
              <a:ext cx="3002668" cy="2497136"/>
            </a:xfrm>
            <a:prstGeom prst="rect">
              <a:avLst/>
            </a:prstGeom>
            <a:noFill/>
            <a:ln w="9525">
              <a:noFill/>
              <a:miter lim="800000"/>
              <a:headEnd/>
              <a:tailEnd/>
            </a:ln>
          </p:spPr>
        </p:pic>
        <p:pic>
          <p:nvPicPr>
            <p:cNvPr id="23" name="Picture 10"/>
            <p:cNvPicPr>
              <a:picLocks noChangeAspect="1" noChangeArrowheads="1"/>
            </p:cNvPicPr>
            <p:nvPr/>
          </p:nvPicPr>
          <p:blipFill>
            <a:blip r:embed="rId14" cstate="print"/>
            <a:srcRect/>
            <a:stretch>
              <a:fillRect/>
            </a:stretch>
          </p:blipFill>
          <p:spPr bwMode="auto">
            <a:xfrm>
              <a:off x="4556148" y="1532740"/>
              <a:ext cx="1336246" cy="1160209"/>
            </a:xfrm>
            <a:prstGeom prst="rect">
              <a:avLst/>
            </a:prstGeom>
            <a:noFill/>
            <a:ln w="9525">
              <a:noFill/>
              <a:miter lim="800000"/>
              <a:headEnd/>
              <a:tailEnd/>
            </a:ln>
          </p:spPr>
        </p:pic>
        <p:pic>
          <p:nvPicPr>
            <p:cNvPr id="24" name="Picture 11"/>
            <p:cNvPicPr>
              <a:picLocks noChangeAspect="1" noChangeArrowheads="1"/>
            </p:cNvPicPr>
            <p:nvPr/>
          </p:nvPicPr>
          <p:blipFill>
            <a:blip r:embed="rId15" cstate="print"/>
            <a:srcRect/>
            <a:stretch>
              <a:fillRect/>
            </a:stretch>
          </p:blipFill>
          <p:spPr bwMode="auto">
            <a:xfrm>
              <a:off x="6931176" y="1532738"/>
              <a:ext cx="1298475" cy="1177212"/>
            </a:xfrm>
            <a:prstGeom prst="rect">
              <a:avLst/>
            </a:prstGeom>
            <a:noFill/>
            <a:ln w="9525">
              <a:noFill/>
              <a:miter lim="800000"/>
              <a:headEnd/>
              <a:tailEnd/>
            </a:ln>
          </p:spPr>
        </p:pic>
        <p:sp>
          <p:nvSpPr>
            <p:cNvPr id="25" name="Text Box 14"/>
            <p:cNvSpPr txBox="1">
              <a:spLocks noChangeArrowheads="1"/>
            </p:cNvSpPr>
            <p:nvPr/>
          </p:nvSpPr>
          <p:spPr bwMode="auto">
            <a:xfrm>
              <a:off x="4464073" y="836613"/>
              <a:ext cx="1547387" cy="749780"/>
            </a:xfrm>
            <a:prstGeom prst="rect">
              <a:avLst/>
            </a:prstGeom>
            <a:noFill/>
            <a:ln w="9525">
              <a:noFill/>
              <a:miter lim="800000"/>
              <a:headEnd/>
              <a:tailEnd/>
            </a:ln>
          </p:spPr>
          <p:txBody>
            <a:bodyPr wrap="none">
              <a:spAutoFit/>
            </a:bodyPr>
            <a:lstStyle/>
            <a:p>
              <a:r>
                <a:rPr lang="en-GB" sz="1200" b="1"/>
                <a:t>Neutron </a:t>
              </a:r>
            </a:p>
            <a:p>
              <a:r>
                <a:rPr lang="en-GB" sz="1200" b="1"/>
                <a:t>diffraction</a:t>
              </a:r>
              <a:endParaRPr lang="en-US" sz="1200" b="1"/>
            </a:p>
          </p:txBody>
        </p:sp>
        <p:sp>
          <p:nvSpPr>
            <p:cNvPr id="26" name="Text Box 15"/>
            <p:cNvSpPr txBox="1">
              <a:spLocks noChangeArrowheads="1"/>
            </p:cNvSpPr>
            <p:nvPr/>
          </p:nvSpPr>
          <p:spPr bwMode="auto">
            <a:xfrm>
              <a:off x="6861202" y="849313"/>
              <a:ext cx="1547387" cy="749780"/>
            </a:xfrm>
            <a:prstGeom prst="rect">
              <a:avLst/>
            </a:prstGeom>
            <a:noFill/>
            <a:ln w="9525">
              <a:noFill/>
              <a:miter lim="800000"/>
              <a:headEnd/>
              <a:tailEnd/>
            </a:ln>
          </p:spPr>
          <p:txBody>
            <a:bodyPr wrap="none">
              <a:spAutoFit/>
            </a:bodyPr>
            <a:lstStyle/>
            <a:p>
              <a:r>
                <a:rPr lang="en-GB" sz="1200" b="1"/>
                <a:t>X-ray </a:t>
              </a:r>
            </a:p>
            <a:p>
              <a:r>
                <a:rPr lang="en-GB" sz="1200" b="1"/>
                <a:t>diffraction</a:t>
              </a:r>
              <a:endParaRPr lang="en-US" sz="1200" b="1"/>
            </a:p>
          </p:txBody>
        </p:sp>
        <p:sp>
          <p:nvSpPr>
            <p:cNvPr id="27" name="Text Box 18"/>
            <p:cNvSpPr txBox="1">
              <a:spLocks noChangeArrowheads="1"/>
            </p:cNvSpPr>
            <p:nvPr/>
          </p:nvSpPr>
          <p:spPr bwMode="auto">
            <a:xfrm>
              <a:off x="4334223" y="5695277"/>
              <a:ext cx="4284969" cy="449868"/>
            </a:xfrm>
            <a:prstGeom prst="rect">
              <a:avLst/>
            </a:prstGeom>
            <a:noFill/>
            <a:ln w="9525">
              <a:noFill/>
              <a:miter lim="800000"/>
              <a:headEnd/>
              <a:tailEnd/>
            </a:ln>
          </p:spPr>
          <p:txBody>
            <a:bodyPr>
              <a:spAutoFit/>
            </a:bodyPr>
            <a:lstStyle/>
            <a:p>
              <a:r>
                <a:rPr lang="en-GB" sz="1200" b="1"/>
                <a:t>High-quality structure refinement</a:t>
              </a:r>
              <a:endParaRPr lang="en-US" sz="1200" b="1"/>
            </a:p>
          </p:txBody>
        </p:sp>
      </p:grpSp>
      <p:sp>
        <p:nvSpPr>
          <p:cNvPr id="28" name="Rectangle 27"/>
          <p:cNvSpPr/>
          <p:nvPr/>
        </p:nvSpPr>
        <p:spPr>
          <a:xfrm>
            <a:off x="2928938" y="1463675"/>
            <a:ext cx="3214687" cy="3816429"/>
          </a:xfrm>
          <a:prstGeom prst="rect">
            <a:avLst/>
          </a:prstGeom>
        </p:spPr>
        <p:txBody>
          <a:bodyPr>
            <a:spAutoFit/>
          </a:bodyPr>
          <a:lstStyle/>
          <a:p>
            <a:pPr marL="342900" indent="-342900">
              <a:spcAft>
                <a:spcPts val="1200"/>
              </a:spcAft>
              <a:buSzPct val="135000"/>
              <a:buFont typeface="Arial" pitchFamily="34" charset="0"/>
              <a:buChar char="•"/>
              <a:defRPr/>
            </a:pPr>
            <a:r>
              <a:rPr lang="en-GB" sz="1600" dirty="0">
                <a:solidFill>
                  <a:schemeClr val="tx1">
                    <a:lumMod val="65000"/>
                    <a:lumOff val="35000"/>
                  </a:schemeClr>
                </a:solidFill>
              </a:rPr>
              <a:t>Unification of data management policies </a:t>
            </a:r>
          </a:p>
          <a:p>
            <a:pPr marL="342900" indent="-342900">
              <a:spcAft>
                <a:spcPts val="1200"/>
              </a:spcAft>
              <a:buSzPct val="135000"/>
              <a:buFont typeface="Arial" pitchFamily="34" charset="0"/>
              <a:buChar char="•"/>
              <a:defRPr/>
            </a:pPr>
            <a:r>
              <a:rPr lang="en-GB" sz="1600" dirty="0">
                <a:solidFill>
                  <a:schemeClr val="tx1">
                    <a:lumMod val="65000"/>
                    <a:lumOff val="35000"/>
                  </a:schemeClr>
                </a:solidFill>
              </a:rPr>
              <a:t>Shared protocols for exchange of user information</a:t>
            </a:r>
          </a:p>
          <a:p>
            <a:pPr marL="342900" indent="-342900">
              <a:spcAft>
                <a:spcPts val="1200"/>
              </a:spcAft>
              <a:buSzPct val="135000"/>
              <a:buFont typeface="Arial" pitchFamily="34" charset="0"/>
              <a:buChar char="•"/>
              <a:defRPr/>
            </a:pPr>
            <a:r>
              <a:rPr lang="en-GB" sz="1600" dirty="0">
                <a:solidFill>
                  <a:schemeClr val="tx1">
                    <a:lumMod val="65000"/>
                    <a:lumOff val="35000"/>
                  </a:schemeClr>
                </a:solidFill>
              </a:rPr>
              <a:t>Common scientific data formats</a:t>
            </a:r>
          </a:p>
          <a:p>
            <a:pPr marL="342900" indent="-342900">
              <a:spcAft>
                <a:spcPts val="1200"/>
              </a:spcAft>
              <a:buSzPct val="135000"/>
              <a:buFont typeface="Arial" pitchFamily="34" charset="0"/>
              <a:buChar char="•"/>
              <a:defRPr/>
            </a:pPr>
            <a:r>
              <a:rPr lang="en-GB" sz="1600" dirty="0">
                <a:solidFill>
                  <a:schemeClr val="tx1">
                    <a:lumMod val="65000"/>
                    <a:lumOff val="35000"/>
                  </a:schemeClr>
                </a:solidFill>
              </a:rPr>
              <a:t>Interoperation of data analysis software </a:t>
            </a:r>
          </a:p>
          <a:p>
            <a:pPr marL="342900" indent="-342900">
              <a:spcAft>
                <a:spcPts val="1200"/>
              </a:spcAft>
              <a:buSzPct val="135000"/>
              <a:buFont typeface="Arial" pitchFamily="34" charset="0"/>
              <a:buChar char="•"/>
              <a:defRPr/>
            </a:pPr>
            <a:r>
              <a:rPr lang="en-GB" sz="1600" dirty="0" smtClean="0">
                <a:solidFill>
                  <a:srgbClr val="C00000"/>
                </a:solidFill>
              </a:rPr>
              <a:t>Data Provenance WP: Linking </a:t>
            </a:r>
            <a:r>
              <a:rPr lang="en-GB" sz="1600" dirty="0">
                <a:solidFill>
                  <a:srgbClr val="C00000"/>
                </a:solidFill>
              </a:rPr>
              <a:t>Data and Publications </a:t>
            </a:r>
            <a:endParaRPr lang="en-GB" sz="1600" dirty="0" smtClean="0">
              <a:solidFill>
                <a:srgbClr val="C00000"/>
              </a:solidFill>
            </a:endParaRPr>
          </a:p>
          <a:p>
            <a:pPr marL="342900" indent="-342900">
              <a:spcAft>
                <a:spcPts val="1200"/>
              </a:spcAft>
              <a:buSzPct val="135000"/>
              <a:buFont typeface="Arial" pitchFamily="34" charset="0"/>
              <a:buChar char="•"/>
              <a:defRPr/>
            </a:pPr>
            <a:r>
              <a:rPr lang="en-GB" sz="1600" dirty="0" smtClean="0"/>
              <a:t>Digital Preservation: supporting </a:t>
            </a:r>
            <a:r>
              <a:rPr lang="en-GB" sz="1600" dirty="0"/>
              <a:t>the long-term preservation of the research outputs</a:t>
            </a:r>
          </a:p>
        </p:txBody>
      </p:sp>
      <p:pic>
        <p:nvPicPr>
          <p:cNvPr id="29" name="Picture 2"/>
          <p:cNvPicPr>
            <a:picLocks noChangeAspect="1" noChangeArrowheads="1"/>
          </p:cNvPicPr>
          <p:nvPr/>
        </p:nvPicPr>
        <p:blipFill>
          <a:blip r:embed="rId16" cstate="print"/>
          <a:srcRect/>
          <a:stretch>
            <a:fillRect/>
          </a:stretch>
        </p:blipFill>
        <p:spPr bwMode="auto">
          <a:xfrm>
            <a:off x="71438" y="5286375"/>
            <a:ext cx="2643187" cy="571500"/>
          </a:xfrm>
          <a:prstGeom prst="rect">
            <a:avLst/>
          </a:prstGeom>
          <a:noFill/>
          <a:ln w="9525">
            <a:noFill/>
            <a:miter lim="800000"/>
            <a:headEnd/>
            <a:tailEnd/>
          </a:ln>
          <a:effectLst>
            <a:outerShdw blurRad="50800" dist="50800" dir="2400000" algn="ctr" rotWithShape="0">
              <a:schemeClr val="tx1"/>
            </a:outerShdw>
          </a:effectLst>
        </p:spPr>
      </p:pic>
      <p:pic>
        <p:nvPicPr>
          <p:cNvPr id="30" name="Picture 3"/>
          <p:cNvPicPr>
            <a:picLocks noChangeAspect="1" noChangeArrowheads="1"/>
          </p:cNvPicPr>
          <p:nvPr/>
        </p:nvPicPr>
        <p:blipFill>
          <a:blip r:embed="rId17" cstate="print"/>
          <a:srcRect/>
          <a:stretch>
            <a:fillRect/>
          </a:stretch>
        </p:blipFill>
        <p:spPr bwMode="auto">
          <a:xfrm>
            <a:off x="2143125" y="6000750"/>
            <a:ext cx="714375" cy="785813"/>
          </a:xfrm>
          <a:prstGeom prst="rect">
            <a:avLst/>
          </a:prstGeom>
          <a:noFill/>
          <a:ln w="9525">
            <a:noFill/>
            <a:miter lim="800000"/>
            <a:headEnd/>
            <a:tailEnd/>
          </a:ln>
          <a:effectLst>
            <a:outerShdw blurRad="50800" dist="50800" dir="2400000" algn="ctr" rotWithShape="0">
              <a:schemeClr val="tx1"/>
            </a:outerShdw>
          </a:effectLst>
        </p:spPr>
      </p:pic>
      <p:pic>
        <p:nvPicPr>
          <p:cNvPr id="31" name="Picture 9"/>
          <p:cNvPicPr>
            <a:picLocks noChangeAspect="1" noChangeArrowheads="1"/>
          </p:cNvPicPr>
          <p:nvPr/>
        </p:nvPicPr>
        <p:blipFill>
          <a:blip r:embed="rId18" cstate="print"/>
          <a:srcRect/>
          <a:stretch>
            <a:fillRect/>
          </a:stretch>
        </p:blipFill>
        <p:spPr bwMode="auto">
          <a:xfrm>
            <a:off x="5229225" y="6000750"/>
            <a:ext cx="771525" cy="771525"/>
          </a:xfrm>
          <a:prstGeom prst="rect">
            <a:avLst/>
          </a:prstGeom>
          <a:noFill/>
          <a:ln w="9525">
            <a:noFill/>
            <a:miter lim="800000"/>
            <a:headEnd/>
            <a:tailEnd/>
          </a:ln>
          <a:effectLst>
            <a:outerShdw blurRad="50800" dist="50800" dir="2400000" algn="ctr" rotWithShape="0">
              <a:schemeClr val="tx1"/>
            </a:outerShdw>
          </a:effectLst>
        </p:spPr>
      </p:pic>
      <p:pic>
        <p:nvPicPr>
          <p:cNvPr id="32" name="Picture 10"/>
          <p:cNvPicPr>
            <a:picLocks noChangeAspect="1" noChangeArrowheads="1"/>
          </p:cNvPicPr>
          <p:nvPr/>
        </p:nvPicPr>
        <p:blipFill>
          <a:blip r:embed="rId19" cstate="print"/>
          <a:srcRect/>
          <a:stretch>
            <a:fillRect/>
          </a:stretch>
        </p:blipFill>
        <p:spPr bwMode="auto">
          <a:xfrm>
            <a:off x="3076575" y="6196013"/>
            <a:ext cx="1924050" cy="590550"/>
          </a:xfrm>
          <a:prstGeom prst="rect">
            <a:avLst/>
          </a:prstGeom>
          <a:noFill/>
          <a:ln w="9525">
            <a:noFill/>
            <a:miter lim="800000"/>
            <a:headEnd/>
            <a:tailEnd/>
          </a:ln>
          <a:effectLst>
            <a:outerShdw blurRad="50800" dist="50800" dir="2400000" algn="ctr" rotWithShape="0">
              <a:schemeClr val="tx1"/>
            </a:outerShdw>
          </a:effectLst>
        </p:spPr>
      </p:pic>
      <p:pic>
        <p:nvPicPr>
          <p:cNvPr id="33" name="Picture 12"/>
          <p:cNvPicPr>
            <a:picLocks noChangeAspect="1" noChangeArrowheads="1"/>
          </p:cNvPicPr>
          <p:nvPr/>
        </p:nvPicPr>
        <p:blipFill>
          <a:blip r:embed="rId20" cstate="print"/>
          <a:srcRect/>
          <a:stretch>
            <a:fillRect/>
          </a:stretch>
        </p:blipFill>
        <p:spPr bwMode="auto">
          <a:xfrm>
            <a:off x="4238625" y="5286375"/>
            <a:ext cx="762000" cy="771525"/>
          </a:xfrm>
          <a:prstGeom prst="rect">
            <a:avLst/>
          </a:prstGeom>
          <a:noFill/>
          <a:ln w="9525">
            <a:noFill/>
            <a:miter lim="800000"/>
            <a:headEnd/>
            <a:tailEnd/>
          </a:ln>
          <a:effectLst>
            <a:outerShdw blurRad="50800" dist="50800" dir="2400000" algn="ctr" rotWithShape="0">
              <a:schemeClr val="tx1"/>
            </a:outerShdw>
          </a:effectLst>
        </p:spPr>
      </p:pic>
      <p:pic>
        <p:nvPicPr>
          <p:cNvPr id="34" name="Picture 13"/>
          <p:cNvPicPr>
            <a:picLocks noChangeAspect="1" noChangeArrowheads="1"/>
          </p:cNvPicPr>
          <p:nvPr/>
        </p:nvPicPr>
        <p:blipFill>
          <a:blip r:embed="rId21" cstate="print"/>
          <a:srcRect/>
          <a:stretch>
            <a:fillRect/>
          </a:stretch>
        </p:blipFill>
        <p:spPr bwMode="auto">
          <a:xfrm>
            <a:off x="285750" y="6000750"/>
            <a:ext cx="1643063" cy="779463"/>
          </a:xfrm>
          <a:prstGeom prst="rect">
            <a:avLst/>
          </a:prstGeom>
          <a:noFill/>
          <a:ln w="9525">
            <a:noFill/>
            <a:miter lim="800000"/>
            <a:headEnd/>
            <a:tailEnd/>
          </a:ln>
          <a:effectLst>
            <a:outerShdw blurRad="50800" dist="50800" dir="2400000" algn="ctr" rotWithShape="0">
              <a:schemeClr val="tx1"/>
            </a:outerShdw>
          </a:effectLst>
        </p:spPr>
      </p:pic>
      <p:pic>
        <p:nvPicPr>
          <p:cNvPr id="35" name="Picture 14"/>
          <p:cNvPicPr>
            <a:picLocks noChangeAspect="1" noChangeArrowheads="1"/>
          </p:cNvPicPr>
          <p:nvPr/>
        </p:nvPicPr>
        <p:blipFill>
          <a:blip r:embed="rId22" cstate="print"/>
          <a:srcRect/>
          <a:stretch>
            <a:fillRect/>
          </a:stretch>
        </p:blipFill>
        <p:spPr bwMode="auto">
          <a:xfrm>
            <a:off x="7215188" y="5286375"/>
            <a:ext cx="1071562" cy="588963"/>
          </a:xfrm>
          <a:prstGeom prst="rect">
            <a:avLst/>
          </a:prstGeom>
          <a:noFill/>
          <a:ln w="9525">
            <a:noFill/>
            <a:miter lim="800000"/>
            <a:headEnd/>
            <a:tailEnd/>
          </a:ln>
          <a:effectLst>
            <a:outerShdw blurRad="50800" dist="50800" dir="2400000" algn="ctr" rotWithShape="0">
              <a:schemeClr val="tx1"/>
            </a:outerShdw>
          </a:effectLst>
        </p:spPr>
      </p:pic>
      <p:pic>
        <p:nvPicPr>
          <p:cNvPr id="36" name="Picture 15"/>
          <p:cNvPicPr>
            <a:picLocks noChangeAspect="1" noChangeArrowheads="1"/>
          </p:cNvPicPr>
          <p:nvPr/>
        </p:nvPicPr>
        <p:blipFill>
          <a:blip r:embed="rId23" cstate="print"/>
          <a:srcRect/>
          <a:stretch>
            <a:fillRect/>
          </a:stretch>
        </p:blipFill>
        <p:spPr bwMode="auto">
          <a:xfrm>
            <a:off x="8340725" y="5934075"/>
            <a:ext cx="650875" cy="852488"/>
          </a:xfrm>
          <a:prstGeom prst="rect">
            <a:avLst/>
          </a:prstGeom>
          <a:noFill/>
          <a:ln w="9525">
            <a:noFill/>
            <a:miter lim="800000"/>
            <a:headEnd/>
            <a:tailEnd/>
          </a:ln>
        </p:spPr>
      </p:pic>
      <p:pic>
        <p:nvPicPr>
          <p:cNvPr id="37" name="Picture 16"/>
          <p:cNvPicPr>
            <a:picLocks noChangeAspect="1" noChangeArrowheads="1"/>
          </p:cNvPicPr>
          <p:nvPr/>
        </p:nvPicPr>
        <p:blipFill>
          <a:blip r:embed="rId24" cstate="print"/>
          <a:srcRect/>
          <a:stretch>
            <a:fillRect/>
          </a:stretch>
        </p:blipFill>
        <p:spPr bwMode="auto">
          <a:xfrm>
            <a:off x="3024188" y="5286375"/>
            <a:ext cx="833437" cy="785813"/>
          </a:xfrm>
          <a:prstGeom prst="rect">
            <a:avLst/>
          </a:prstGeom>
          <a:noFill/>
          <a:ln w="9525">
            <a:noFill/>
            <a:miter lim="800000"/>
            <a:headEnd/>
            <a:tailEnd/>
          </a:ln>
          <a:effectLst>
            <a:outerShdw blurRad="50800" dist="50800" dir="2400000" algn="ctr" rotWithShape="0">
              <a:schemeClr val="tx1"/>
            </a:outerShdw>
          </a:effectLst>
        </p:spPr>
      </p:pic>
      <p:pic>
        <p:nvPicPr>
          <p:cNvPr id="38" name="Picture 37" descr="Psilogo.gif"/>
          <p:cNvPicPr>
            <a:picLocks noChangeAspect="1"/>
          </p:cNvPicPr>
          <p:nvPr/>
        </p:nvPicPr>
        <p:blipFill>
          <a:blip r:embed="rId25" cstate="print"/>
          <a:stretch>
            <a:fillRect/>
          </a:stretch>
        </p:blipFill>
        <p:spPr>
          <a:xfrm>
            <a:off x="5214938" y="5286375"/>
            <a:ext cx="1558925" cy="571500"/>
          </a:xfrm>
          <a:prstGeom prst="rect">
            <a:avLst/>
          </a:prstGeom>
          <a:solidFill>
            <a:schemeClr val="bg1"/>
          </a:solidFill>
          <a:ln w="9525">
            <a:noFill/>
            <a:miter lim="800000"/>
            <a:headEnd/>
            <a:tailEnd/>
          </a:ln>
          <a:effectLst>
            <a:outerShdw blurRad="50800" dist="50800" dir="2400000" algn="ctr" rotWithShape="0">
              <a:schemeClr val="tx1"/>
            </a:outerShdw>
          </a:effectLst>
        </p:spPr>
      </p:pic>
      <p:pic>
        <p:nvPicPr>
          <p:cNvPr id="39" name="Picture 38" descr="Soleillogo.gif"/>
          <p:cNvPicPr>
            <a:picLocks noChangeAspect="1"/>
          </p:cNvPicPr>
          <p:nvPr/>
        </p:nvPicPr>
        <p:blipFill>
          <a:blip r:embed="rId26" cstate="print"/>
          <a:stretch>
            <a:fillRect/>
          </a:stretch>
        </p:blipFill>
        <p:spPr>
          <a:xfrm>
            <a:off x="6281738" y="6000750"/>
            <a:ext cx="1504950" cy="762000"/>
          </a:xfrm>
          <a:prstGeom prst="rect">
            <a:avLst/>
          </a:prstGeom>
          <a:solidFill>
            <a:schemeClr val="bg1"/>
          </a:solidFill>
          <a:ln w="9525">
            <a:noFill/>
            <a:miter lim="800000"/>
            <a:headEnd/>
            <a:tailEnd/>
          </a:ln>
          <a:effectLst>
            <a:outerShdw blurRad="50800" dist="50800" dir="2400000" algn="ctr" rotWithShape="0">
              <a:schemeClr val="tx1"/>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1"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wipe(up)">
                                      <p:cBhvr>
                                        <p:cTn id="7"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3"/>
          <p:cNvSpPr>
            <a:spLocks noGrp="1"/>
          </p:cNvSpPr>
          <p:nvPr>
            <p:ph type="title"/>
          </p:nvPr>
        </p:nvSpPr>
        <p:spPr>
          <a:xfrm>
            <a:off x="590872" y="254099"/>
            <a:ext cx="8229600" cy="582613"/>
          </a:xfrm>
        </p:spPr>
        <p:txBody>
          <a:bodyPr>
            <a:noAutofit/>
          </a:bodyPr>
          <a:lstStyle/>
          <a:p>
            <a:pPr algn="ctr" eaLnBrk="1" hangingPunct="1"/>
            <a:r>
              <a:rPr lang="en-GB" dirty="0" smtClean="0"/>
              <a:t>(Facility) Data Continuum</a:t>
            </a:r>
          </a:p>
        </p:txBody>
      </p:sp>
      <p:sp>
        <p:nvSpPr>
          <p:cNvPr id="70" name="Arc 69"/>
          <p:cNvSpPr/>
          <p:nvPr/>
        </p:nvSpPr>
        <p:spPr bwMode="auto">
          <a:xfrm rot="5400000">
            <a:off x="786160" y="-2752393"/>
            <a:ext cx="7429501" cy="8786813"/>
          </a:xfrm>
          <a:prstGeom prst="arc">
            <a:avLst>
              <a:gd name="adj1" fmla="val 16167584"/>
              <a:gd name="adj2" fmla="val 5300429"/>
            </a:avLst>
          </a:prstGeom>
          <a:ln w="38100"/>
        </p:spPr>
        <p:style>
          <a:lnRef idx="1">
            <a:schemeClr val="accent1"/>
          </a:lnRef>
          <a:fillRef idx="0">
            <a:schemeClr val="accent1"/>
          </a:fillRef>
          <a:effectRef idx="0">
            <a:schemeClr val="accent1"/>
          </a:effectRef>
          <a:fontRef idx="minor">
            <a:schemeClr val="tx1"/>
          </a:fontRef>
        </p:style>
        <p:txBody>
          <a:bodyPr anchor="ctr"/>
          <a:lstStyle/>
          <a:p>
            <a:pPr algn="ctr" fontAlgn="auto">
              <a:spcBef>
                <a:spcPts val="0"/>
              </a:spcBef>
              <a:spcAft>
                <a:spcPts val="0"/>
              </a:spcAft>
              <a:defRPr/>
            </a:pPr>
            <a:endParaRPr lang="en-GB"/>
          </a:p>
        </p:txBody>
      </p:sp>
      <p:sp>
        <p:nvSpPr>
          <p:cNvPr id="6" name="Rounded Rectangle 5"/>
          <p:cNvSpPr/>
          <p:nvPr/>
        </p:nvSpPr>
        <p:spPr bwMode="auto">
          <a:xfrm>
            <a:off x="250379" y="2855451"/>
            <a:ext cx="914400" cy="428625"/>
          </a:xfrm>
          <a:prstGeom prst="roundRect">
            <a:avLst/>
          </a:prstGeom>
          <a:solidFill>
            <a:schemeClr val="tx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Proposal</a:t>
            </a:r>
          </a:p>
        </p:txBody>
      </p:sp>
      <p:sp>
        <p:nvSpPr>
          <p:cNvPr id="7" name="Rounded Rectangle 6"/>
          <p:cNvSpPr/>
          <p:nvPr/>
        </p:nvSpPr>
        <p:spPr bwMode="auto">
          <a:xfrm>
            <a:off x="827584" y="4221088"/>
            <a:ext cx="985838" cy="357187"/>
          </a:xfrm>
          <a:prstGeom prst="roundRect">
            <a:avLst/>
          </a:prstGeom>
          <a:solidFill>
            <a:schemeClr val="tx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Approval </a:t>
            </a:r>
          </a:p>
        </p:txBody>
      </p:sp>
      <p:sp>
        <p:nvSpPr>
          <p:cNvPr id="8" name="Rounded Rectangle 7"/>
          <p:cNvSpPr/>
          <p:nvPr/>
        </p:nvSpPr>
        <p:spPr bwMode="auto">
          <a:xfrm>
            <a:off x="2123728" y="4797152"/>
            <a:ext cx="1143000" cy="428625"/>
          </a:xfrm>
          <a:prstGeom prst="roundRect">
            <a:avLst/>
          </a:prstGeom>
          <a:solidFill>
            <a:schemeClr val="tx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Scheduling</a:t>
            </a:r>
          </a:p>
        </p:txBody>
      </p:sp>
      <p:sp>
        <p:nvSpPr>
          <p:cNvPr id="9" name="Rounded Rectangle 8"/>
          <p:cNvSpPr/>
          <p:nvPr/>
        </p:nvSpPr>
        <p:spPr bwMode="auto">
          <a:xfrm>
            <a:off x="3822254" y="5141451"/>
            <a:ext cx="1143000" cy="428625"/>
          </a:xfrm>
          <a:prstGeom prst="roundRect">
            <a:avLst/>
          </a:prstGeom>
          <a:solidFill>
            <a:schemeClr val="tx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Experiment</a:t>
            </a:r>
          </a:p>
        </p:txBody>
      </p:sp>
      <p:sp>
        <p:nvSpPr>
          <p:cNvPr id="10" name="Rounded Rectangle 9"/>
          <p:cNvSpPr/>
          <p:nvPr/>
        </p:nvSpPr>
        <p:spPr bwMode="auto">
          <a:xfrm>
            <a:off x="5322442" y="4998576"/>
            <a:ext cx="1071562" cy="398463"/>
          </a:xfrm>
          <a:prstGeom prst="roundRect">
            <a:avLst/>
          </a:prstGeom>
          <a:solidFill>
            <a:schemeClr val="tx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Data </a:t>
            </a:r>
            <a:r>
              <a:rPr lang="en-GB" sz="1200" dirty="0" smtClean="0">
                <a:solidFill>
                  <a:schemeClr val="tx1"/>
                </a:solidFill>
              </a:rPr>
              <a:t>reduction</a:t>
            </a:r>
            <a:endParaRPr lang="en-GB" sz="1200" dirty="0">
              <a:solidFill>
                <a:schemeClr val="tx1"/>
              </a:solidFill>
            </a:endParaRPr>
          </a:p>
        </p:txBody>
      </p:sp>
      <p:sp>
        <p:nvSpPr>
          <p:cNvPr id="11" name="Rounded Rectangle 10"/>
          <p:cNvSpPr/>
          <p:nvPr/>
        </p:nvSpPr>
        <p:spPr bwMode="auto">
          <a:xfrm>
            <a:off x="7822754" y="2671301"/>
            <a:ext cx="1143000" cy="428625"/>
          </a:xfrm>
          <a:prstGeom prst="roundRect">
            <a:avLst/>
          </a:prstGeom>
          <a:solidFill>
            <a:schemeClr val="tx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smtClean="0">
                <a:solidFill>
                  <a:schemeClr val="tx1"/>
                </a:solidFill>
              </a:rPr>
              <a:t>Publication</a:t>
            </a:r>
            <a:endParaRPr lang="en-GB" sz="1200" dirty="0">
              <a:solidFill>
                <a:schemeClr val="tx1"/>
              </a:solidFill>
            </a:endParaRPr>
          </a:p>
        </p:txBody>
      </p:sp>
      <p:sp>
        <p:nvSpPr>
          <p:cNvPr id="29" name="Rounded Rectangle 28"/>
          <p:cNvSpPr/>
          <p:nvPr/>
        </p:nvSpPr>
        <p:spPr bwMode="auto">
          <a:xfrm>
            <a:off x="6608317" y="4427076"/>
            <a:ext cx="1071562" cy="398463"/>
          </a:xfrm>
          <a:prstGeom prst="roundRect">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Data analysis</a:t>
            </a:r>
          </a:p>
        </p:txBody>
      </p:sp>
      <p:pic>
        <p:nvPicPr>
          <p:cNvPr id="14347" name="Picture 36"/>
          <p:cNvPicPr>
            <a:picLocks noChangeAspect="1" noChangeArrowheads="1"/>
          </p:cNvPicPr>
          <p:nvPr/>
        </p:nvPicPr>
        <p:blipFill>
          <a:blip r:embed="rId2" cstate="print"/>
          <a:srcRect/>
          <a:stretch>
            <a:fillRect/>
          </a:stretch>
        </p:blipFill>
        <p:spPr bwMode="auto">
          <a:xfrm>
            <a:off x="1907704" y="3212976"/>
            <a:ext cx="1000125" cy="1252537"/>
          </a:xfrm>
          <a:prstGeom prst="rect">
            <a:avLst/>
          </a:prstGeom>
          <a:noFill/>
          <a:ln w="9525">
            <a:noFill/>
            <a:miter lim="800000"/>
            <a:headEnd/>
            <a:tailEnd/>
          </a:ln>
        </p:spPr>
      </p:pic>
      <p:pic>
        <p:nvPicPr>
          <p:cNvPr id="14348" name="Picture 29"/>
          <p:cNvPicPr>
            <a:picLocks noChangeAspect="1" noChangeArrowheads="1"/>
          </p:cNvPicPr>
          <p:nvPr/>
        </p:nvPicPr>
        <p:blipFill>
          <a:blip r:embed="rId3" cstate="print"/>
          <a:srcRect/>
          <a:stretch>
            <a:fillRect/>
          </a:stretch>
        </p:blipFill>
        <p:spPr bwMode="auto">
          <a:xfrm>
            <a:off x="6465442" y="3147551"/>
            <a:ext cx="1471612" cy="968375"/>
          </a:xfrm>
          <a:prstGeom prst="rect">
            <a:avLst/>
          </a:prstGeom>
          <a:noFill/>
          <a:ln w="9525">
            <a:noFill/>
            <a:miter lim="800000"/>
            <a:headEnd/>
            <a:tailEnd/>
          </a:ln>
        </p:spPr>
      </p:pic>
      <p:pic>
        <p:nvPicPr>
          <p:cNvPr id="14349" name="Picture 18"/>
          <p:cNvPicPr>
            <a:picLocks noChangeAspect="1" noChangeArrowheads="1"/>
          </p:cNvPicPr>
          <p:nvPr/>
        </p:nvPicPr>
        <p:blipFill>
          <a:blip r:embed="rId4" cstate="print"/>
          <a:srcRect/>
          <a:stretch>
            <a:fillRect/>
          </a:stretch>
        </p:blipFill>
        <p:spPr bwMode="auto">
          <a:xfrm>
            <a:off x="8039349" y="1451851"/>
            <a:ext cx="888627" cy="1138488"/>
          </a:xfrm>
          <a:prstGeom prst="rect">
            <a:avLst/>
          </a:prstGeom>
          <a:noFill/>
          <a:ln w="9525">
            <a:noFill/>
            <a:miter lim="800000"/>
            <a:headEnd/>
            <a:tailEnd/>
          </a:ln>
        </p:spPr>
      </p:pic>
      <p:cxnSp>
        <p:nvCxnSpPr>
          <p:cNvPr id="14351" name="Straight Arrow Connector 37"/>
          <p:cNvCxnSpPr>
            <a:cxnSpLocks noChangeShapeType="1"/>
          </p:cNvCxnSpPr>
          <p:nvPr/>
        </p:nvCxnSpPr>
        <p:spPr bwMode="auto">
          <a:xfrm rot="10800000" flipV="1">
            <a:off x="2376042" y="2347451"/>
            <a:ext cx="1439862" cy="287338"/>
          </a:xfrm>
          <a:prstGeom prst="straightConnector1">
            <a:avLst/>
          </a:prstGeom>
          <a:noFill/>
          <a:ln w="38100" algn="ctr">
            <a:solidFill>
              <a:schemeClr val="tx1"/>
            </a:solidFill>
            <a:round/>
            <a:headEnd/>
            <a:tailEnd type="arrow" w="med" len="med"/>
          </a:ln>
        </p:spPr>
      </p:cxnSp>
      <p:cxnSp>
        <p:nvCxnSpPr>
          <p:cNvPr id="14352" name="Straight Arrow Connector 39"/>
          <p:cNvCxnSpPr>
            <a:cxnSpLocks noChangeShapeType="1"/>
          </p:cNvCxnSpPr>
          <p:nvPr/>
        </p:nvCxnSpPr>
        <p:spPr bwMode="auto">
          <a:xfrm rot="10800000" flipV="1">
            <a:off x="3311079" y="2634789"/>
            <a:ext cx="1000125" cy="928687"/>
          </a:xfrm>
          <a:prstGeom prst="straightConnector1">
            <a:avLst/>
          </a:prstGeom>
          <a:noFill/>
          <a:ln w="38100" algn="ctr">
            <a:solidFill>
              <a:schemeClr val="tx1"/>
            </a:solidFill>
            <a:round/>
            <a:headEnd/>
            <a:tailEnd type="arrow" w="med" len="med"/>
          </a:ln>
        </p:spPr>
      </p:cxnSp>
      <p:cxnSp>
        <p:nvCxnSpPr>
          <p:cNvPr id="14353" name="Straight Arrow Connector 43"/>
          <p:cNvCxnSpPr>
            <a:cxnSpLocks noChangeShapeType="1"/>
          </p:cNvCxnSpPr>
          <p:nvPr/>
        </p:nvCxnSpPr>
        <p:spPr bwMode="auto">
          <a:xfrm rot="5400000">
            <a:off x="3955604" y="3014201"/>
            <a:ext cx="1000125" cy="409575"/>
          </a:xfrm>
          <a:prstGeom prst="straightConnector1">
            <a:avLst/>
          </a:prstGeom>
          <a:noFill/>
          <a:ln w="38100" algn="ctr">
            <a:solidFill>
              <a:schemeClr val="tx1"/>
            </a:solidFill>
            <a:round/>
            <a:headEnd/>
            <a:tailEnd type="arrow" w="med" len="med"/>
          </a:ln>
        </p:spPr>
      </p:cxnSp>
      <p:cxnSp>
        <p:nvCxnSpPr>
          <p:cNvPr id="14354" name="Straight Arrow Connector 53"/>
          <p:cNvCxnSpPr>
            <a:cxnSpLocks noChangeShapeType="1"/>
          </p:cNvCxnSpPr>
          <p:nvPr/>
        </p:nvCxnSpPr>
        <p:spPr bwMode="auto">
          <a:xfrm>
            <a:off x="5536754" y="2647489"/>
            <a:ext cx="857250" cy="571500"/>
          </a:xfrm>
          <a:prstGeom prst="straightConnector1">
            <a:avLst/>
          </a:prstGeom>
          <a:noFill/>
          <a:ln w="38100" algn="ctr">
            <a:solidFill>
              <a:schemeClr val="tx1"/>
            </a:solidFill>
            <a:round/>
            <a:headEnd/>
            <a:tailEnd type="arrow" w="med" len="med"/>
          </a:ln>
        </p:spPr>
      </p:cxnSp>
      <p:cxnSp>
        <p:nvCxnSpPr>
          <p:cNvPr id="14355" name="Straight Arrow Connector 60"/>
          <p:cNvCxnSpPr>
            <a:cxnSpLocks noChangeShapeType="1"/>
          </p:cNvCxnSpPr>
          <p:nvPr/>
        </p:nvCxnSpPr>
        <p:spPr bwMode="auto">
          <a:xfrm>
            <a:off x="6047929" y="2347451"/>
            <a:ext cx="1584325" cy="215900"/>
          </a:xfrm>
          <a:prstGeom prst="straightConnector1">
            <a:avLst/>
          </a:prstGeom>
          <a:noFill/>
          <a:ln w="38100" algn="ctr">
            <a:solidFill>
              <a:schemeClr val="tx1"/>
            </a:solidFill>
            <a:round/>
            <a:headEnd/>
            <a:tailEnd type="arrow" w="med" len="med"/>
          </a:ln>
        </p:spPr>
      </p:cxnSp>
      <p:pic>
        <p:nvPicPr>
          <p:cNvPr id="14356" name="Picture 21"/>
          <p:cNvPicPr>
            <a:picLocks noChangeAspect="1" noChangeArrowheads="1"/>
          </p:cNvPicPr>
          <p:nvPr/>
        </p:nvPicPr>
        <p:blipFill>
          <a:blip r:embed="rId5" cstate="print"/>
          <a:srcRect/>
          <a:stretch>
            <a:fillRect/>
          </a:stretch>
        </p:blipFill>
        <p:spPr bwMode="auto">
          <a:xfrm>
            <a:off x="5108129" y="3504739"/>
            <a:ext cx="1238250" cy="1314450"/>
          </a:xfrm>
          <a:prstGeom prst="rect">
            <a:avLst/>
          </a:prstGeom>
          <a:noFill/>
          <a:ln w="12700">
            <a:noFill/>
            <a:miter lim="800000"/>
            <a:headEnd/>
            <a:tailEnd/>
          </a:ln>
        </p:spPr>
      </p:pic>
      <p:cxnSp>
        <p:nvCxnSpPr>
          <p:cNvPr id="14357" name="Straight Arrow Connector 75"/>
          <p:cNvCxnSpPr>
            <a:cxnSpLocks noChangeShapeType="1"/>
          </p:cNvCxnSpPr>
          <p:nvPr/>
        </p:nvCxnSpPr>
        <p:spPr bwMode="auto">
          <a:xfrm rot="16200000" flipH="1">
            <a:off x="4884292" y="2852276"/>
            <a:ext cx="642938" cy="376237"/>
          </a:xfrm>
          <a:prstGeom prst="straightConnector1">
            <a:avLst/>
          </a:prstGeom>
          <a:noFill/>
          <a:ln w="38100" algn="ctr">
            <a:solidFill>
              <a:schemeClr val="tx1"/>
            </a:solidFill>
            <a:round/>
            <a:headEnd/>
            <a:tailEnd type="arrow" w="med" len="med"/>
          </a:ln>
        </p:spPr>
      </p:cxnSp>
      <p:pic>
        <p:nvPicPr>
          <p:cNvPr id="14358" name="Picture 82" descr="GEM%20Small%20Annotated%20Pic"/>
          <p:cNvPicPr>
            <a:picLocks noChangeAspect="1" noChangeArrowheads="1"/>
          </p:cNvPicPr>
          <p:nvPr/>
        </p:nvPicPr>
        <p:blipFill>
          <a:blip r:embed="rId6" cstate="print"/>
          <a:srcRect/>
          <a:stretch>
            <a:fillRect/>
          </a:stretch>
        </p:blipFill>
        <p:spPr bwMode="auto">
          <a:xfrm>
            <a:off x="3607942" y="3933364"/>
            <a:ext cx="1400175" cy="960437"/>
          </a:xfrm>
          <a:prstGeom prst="rect">
            <a:avLst/>
          </a:prstGeom>
          <a:noFill/>
          <a:ln w="9525">
            <a:noFill/>
            <a:miter lim="800000"/>
            <a:headEnd/>
            <a:tailEnd/>
          </a:ln>
        </p:spPr>
      </p:pic>
      <p:pic>
        <p:nvPicPr>
          <p:cNvPr id="14359" name="Picture 90" descr="PDF"/>
          <p:cNvPicPr>
            <a:picLocks noChangeAspect="1" noChangeArrowheads="1"/>
          </p:cNvPicPr>
          <p:nvPr/>
        </p:nvPicPr>
        <p:blipFill>
          <a:blip r:embed="rId7" cstate="print"/>
          <a:srcRect/>
          <a:stretch>
            <a:fillRect/>
          </a:stretch>
        </p:blipFill>
        <p:spPr bwMode="auto">
          <a:xfrm>
            <a:off x="1250504" y="1700808"/>
            <a:ext cx="915988" cy="1257300"/>
          </a:xfrm>
          <a:prstGeom prst="rect">
            <a:avLst/>
          </a:prstGeom>
          <a:noFill/>
          <a:ln w="9525">
            <a:noFill/>
            <a:miter lim="800000"/>
            <a:headEnd/>
            <a:tailEnd/>
          </a:ln>
        </p:spPr>
      </p:pic>
      <p:grpSp>
        <p:nvGrpSpPr>
          <p:cNvPr id="3" name="Group 38"/>
          <p:cNvGrpSpPr>
            <a:grpSpLocks/>
          </p:cNvGrpSpPr>
          <p:nvPr/>
        </p:nvGrpSpPr>
        <p:grpSpPr bwMode="auto">
          <a:xfrm>
            <a:off x="771079" y="1751205"/>
            <a:ext cx="8229600" cy="1028045"/>
            <a:chOff x="639730" y="903085"/>
            <a:chExt cx="8229600" cy="1028789"/>
          </a:xfrm>
        </p:grpSpPr>
        <p:pic>
          <p:nvPicPr>
            <p:cNvPr id="14361" name="Picture 7" descr="icat_logo_small"/>
            <p:cNvPicPr>
              <a:picLocks noChangeAspect="1" noChangeArrowheads="1"/>
            </p:cNvPicPr>
            <p:nvPr/>
          </p:nvPicPr>
          <p:blipFill>
            <a:blip r:embed="rId8" cstate="print"/>
            <a:srcRect/>
            <a:stretch>
              <a:fillRect/>
            </a:stretch>
          </p:blipFill>
          <p:spPr bwMode="auto">
            <a:xfrm>
              <a:off x="4116107" y="903085"/>
              <a:ext cx="1368152" cy="812764"/>
            </a:xfrm>
            <a:prstGeom prst="rect">
              <a:avLst/>
            </a:prstGeom>
            <a:noFill/>
            <a:ln w="9525">
              <a:noFill/>
              <a:miter lim="800000"/>
              <a:headEnd/>
              <a:tailEnd/>
            </a:ln>
          </p:spPr>
        </p:pic>
        <p:sp>
          <p:nvSpPr>
            <p:cNvPr id="37" name="Title 3"/>
            <p:cNvSpPr txBox="1">
              <a:spLocks/>
            </p:cNvSpPr>
            <p:nvPr/>
          </p:nvSpPr>
          <p:spPr bwMode="auto">
            <a:xfrm>
              <a:off x="639730" y="1348841"/>
              <a:ext cx="8229600" cy="583033"/>
            </a:xfrm>
            <a:prstGeom prst="rect">
              <a:avLst/>
            </a:prstGeom>
            <a:noFill/>
            <a:ln w="9525">
              <a:noFill/>
              <a:miter lim="800000"/>
              <a:headEnd/>
              <a:tailEnd/>
            </a:ln>
          </p:spPr>
          <p:txBody>
            <a:bodyPr anchor="ctr">
              <a:normAutofit fontScale="97500"/>
            </a:bodyPr>
            <a:lstStyle/>
            <a:p>
              <a:pPr algn="ctr" eaLnBrk="0" fontAlgn="auto" hangingPunct="0">
                <a:spcAft>
                  <a:spcPts val="0"/>
                </a:spcAft>
                <a:defRPr/>
              </a:pPr>
              <a:r>
                <a:rPr lang="en-GB" sz="1600" dirty="0">
                  <a:latin typeface="+mj-lt"/>
                  <a:ea typeface="+mj-ea"/>
                  <a:cs typeface="+mj-cs"/>
                </a:rPr>
                <a:t>Metadata </a:t>
              </a:r>
              <a:r>
                <a:rPr lang="en-GB" sz="1600" dirty="0" smtClean="0">
                  <a:latin typeface="+mj-lt"/>
                  <a:ea typeface="+mj-ea"/>
                  <a:cs typeface="+mj-cs"/>
                </a:rPr>
                <a:t>Catalogue</a:t>
              </a:r>
              <a:endParaRPr lang="en-GB" sz="1600" dirty="0">
                <a:latin typeface="+mj-lt"/>
                <a:ea typeface="+mj-ea"/>
                <a:cs typeface="+mj-cs"/>
              </a:endParaRPr>
            </a:p>
          </p:txBody>
        </p:sp>
      </p:grpSp>
      <p:sp>
        <p:nvSpPr>
          <p:cNvPr id="35" name="TextBox 34"/>
          <p:cNvSpPr txBox="1"/>
          <p:nvPr/>
        </p:nvSpPr>
        <p:spPr>
          <a:xfrm>
            <a:off x="7020272" y="5210036"/>
            <a:ext cx="1656184" cy="523220"/>
          </a:xfrm>
          <a:prstGeom prst="rect">
            <a:avLst/>
          </a:prstGeom>
          <a:solidFill>
            <a:schemeClr val="accent1">
              <a:lumMod val="40000"/>
              <a:lumOff val="60000"/>
            </a:schemeClr>
          </a:solidFill>
          <a:ln>
            <a:solidFill>
              <a:schemeClr val="tx1"/>
            </a:solidFill>
          </a:ln>
        </p:spPr>
        <p:txBody>
          <a:bodyPr wrap="square" rtlCol="0">
            <a:spAutoFit/>
          </a:bodyPr>
          <a:lstStyle/>
          <a:p>
            <a:r>
              <a:rPr lang="en-GB" sz="2800" b="1" dirty="0" err="1" smtClean="0"/>
              <a:t>PanSoft</a:t>
            </a:r>
            <a:endParaRPr lang="en-GB" sz="2800" b="1" dirty="0"/>
          </a:p>
        </p:txBody>
      </p:sp>
      <p:sp>
        <p:nvSpPr>
          <p:cNvPr id="43" name="TextBox 42"/>
          <p:cNvSpPr txBox="1"/>
          <p:nvPr/>
        </p:nvSpPr>
        <p:spPr>
          <a:xfrm>
            <a:off x="2450801" y="5949280"/>
            <a:ext cx="3633367" cy="646331"/>
          </a:xfrm>
          <a:prstGeom prst="rect">
            <a:avLst/>
          </a:prstGeom>
          <a:noFill/>
        </p:spPr>
        <p:txBody>
          <a:bodyPr wrap="none" rtlCol="0">
            <a:spAutoFit/>
          </a:bodyPr>
          <a:lstStyle/>
          <a:p>
            <a:pPr algn="ctr"/>
            <a:r>
              <a:rPr lang="en-GB" dirty="0" smtClean="0"/>
              <a:t>Services on top of ICAT: </a:t>
            </a:r>
          </a:p>
          <a:p>
            <a:pPr algn="ctr"/>
            <a:r>
              <a:rPr lang="en-GB" dirty="0" smtClean="0"/>
              <a:t>DOI, </a:t>
            </a:r>
            <a:r>
              <a:rPr lang="en-GB" dirty="0" err="1" smtClean="0"/>
              <a:t>TopCAT</a:t>
            </a:r>
            <a:r>
              <a:rPr lang="en-GB" dirty="0" smtClean="0"/>
              <a:t>, Eclipse ICAT Explorer ... </a:t>
            </a:r>
            <a:endParaRPr lang="en-GB"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3"/>
          <p:cNvSpPr>
            <a:spLocks noGrp="1"/>
          </p:cNvSpPr>
          <p:nvPr>
            <p:ph type="title"/>
          </p:nvPr>
        </p:nvSpPr>
        <p:spPr>
          <a:xfrm>
            <a:off x="590872" y="254099"/>
            <a:ext cx="8229600" cy="582613"/>
          </a:xfrm>
        </p:spPr>
        <p:txBody>
          <a:bodyPr>
            <a:noAutofit/>
          </a:bodyPr>
          <a:lstStyle/>
          <a:p>
            <a:pPr algn="ctr" eaLnBrk="1" hangingPunct="1"/>
            <a:r>
              <a:rPr lang="en-GB" dirty="0" smtClean="0"/>
              <a:t>Data Continuum</a:t>
            </a:r>
          </a:p>
        </p:txBody>
      </p:sp>
      <p:sp>
        <p:nvSpPr>
          <p:cNvPr id="70" name="Arc 69"/>
          <p:cNvSpPr/>
          <p:nvPr/>
        </p:nvSpPr>
        <p:spPr bwMode="auto">
          <a:xfrm rot="5400000">
            <a:off x="786160" y="-3082304"/>
            <a:ext cx="7429501" cy="8786813"/>
          </a:xfrm>
          <a:prstGeom prst="arc">
            <a:avLst>
              <a:gd name="adj1" fmla="val 16167584"/>
              <a:gd name="adj2" fmla="val 5300429"/>
            </a:avLst>
          </a:prstGeom>
          <a:ln w="38100"/>
        </p:spPr>
        <p:style>
          <a:lnRef idx="1">
            <a:schemeClr val="accent1"/>
          </a:lnRef>
          <a:fillRef idx="0">
            <a:schemeClr val="accent1"/>
          </a:fillRef>
          <a:effectRef idx="0">
            <a:schemeClr val="accent1"/>
          </a:effectRef>
          <a:fontRef idx="minor">
            <a:schemeClr val="tx1"/>
          </a:fontRef>
        </p:style>
        <p:txBody>
          <a:bodyPr anchor="ctr"/>
          <a:lstStyle/>
          <a:p>
            <a:pPr algn="ctr" fontAlgn="auto">
              <a:spcBef>
                <a:spcPts val="0"/>
              </a:spcBef>
              <a:spcAft>
                <a:spcPts val="0"/>
              </a:spcAft>
              <a:defRPr/>
            </a:pPr>
            <a:endParaRPr lang="en-GB"/>
          </a:p>
        </p:txBody>
      </p:sp>
      <p:sp>
        <p:nvSpPr>
          <p:cNvPr id="6" name="Rounded Rectangle 5"/>
          <p:cNvSpPr/>
          <p:nvPr/>
        </p:nvSpPr>
        <p:spPr bwMode="auto">
          <a:xfrm>
            <a:off x="250379" y="2525540"/>
            <a:ext cx="914400" cy="428625"/>
          </a:xfrm>
          <a:prstGeom prst="roundRect">
            <a:avLst/>
          </a:prstGeom>
          <a:solidFill>
            <a:schemeClr val="accent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Proposal</a:t>
            </a:r>
          </a:p>
        </p:txBody>
      </p:sp>
      <p:sp>
        <p:nvSpPr>
          <p:cNvPr id="7" name="Rounded Rectangle 6"/>
          <p:cNvSpPr/>
          <p:nvPr/>
        </p:nvSpPr>
        <p:spPr bwMode="auto">
          <a:xfrm>
            <a:off x="1107629" y="3841578"/>
            <a:ext cx="985838" cy="357187"/>
          </a:xfrm>
          <a:prstGeom prst="roundRect">
            <a:avLst/>
          </a:prstGeom>
          <a:solidFill>
            <a:schemeClr val="accent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Approval </a:t>
            </a:r>
          </a:p>
        </p:txBody>
      </p:sp>
      <p:sp>
        <p:nvSpPr>
          <p:cNvPr id="8" name="Rounded Rectangle 7"/>
          <p:cNvSpPr/>
          <p:nvPr/>
        </p:nvSpPr>
        <p:spPr bwMode="auto">
          <a:xfrm>
            <a:off x="2322067" y="4597228"/>
            <a:ext cx="1143000" cy="428625"/>
          </a:xfrm>
          <a:prstGeom prst="roundRect">
            <a:avLst/>
          </a:prstGeom>
          <a:solidFill>
            <a:schemeClr val="accent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Scheduling</a:t>
            </a:r>
          </a:p>
        </p:txBody>
      </p:sp>
      <p:sp>
        <p:nvSpPr>
          <p:cNvPr id="9" name="Rounded Rectangle 8"/>
          <p:cNvSpPr/>
          <p:nvPr/>
        </p:nvSpPr>
        <p:spPr bwMode="auto">
          <a:xfrm>
            <a:off x="3822254" y="4811540"/>
            <a:ext cx="1143000" cy="428625"/>
          </a:xfrm>
          <a:prstGeom prst="roundRect">
            <a:avLst/>
          </a:prstGeom>
          <a:solidFill>
            <a:schemeClr val="accent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Experiment</a:t>
            </a:r>
          </a:p>
        </p:txBody>
      </p:sp>
      <p:sp>
        <p:nvSpPr>
          <p:cNvPr id="10" name="Rounded Rectangle 9"/>
          <p:cNvSpPr/>
          <p:nvPr/>
        </p:nvSpPr>
        <p:spPr bwMode="auto">
          <a:xfrm>
            <a:off x="5322442" y="4668665"/>
            <a:ext cx="1071562" cy="398463"/>
          </a:xfrm>
          <a:prstGeom prst="roundRect">
            <a:avLst/>
          </a:prstGeom>
          <a:solidFill>
            <a:schemeClr val="tx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Data </a:t>
            </a:r>
            <a:r>
              <a:rPr lang="en-GB" sz="1200" dirty="0" smtClean="0">
                <a:solidFill>
                  <a:schemeClr val="tx1"/>
                </a:solidFill>
              </a:rPr>
              <a:t>reduction</a:t>
            </a:r>
            <a:endParaRPr lang="en-GB" sz="1200" dirty="0">
              <a:solidFill>
                <a:schemeClr val="tx1"/>
              </a:solidFill>
            </a:endParaRPr>
          </a:p>
        </p:txBody>
      </p:sp>
      <p:sp>
        <p:nvSpPr>
          <p:cNvPr id="11" name="Rounded Rectangle 10"/>
          <p:cNvSpPr/>
          <p:nvPr/>
        </p:nvSpPr>
        <p:spPr bwMode="auto">
          <a:xfrm>
            <a:off x="7822754" y="2341390"/>
            <a:ext cx="1143000" cy="428625"/>
          </a:xfrm>
          <a:prstGeom prst="roundRect">
            <a:avLst/>
          </a:prstGeom>
          <a:solidFill>
            <a:schemeClr val="accent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smtClean="0">
                <a:solidFill>
                  <a:schemeClr val="tx1"/>
                </a:solidFill>
              </a:rPr>
              <a:t>Publication</a:t>
            </a:r>
            <a:endParaRPr lang="en-GB" sz="1200" dirty="0">
              <a:solidFill>
                <a:schemeClr val="tx1"/>
              </a:solidFill>
            </a:endParaRPr>
          </a:p>
        </p:txBody>
      </p:sp>
      <p:sp>
        <p:nvSpPr>
          <p:cNvPr id="29" name="Rounded Rectangle 28"/>
          <p:cNvSpPr/>
          <p:nvPr/>
        </p:nvSpPr>
        <p:spPr bwMode="auto">
          <a:xfrm>
            <a:off x="6608317" y="4097165"/>
            <a:ext cx="1071562" cy="398463"/>
          </a:xfrm>
          <a:prstGeom prst="roundRect">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sz="1200" dirty="0">
                <a:solidFill>
                  <a:schemeClr val="tx1"/>
                </a:solidFill>
              </a:rPr>
              <a:t>Data analysis</a:t>
            </a:r>
          </a:p>
        </p:txBody>
      </p:sp>
      <p:pic>
        <p:nvPicPr>
          <p:cNvPr id="14347" name="Picture 36"/>
          <p:cNvPicPr>
            <a:picLocks noChangeAspect="1" noChangeArrowheads="1"/>
          </p:cNvPicPr>
          <p:nvPr/>
        </p:nvPicPr>
        <p:blipFill>
          <a:blip r:embed="rId3" cstate="print"/>
          <a:srcRect/>
          <a:stretch>
            <a:fillRect/>
          </a:stretch>
        </p:blipFill>
        <p:spPr bwMode="auto">
          <a:xfrm>
            <a:off x="2179192" y="3031953"/>
            <a:ext cx="1000125" cy="1252537"/>
          </a:xfrm>
          <a:prstGeom prst="rect">
            <a:avLst/>
          </a:prstGeom>
          <a:noFill/>
          <a:ln w="9525">
            <a:noFill/>
            <a:miter lim="800000"/>
            <a:headEnd/>
            <a:tailEnd/>
          </a:ln>
        </p:spPr>
      </p:pic>
      <p:pic>
        <p:nvPicPr>
          <p:cNvPr id="14348" name="Picture 29"/>
          <p:cNvPicPr>
            <a:picLocks noChangeAspect="1" noChangeArrowheads="1"/>
          </p:cNvPicPr>
          <p:nvPr/>
        </p:nvPicPr>
        <p:blipFill>
          <a:blip r:embed="rId4" cstate="print"/>
          <a:srcRect/>
          <a:stretch>
            <a:fillRect/>
          </a:stretch>
        </p:blipFill>
        <p:spPr bwMode="auto">
          <a:xfrm>
            <a:off x="6465442" y="2817640"/>
            <a:ext cx="1471612" cy="968375"/>
          </a:xfrm>
          <a:prstGeom prst="rect">
            <a:avLst/>
          </a:prstGeom>
          <a:noFill/>
          <a:ln w="9525">
            <a:noFill/>
            <a:miter lim="800000"/>
            <a:headEnd/>
            <a:tailEnd/>
          </a:ln>
        </p:spPr>
      </p:pic>
      <p:pic>
        <p:nvPicPr>
          <p:cNvPr id="14349" name="Picture 18"/>
          <p:cNvPicPr>
            <a:picLocks noChangeAspect="1" noChangeArrowheads="1"/>
          </p:cNvPicPr>
          <p:nvPr/>
        </p:nvPicPr>
        <p:blipFill>
          <a:blip r:embed="rId5" cstate="print"/>
          <a:srcRect/>
          <a:stretch>
            <a:fillRect/>
          </a:stretch>
        </p:blipFill>
        <p:spPr bwMode="auto">
          <a:xfrm>
            <a:off x="8039349" y="1121940"/>
            <a:ext cx="888627" cy="1138488"/>
          </a:xfrm>
          <a:prstGeom prst="rect">
            <a:avLst/>
          </a:prstGeom>
          <a:noFill/>
          <a:ln w="9525">
            <a:noFill/>
            <a:miter lim="800000"/>
            <a:headEnd/>
            <a:tailEnd/>
          </a:ln>
        </p:spPr>
      </p:pic>
      <p:cxnSp>
        <p:nvCxnSpPr>
          <p:cNvPr id="14351" name="Straight Arrow Connector 37"/>
          <p:cNvCxnSpPr>
            <a:cxnSpLocks noChangeShapeType="1"/>
          </p:cNvCxnSpPr>
          <p:nvPr/>
        </p:nvCxnSpPr>
        <p:spPr bwMode="auto">
          <a:xfrm rot="10800000" flipV="1">
            <a:off x="2376042" y="2017540"/>
            <a:ext cx="1439862" cy="287338"/>
          </a:xfrm>
          <a:prstGeom prst="straightConnector1">
            <a:avLst/>
          </a:prstGeom>
          <a:noFill/>
          <a:ln w="38100" algn="ctr">
            <a:solidFill>
              <a:schemeClr val="tx1"/>
            </a:solidFill>
            <a:round/>
            <a:headEnd/>
            <a:tailEnd type="arrow" w="med" len="med"/>
          </a:ln>
        </p:spPr>
      </p:cxnSp>
      <p:cxnSp>
        <p:nvCxnSpPr>
          <p:cNvPr id="14352" name="Straight Arrow Connector 39"/>
          <p:cNvCxnSpPr>
            <a:cxnSpLocks noChangeShapeType="1"/>
          </p:cNvCxnSpPr>
          <p:nvPr/>
        </p:nvCxnSpPr>
        <p:spPr bwMode="auto">
          <a:xfrm rot="10800000" flipV="1">
            <a:off x="3311079" y="2304878"/>
            <a:ext cx="1000125" cy="928687"/>
          </a:xfrm>
          <a:prstGeom prst="straightConnector1">
            <a:avLst/>
          </a:prstGeom>
          <a:noFill/>
          <a:ln w="38100" algn="ctr">
            <a:solidFill>
              <a:schemeClr val="tx1"/>
            </a:solidFill>
            <a:round/>
            <a:headEnd/>
            <a:tailEnd type="arrow" w="med" len="med"/>
          </a:ln>
        </p:spPr>
      </p:cxnSp>
      <p:cxnSp>
        <p:nvCxnSpPr>
          <p:cNvPr id="14353" name="Straight Arrow Connector 43"/>
          <p:cNvCxnSpPr>
            <a:cxnSpLocks noChangeShapeType="1"/>
          </p:cNvCxnSpPr>
          <p:nvPr/>
        </p:nvCxnSpPr>
        <p:spPr bwMode="auto">
          <a:xfrm rot="5400000">
            <a:off x="3955604" y="2684290"/>
            <a:ext cx="1000125" cy="409575"/>
          </a:xfrm>
          <a:prstGeom prst="straightConnector1">
            <a:avLst/>
          </a:prstGeom>
          <a:noFill/>
          <a:ln w="38100" algn="ctr">
            <a:solidFill>
              <a:schemeClr val="tx1"/>
            </a:solidFill>
            <a:round/>
            <a:headEnd/>
            <a:tailEnd type="arrow" w="med" len="med"/>
          </a:ln>
        </p:spPr>
      </p:cxnSp>
      <p:cxnSp>
        <p:nvCxnSpPr>
          <p:cNvPr id="14354" name="Straight Arrow Connector 53"/>
          <p:cNvCxnSpPr>
            <a:cxnSpLocks noChangeShapeType="1"/>
          </p:cNvCxnSpPr>
          <p:nvPr/>
        </p:nvCxnSpPr>
        <p:spPr bwMode="auto">
          <a:xfrm>
            <a:off x="5536754" y="2317578"/>
            <a:ext cx="857250" cy="571500"/>
          </a:xfrm>
          <a:prstGeom prst="straightConnector1">
            <a:avLst/>
          </a:prstGeom>
          <a:noFill/>
          <a:ln w="38100" algn="ctr">
            <a:solidFill>
              <a:schemeClr val="tx1"/>
            </a:solidFill>
            <a:round/>
            <a:headEnd/>
            <a:tailEnd type="arrow" w="med" len="med"/>
          </a:ln>
        </p:spPr>
      </p:cxnSp>
      <p:cxnSp>
        <p:nvCxnSpPr>
          <p:cNvPr id="14355" name="Straight Arrow Connector 60"/>
          <p:cNvCxnSpPr>
            <a:cxnSpLocks noChangeShapeType="1"/>
          </p:cNvCxnSpPr>
          <p:nvPr/>
        </p:nvCxnSpPr>
        <p:spPr bwMode="auto">
          <a:xfrm>
            <a:off x="6047929" y="2017540"/>
            <a:ext cx="1584325" cy="215900"/>
          </a:xfrm>
          <a:prstGeom prst="straightConnector1">
            <a:avLst/>
          </a:prstGeom>
          <a:noFill/>
          <a:ln w="38100" algn="ctr">
            <a:solidFill>
              <a:schemeClr val="tx1"/>
            </a:solidFill>
            <a:round/>
            <a:headEnd/>
            <a:tailEnd type="arrow" w="med" len="med"/>
          </a:ln>
        </p:spPr>
      </p:cxnSp>
      <p:pic>
        <p:nvPicPr>
          <p:cNvPr id="14356" name="Picture 21"/>
          <p:cNvPicPr>
            <a:picLocks noChangeAspect="1" noChangeArrowheads="1"/>
          </p:cNvPicPr>
          <p:nvPr/>
        </p:nvPicPr>
        <p:blipFill>
          <a:blip r:embed="rId6" cstate="print"/>
          <a:srcRect/>
          <a:stretch>
            <a:fillRect/>
          </a:stretch>
        </p:blipFill>
        <p:spPr bwMode="auto">
          <a:xfrm>
            <a:off x="5108129" y="3174828"/>
            <a:ext cx="1238250" cy="1314450"/>
          </a:xfrm>
          <a:prstGeom prst="rect">
            <a:avLst/>
          </a:prstGeom>
          <a:noFill/>
          <a:ln w="12700">
            <a:noFill/>
            <a:miter lim="800000"/>
            <a:headEnd/>
            <a:tailEnd/>
          </a:ln>
        </p:spPr>
      </p:pic>
      <p:cxnSp>
        <p:nvCxnSpPr>
          <p:cNvPr id="14357" name="Straight Arrow Connector 75"/>
          <p:cNvCxnSpPr>
            <a:cxnSpLocks noChangeShapeType="1"/>
          </p:cNvCxnSpPr>
          <p:nvPr/>
        </p:nvCxnSpPr>
        <p:spPr bwMode="auto">
          <a:xfrm rot="16200000" flipH="1">
            <a:off x="4884292" y="2522365"/>
            <a:ext cx="642938" cy="376237"/>
          </a:xfrm>
          <a:prstGeom prst="straightConnector1">
            <a:avLst/>
          </a:prstGeom>
          <a:noFill/>
          <a:ln w="38100" algn="ctr">
            <a:solidFill>
              <a:schemeClr val="tx1"/>
            </a:solidFill>
            <a:round/>
            <a:headEnd/>
            <a:tailEnd type="arrow" w="med" len="med"/>
          </a:ln>
        </p:spPr>
      </p:cxnSp>
      <p:pic>
        <p:nvPicPr>
          <p:cNvPr id="14358" name="Picture 82" descr="GEM%20Small%20Annotated%20Pic"/>
          <p:cNvPicPr>
            <a:picLocks noChangeAspect="1" noChangeArrowheads="1"/>
          </p:cNvPicPr>
          <p:nvPr/>
        </p:nvPicPr>
        <p:blipFill>
          <a:blip r:embed="rId7" cstate="print"/>
          <a:srcRect/>
          <a:stretch>
            <a:fillRect/>
          </a:stretch>
        </p:blipFill>
        <p:spPr bwMode="auto">
          <a:xfrm>
            <a:off x="3607942" y="3603453"/>
            <a:ext cx="1400175" cy="960437"/>
          </a:xfrm>
          <a:prstGeom prst="rect">
            <a:avLst/>
          </a:prstGeom>
          <a:noFill/>
          <a:ln w="9525">
            <a:noFill/>
            <a:miter lim="800000"/>
            <a:headEnd/>
            <a:tailEnd/>
          </a:ln>
        </p:spPr>
      </p:pic>
      <p:pic>
        <p:nvPicPr>
          <p:cNvPr id="14359" name="Picture 90" descr="PDF"/>
          <p:cNvPicPr>
            <a:picLocks noChangeAspect="1" noChangeArrowheads="1"/>
          </p:cNvPicPr>
          <p:nvPr/>
        </p:nvPicPr>
        <p:blipFill>
          <a:blip r:embed="rId8" cstate="print"/>
          <a:srcRect/>
          <a:stretch>
            <a:fillRect/>
          </a:stretch>
        </p:blipFill>
        <p:spPr bwMode="auto">
          <a:xfrm>
            <a:off x="1250504" y="1460328"/>
            <a:ext cx="915988" cy="1257300"/>
          </a:xfrm>
          <a:prstGeom prst="rect">
            <a:avLst/>
          </a:prstGeom>
          <a:noFill/>
          <a:ln w="9525">
            <a:noFill/>
            <a:miter lim="800000"/>
            <a:headEnd/>
            <a:tailEnd/>
          </a:ln>
        </p:spPr>
      </p:pic>
      <p:grpSp>
        <p:nvGrpSpPr>
          <p:cNvPr id="3" name="Group 38"/>
          <p:cNvGrpSpPr>
            <a:grpSpLocks/>
          </p:cNvGrpSpPr>
          <p:nvPr/>
        </p:nvGrpSpPr>
        <p:grpSpPr bwMode="auto">
          <a:xfrm>
            <a:off x="771079" y="1154873"/>
            <a:ext cx="8229600" cy="1028045"/>
            <a:chOff x="639730" y="903085"/>
            <a:chExt cx="8229600" cy="1028789"/>
          </a:xfrm>
        </p:grpSpPr>
        <p:pic>
          <p:nvPicPr>
            <p:cNvPr id="14361" name="Picture 7" descr="icat_logo_small"/>
            <p:cNvPicPr>
              <a:picLocks noChangeAspect="1" noChangeArrowheads="1"/>
            </p:cNvPicPr>
            <p:nvPr/>
          </p:nvPicPr>
          <p:blipFill>
            <a:blip r:embed="rId9" cstate="print"/>
            <a:srcRect/>
            <a:stretch>
              <a:fillRect/>
            </a:stretch>
          </p:blipFill>
          <p:spPr bwMode="auto">
            <a:xfrm>
              <a:off x="4116107" y="903085"/>
              <a:ext cx="1368152" cy="812764"/>
            </a:xfrm>
            <a:prstGeom prst="rect">
              <a:avLst/>
            </a:prstGeom>
            <a:noFill/>
            <a:ln w="9525">
              <a:noFill/>
              <a:miter lim="800000"/>
              <a:headEnd/>
              <a:tailEnd/>
            </a:ln>
          </p:spPr>
        </p:pic>
        <p:sp>
          <p:nvSpPr>
            <p:cNvPr id="37" name="Title 3"/>
            <p:cNvSpPr txBox="1">
              <a:spLocks/>
            </p:cNvSpPr>
            <p:nvPr/>
          </p:nvSpPr>
          <p:spPr bwMode="auto">
            <a:xfrm>
              <a:off x="639730" y="1348841"/>
              <a:ext cx="8229600" cy="583033"/>
            </a:xfrm>
            <a:prstGeom prst="rect">
              <a:avLst/>
            </a:prstGeom>
            <a:noFill/>
            <a:ln w="9525">
              <a:noFill/>
              <a:miter lim="800000"/>
              <a:headEnd/>
              <a:tailEnd/>
            </a:ln>
          </p:spPr>
          <p:txBody>
            <a:bodyPr anchor="ctr">
              <a:normAutofit fontScale="97500"/>
            </a:bodyPr>
            <a:lstStyle/>
            <a:p>
              <a:pPr algn="ctr" eaLnBrk="0" fontAlgn="auto" hangingPunct="0">
                <a:spcAft>
                  <a:spcPts val="0"/>
                </a:spcAft>
                <a:defRPr/>
              </a:pPr>
              <a:r>
                <a:rPr lang="en-GB" sz="1600" dirty="0">
                  <a:latin typeface="+mj-lt"/>
                  <a:ea typeface="+mj-ea"/>
                  <a:cs typeface="+mj-cs"/>
                </a:rPr>
                <a:t>Metadata </a:t>
              </a:r>
              <a:r>
                <a:rPr lang="en-GB" sz="1600" dirty="0" smtClean="0">
                  <a:latin typeface="+mj-lt"/>
                  <a:ea typeface="+mj-ea"/>
                  <a:cs typeface="+mj-cs"/>
                </a:rPr>
                <a:t>Catalogue</a:t>
              </a:r>
              <a:endParaRPr lang="en-GB" sz="1600" dirty="0">
                <a:latin typeface="+mj-lt"/>
                <a:ea typeface="+mj-ea"/>
                <a:cs typeface="+mj-cs"/>
              </a:endParaRPr>
            </a:p>
          </p:txBody>
        </p:sp>
      </p:grpSp>
      <p:sp>
        <p:nvSpPr>
          <p:cNvPr id="35" name="TextBox 34"/>
          <p:cNvSpPr txBox="1"/>
          <p:nvPr/>
        </p:nvSpPr>
        <p:spPr>
          <a:xfrm>
            <a:off x="6660232" y="4653136"/>
            <a:ext cx="1368152" cy="523220"/>
          </a:xfrm>
          <a:prstGeom prst="rect">
            <a:avLst/>
          </a:prstGeom>
          <a:solidFill>
            <a:schemeClr val="accent1">
              <a:lumMod val="40000"/>
              <a:lumOff val="60000"/>
            </a:schemeClr>
          </a:solidFill>
          <a:ln>
            <a:solidFill>
              <a:schemeClr val="tx1"/>
            </a:solidFill>
          </a:ln>
        </p:spPr>
        <p:txBody>
          <a:bodyPr wrap="square" rtlCol="0">
            <a:spAutoFit/>
          </a:bodyPr>
          <a:lstStyle/>
          <a:p>
            <a:r>
              <a:rPr lang="en-GB" sz="2800" b="1" dirty="0" err="1" smtClean="0"/>
              <a:t>PanSoft</a:t>
            </a:r>
            <a:endParaRPr lang="en-GB" sz="2800" b="1" dirty="0"/>
          </a:p>
        </p:txBody>
      </p:sp>
      <p:sp>
        <p:nvSpPr>
          <p:cNvPr id="30" name="Rectangle 29"/>
          <p:cNvSpPr/>
          <p:nvPr/>
        </p:nvSpPr>
        <p:spPr>
          <a:xfrm>
            <a:off x="5004048" y="2204864"/>
            <a:ext cx="4032448" cy="3024336"/>
          </a:xfrm>
          <a:prstGeom prst="rect">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cxnSp>
        <p:nvCxnSpPr>
          <p:cNvPr id="33" name="Straight Arrow Connector 32"/>
          <p:cNvCxnSpPr/>
          <p:nvPr/>
        </p:nvCxnSpPr>
        <p:spPr>
          <a:xfrm flipV="1">
            <a:off x="6516216" y="5331337"/>
            <a:ext cx="0" cy="401919"/>
          </a:xfrm>
          <a:prstGeom prst="straightConnector1">
            <a:avLst/>
          </a:prstGeom>
          <a:ln w="28575">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34" name="TextBox 33"/>
          <p:cNvSpPr txBox="1"/>
          <p:nvPr/>
        </p:nvSpPr>
        <p:spPr>
          <a:xfrm>
            <a:off x="3131840" y="5517232"/>
            <a:ext cx="4536755" cy="1169551"/>
          </a:xfrm>
          <a:prstGeom prst="rect">
            <a:avLst/>
          </a:prstGeom>
          <a:noFill/>
        </p:spPr>
        <p:txBody>
          <a:bodyPr wrap="none" rtlCol="0">
            <a:spAutoFit/>
          </a:bodyPr>
          <a:lstStyle/>
          <a:p>
            <a:pPr>
              <a:buFont typeface="Arial" pitchFamily="34" charset="0"/>
              <a:buChar char="•"/>
            </a:pPr>
            <a:r>
              <a:rPr lang="en-GB" sz="1400" dirty="0" smtClean="0"/>
              <a:t> These are with users.</a:t>
            </a:r>
          </a:p>
          <a:p>
            <a:pPr>
              <a:buFont typeface="Arial" pitchFamily="34" charset="0"/>
              <a:buChar char="•"/>
            </a:pPr>
            <a:r>
              <a:rPr lang="en-GB" sz="1400" dirty="0" smtClean="0"/>
              <a:t> Traditionally, these, although very useful for data </a:t>
            </a:r>
            <a:r>
              <a:rPr lang="en-GB" sz="1400" i="1" dirty="0" smtClean="0"/>
              <a:t>citation</a:t>
            </a:r>
            <a:r>
              <a:rPr lang="en-GB" sz="1400" dirty="0" smtClean="0"/>
              <a:t>, </a:t>
            </a:r>
          </a:p>
          <a:p>
            <a:r>
              <a:rPr lang="en-GB" sz="1400" i="1" dirty="0" smtClean="0"/>
              <a:t>reuse and sharing</a:t>
            </a:r>
            <a:r>
              <a:rPr lang="en-GB" sz="1400" dirty="0" smtClean="0"/>
              <a:t>, are very difficult to capture!</a:t>
            </a:r>
          </a:p>
          <a:p>
            <a:pPr>
              <a:buFont typeface="Arial" pitchFamily="34" charset="0"/>
              <a:buChar char="•"/>
            </a:pPr>
            <a:r>
              <a:rPr lang="en-GB" sz="1400" dirty="0" smtClean="0"/>
              <a:t> Practices vary from individuals to individuals,</a:t>
            </a:r>
          </a:p>
          <a:p>
            <a:r>
              <a:rPr lang="en-GB" sz="1400" dirty="0" smtClean="0"/>
              <a:t>and from institutions to institutions</a:t>
            </a:r>
            <a:endParaRPr lang="en-GB" sz="1400" dirty="0"/>
          </a:p>
        </p:txBody>
      </p:sp>
      <p:sp>
        <p:nvSpPr>
          <p:cNvPr id="41" name="Rounded Rectangle 40"/>
          <p:cNvSpPr/>
          <p:nvPr/>
        </p:nvSpPr>
        <p:spPr bwMode="auto">
          <a:xfrm>
            <a:off x="179512" y="5539819"/>
            <a:ext cx="1143000" cy="428625"/>
          </a:xfrm>
          <a:prstGeom prst="roundRect">
            <a:avLst/>
          </a:prstGeom>
          <a:solidFill>
            <a:schemeClr val="accent2">
              <a:lumMod val="20000"/>
              <a:lumOff val="80000"/>
            </a:schemeClr>
          </a:solidFill>
          <a:ln w="38100"/>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GB" sz="1200" dirty="0">
              <a:solidFill>
                <a:schemeClr val="tx1"/>
              </a:solidFill>
            </a:endParaRPr>
          </a:p>
        </p:txBody>
      </p:sp>
      <p:sp>
        <p:nvSpPr>
          <p:cNvPr id="42" name="TextBox 41"/>
          <p:cNvSpPr txBox="1"/>
          <p:nvPr/>
        </p:nvSpPr>
        <p:spPr>
          <a:xfrm>
            <a:off x="1403648" y="5517232"/>
            <a:ext cx="1319977" cy="523220"/>
          </a:xfrm>
          <a:prstGeom prst="rect">
            <a:avLst/>
          </a:prstGeom>
          <a:noFill/>
        </p:spPr>
        <p:txBody>
          <a:bodyPr wrap="none" rtlCol="0">
            <a:spAutoFit/>
          </a:bodyPr>
          <a:lstStyle/>
          <a:p>
            <a:r>
              <a:rPr lang="en-GB" sz="1400" dirty="0" smtClean="0"/>
              <a:t>Well developed</a:t>
            </a:r>
          </a:p>
          <a:p>
            <a:r>
              <a:rPr lang="en-GB" sz="1400" dirty="0" smtClean="0"/>
              <a:t>and supported</a:t>
            </a:r>
            <a:endParaRPr lang="en-GB" sz="1400" dirty="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Prior Experience</a:t>
            </a:r>
            <a:endParaRPr lang="en-GB" dirty="0"/>
          </a:p>
        </p:txBody>
      </p:sp>
      <p:pic>
        <p:nvPicPr>
          <p:cNvPr id="13" name="Picture 12" descr="Dove-RMC_data_flow_4.png"/>
          <p:cNvPicPr>
            <a:picLocks noChangeAspect="1"/>
          </p:cNvPicPr>
          <p:nvPr/>
        </p:nvPicPr>
        <p:blipFill>
          <a:blip r:embed="rId2" cstate="print"/>
          <a:stretch>
            <a:fillRect/>
          </a:stretch>
        </p:blipFill>
        <p:spPr>
          <a:xfrm>
            <a:off x="542925" y="1261221"/>
            <a:ext cx="6477347" cy="5137471"/>
          </a:xfrm>
          <a:prstGeom prst="rect">
            <a:avLst/>
          </a:prstGeom>
        </p:spPr>
      </p:pic>
      <p:sp>
        <p:nvSpPr>
          <p:cNvPr id="14" name="TextBox 13"/>
          <p:cNvSpPr txBox="1"/>
          <p:nvPr/>
        </p:nvSpPr>
        <p:spPr>
          <a:xfrm>
            <a:off x="3111227" y="6453336"/>
            <a:ext cx="2933752" cy="276999"/>
          </a:xfrm>
          <a:prstGeom prst="rect">
            <a:avLst/>
          </a:prstGeom>
          <a:noFill/>
        </p:spPr>
        <p:txBody>
          <a:bodyPr wrap="none" rtlCol="0">
            <a:spAutoFit/>
          </a:bodyPr>
          <a:lstStyle/>
          <a:p>
            <a:r>
              <a:rPr lang="en-GB" sz="1200" dirty="0" smtClean="0"/>
              <a:t>Credits: Martin Dove, Erica Yang (Nov. 2009)</a:t>
            </a:r>
            <a:endParaRPr lang="en-GB" sz="1200" dirty="0"/>
          </a:p>
        </p:txBody>
      </p:sp>
      <p:sp>
        <p:nvSpPr>
          <p:cNvPr id="15" name="Oval 14"/>
          <p:cNvSpPr/>
          <p:nvPr/>
        </p:nvSpPr>
        <p:spPr>
          <a:xfrm>
            <a:off x="504056" y="980728"/>
            <a:ext cx="4067944" cy="2088232"/>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6" name="Right Bracket 15"/>
          <p:cNvSpPr/>
          <p:nvPr/>
        </p:nvSpPr>
        <p:spPr>
          <a:xfrm>
            <a:off x="7408669" y="1268760"/>
            <a:ext cx="144016" cy="1080120"/>
          </a:xfrm>
          <a:prstGeom prst="rightBracket">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GB"/>
          </a:p>
        </p:txBody>
      </p:sp>
      <p:sp>
        <p:nvSpPr>
          <p:cNvPr id="17" name="TextBox 16"/>
          <p:cNvSpPr txBox="1"/>
          <p:nvPr/>
        </p:nvSpPr>
        <p:spPr>
          <a:xfrm>
            <a:off x="7596336" y="1772816"/>
            <a:ext cx="1051763" cy="369332"/>
          </a:xfrm>
          <a:prstGeom prst="rect">
            <a:avLst/>
          </a:prstGeom>
          <a:noFill/>
        </p:spPr>
        <p:txBody>
          <a:bodyPr wrap="none" rtlCol="0">
            <a:spAutoFit/>
          </a:bodyPr>
          <a:lstStyle/>
          <a:p>
            <a:r>
              <a:rPr lang="en-GB" dirty="0" smtClean="0"/>
              <a:t>Raw data</a:t>
            </a:r>
            <a:endParaRPr lang="en-GB" dirty="0"/>
          </a:p>
        </p:txBody>
      </p:sp>
      <p:sp>
        <p:nvSpPr>
          <p:cNvPr id="18" name="Right Bracket 17"/>
          <p:cNvSpPr/>
          <p:nvPr/>
        </p:nvSpPr>
        <p:spPr>
          <a:xfrm>
            <a:off x="7406600" y="2708920"/>
            <a:ext cx="189736" cy="2376264"/>
          </a:xfrm>
          <a:prstGeom prst="rightBracket">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GB"/>
          </a:p>
        </p:txBody>
      </p:sp>
      <p:sp>
        <p:nvSpPr>
          <p:cNvPr id="19" name="TextBox 18"/>
          <p:cNvSpPr txBox="1"/>
          <p:nvPr/>
        </p:nvSpPr>
        <p:spPr>
          <a:xfrm>
            <a:off x="7596336" y="3635732"/>
            <a:ext cx="1382943" cy="369332"/>
          </a:xfrm>
          <a:prstGeom prst="rect">
            <a:avLst/>
          </a:prstGeom>
          <a:noFill/>
        </p:spPr>
        <p:txBody>
          <a:bodyPr wrap="none" rtlCol="0">
            <a:spAutoFit/>
          </a:bodyPr>
          <a:lstStyle/>
          <a:p>
            <a:r>
              <a:rPr lang="en-GB" dirty="0" smtClean="0"/>
              <a:t>Derived data</a:t>
            </a:r>
            <a:endParaRPr lang="en-GB" dirty="0"/>
          </a:p>
        </p:txBody>
      </p:sp>
      <p:sp>
        <p:nvSpPr>
          <p:cNvPr id="20" name="TextBox 19"/>
          <p:cNvSpPr txBox="1"/>
          <p:nvPr/>
        </p:nvSpPr>
        <p:spPr>
          <a:xfrm>
            <a:off x="7596336" y="5589240"/>
            <a:ext cx="1534907" cy="369332"/>
          </a:xfrm>
          <a:prstGeom prst="rect">
            <a:avLst/>
          </a:prstGeom>
          <a:noFill/>
        </p:spPr>
        <p:txBody>
          <a:bodyPr wrap="none" rtlCol="0">
            <a:spAutoFit/>
          </a:bodyPr>
          <a:lstStyle/>
          <a:p>
            <a:r>
              <a:rPr lang="en-GB" dirty="0" smtClean="0"/>
              <a:t>Resultant data</a:t>
            </a:r>
            <a:endParaRPr lang="en-GB" dirty="0"/>
          </a:p>
        </p:txBody>
      </p:sp>
      <p:sp>
        <p:nvSpPr>
          <p:cNvPr id="21" name="Right Bracket 20"/>
          <p:cNvSpPr/>
          <p:nvPr/>
        </p:nvSpPr>
        <p:spPr>
          <a:xfrm>
            <a:off x="7429460" y="5445224"/>
            <a:ext cx="166876" cy="792088"/>
          </a:xfrm>
          <a:prstGeom prst="rightBracket">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GB"/>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GB" dirty="0" smtClean="0"/>
              <a:t>Can be difficult to capture ...</a:t>
            </a:r>
            <a:endParaRPr lang="en-GB" dirty="0"/>
          </a:p>
        </p:txBody>
      </p:sp>
      <p:pic>
        <p:nvPicPr>
          <p:cNvPr id="4" name="Picture 2"/>
          <p:cNvPicPr>
            <a:picLocks noChangeAspect="1" noChangeArrowheads="1"/>
          </p:cNvPicPr>
          <p:nvPr/>
        </p:nvPicPr>
        <p:blipFill>
          <a:blip r:embed="rId2" cstate="print"/>
          <a:srcRect/>
          <a:stretch>
            <a:fillRect/>
          </a:stretch>
        </p:blipFill>
        <p:spPr bwMode="auto">
          <a:xfrm>
            <a:off x="683568" y="1184931"/>
            <a:ext cx="7272808" cy="5052381"/>
          </a:xfrm>
          <a:prstGeom prst="rect">
            <a:avLst/>
          </a:prstGeom>
          <a:noFill/>
          <a:ln w="9525">
            <a:noFill/>
            <a:miter lim="800000"/>
            <a:headEnd/>
            <a:tailEnd/>
          </a:ln>
        </p:spPr>
      </p:pic>
      <p:sp>
        <p:nvSpPr>
          <p:cNvPr id="5" name="TextBox 4"/>
          <p:cNvSpPr txBox="1"/>
          <p:nvPr/>
        </p:nvSpPr>
        <p:spPr>
          <a:xfrm>
            <a:off x="3773147" y="6453336"/>
            <a:ext cx="2094997" cy="276999"/>
          </a:xfrm>
          <a:prstGeom prst="rect">
            <a:avLst/>
          </a:prstGeom>
          <a:noFill/>
        </p:spPr>
        <p:txBody>
          <a:bodyPr wrap="none" rtlCol="0">
            <a:spAutoFit/>
          </a:bodyPr>
          <a:lstStyle/>
          <a:p>
            <a:r>
              <a:rPr lang="en-GB" sz="1200" dirty="0" smtClean="0"/>
              <a:t>Credits: Alan </a:t>
            </a:r>
            <a:r>
              <a:rPr lang="en-GB" sz="1200" dirty="0" err="1" smtClean="0"/>
              <a:t>Soper</a:t>
            </a:r>
            <a:r>
              <a:rPr lang="en-GB" sz="1200" dirty="0" smtClean="0"/>
              <a:t> (Jan. 2010)</a:t>
            </a:r>
            <a:endParaRPr lang="en-GB" sz="1200" dirty="0"/>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GB" dirty="0" smtClean="0"/>
              <a:t>Data Provenance: Case Studies (so far)</a:t>
            </a:r>
            <a:endParaRPr lang="en-GB" dirty="0"/>
          </a:p>
        </p:txBody>
      </p:sp>
      <p:graphicFrame>
        <p:nvGraphicFramePr>
          <p:cNvPr id="5" name="Content Placeholder 4"/>
          <p:cNvGraphicFramePr>
            <a:graphicFrameLocks noGrp="1"/>
          </p:cNvGraphicFramePr>
          <p:nvPr>
            <p:ph idx="1"/>
          </p:nvPr>
        </p:nvGraphicFramePr>
        <p:xfrm>
          <a:off x="683568" y="1499011"/>
          <a:ext cx="7848872" cy="3625310"/>
        </p:xfrm>
        <a:graphic>
          <a:graphicData uri="http://schemas.openxmlformats.org/drawingml/2006/table">
            <a:tbl>
              <a:tblPr/>
              <a:tblGrid>
                <a:gridCol w="453505"/>
                <a:gridCol w="2166466"/>
                <a:gridCol w="1700509"/>
                <a:gridCol w="3528392"/>
              </a:tblGrid>
              <a:tr h="215312">
                <a:tc>
                  <a:txBody>
                    <a:bodyPr/>
                    <a:lstStyle/>
                    <a:p>
                      <a:pPr>
                        <a:lnSpc>
                          <a:spcPct val="115000"/>
                        </a:lnSpc>
                        <a:spcAft>
                          <a:spcPts val="0"/>
                        </a:spcAft>
                      </a:pP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b="1" dirty="0">
                          <a:latin typeface="Calibri"/>
                          <a:ea typeface="Calibri"/>
                          <a:cs typeface="Times New Roman"/>
                        </a:rPr>
                        <a:t>Description</a:t>
                      </a: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b="1">
                          <a:latin typeface="Calibri"/>
                          <a:ea typeface="Calibri"/>
                          <a:cs typeface="Times New Roman"/>
                        </a:rPr>
                        <a:t>Facility</a:t>
                      </a:r>
                      <a:endParaRPr lang="en-GB" sz="120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b="1" dirty="0">
                          <a:latin typeface="Calibri"/>
                          <a:ea typeface="Calibri"/>
                          <a:cs typeface="Times New Roman"/>
                        </a:rPr>
                        <a:t>Likely stages of continuum</a:t>
                      </a: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645938">
                <a:tc>
                  <a:txBody>
                    <a:bodyPr/>
                    <a:lstStyle/>
                    <a:p>
                      <a:pPr>
                        <a:lnSpc>
                          <a:spcPct val="115000"/>
                        </a:lnSpc>
                        <a:spcAft>
                          <a:spcPts val="0"/>
                        </a:spcAft>
                      </a:pPr>
                      <a:r>
                        <a:rPr lang="en-GB" sz="1200" dirty="0">
                          <a:latin typeface="Calibri"/>
                          <a:ea typeface="Calibri"/>
                          <a:cs typeface="Times New Roman"/>
                        </a:rPr>
                        <a:t>1.</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b="1" dirty="0" smtClean="0">
                          <a:latin typeface="Calibri"/>
                          <a:ea typeface="Calibri"/>
                          <a:cs typeface="Times New Roman"/>
                        </a:rPr>
                        <a:t>Automated SANS2D reduction and analysis</a:t>
                      </a:r>
                      <a:endParaRPr lang="en-GB" sz="1200" b="1"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a:latin typeface="Calibri"/>
                          <a:ea typeface="Calibri"/>
                          <a:cs typeface="Times New Roman"/>
                        </a:rPr>
                        <a:t>ISIS</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342900" lvl="0" indent="-342900">
                        <a:lnSpc>
                          <a:spcPct val="115000"/>
                        </a:lnSpc>
                        <a:spcAft>
                          <a:spcPts val="0"/>
                        </a:spcAft>
                        <a:buFont typeface="Calibri"/>
                        <a:buChar char="-"/>
                      </a:pPr>
                      <a:r>
                        <a:rPr lang="en-GB" sz="1200" dirty="0" smtClean="0">
                          <a:latin typeface="Calibri"/>
                          <a:ea typeface="Calibri"/>
                          <a:cs typeface="Times New Roman"/>
                        </a:rPr>
                        <a:t>Experiment/Sample </a:t>
                      </a:r>
                      <a:r>
                        <a:rPr lang="en-GB" sz="1200" dirty="0">
                          <a:latin typeface="Calibri"/>
                          <a:ea typeface="Calibri"/>
                          <a:cs typeface="Times New Roman"/>
                        </a:rPr>
                        <a:t>preparation</a:t>
                      </a:r>
                    </a:p>
                    <a:p>
                      <a:pPr marL="342900" lvl="0" indent="-342900">
                        <a:lnSpc>
                          <a:spcPct val="115000"/>
                        </a:lnSpc>
                        <a:spcAft>
                          <a:spcPts val="0"/>
                        </a:spcAft>
                        <a:buFont typeface="Calibri"/>
                        <a:buChar char="-"/>
                      </a:pPr>
                      <a:r>
                        <a:rPr lang="en-GB" sz="1200" dirty="0">
                          <a:latin typeface="Calibri"/>
                          <a:ea typeface="Calibri"/>
                          <a:cs typeface="Times New Roman"/>
                        </a:rPr>
                        <a:t>Raw data collection</a:t>
                      </a:r>
                    </a:p>
                    <a:p>
                      <a:pPr marL="342900" lvl="0" indent="-342900">
                        <a:lnSpc>
                          <a:spcPct val="115000"/>
                        </a:lnSpc>
                        <a:spcAft>
                          <a:spcPts val="0"/>
                        </a:spcAft>
                        <a:buFont typeface="Calibri"/>
                        <a:buChar char="-"/>
                      </a:pPr>
                      <a:r>
                        <a:rPr lang="en-GB" sz="1200" dirty="0" smtClean="0">
                          <a:latin typeface="Calibri"/>
                          <a:ea typeface="Calibri"/>
                          <a:cs typeface="Times New Roman"/>
                        </a:rPr>
                        <a:t>Data reduction</a:t>
                      </a:r>
                    </a:p>
                    <a:p>
                      <a:pPr marL="342900" lvl="0" indent="-342900">
                        <a:lnSpc>
                          <a:spcPct val="115000"/>
                        </a:lnSpc>
                        <a:spcAft>
                          <a:spcPts val="0"/>
                        </a:spcAft>
                        <a:buFont typeface="Calibri"/>
                        <a:buChar char="-"/>
                      </a:pPr>
                      <a:r>
                        <a:rPr lang="en-GB" sz="1200" dirty="0" smtClean="0">
                          <a:latin typeface="Calibri"/>
                          <a:ea typeface="Calibri"/>
                          <a:cs typeface="Times New Roman"/>
                        </a:rPr>
                        <a:t>Data Analysis</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430626">
                <a:tc>
                  <a:txBody>
                    <a:bodyPr/>
                    <a:lstStyle/>
                    <a:p>
                      <a:pPr>
                        <a:lnSpc>
                          <a:spcPct val="115000"/>
                        </a:lnSpc>
                        <a:spcAft>
                          <a:spcPts val="0"/>
                        </a:spcAft>
                      </a:pPr>
                      <a:r>
                        <a:rPr lang="en-GB" sz="1200" dirty="0" smtClean="0">
                          <a:latin typeface="Calibri"/>
                          <a:ea typeface="Calibri"/>
                          <a:cs typeface="Times New Roman"/>
                        </a:rPr>
                        <a:t>2</a:t>
                      </a:r>
                      <a:r>
                        <a:rPr lang="en-GB" sz="1200" dirty="0">
                          <a:latin typeface="Calibri"/>
                          <a:ea typeface="Calibri"/>
                          <a:cs typeface="Times New Roman"/>
                        </a:rPr>
                        <a:t>. </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b="1" dirty="0" smtClean="0">
                          <a:latin typeface="+mn-lt"/>
                          <a:ea typeface="Calibri"/>
                          <a:cs typeface="Times New Roman"/>
                        </a:rPr>
                        <a:t>Tomography</a:t>
                      </a:r>
                      <a:r>
                        <a:rPr lang="en-GB" sz="1200" b="1" baseline="0" dirty="0" smtClean="0">
                          <a:latin typeface="+mn-lt"/>
                          <a:ea typeface="Calibri"/>
                          <a:cs typeface="Times New Roman"/>
                        </a:rPr>
                        <a:t> reconstruction and analysis</a:t>
                      </a:r>
                      <a:endParaRPr lang="en-GB" sz="1200" b="1"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dirty="0" smtClean="0">
                          <a:latin typeface="+mn-lt"/>
                          <a:ea typeface="Calibri"/>
                          <a:cs typeface="Times New Roman"/>
                        </a:rPr>
                        <a:t>Manchester</a:t>
                      </a:r>
                      <a:r>
                        <a:rPr lang="en-GB" sz="1200" baseline="0" dirty="0" smtClean="0">
                          <a:latin typeface="+mn-lt"/>
                          <a:ea typeface="Calibri"/>
                          <a:cs typeface="Times New Roman"/>
                        </a:rPr>
                        <a:t> Uni./DLS</a:t>
                      </a: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342900" lvl="0" indent="-342900">
                        <a:lnSpc>
                          <a:spcPct val="115000"/>
                        </a:lnSpc>
                        <a:spcAft>
                          <a:spcPts val="0"/>
                        </a:spcAft>
                        <a:buFont typeface="Calibri"/>
                        <a:buChar char="-"/>
                      </a:pPr>
                      <a:r>
                        <a:rPr lang="en-GB" sz="1200" dirty="0" smtClean="0">
                          <a:latin typeface="+mn-lt"/>
                          <a:ea typeface="Calibri"/>
                          <a:cs typeface="Times New Roman"/>
                        </a:rPr>
                        <a:t>Raw data</a:t>
                      </a:r>
                    </a:p>
                    <a:p>
                      <a:pPr marL="342900" lvl="0" indent="-342900">
                        <a:lnSpc>
                          <a:spcPct val="115000"/>
                        </a:lnSpc>
                        <a:spcAft>
                          <a:spcPts val="0"/>
                        </a:spcAft>
                        <a:buFont typeface="Calibri"/>
                        <a:buChar char="-"/>
                      </a:pPr>
                      <a:r>
                        <a:rPr lang="en-GB" sz="1200" dirty="0" smtClean="0">
                          <a:latin typeface="+mn-lt"/>
                          <a:ea typeface="Calibri"/>
                          <a:cs typeface="Times New Roman"/>
                        </a:rPr>
                        <a:t>Reconstructed</a:t>
                      </a:r>
                      <a:r>
                        <a:rPr lang="en-GB" sz="1200" baseline="0" dirty="0" smtClean="0">
                          <a:latin typeface="+mn-lt"/>
                          <a:ea typeface="Calibri"/>
                          <a:cs typeface="Times New Roman"/>
                        </a:rPr>
                        <a:t> data</a:t>
                      </a:r>
                      <a:endParaRPr lang="en-GB" sz="1200" dirty="0" smtClean="0">
                        <a:latin typeface="+mn-lt"/>
                        <a:ea typeface="Calibri"/>
                        <a:cs typeface="Times New Roman"/>
                      </a:endParaRPr>
                    </a:p>
                    <a:p>
                      <a:pPr marL="342900" lvl="0" indent="-342900">
                        <a:lnSpc>
                          <a:spcPct val="115000"/>
                        </a:lnSpc>
                        <a:spcAft>
                          <a:spcPts val="0"/>
                        </a:spcAft>
                        <a:buFont typeface="Calibri"/>
                        <a:buChar char="-"/>
                      </a:pPr>
                      <a:r>
                        <a:rPr lang="en-GB" sz="1200" dirty="0" smtClean="0">
                          <a:latin typeface="+mn-lt"/>
                          <a:ea typeface="Calibri"/>
                          <a:cs typeface="Times New Roman"/>
                        </a:rPr>
                        <a:t>Analysed data</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645938">
                <a:tc>
                  <a:txBody>
                    <a:bodyPr/>
                    <a:lstStyle/>
                    <a:p>
                      <a:pPr>
                        <a:lnSpc>
                          <a:spcPct val="115000"/>
                        </a:lnSpc>
                        <a:spcAft>
                          <a:spcPts val="0"/>
                        </a:spcAft>
                      </a:pPr>
                      <a:r>
                        <a:rPr lang="en-GB" sz="1200" dirty="0">
                          <a:latin typeface="Calibri"/>
                          <a:ea typeface="Calibri"/>
                          <a:cs typeface="Times New Roman"/>
                        </a:rPr>
                        <a:t>3.</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dirty="0">
                          <a:latin typeface="Calibri"/>
                          <a:ea typeface="Calibri"/>
                          <a:cs typeface="Times New Roman"/>
                        </a:rPr>
                        <a:t>EXPRESS </a:t>
                      </a:r>
                      <a:r>
                        <a:rPr lang="en-GB" sz="1200" dirty="0" smtClean="0">
                          <a:latin typeface="Calibri"/>
                          <a:ea typeface="Calibri"/>
                          <a:cs typeface="Times New Roman"/>
                        </a:rPr>
                        <a:t>Services</a:t>
                      </a: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dirty="0" smtClean="0">
                          <a:latin typeface="Calibri"/>
                          <a:ea typeface="Calibri"/>
                          <a:cs typeface="Times New Roman"/>
                        </a:rPr>
                        <a:t>ISIS</a:t>
                      </a: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342900" lvl="0" indent="-342900">
                        <a:lnSpc>
                          <a:spcPct val="115000"/>
                        </a:lnSpc>
                        <a:spcAft>
                          <a:spcPts val="0"/>
                        </a:spcAft>
                        <a:buFont typeface="Calibri"/>
                        <a:buChar char="-"/>
                      </a:pPr>
                      <a:r>
                        <a:rPr lang="en-GB" sz="1200" dirty="0">
                          <a:latin typeface="Calibri"/>
                          <a:ea typeface="Calibri"/>
                          <a:cs typeface="Times New Roman"/>
                        </a:rPr>
                        <a:t>Experiment preparation</a:t>
                      </a:r>
                    </a:p>
                    <a:p>
                      <a:pPr marL="342900" lvl="0" indent="-342900">
                        <a:lnSpc>
                          <a:spcPct val="115000"/>
                        </a:lnSpc>
                        <a:spcAft>
                          <a:spcPts val="0"/>
                        </a:spcAft>
                        <a:buFont typeface="Calibri"/>
                        <a:buChar char="-"/>
                      </a:pPr>
                      <a:r>
                        <a:rPr lang="en-GB" sz="1200" dirty="0">
                          <a:latin typeface="Calibri"/>
                          <a:ea typeface="Calibri"/>
                          <a:cs typeface="Times New Roman"/>
                        </a:rPr>
                        <a:t>Raw data collection</a:t>
                      </a:r>
                    </a:p>
                    <a:p>
                      <a:pPr marL="342900" lvl="0" indent="-342900">
                        <a:lnSpc>
                          <a:spcPct val="115000"/>
                        </a:lnSpc>
                        <a:spcAft>
                          <a:spcPts val="0"/>
                        </a:spcAft>
                        <a:buFont typeface="Calibri"/>
                        <a:buChar char="-"/>
                      </a:pPr>
                      <a:r>
                        <a:rPr lang="en-GB" sz="1200" dirty="0">
                          <a:latin typeface="Calibri"/>
                          <a:ea typeface="Calibri"/>
                          <a:cs typeface="Times New Roman"/>
                        </a:rPr>
                        <a:t>Data Analysis to standard final data product</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645938">
                <a:tc>
                  <a:txBody>
                    <a:bodyPr/>
                    <a:lstStyle/>
                    <a:p>
                      <a:pPr>
                        <a:lnSpc>
                          <a:spcPct val="115000"/>
                        </a:lnSpc>
                        <a:spcAft>
                          <a:spcPts val="0"/>
                        </a:spcAft>
                      </a:pPr>
                      <a:r>
                        <a:rPr lang="en-GB" sz="1200" dirty="0">
                          <a:latin typeface="Calibri"/>
                          <a:ea typeface="Calibri"/>
                          <a:cs typeface="Times New Roman"/>
                        </a:rPr>
                        <a:t>4.</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dirty="0">
                          <a:latin typeface="Calibri"/>
                          <a:ea typeface="Calibri"/>
                          <a:cs typeface="Times New Roman"/>
                        </a:rPr>
                        <a:t>Recording publications arising from proposal</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nSpc>
                          <a:spcPct val="115000"/>
                        </a:lnSpc>
                        <a:spcAft>
                          <a:spcPts val="0"/>
                        </a:spcAft>
                      </a:pPr>
                      <a:r>
                        <a:rPr lang="en-GB" sz="1200" dirty="0" smtClean="0">
                          <a:latin typeface="Calibri"/>
                          <a:ea typeface="Calibri"/>
                          <a:cs typeface="Times New Roman"/>
                        </a:rPr>
                        <a:t>ISIS</a:t>
                      </a: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342900" lvl="0" indent="-342900">
                        <a:lnSpc>
                          <a:spcPct val="115000"/>
                        </a:lnSpc>
                        <a:spcAft>
                          <a:spcPts val="0"/>
                        </a:spcAft>
                        <a:buFont typeface="Calibri"/>
                        <a:buChar char="-"/>
                      </a:pPr>
                      <a:r>
                        <a:rPr lang="en-GB" sz="1200" dirty="0">
                          <a:latin typeface="Calibri"/>
                          <a:ea typeface="Calibri"/>
                          <a:cs typeface="Times New Roman"/>
                        </a:rPr>
                        <a:t>Proposal system</a:t>
                      </a:r>
                    </a:p>
                    <a:p>
                      <a:pPr marL="342900" lvl="0" indent="-342900">
                        <a:lnSpc>
                          <a:spcPct val="115000"/>
                        </a:lnSpc>
                        <a:spcAft>
                          <a:spcPts val="0"/>
                        </a:spcAft>
                        <a:buFont typeface="Calibri"/>
                        <a:buChar char="-"/>
                      </a:pPr>
                      <a:r>
                        <a:rPr lang="en-GB" sz="1200" dirty="0">
                          <a:latin typeface="Calibri"/>
                          <a:ea typeface="Calibri"/>
                          <a:cs typeface="Times New Roman"/>
                        </a:rPr>
                        <a:t>Raw Data collection</a:t>
                      </a:r>
                    </a:p>
                    <a:p>
                      <a:pPr marL="342900" lvl="0" indent="-342900">
                        <a:lnSpc>
                          <a:spcPct val="115000"/>
                        </a:lnSpc>
                        <a:spcAft>
                          <a:spcPts val="0"/>
                        </a:spcAft>
                        <a:buFont typeface="Calibri"/>
                        <a:buChar char="-"/>
                      </a:pPr>
                      <a:r>
                        <a:rPr lang="en-GB" sz="1200" dirty="0">
                          <a:latin typeface="Calibri"/>
                          <a:ea typeface="Calibri"/>
                          <a:cs typeface="Times New Roman"/>
                        </a:rPr>
                        <a:t>Publication recording</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645938">
                <a:tc>
                  <a:txBody>
                    <a:bodyPr/>
                    <a:lstStyle/>
                    <a:p>
                      <a:pPr>
                        <a:lnSpc>
                          <a:spcPct val="115000"/>
                        </a:lnSpc>
                        <a:spcAft>
                          <a:spcPts val="0"/>
                        </a:spcAft>
                      </a:pPr>
                      <a:r>
                        <a:rPr lang="en-GB" sz="1200" dirty="0" smtClean="0">
                          <a:latin typeface="Calibri"/>
                          <a:ea typeface="Calibri"/>
                          <a:cs typeface="Times New Roman"/>
                        </a:rPr>
                        <a:t>5.</a:t>
                      </a: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indent="0" algn="l" defTabSz="914400" rtl="0" eaLnBrk="1" fontAlgn="auto" latinLnBrk="0" hangingPunct="1">
                        <a:lnSpc>
                          <a:spcPct val="115000"/>
                        </a:lnSpc>
                        <a:spcBef>
                          <a:spcPts val="0"/>
                        </a:spcBef>
                        <a:spcAft>
                          <a:spcPts val="0"/>
                        </a:spcAft>
                        <a:buClrTx/>
                        <a:buSzTx/>
                        <a:buFontTx/>
                        <a:buNone/>
                        <a:tabLst/>
                        <a:defRPr/>
                      </a:pPr>
                      <a:r>
                        <a:rPr lang="en-GB" sz="1200" dirty="0" smtClean="0">
                          <a:latin typeface="+mn-lt"/>
                          <a:ea typeface="Calibri"/>
                          <a:cs typeface="Times New Roman"/>
                        </a:rPr>
                        <a:t>DAWN + </a:t>
                      </a:r>
                      <a:r>
                        <a:rPr lang="en-GB" sz="1200" dirty="0" err="1" smtClean="0">
                          <a:latin typeface="+mn-lt"/>
                          <a:ea typeface="Calibri"/>
                          <a:cs typeface="Times New Roman"/>
                        </a:rPr>
                        <a:t>iSpyB</a:t>
                      </a:r>
                      <a:endParaRPr lang="en-GB" sz="1200" dirty="0" smtClean="0">
                        <a:latin typeface="+mn-lt"/>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indent="0" algn="l" defTabSz="914400" rtl="0" eaLnBrk="1" fontAlgn="auto" latinLnBrk="0" hangingPunct="1">
                        <a:lnSpc>
                          <a:spcPct val="115000"/>
                        </a:lnSpc>
                        <a:spcBef>
                          <a:spcPts val="0"/>
                        </a:spcBef>
                        <a:spcAft>
                          <a:spcPts val="0"/>
                        </a:spcAft>
                        <a:buClrTx/>
                        <a:buSzTx/>
                        <a:buFontTx/>
                        <a:buNone/>
                        <a:tabLst/>
                        <a:defRPr/>
                      </a:pPr>
                      <a:r>
                        <a:rPr lang="en-GB" sz="1200" dirty="0" smtClean="0">
                          <a:latin typeface="+mn-lt"/>
                          <a:ea typeface="Calibri"/>
                          <a:cs typeface="Times New Roman"/>
                        </a:rPr>
                        <a:t>DLS, ESRF</a:t>
                      </a: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342900" lvl="0" indent="-342900">
                        <a:lnSpc>
                          <a:spcPct val="115000"/>
                        </a:lnSpc>
                        <a:spcAft>
                          <a:spcPts val="0"/>
                        </a:spcAft>
                        <a:buFont typeface="Calibri"/>
                        <a:buChar char="-"/>
                      </a:pPr>
                      <a:r>
                        <a:rPr lang="en-GB" sz="1200" dirty="0" smtClean="0">
                          <a:latin typeface="+mn-lt"/>
                          <a:ea typeface="Calibri"/>
                          <a:cs typeface="Times New Roman"/>
                        </a:rPr>
                        <a:t>Experiment preparation</a:t>
                      </a:r>
                    </a:p>
                    <a:p>
                      <a:pPr marL="342900" lvl="0" indent="-342900">
                        <a:lnSpc>
                          <a:spcPct val="115000"/>
                        </a:lnSpc>
                        <a:spcAft>
                          <a:spcPts val="0"/>
                        </a:spcAft>
                        <a:buFont typeface="Calibri"/>
                        <a:buChar char="-"/>
                      </a:pPr>
                      <a:r>
                        <a:rPr lang="en-GB" sz="1200" dirty="0" smtClean="0">
                          <a:latin typeface="+mn-lt"/>
                          <a:ea typeface="Calibri"/>
                          <a:cs typeface="Times New Roman"/>
                        </a:rPr>
                        <a:t>Data analysis steps</a:t>
                      </a:r>
                      <a:endParaRPr lang="en-GB" sz="1200" dirty="0">
                        <a:latin typeface="Calibri"/>
                        <a:ea typeface="Calibri"/>
                        <a:cs typeface="Times New Roman"/>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sp>
        <p:nvSpPr>
          <p:cNvPr id="7" name="TextBox 6"/>
          <p:cNvSpPr txBox="1"/>
          <p:nvPr/>
        </p:nvSpPr>
        <p:spPr>
          <a:xfrm>
            <a:off x="1135876" y="5723964"/>
            <a:ext cx="6984604" cy="646331"/>
          </a:xfrm>
          <a:prstGeom prst="rect">
            <a:avLst/>
          </a:prstGeom>
          <a:noFill/>
        </p:spPr>
        <p:txBody>
          <a:bodyPr wrap="none" rtlCol="0">
            <a:spAutoFit/>
          </a:bodyPr>
          <a:lstStyle/>
          <a:p>
            <a:pPr algn="ctr"/>
            <a:r>
              <a:rPr lang="en-GB" b="1" dirty="0" smtClean="0"/>
              <a:t>These case studies have given us unique insights into today’s facilities ...</a:t>
            </a:r>
          </a:p>
          <a:p>
            <a:pPr algn="ctr"/>
            <a:r>
              <a:rPr lang="en-GB" b="1" dirty="0" smtClean="0">
                <a:solidFill>
                  <a:srgbClr val="C00000"/>
                </a:solidFill>
              </a:rPr>
              <a:t>Looking for more case studies ... </a:t>
            </a:r>
            <a:endParaRPr lang="en-GB" b="1" dirty="0">
              <a:solidFill>
                <a:srgbClr val="C00000"/>
              </a:solidFill>
            </a:endParaRPr>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Today’s Facilities – Facts</a:t>
            </a:r>
            <a:endParaRPr lang="en-GB" dirty="0"/>
          </a:p>
        </p:txBody>
      </p:sp>
      <p:sp>
        <p:nvSpPr>
          <p:cNvPr id="3" name="Text Placeholder 2"/>
          <p:cNvSpPr>
            <a:spLocks noGrp="1"/>
          </p:cNvSpPr>
          <p:nvPr>
            <p:ph type="body" idx="1"/>
          </p:nvPr>
        </p:nvSpPr>
        <p:spPr/>
        <p:txBody>
          <a:bodyPr/>
          <a:lstStyle/>
          <a:p>
            <a:endParaRPr lang="en-GB"/>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GB" dirty="0" smtClean="0"/>
              <a:t>Diamond and ISIS (the story so far ...)</a:t>
            </a:r>
            <a:endParaRPr lang="en-GB" dirty="0">
              <a:solidFill>
                <a:schemeClr val="bg2">
                  <a:lumMod val="90000"/>
                </a:schemeClr>
              </a:solidFill>
            </a:endParaRPr>
          </a:p>
        </p:txBody>
      </p:sp>
      <p:sp>
        <p:nvSpPr>
          <p:cNvPr id="3" name="Content Placeholder 2"/>
          <p:cNvSpPr>
            <a:spLocks noGrp="1"/>
          </p:cNvSpPr>
          <p:nvPr>
            <p:ph idx="1"/>
          </p:nvPr>
        </p:nvSpPr>
        <p:spPr>
          <a:xfrm>
            <a:off x="457200" y="1495325"/>
            <a:ext cx="8229600" cy="4525963"/>
          </a:xfrm>
        </p:spPr>
        <p:txBody>
          <a:bodyPr>
            <a:noAutofit/>
          </a:bodyPr>
          <a:lstStyle/>
          <a:p>
            <a:r>
              <a:rPr lang="en-GB" sz="2800" dirty="0" smtClean="0"/>
              <a:t>Diamond: </a:t>
            </a:r>
          </a:p>
          <a:p>
            <a:pPr lvl="1"/>
            <a:r>
              <a:rPr lang="en-GB" sz="2000" dirty="0" smtClean="0"/>
              <a:t>~ 290TB and 120 million files [1]</a:t>
            </a:r>
          </a:p>
          <a:p>
            <a:pPr lvl="1"/>
            <a:r>
              <a:rPr lang="en-GB" sz="2000" dirty="0" smtClean="0"/>
              <a:t>In SCD data archive </a:t>
            </a:r>
          </a:p>
          <a:p>
            <a:pPr lvl="1"/>
            <a:r>
              <a:rPr lang="en-GB" sz="2000" dirty="0" smtClean="0"/>
              <a:t>Largest file: ~120GB – Tomography </a:t>
            </a:r>
            <a:r>
              <a:rPr lang="en-GB" sz="2000" dirty="0" err="1" smtClean="0"/>
              <a:t>beamlines</a:t>
            </a:r>
            <a:r>
              <a:rPr lang="en-GB" sz="2000" dirty="0" smtClean="0"/>
              <a:t> [3]</a:t>
            </a:r>
          </a:p>
          <a:p>
            <a:r>
              <a:rPr lang="en-GB" sz="2800" dirty="0" smtClean="0"/>
              <a:t>ISIS [2]: </a:t>
            </a:r>
          </a:p>
          <a:p>
            <a:pPr lvl="1"/>
            <a:r>
              <a:rPr lang="en-GB" sz="2000" dirty="0" smtClean="0"/>
              <a:t>~16TB and 11 million files</a:t>
            </a:r>
          </a:p>
          <a:p>
            <a:pPr lvl="1"/>
            <a:r>
              <a:rPr lang="en-GB" sz="2000" dirty="0" smtClean="0"/>
              <a:t>In ISIS data archive &amp; SCD data archive (on going)</a:t>
            </a:r>
          </a:p>
          <a:p>
            <a:pPr lvl="1"/>
            <a:r>
              <a:rPr lang="en-GB" sz="2000" dirty="0" smtClean="0"/>
              <a:t>Largest file: ~16GB – the WISH instrument</a:t>
            </a: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GB" sz="3600" dirty="0" smtClean="0"/>
              <a:t>Diamond Tomography</a:t>
            </a:r>
            <a:endParaRPr lang="en-GB" sz="3600" dirty="0"/>
          </a:p>
        </p:txBody>
      </p:sp>
      <p:sp>
        <p:nvSpPr>
          <p:cNvPr id="3" name="Content Placeholder 2"/>
          <p:cNvSpPr>
            <a:spLocks noGrp="1"/>
          </p:cNvSpPr>
          <p:nvPr>
            <p:ph idx="1"/>
          </p:nvPr>
        </p:nvSpPr>
        <p:spPr/>
        <p:txBody>
          <a:bodyPr/>
          <a:lstStyle/>
          <a:p>
            <a:r>
              <a:rPr lang="en-GB" dirty="0" smtClean="0"/>
              <a:t>Up to 120 GBs/file every 30 minutes </a:t>
            </a:r>
          </a:p>
          <a:p>
            <a:r>
              <a:rPr lang="en-GB" dirty="0" smtClean="0"/>
              <a:t>6,000 TIFF images/file</a:t>
            </a:r>
          </a:p>
          <a:p>
            <a:r>
              <a:rPr lang="en-GB" dirty="0" smtClean="0"/>
              <a:t>Up to 200 GBs/hr</a:t>
            </a:r>
          </a:p>
          <a:p>
            <a:r>
              <a:rPr lang="en-GB" dirty="0" smtClean="0"/>
              <a:t>~5 TBs/day </a:t>
            </a:r>
          </a:p>
          <a:p>
            <a:r>
              <a:rPr lang="en-GB" dirty="0" smtClean="0"/>
              <a:t>1-3 days/experiment</a:t>
            </a:r>
          </a:p>
        </p:txBody>
      </p:sp>
      <p:sp>
        <p:nvSpPr>
          <p:cNvPr id="5" name="TextBox 4"/>
          <p:cNvSpPr txBox="1"/>
          <p:nvPr/>
        </p:nvSpPr>
        <p:spPr>
          <a:xfrm>
            <a:off x="852387" y="5013176"/>
            <a:ext cx="7536037" cy="523220"/>
          </a:xfrm>
          <a:prstGeom prst="rect">
            <a:avLst/>
          </a:prstGeom>
          <a:noFill/>
        </p:spPr>
        <p:txBody>
          <a:bodyPr wrap="none" rtlCol="0">
            <a:spAutoFit/>
          </a:bodyPr>
          <a:lstStyle/>
          <a:p>
            <a:r>
              <a:rPr lang="en-GB" sz="2800" dirty="0" smtClean="0">
                <a:solidFill>
                  <a:srgbClr val="C00000"/>
                </a:solidFill>
              </a:rPr>
              <a:t>How many images are there for each experiment? </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ISIS</a:t>
            </a:r>
            <a:endParaRPr lang="en-GB" dirty="0"/>
          </a:p>
        </p:txBody>
      </p:sp>
      <p:sp>
        <p:nvSpPr>
          <p:cNvPr id="3" name="Content Placeholder 2"/>
          <p:cNvSpPr>
            <a:spLocks noGrp="1"/>
          </p:cNvSpPr>
          <p:nvPr>
            <p:ph idx="1"/>
          </p:nvPr>
        </p:nvSpPr>
        <p:spPr/>
        <p:txBody>
          <a:bodyPr/>
          <a:lstStyle/>
          <a:p>
            <a:r>
              <a:rPr lang="en-GB" dirty="0" smtClean="0"/>
              <a:t>Peak data copy rate (off instrument) 100MB/S</a:t>
            </a:r>
          </a:p>
          <a:p>
            <a:pPr lvl="1"/>
            <a:r>
              <a:rPr lang="en-GB" dirty="0" smtClean="0"/>
              <a:t>Expecting to reach 500MB-1GB/S (but not soon).</a:t>
            </a:r>
          </a:p>
          <a:p>
            <a:r>
              <a:rPr lang="en-GB" dirty="0" smtClean="0"/>
              <a:t>Expect to grow to 10TB/cycle in 3-5 years</a:t>
            </a:r>
          </a:p>
          <a:p>
            <a:r>
              <a:rPr lang="en-GB" dirty="0" smtClean="0"/>
              <a:t>Become interested in centrally hosted services (WISH)</a:t>
            </a: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What does it mean?</a:t>
            </a:r>
            <a:endParaRPr lang="en-GB" dirty="0"/>
          </a:p>
        </p:txBody>
      </p:sp>
      <p:sp>
        <p:nvSpPr>
          <p:cNvPr id="3" name="Text Placeholder 2"/>
          <p:cNvSpPr>
            <a:spLocks noGrp="1"/>
          </p:cNvSpPr>
          <p:nvPr>
            <p:ph type="body" idx="1"/>
          </p:nvPr>
        </p:nvSpPr>
        <p:spPr/>
        <p:txBody>
          <a:bodyPr/>
          <a:lstStyle/>
          <a:p>
            <a:endParaRPr lang="en-GB"/>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It means ...</a:t>
            </a:r>
            <a:endParaRPr lang="en-GB" dirty="0"/>
          </a:p>
        </p:txBody>
      </p:sp>
      <p:sp>
        <p:nvSpPr>
          <p:cNvPr id="3" name="Content Placeholder 2"/>
          <p:cNvSpPr>
            <a:spLocks noGrp="1"/>
          </p:cNvSpPr>
          <p:nvPr>
            <p:ph idx="1"/>
          </p:nvPr>
        </p:nvSpPr>
        <p:spPr/>
        <p:txBody>
          <a:bodyPr>
            <a:normAutofit fontScale="77500" lnSpcReduction="20000"/>
          </a:bodyPr>
          <a:lstStyle/>
          <a:p>
            <a:r>
              <a:rPr lang="en-GB" sz="2400" dirty="0" smtClean="0"/>
              <a:t>Due to the volume, it is not cost effective </a:t>
            </a:r>
            <a:r>
              <a:rPr lang="en-GB" sz="2400" dirty="0" smtClean="0">
                <a:solidFill>
                  <a:schemeClr val="dk1"/>
                </a:solidFill>
              </a:rPr>
              <a:t>to transfer the (raw + reconstructed) data back to the home institutions </a:t>
            </a:r>
            <a:r>
              <a:rPr lang="en-GB" sz="2400" dirty="0" smtClean="0">
                <a:solidFill>
                  <a:srgbClr val="C00000"/>
                </a:solidFill>
              </a:rPr>
              <a:t>or elsewhere to process</a:t>
            </a:r>
          </a:p>
          <a:p>
            <a:pPr lvl="1"/>
            <a:r>
              <a:rPr lang="en-GB" sz="2000" dirty="0" smtClean="0">
                <a:solidFill>
                  <a:schemeClr val="dk1"/>
                </a:solidFill>
              </a:rPr>
              <a:t>The network bandwidth to universities mean that it will take a long time to transfer ... </a:t>
            </a:r>
          </a:p>
          <a:p>
            <a:pPr lvl="1"/>
            <a:r>
              <a:rPr lang="en-GB" sz="2000" dirty="0" smtClean="0">
                <a:solidFill>
                  <a:schemeClr val="dk1"/>
                </a:solidFill>
              </a:rPr>
              <a:t>So, users have to physically take data back home on storage drive ... </a:t>
            </a:r>
          </a:p>
          <a:p>
            <a:r>
              <a:rPr lang="en-GB" sz="2400" dirty="0" smtClean="0">
                <a:solidFill>
                  <a:schemeClr val="dk1"/>
                </a:solidFill>
              </a:rPr>
              <a:t>It is impossible for users to do the reconstruction or analysis on their own computer/laptop. </a:t>
            </a:r>
          </a:p>
          <a:p>
            <a:pPr lvl="1"/>
            <a:r>
              <a:rPr lang="en-GB" sz="2000" dirty="0" smtClean="0">
                <a:solidFill>
                  <a:schemeClr val="dk1"/>
                </a:solidFill>
              </a:rPr>
              <a:t>How much RAM do you have on your laptop? And how big is the file from WISH? The </a:t>
            </a:r>
            <a:r>
              <a:rPr lang="en-GB" sz="2000" dirty="0" err="1" smtClean="0">
                <a:solidFill>
                  <a:schemeClr val="dk1"/>
                </a:solidFill>
              </a:rPr>
              <a:t>Mantid</a:t>
            </a:r>
            <a:r>
              <a:rPr lang="en-GB" sz="2000" dirty="0" smtClean="0">
                <a:solidFill>
                  <a:schemeClr val="dk1"/>
                </a:solidFill>
              </a:rPr>
              <a:t> story ... </a:t>
            </a:r>
          </a:p>
          <a:p>
            <a:r>
              <a:rPr lang="en-GB" sz="2400" dirty="0" smtClean="0">
                <a:solidFill>
                  <a:schemeClr val="dk1"/>
                </a:solidFill>
              </a:rPr>
              <a:t>It is expensive to re-do the analysis back to the home institutions because of </a:t>
            </a:r>
          </a:p>
          <a:p>
            <a:pPr lvl="1"/>
            <a:r>
              <a:rPr lang="en-GB" sz="2000" dirty="0" smtClean="0">
                <a:solidFill>
                  <a:schemeClr val="dk1"/>
                </a:solidFill>
              </a:rPr>
              <a:t>Lack of hardware resources</a:t>
            </a:r>
          </a:p>
          <a:p>
            <a:pPr lvl="1"/>
            <a:r>
              <a:rPr lang="en-GB" sz="2000" dirty="0" smtClean="0">
                <a:solidFill>
                  <a:schemeClr val="dk1"/>
                </a:solidFill>
              </a:rPr>
              <a:t>Lack of metadata (a large number of files often mean that there is not much useful metadata) </a:t>
            </a:r>
          </a:p>
          <a:p>
            <a:pPr lvl="1"/>
            <a:r>
              <a:rPr lang="en-GB" sz="2000" dirty="0" smtClean="0">
                <a:solidFill>
                  <a:schemeClr val="dk1"/>
                </a:solidFill>
              </a:rPr>
              <a:t>Lack of expertise (e.g. parallel processing, GPU programming)</a:t>
            </a:r>
          </a:p>
          <a:p>
            <a:pPr lvl="1"/>
            <a:r>
              <a:rPr lang="en-GB" sz="2000" dirty="0" smtClean="0">
                <a:solidFill>
                  <a:schemeClr val="dk1"/>
                </a:solidFill>
              </a:rPr>
              <a:t>(Assuming software is open source ...)</a:t>
            </a:r>
          </a:p>
          <a:p>
            <a:r>
              <a:rPr lang="en-GB" sz="2400" dirty="0" smtClean="0">
                <a:solidFill>
                  <a:schemeClr val="dk1"/>
                </a:solidFill>
              </a:rPr>
              <a:t>Facilities become interested, again, in centralised computing services, </a:t>
            </a:r>
            <a:r>
              <a:rPr lang="en-GB" sz="2400" dirty="0" smtClean="0">
                <a:solidFill>
                  <a:srgbClr val="C00000"/>
                </a:solidFill>
              </a:rPr>
              <a:t>right next to the data</a:t>
            </a:r>
          </a:p>
          <a:p>
            <a:pPr lvl="1"/>
            <a:r>
              <a:rPr lang="en-GB" sz="2000" dirty="0" smtClean="0">
                <a:solidFill>
                  <a:schemeClr val="dk1"/>
                </a:solidFill>
              </a:rPr>
              <a:t>The ISIS WISH story ... </a:t>
            </a:r>
          </a:p>
          <a:p>
            <a:pPr lvl="1"/>
            <a:r>
              <a:rPr lang="en-GB" sz="2000" dirty="0" smtClean="0">
                <a:solidFill>
                  <a:schemeClr val="dk1"/>
                </a:solidFill>
              </a:rPr>
              <a:t>Diamond GPU cluster vs. SCD GPU cluster (directly linked to the data archive)</a:t>
            </a: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Users now ask for remote services</a:t>
            </a:r>
            <a:endParaRPr lang="en-GB" dirty="0"/>
          </a:p>
        </p:txBody>
      </p:sp>
      <p:sp>
        <p:nvSpPr>
          <p:cNvPr id="3" name="Content Placeholder 2"/>
          <p:cNvSpPr>
            <a:spLocks noGrp="1"/>
          </p:cNvSpPr>
          <p:nvPr>
            <p:ph idx="1"/>
          </p:nvPr>
        </p:nvSpPr>
        <p:spPr/>
        <p:txBody>
          <a:bodyPr>
            <a:normAutofit lnSpcReduction="10000"/>
          </a:bodyPr>
          <a:lstStyle/>
          <a:p>
            <a:r>
              <a:rPr lang="en-GB" sz="2800" dirty="0" smtClean="0">
                <a:solidFill>
                  <a:schemeClr val="dk1"/>
                </a:solidFill>
              </a:rPr>
              <a:t>Users are interested in remote data analysis services</a:t>
            </a:r>
          </a:p>
          <a:p>
            <a:pPr lvl="1"/>
            <a:r>
              <a:rPr lang="en-GB" sz="2000" dirty="0" smtClean="0"/>
              <a:t>“... Of course this would mean a </a:t>
            </a:r>
            <a:r>
              <a:rPr lang="en-GB" sz="2000" i="1" dirty="0" smtClean="0">
                <a:solidFill>
                  <a:srgbClr val="FF0000"/>
                </a:solidFill>
              </a:rPr>
              <a:t>step change in the facilities provided and the time users spend at the facility</a:t>
            </a:r>
            <a:r>
              <a:rPr lang="en-GB" sz="2000" dirty="0" smtClean="0"/>
              <a:t>. ... ”</a:t>
            </a:r>
          </a:p>
          <a:p>
            <a:pPr lvl="1"/>
            <a:r>
              <a:rPr lang="en-GB" sz="2000" dirty="0" smtClean="0">
                <a:solidFill>
                  <a:schemeClr val="dk1"/>
                </a:solidFill>
              </a:rPr>
              <a:t>In response, we are developing: “</a:t>
            </a:r>
            <a:r>
              <a:rPr lang="en-GB" sz="2000" dirty="0" err="1" smtClean="0">
                <a:solidFill>
                  <a:schemeClr val="dk1"/>
                </a:solidFill>
              </a:rPr>
              <a:t>TomoDM</a:t>
            </a:r>
            <a:r>
              <a:rPr lang="en-GB" sz="2000" dirty="0" smtClean="0">
                <a:solidFill>
                  <a:schemeClr val="dk1"/>
                </a:solidFill>
              </a:rPr>
              <a:t>” ... </a:t>
            </a:r>
          </a:p>
          <a:p>
            <a:r>
              <a:rPr lang="en-GB" sz="2800" dirty="0" smtClean="0">
                <a:solidFill>
                  <a:schemeClr val="dk1"/>
                </a:solidFill>
              </a:rPr>
              <a:t>Then, what benefits can remote services bring?</a:t>
            </a:r>
          </a:p>
          <a:p>
            <a:pPr lvl="1"/>
            <a:r>
              <a:rPr lang="en-GB" sz="2000" dirty="0" smtClean="0">
                <a:solidFill>
                  <a:schemeClr val="dk1"/>
                </a:solidFill>
              </a:rPr>
              <a:t>Systematic recording of data continuum, thus allowing the recording of scientific workflows, software, and data provenance (the first four categories data as defined in the “Living Publication” [4])</a:t>
            </a:r>
          </a:p>
          <a:p>
            <a:pPr lvl="1"/>
            <a:r>
              <a:rPr lang="en-GB" sz="2000" dirty="0" smtClean="0">
                <a:solidFill>
                  <a:schemeClr val="dk1"/>
                </a:solidFill>
              </a:rPr>
              <a:t>Drive data processing (reduction &amp; analysis) with data provenance</a:t>
            </a:r>
          </a:p>
          <a:p>
            <a:pPr lvl="1"/>
            <a:r>
              <a:rPr lang="en-GB" sz="2000" dirty="0" smtClean="0">
                <a:solidFill>
                  <a:schemeClr val="dk1"/>
                </a:solidFill>
              </a:rPr>
              <a:t>It is not only possible to create bi-directional links between raw data and publications, it is also possible to systematically create pair-wise bi-directional links between raw, derived, resultant data and publications. </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Two Examples</a:t>
            </a:r>
            <a:endParaRPr lang="en-GB" dirty="0"/>
          </a:p>
        </p:txBody>
      </p:sp>
      <p:sp>
        <p:nvSpPr>
          <p:cNvPr id="3" name="Text Placeholder 2"/>
          <p:cNvSpPr>
            <a:spLocks noGrp="1"/>
          </p:cNvSpPr>
          <p:nvPr>
            <p:ph type="body" idx="1"/>
          </p:nvPr>
        </p:nvSpPr>
        <p:spPr/>
        <p:txBody>
          <a:bodyPr/>
          <a:lstStyle/>
          <a:p>
            <a:endParaRPr lang="en-GB"/>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Title 12"/>
          <p:cNvSpPr>
            <a:spLocks noGrp="1"/>
          </p:cNvSpPr>
          <p:nvPr>
            <p:ph type="title"/>
          </p:nvPr>
        </p:nvSpPr>
        <p:spPr>
          <a:xfrm>
            <a:off x="457200" y="116632"/>
            <a:ext cx="8229600" cy="1143000"/>
          </a:xfrm>
        </p:spPr>
        <p:txBody>
          <a:bodyPr>
            <a:normAutofit fontScale="90000"/>
          </a:bodyPr>
          <a:lstStyle/>
          <a:p>
            <a:r>
              <a:rPr lang="en-GB" dirty="0" smtClean="0">
                <a:latin typeface="+mn-lt"/>
              </a:rPr>
              <a:t>SRF – Automated Data Processing Pipeline for ISIS</a:t>
            </a:r>
            <a:endParaRPr lang="en-GB" dirty="0">
              <a:latin typeface="+mn-lt"/>
            </a:endParaRPr>
          </a:p>
        </p:txBody>
      </p:sp>
      <p:pic>
        <p:nvPicPr>
          <p:cNvPr id="116" name="Picture 115" descr="2012-02-27-SampleTracks-Panel-1-FireShot Screen Capture #021 - 'SANS Planning Window' - localhost_8080_srf_01.png.png"/>
          <p:cNvPicPr>
            <a:picLocks noChangeAspect="1"/>
          </p:cNvPicPr>
          <p:nvPr/>
        </p:nvPicPr>
        <p:blipFill>
          <a:blip r:embed="rId2" cstate="print"/>
          <a:stretch>
            <a:fillRect/>
          </a:stretch>
        </p:blipFill>
        <p:spPr>
          <a:xfrm>
            <a:off x="179512" y="1366846"/>
            <a:ext cx="1305144" cy="1054042"/>
          </a:xfrm>
          <a:prstGeom prst="rect">
            <a:avLst/>
          </a:prstGeom>
        </p:spPr>
      </p:pic>
      <p:sp>
        <p:nvSpPr>
          <p:cNvPr id="117" name="TextBox 116"/>
          <p:cNvSpPr txBox="1"/>
          <p:nvPr/>
        </p:nvSpPr>
        <p:spPr>
          <a:xfrm>
            <a:off x="179512" y="2514382"/>
            <a:ext cx="1338123" cy="338554"/>
          </a:xfrm>
          <a:prstGeom prst="rect">
            <a:avLst/>
          </a:prstGeom>
          <a:noFill/>
        </p:spPr>
        <p:txBody>
          <a:bodyPr wrap="none" rtlCol="0">
            <a:spAutoFit/>
          </a:bodyPr>
          <a:lstStyle/>
          <a:p>
            <a:r>
              <a:rPr lang="en-GB" sz="1600" b="1" dirty="0" err="1" smtClean="0"/>
              <a:t>SampleTracks</a:t>
            </a:r>
            <a:endParaRPr lang="en-GB" sz="1600" b="1" dirty="0"/>
          </a:p>
        </p:txBody>
      </p:sp>
      <p:sp>
        <p:nvSpPr>
          <p:cNvPr id="121" name="TextBox 11"/>
          <p:cNvSpPr txBox="1">
            <a:spLocks noChangeArrowheads="1"/>
          </p:cNvSpPr>
          <p:nvPr/>
        </p:nvSpPr>
        <p:spPr bwMode="auto">
          <a:xfrm>
            <a:off x="1475656" y="1844824"/>
            <a:ext cx="1127232" cy="584775"/>
          </a:xfrm>
          <a:prstGeom prst="rect">
            <a:avLst/>
          </a:prstGeom>
          <a:noFill/>
          <a:ln w="9525">
            <a:noFill/>
            <a:miter lim="800000"/>
            <a:headEnd/>
            <a:tailEnd/>
          </a:ln>
        </p:spPr>
        <p:txBody>
          <a:bodyPr wrap="none">
            <a:spAutoFit/>
          </a:bodyPr>
          <a:lstStyle/>
          <a:p>
            <a:pPr algn="ctr"/>
            <a:r>
              <a:rPr lang="en-GB" sz="1600" dirty="0" err="1" smtClean="0">
                <a:cs typeface="Times New Roman" pitchFamily="18" charset="0"/>
              </a:rPr>
              <a:t>OpenGenie</a:t>
            </a:r>
            <a:endParaRPr lang="en-GB" sz="1600" dirty="0" smtClean="0">
              <a:cs typeface="Times New Roman" pitchFamily="18" charset="0"/>
            </a:endParaRPr>
          </a:p>
          <a:p>
            <a:pPr algn="ctr"/>
            <a:r>
              <a:rPr lang="en-GB" sz="1600" dirty="0" smtClean="0">
                <a:cs typeface="Times New Roman" pitchFamily="18" charset="0"/>
              </a:rPr>
              <a:t>Script</a:t>
            </a:r>
            <a:endParaRPr lang="en-GB" sz="1600" dirty="0">
              <a:cs typeface="Times New Roman" pitchFamily="18" charset="0"/>
            </a:endParaRPr>
          </a:p>
        </p:txBody>
      </p:sp>
      <p:sp>
        <p:nvSpPr>
          <p:cNvPr id="137" name="TextBox 136"/>
          <p:cNvSpPr txBox="1"/>
          <p:nvPr/>
        </p:nvSpPr>
        <p:spPr>
          <a:xfrm>
            <a:off x="7236296" y="3306470"/>
            <a:ext cx="1440160" cy="338554"/>
          </a:xfrm>
          <a:prstGeom prst="rect">
            <a:avLst/>
          </a:prstGeom>
          <a:noFill/>
        </p:spPr>
        <p:txBody>
          <a:bodyPr wrap="square" rtlCol="0">
            <a:spAutoFit/>
          </a:bodyPr>
          <a:lstStyle/>
          <a:p>
            <a:r>
              <a:rPr lang="en-GB" sz="1600" dirty="0" smtClean="0">
                <a:cs typeface="Times New Roman" pitchFamily="18" charset="0"/>
              </a:rPr>
              <a:t>Analysed data</a:t>
            </a:r>
          </a:p>
        </p:txBody>
      </p:sp>
      <p:sp>
        <p:nvSpPr>
          <p:cNvPr id="74" name="TextBox 9"/>
          <p:cNvSpPr txBox="1">
            <a:spLocks noChangeArrowheads="1"/>
          </p:cNvSpPr>
          <p:nvPr/>
        </p:nvSpPr>
        <p:spPr bwMode="auto">
          <a:xfrm>
            <a:off x="2699792" y="2514382"/>
            <a:ext cx="1584176" cy="338554"/>
          </a:xfrm>
          <a:prstGeom prst="rect">
            <a:avLst/>
          </a:prstGeom>
          <a:noFill/>
          <a:ln w="9525">
            <a:noFill/>
            <a:miter lim="800000"/>
            <a:headEnd/>
            <a:tailEnd/>
          </a:ln>
        </p:spPr>
        <p:txBody>
          <a:bodyPr wrap="square">
            <a:spAutoFit/>
          </a:bodyPr>
          <a:lstStyle/>
          <a:p>
            <a:r>
              <a:rPr lang="en-GB" sz="1600" b="1" dirty="0" smtClean="0">
                <a:cs typeface="Times New Roman" pitchFamily="18" charset="0"/>
              </a:rPr>
              <a:t>Data Acquisition</a:t>
            </a:r>
            <a:endParaRPr lang="en-GB" sz="1600" b="1" dirty="0">
              <a:cs typeface="Times New Roman" pitchFamily="18" charset="0"/>
            </a:endParaRPr>
          </a:p>
        </p:txBody>
      </p:sp>
      <p:pic>
        <p:nvPicPr>
          <p:cNvPr id="158" name="Picture 157" descr="sans2d6834.jpg"/>
          <p:cNvPicPr>
            <a:picLocks noChangeAspect="1"/>
          </p:cNvPicPr>
          <p:nvPr/>
        </p:nvPicPr>
        <p:blipFill>
          <a:blip r:embed="rId3" cstate="print"/>
          <a:stretch>
            <a:fillRect/>
          </a:stretch>
        </p:blipFill>
        <p:spPr>
          <a:xfrm>
            <a:off x="2699792" y="1340768"/>
            <a:ext cx="1618939" cy="1075010"/>
          </a:xfrm>
          <a:prstGeom prst="rect">
            <a:avLst/>
          </a:prstGeom>
        </p:spPr>
      </p:pic>
      <p:sp>
        <p:nvSpPr>
          <p:cNvPr id="115" name="TextBox 114"/>
          <p:cNvSpPr txBox="1"/>
          <p:nvPr/>
        </p:nvSpPr>
        <p:spPr>
          <a:xfrm>
            <a:off x="5076056" y="2514382"/>
            <a:ext cx="1584176" cy="338554"/>
          </a:xfrm>
          <a:prstGeom prst="rect">
            <a:avLst/>
          </a:prstGeom>
          <a:noFill/>
        </p:spPr>
        <p:txBody>
          <a:bodyPr wrap="square" rtlCol="0">
            <a:spAutoFit/>
          </a:bodyPr>
          <a:lstStyle/>
          <a:p>
            <a:r>
              <a:rPr lang="en-GB" sz="1600" b="1" dirty="0" smtClean="0">
                <a:cs typeface="Times New Roman" pitchFamily="18" charset="0"/>
              </a:rPr>
              <a:t>Data Reduction</a:t>
            </a:r>
          </a:p>
        </p:txBody>
      </p:sp>
      <p:pic>
        <p:nvPicPr>
          <p:cNvPr id="1027" name="Picture 3"/>
          <p:cNvPicPr>
            <a:picLocks noChangeAspect="1" noChangeArrowheads="1"/>
          </p:cNvPicPr>
          <p:nvPr/>
        </p:nvPicPr>
        <p:blipFill>
          <a:blip r:embed="rId4" cstate="print"/>
          <a:srcRect/>
          <a:stretch>
            <a:fillRect/>
          </a:stretch>
        </p:blipFill>
        <p:spPr bwMode="auto">
          <a:xfrm>
            <a:off x="5076056" y="1268760"/>
            <a:ext cx="1464965" cy="792522"/>
          </a:xfrm>
          <a:prstGeom prst="rect">
            <a:avLst/>
          </a:prstGeom>
          <a:noFill/>
          <a:ln w="9525">
            <a:noFill/>
            <a:miter lim="800000"/>
            <a:headEnd/>
            <a:tailEnd/>
          </a:ln>
        </p:spPr>
      </p:pic>
      <p:cxnSp>
        <p:nvCxnSpPr>
          <p:cNvPr id="160" name="Straight Arrow Connector 159"/>
          <p:cNvCxnSpPr/>
          <p:nvPr/>
        </p:nvCxnSpPr>
        <p:spPr>
          <a:xfrm>
            <a:off x="1547664" y="1772816"/>
            <a:ext cx="1080120" cy="0"/>
          </a:xfrm>
          <a:prstGeom prst="straightConnector1">
            <a:avLst/>
          </a:prstGeom>
          <a:ln w="19050">
            <a:tailEnd type="arrow"/>
          </a:ln>
        </p:spPr>
        <p:style>
          <a:lnRef idx="1">
            <a:schemeClr val="accent1"/>
          </a:lnRef>
          <a:fillRef idx="0">
            <a:schemeClr val="accent1"/>
          </a:fillRef>
          <a:effectRef idx="0">
            <a:schemeClr val="accent1"/>
          </a:effectRef>
          <a:fontRef idx="minor">
            <a:schemeClr val="tx1"/>
          </a:fontRef>
        </p:style>
      </p:cxnSp>
      <p:cxnSp>
        <p:nvCxnSpPr>
          <p:cNvPr id="161" name="Straight Arrow Connector 160"/>
          <p:cNvCxnSpPr/>
          <p:nvPr/>
        </p:nvCxnSpPr>
        <p:spPr>
          <a:xfrm flipH="1">
            <a:off x="7956376" y="3077344"/>
            <a:ext cx="8384" cy="855712"/>
          </a:xfrm>
          <a:prstGeom prst="straightConnector1">
            <a:avLst/>
          </a:prstGeom>
          <a:ln>
            <a:headEnd type="none" w="med" len="med"/>
            <a:tailEnd type="triangle" w="med" len="med"/>
          </a:ln>
        </p:spPr>
        <p:style>
          <a:lnRef idx="1">
            <a:schemeClr val="dk1"/>
          </a:lnRef>
          <a:fillRef idx="0">
            <a:schemeClr val="dk1"/>
          </a:fillRef>
          <a:effectRef idx="0">
            <a:schemeClr val="dk1"/>
          </a:effectRef>
          <a:fontRef idx="minor">
            <a:schemeClr val="tx1"/>
          </a:fontRef>
        </p:style>
      </p:cxnSp>
      <p:sp>
        <p:nvSpPr>
          <p:cNvPr id="35" name="TextBox 11"/>
          <p:cNvSpPr txBox="1">
            <a:spLocks noChangeArrowheads="1"/>
          </p:cNvSpPr>
          <p:nvPr/>
        </p:nvSpPr>
        <p:spPr bwMode="auto">
          <a:xfrm>
            <a:off x="4451909" y="1844824"/>
            <a:ext cx="552139" cy="584775"/>
          </a:xfrm>
          <a:prstGeom prst="rect">
            <a:avLst/>
          </a:prstGeom>
          <a:noFill/>
          <a:ln w="9525">
            <a:noFill/>
            <a:miter lim="800000"/>
            <a:headEnd/>
            <a:tailEnd/>
          </a:ln>
        </p:spPr>
        <p:txBody>
          <a:bodyPr wrap="none">
            <a:spAutoFit/>
          </a:bodyPr>
          <a:lstStyle/>
          <a:p>
            <a:r>
              <a:rPr lang="en-GB" sz="1600" dirty="0" smtClean="0">
                <a:cs typeface="Times New Roman" pitchFamily="18" charset="0"/>
              </a:rPr>
              <a:t>Raw</a:t>
            </a:r>
          </a:p>
          <a:p>
            <a:r>
              <a:rPr lang="en-GB" sz="1600" dirty="0" smtClean="0">
                <a:cs typeface="Times New Roman" pitchFamily="18" charset="0"/>
              </a:rPr>
              <a:t>data</a:t>
            </a:r>
            <a:endParaRPr lang="en-GB" sz="1600" dirty="0">
              <a:cs typeface="Times New Roman" pitchFamily="18" charset="0"/>
            </a:endParaRPr>
          </a:p>
        </p:txBody>
      </p:sp>
      <p:cxnSp>
        <p:nvCxnSpPr>
          <p:cNvPr id="36" name="Straight Arrow Connector 35"/>
          <p:cNvCxnSpPr/>
          <p:nvPr/>
        </p:nvCxnSpPr>
        <p:spPr>
          <a:xfrm>
            <a:off x="4283968" y="1772816"/>
            <a:ext cx="864096" cy="0"/>
          </a:xfrm>
          <a:prstGeom prst="straightConnector1">
            <a:avLst/>
          </a:prstGeom>
          <a:ln w="19050">
            <a:tailEnd type="arrow"/>
          </a:ln>
        </p:spPr>
        <p:style>
          <a:lnRef idx="1">
            <a:schemeClr val="accent1"/>
          </a:lnRef>
          <a:fillRef idx="0">
            <a:schemeClr val="accent1"/>
          </a:fillRef>
          <a:effectRef idx="0">
            <a:schemeClr val="accent1"/>
          </a:effectRef>
          <a:fontRef idx="minor">
            <a:schemeClr val="tx1"/>
          </a:fontRef>
        </p:style>
      </p:cxnSp>
      <p:sp>
        <p:nvSpPr>
          <p:cNvPr id="37" name="TextBox 36"/>
          <p:cNvSpPr txBox="1"/>
          <p:nvPr/>
        </p:nvSpPr>
        <p:spPr>
          <a:xfrm>
            <a:off x="7380312" y="2514382"/>
            <a:ext cx="1584176" cy="338554"/>
          </a:xfrm>
          <a:prstGeom prst="rect">
            <a:avLst/>
          </a:prstGeom>
          <a:noFill/>
        </p:spPr>
        <p:txBody>
          <a:bodyPr wrap="square" rtlCol="0">
            <a:spAutoFit/>
          </a:bodyPr>
          <a:lstStyle/>
          <a:p>
            <a:r>
              <a:rPr lang="en-GB" sz="1600" b="1" dirty="0" smtClean="0">
                <a:cs typeface="Times New Roman" pitchFamily="18" charset="0"/>
              </a:rPr>
              <a:t>Model Fitting</a:t>
            </a:r>
          </a:p>
        </p:txBody>
      </p:sp>
      <p:sp>
        <p:nvSpPr>
          <p:cNvPr id="11266" name="AutoShape 2" descr="data:image/jpeg;base64,/9j/4AAQSkZJRgABAQAAAQABAAD/2wCEAAkGBhQSEBQUExQVFRQVFxcVFRgYFxUXFRQUFRUYFBQUFRgXHCYeFxojGhcUHy8gIycpLCwsFR8xNTAqNSYrLCkBCQoKDgwOGg8PGiwkHx8pLCwpLCwvKSwpLCwsLDAsLCwpLCwyLCwpLCwsLCwsLCwsLSksLCkpLCwsKSwsLCwsLP/AABEIAMABBgMBIgACEQEDEQH/xAAbAAABBQEBAAAAAAAAAAAAAAADAAECBAUGB//EAEcQAAEDAQQFCAQLCAICAwAAAAEAAhEDBBIhMQVBUWFxBhMigZGhscEyUtHwBxYjQmJyc4KSstIUFSQzY6Lh8VPCQ7M0g+L/xAAaAQEAAgMBAAAAAAAAAAAAAAAAAQIDBAUG/8QANhEAAgEDAQUDCwMFAQAAAAAAAAECAwQREgUTITFBUaGxFDJSYXGBkdHS4fAikuJCU6LB8TP/2gAMAwEAAhEDEQA/APRaNUtEh52QMxvNycEYaWrNiCHA5eicRqwxR3aPEQD1kSRO8qu7RrtrSNmI847lfUYXS7G0G+NBb6dPskdxHmrNDlRRdmXN4j2SqAsboAktjKMo+7HYh80HHGm2eFw7MCJB7VOYMpprLlJP2r5HRUdI03ei9p68ezNWAVyNSwM1te3vHmUJtlc3+XXLdxvN8/JNMXyY3lVc4/B/M7RJctTt1qbra8fdPsKMzlNUb/MpEbxI8R5qND6DyiK85Ne1HRpLIo8pKTs7zeInwlXaOkqbsnt7QD2HFVcWuZljUhLky0kmBTqDIJJJJAJJJJAJJJJAJJJJAJJJJAJJJJAJJJJAJJJJAJJJJAJJJJAJJJJAYTq1ImSWg5Yy12zPAqxSYBtM7STHCUGpZ2hpPSwBPpO8zCrULSfnOIjVdvYb4EjtKA0XQoO4Sq4tJ9emeMs17yUQ1HepPBwnvhAPzY2R3eCZ1Ae8HxSNpjNrh90n8spC1MPzh14eKACbCN3VI8FA2Z3zX3Y2i9M7zBV0GclAZnqQFB9mfrbTd3HvHmhVLCCMWOHAytC0GIx17SPAY8EQUjAxnAbNnV4qyk0Y5UoS5pGKyzFh6FV7N2I8CrFK3Wlpwe143xPl4rRNMnYd2I8ZQalmGtvZHkp19pTcRXmtr2MenygqD06XZI9qss5SUvnS3bIy7FnGm3U4t648UnUDtB4hRlMuoyXXJu0NKUn+jUaev2qwHg5EFcfTpG88XRhEgb8vI9SlUokD0SMNV7A+SYQzLojr5SlceGvzFSowfWwngSEVltrAYV54tB9qnSu0rvJrnF9x1kppXMM0xaB86i7tB8kenygq/Oog/Vd/tNDG+XVP4HQpLFHKQD0qVQcAD7FJnKmhrLm8WnylRpZO+h2mwkqFPTlB2VRvWY8Vap2pjvRc08CD4KMF1OL5MKkmlOoLCSSTSgHSSTIB0kkkAkkkkBl1Gy0xnBjsWa+yPxls4zhB4jF3s61pB59U93tTUqbpxcCMdUHx8kBmPpOGp2BPrDZj0G9eaPS0hGDs5AGQ7ZdKvlpCEK3Su7N42bM0ANltadvYfIKYtDTheEnVIk9Sc0G+qOwKIszQZAiNhOrdMICYbCiMz1KagMz1eCArvf8AmcM3YwN2avMyHAeCo1WRrzLj87XGoZ9avtyHAICLmz5blAPnV369YyRSoNbHaT2mVIBOpNdm0cICAbM1sFoAx1cCrFUYjeY6oJ8kOu3Lj5FAUqH82rnkzLPJWb8a39bZ8GqvZiDWqjKAzXGYVzmt7u0HxCMrEGH6y4RwjDLbwShh9U6tSI0HaT2eSRAUFgZojYg1bO2MvBWSh1cvfagAfsY1Fw+8fNM+lAxcY3wVZIVa2Zde9Q3hZKyeE2VqlNv0T9yfyqIsLTiGt6rwTn380Oh6TTljjx1hatK81vDMEmuDceYR7HNEgvEDU8jzVmnbXwOnUynPclWHRdwPgi2Mm6zOLo2Rl2rcyZtK5AzpCpqqu7GninbpGt/ykj7MexW3NQA8HCD2EeSZGhEDpSv67eth8gpfvqsPnU+sOCmWqBaEyRo9bJN0/U/pHrd7VIcoKvqU/wARQ7qDUdBiBiqymorLDjjqy6OUT/8Ajb+P/CSwrTbS0+iCksSuKT6+JsK2qNZX+jpqTREiMdmSdlLGTIxMYuIPETHUpJw8j3CzGMd8bupCAMnExsMbBiPfaiOeSoygEmTymlAJQGZ6vBTVS0VKgd0GhwwnEDHrQBK7Cct+sjuyPWiCuQ3FurIGSqf7VV10j2j9Sn+1O1sPv1IC0bSIkg9g9qY2lsSTA3g6+pVf23a1ygLUz6XXPtQFt9QS3EZ/9SPNRrGYjb5FANqYcz2g+xI1WGDIkICrZ45+tIBF2ngcsuBV1tRpxABMjIjq1jWqNldNetGynlOz6OK0qOIzOe10/wB2KllIcve/EerkZ9iGKe93aeOMotYQOA14d+KZQXIlCrZH31opQ6owQCKq2sYde/aFaKDaKV5pA8VEllNFZrMWZlool7QJiDPZ796IxovA7SPJT5hwzjtCk2k6RhrHtXKjbzhUT6GHVOVNQa5B6mR4HwWbZ6NU02loZG0kDLDGStOpkeBS0PP7O3PXkAde9dmLx0MsllmebNXOTR1PHtUTQrjMEffGPeugYPeAD3IVpdEZdcbFd1V6K7yN1H8bMRvPD5pP/wBg9qJQfVFRoeHAE6yCDgSrvOxjDewbk1odJpE+t5EKrmn/AErvJUdPIK5UrY+Ht3z1xHtV5YXKF7g6mWhzsXTAJj0YyHHsSnTVSWl9c+BSvFuDUeZcfSDklXstqkYgg8CkuRU2fUjJqPIpTv5Rik8nTsswBwvficfEpOoZ4uEiMDlvGwpxaWes38Q1ZqYdORkLpmyRY2NZPHwUkpSQDJFOmKAYqAzPV4KZUBmePkEA6Faa11pMEwCezailVra75NxB+aTqxwVZvEW0SuLKNo0oYgiHbG59cygHSD9jv7D29EFZlrtBAzguBc92sN2D31rFo6ZYXwLzdjpnHaQuDTubmSyn3I7cbCDWceP54nbU7e0gdGZgTAz3jUrRoN2Bc/Yq5JBOd4NdvM4H32LpCujZVp1U9fQ5lxSVKWEZtjpgV6wAwintOcnUZ1rTa3oj/wDc+N5ULEf4mvAno09mzetEPMeie1vtXQZpw5e9+I5GAieuZ9qYpNO4js8kioLkUOt6JRCh1RgUBXNKoM3iPq/5Tlr/AFh2I1XL/XngiNAIGAyQFSH7W96g57hnd8FadSjIA7iAO8exeR/CWwG3D7FmB23nyCtyztfKamjOOGe0vCGuWD0evpZjZvVKI41WDxKr6P5UWRlANdaKIIJwLp17GyV4yximuu9k04c5s3oWKlxbPZX8vbC3/wAwJ+iyqf8Aqqdp+EyxxhzrtkU/1ELyZOFC2fb54t/FfI2Vs+HrPSD8J1AZUqzjjB+Sb5lU7Z8KN67ds56JnpVBjq1M3rhISIW3CwtXzjn3ss7Gmuh2Nb4Vax9GjSHEvPmFn1/hQtZm7zLeDCY39JxXOOaguZ/lb9PZ9rjhBePia1S3jHkj0rkBynr2qrWFZ18Na0tusa2JJByAwySWf8ENP+ItH2bdex59qS8ltSEadzKMVhcOC9hz6ixLB6yGDDI78J2FPTgADONcxPUFl/uM+s/8Tvan/ch9Z/43+1aBQ0azGnZhlMOg7py1diJfHuVlfuV3r1Pxv9qX7ld69T8b/agL9Kk0OccMdggzrJM460QkalmjQz/Xqfjf7Uv3M/16n4ne1AaMqDczx8gqP7nqevU/E5YfLKvVslmL21age9zWN6RwJkk47GtPcgOrKp2yl8mWxPRIBwwPl1KpyT0obRY6VRxl8FrztcxxaT1wD1rQtVIuaQDmIjDHtVJ+a8dhK4M5K3UpAJyumm7aNh8Oxc9T0EQ+S5t3aDJI3DNdvUsLjLrpByOGDuIQP3U+T8m2RjOfYJgrz9KFeCwov4HfheU8cWvz8+xWsFMyMMXPDo2NB9+xdOVlUrE4EYGTBJMZAzG5apXR2fCcVLWscTl3dRVJJooWSoG2iuTkG0z3Fabnw4N1loeOBMLnrbaC2pXu4OdzDAc4vGCY4StTmapqMc6AGsuGBiRtkzGMZLenU0ySNOnHMW/Wy6SmKdwEgxl74qFRs644LIBFDrZHgiQh1vRKAhVHvhujNHp+iOAQqgwPDZPdrUqdUQM0BMryb4UGfxw30mfmePJeq88N68r+E8zbW/Ys/PUXU2U8V/czatVmockE4CQVyzUO0rc2jeqhHJ6qztd88AGWYlP+zldJY+TjniYKFb9Buprx629mpjJ11QtfMT4nPXUoVqpSQCF66wvVWSZpXNrungG5qC8cFYUHhejpTORWpnZfBCP4uv8AZDX9MJlD4JzFrq/Y9X8xqS8ftjhdS93geduFibPb065P4wb045Qb1zjEdWkuV+MP0u9S+Mf0kB1CS5j4yfST/GX6SA6ZeefC66RZG6i+o4/da0f9it4cpd64z4StJc62zuB9Bzx+INI/KVD5F6bSkm+WQvIzlCyhZbjm1HfKPcC1ocIMYTOeBW4eWdL1K34B+pc5yYs0WVhN7pFzsHEDFxjAHYAtXmRsPafaqKMvS7vubEq1HLxS/wA/4lw8tqPqVexv6kNnLKhqY8dTfaq37O31R2lR/ZRsHYPYp0y7e77ld7R/tf5fxLp5aUdjv7famPLOjv7lUbZxsB6gpc0Ng7ExLt7vuSqtDrTf7v4lO06fpuqOcJhzqRH3A4HvIXo9reGsc45BrieABJXmuksBlk5vg4ea2HcpKr5aXNukmDHSIOqMhsla9TOrjxIlu5RW7WOLzl5/0iVPllZ/WqHi1THLSz7XfhVO6NiV1Z8T7V8PuW123oS/cvpLnxxs3rHsPsUTyvs/rf2u9iq3B7wmLBsHYmJ9q+H3Gu29CX7l9Jb+Ntn9bud+lN8a6Hrjsf8ApVQ0hsCbm27B2JifavgNdt6Ev3L6S2eVFA/+Qdj/ANK4Xlv/ABFpa+l0mim1pOWIc4x0oORC640W+q3sC4blw0C0tgR8mMsPnPW/s+NV1v0tZw+afzRtWsrfecIy+K+ky26KqT6B7R7Vr6Ks92oOcBDdsE+C51rlt6GtAbUaSARvAIWht2NXR+t59nDxyexsmnTkodnvOw05yvFmpNFkptrOxLyQ4NYABmOiSTuOorQsdsbb7C2vcuOxDhqDmmDB1jI9aJX0VZLdRa2oLhBkGndY4YYiYgg7CEatzNksooUcGNBGckk4lzjrJK8VUqWHkEYU4tXCnz45x1y84fTHBcjzOJKutClnPHP/ABHmukqN2oQs2qMVpaRrXqhKzapxXtNhOWOJ7G5/8Y6uZCENyISoPK99QZ52sdF8HNubStVQvcGjmiBO2+3/ACkq3IukHWl15oPyROIkem3UUy8ztdN3Txjkjg1t3rerVn1Yx3o7D4vD/mq/2fpS+L/9ar/Z+lbMJiwLmHOMccn/AOtV/s/Sl8Xv61X+z9K2A1IbhKAx/i9/Wq/2fpS+L/8AWq/2fpWyW7ikAgMb4vn/AJqnYz2IVo5LCoIdVqETPzM+xb11NdQAaVANaGtEBoAA2ACApOKLdUXjBQ+QAGoo3zsTP/3wQBUErApSZnUEWQ+UWEGnq4wrJaslNt5yY5LBQtNlv3mzHomc8jKHZ9F3XAl8xjEf5V+m3pO6kW6rtIomwZCYtU2uBJAIJGYkYcdiY1WhwaXC8cQJxKkDXUxar2jbCKtS4TGF7fExgo6VsQpVLkyC28NuBAIPaO1AUi1OG4KZanDcEAOFwXL7/wCSz7IfnevQbq8++EH/AOSz7IfneupspZuPczYtniojm1Zs9eMFVlILo39mq0XFnp7W5dKWpHS2PTjmCJT2rTTniJK51tYhTNoK8c9g/rykdqN3bv8AU48S1UqxxVcuQ70p5XprCyVFYNS5u3VZIlQJSlDcf8cV6SjA5NWobfIupFpd9kcPvsSQuSNSLQfsnfnYkvN7VT8ofsRwqyzPJ6nIT+PiUaFb0NY777xyGDeGs9a4pqErDocuxd2ah7VpjRIhaDGxgpIDDtOjoWDpGwu9JhIcMhOB3HZx7V2tdkhc7pKGgkkACSScgBmUJMmyWgPbOvWjBqxLHpIc+y76FWcCILXGZB43SepdFRb0hxHigksPAavyYZVaGvrOZUcJa1paInIlpxd2hc1oWs+7Wo1f5tnqOpOPrDNrt8icdkK1pDSdzTFdr8A5lAUicui0ujrc9/WFerUGmtVqgQ6sWl/FjAwR1DvUPkEUao1nARCBToa5BG4ytxmgaMCpaS43vQYCQANpjEk8dgVC16BZRqsq2cnmaocx7TJuVGi+xwnHIPGO5YlFpGXedATHATJGGLsRhsnYrFKs14lrg6MDGMHer9Pk/QdTZVq4YuvgEzUIMMBx1CcvalV0XZ8atAc25oAe0YB7Cei4iSJBmDvcFeMcGOTyzMfWawuLiBl4agiWeu2oJY68MjGo7DsU9F2Cm+pWrVheYxwpsbqc64HEka8x3rVFmoVA406Yp1A0nogNDmjUbsT15TxVypiaIszeetgLQXXKVVhjEDFrwDsloUNEUG1LfULmhzaVImCARIDYwO9x7FZsGFvpjVWoVaXW0ioO68g8mMRbKvrOawdbnE9xCABadKtpVRBcKjRhAkEO1HHcrIrmr8oXXiRE7Bsxx/0oaQr8xFoa1pqU8GkzEP6BBgicHHrWjarYalKjUdF51IOMZSZJiUBk2jSAabt0uORiM9g2lFtdp5unfLXRhgQWnH6wVfkvVA52s8joABpOV+oSJ7j2oTNLVLS200arg8Na6rScA0Ec2Zu9HAgiO9AXKVpD6d8B13HMESW5idfUuF5Y2OrXdz7GdClS+UxHRAeTe1YdIZYrr7NUP7BTj/lew77wmFA6LHNW2i+YutpktgGC/MSCNQW1aV3Qqqa/EWjLS8o8oa5TC6aryIb8ysR9enPewnwVKpyQrj0TTfweGnsqXV6jy22n/Vj25R1KdxHqzGSVy06Gr0wS+jUAGsMc4drQQqQf76+xWUac/NaZtxrJ8mTBT3lAOTF62I0sEuqTL0Iuzn3CZxQ3ePBbkY4NSdU1+TTotB+zP5mJlW0DUisT9A/mYnXm9pQcq7fqRz5vLPaqroaTuW1yfqi4BkQI7NiyLSzoO4HuxR9E2oABebMB1KSrUrWISqW0BCcE7RVABkhcvpi0tc1zcTIIOyCCDmr9u0hK5+215BQHO6Nber0wc74dEzgwOaSd8vC7AuAWHoSwTXNTU1sfeOrqEnidy6AtzwJ3ASTuA1lA3l5YtM6Fp6QpepaGDou27nbWE9YJ7cHkzb6jm1KNUHnaD+bdOcYxO3JwnXAKs8n9OvfaLQx4uvovaA3WBHS444dYV6tYrukLW8DB7bP1uDHg91ztQgDpDTFR9S4ymaj2gAhoJDdmAnFXrM2qbL8sy47npAiOjzeefFHZpNlJ1ShSuh1ItNUmJLqjb97fnmdkakm2816BdMgVS1piLwazEjdekdSAjXZ8hS4v/Mq9kZ0qv2Lf/YVcrs+Sp8aniq9mHTq/Yt/9hQAhZKdam+i9xpm+2pTe0wWVA26DPDDgSgUrHaKL7laHtPoVm5O+i8fNdGOwwdaFaK5okvqfynvaxrs7r7l6CBiAYOO2Nqs6I0u6pX5puNE03kzqcIIcNg1RvQFa2vuVrJU9Wu1p+rVBpnxCvWWxczRqN9a01T90GG+Cz+UbD+y1CM2AVBxpuD/Jb2kq4fcIyLb4+9iEBznKMfwz+LfzBXabZslD7Bo7lkcotITfoXceiZnPJ2AjqWtZK4FGzMIM8w0jDDCQRuOCAzuSNCnUs1ZtQEtvsmCQcASMlo1rJZqNOo9jHB3NvEyTgWkHNyoaKsj6DrTTaJvgVaO+6TeZ9YBwjbHGJ2CyvdTqXrwaWkC8CJc7DCe9AQ5KsD7PjlTrio76opz4hWa9UVLO6uMBWbRkbHNc4OHcFl6Ba4We10vRcWtGOouDx2Qm0TXcLK6i8EOZUBAPqvDiI2i8HdqtDzkSiMJXUS6ldW62ZkgQZGUjhh4JVW3xD4f9drX/AJgUWE0KmIk6TMraBs7s6DPul9M/2mO5UK/I2ifRdVYd9yoPBp710V1MWrYhWqw82bXvJ1SXU46vyHd8yvTO57XsPg4d6zbRyPtTcqQePoPY+eppnuXoUKBp7luQ2jdR6p+1fLBVzkeeaL0RXFYjmaoNw4XHz6TccQkvR6VVwycY2SY7ElpXN3Wqz1NLvMbeTqVmkGk6NXzeGziFqlqjUpBwh2K5hQr09IJVLfvVa0aLcPQcOvA9qpusVXd+IKCQ9e171VDHVHXW4jWffJGo6Ln03dQ9upa1lotaIaAB3nipIGstlDGho/2dqsWd914OwgpQkxkmNphAVbVyGa+2PtAeAyoWveIxkAAgHKDGe8q5WtDaj3PZiCc9t0BvkrAstIA0ySZz6TszjqMDPJZtksppvqMzhwjeCMO6EBDSXJanXtDrQKzWh4aKgMEgsF3Ak4YRns1q6K9HmW06REMdAE4kBpl2+Sc0QOp0yad1pcILyYkl2OvNO+ysYyWCA516NmEEDZlkgA1KzS1jQcWl14bLxkIVNwDnTMuYGjAnJ97E6utWag6DPveKhSHp/VH5kBSZaGl7qL6fOU6kXmjEyMQR3Y4atitto06ALaVJzb4gvJnfdmSdqHRu0+cfIDiQOAjHtPgo2HSBqVC3EtunPORrQArZ/LdIzEduEKdnbFOmD81jGjg0Q09iFpD0ANpWhaKUXdwjswQFBllIrtqNu3g0tl0xBiQY981dqVahBvOZB1BpE8CXKra/QPV4og/ls+qgMqhTc+rLTBznYPfBaloeS0y4ugTiAPABU6T7lN7hEy0KFO3FwIIzyInsQA20+i87gOqUGrQ6F7YQO0EnyWlY6ctcNuHcUO0UooRrwceswrQ4SRMeZkQldRLqmymstSek3IQ1MDdTXVdFmKG+gteNwmzO6BWuprqKWpoW5GeTXccAi1RLUaFG6syZicQUJKZakoa4mPBvu0o3VPYo/vIHU7360H9kRaVnA4rnlArqmzDs8kKEW6lcQAoTh0ZIl1M9qAHVt7hqBG3FNQ0s5rgS0QDMYjvTU2g9GN4ULTSiAgL77WCQ4TL3SBrkmAOrBXbYyKrjtu9wVbRdhDAK1UxHoA6tc8c/FKrbGkkkjHegG0poZ1V/OUyDeAkEwQQI4akSzWR1OhdfnfJGM4Ef7Wa20VKD3Bwgu6UTtyy98FpU7YXWe86cakDM4Af7QE6w6DPveKHQAip9Vv5kHSTnClSe3LpA9ZwnsKho2oXMrOdMQwSBvmB760Jx0KrrI+tVLW5DOchvKtsdTo/JsN57sHO8gpOa40H82DJf0o9IsjD34qrYtGkh73hwABjUS7VE6kDTTwTe29Upt349v+FbtNcXSTqe5vsVPRTPlQT80F3YP8qVBt6jUBIwh3fimRpYGragRA1otptBa2mNrPNVadkLiGgidXj5K1pClFwEjBsd6ZG7edLFZ692m9wAMXTHHBPZ7eXyIAEE4TsQrLUaJDjLXCDge1SIpsaQxxJdhOwdyjJLjh4FTfdpz9PwCe0uvCp9UR1EIT6oLA3HOct0KAtAaCMTII1a1aOc8Cyj6yldVuyU5KDLdh7UaiROEjrKrcZa7Do0ODNptna1suIA2nBAtdiESMjkRkg1rIXU5BLyMbpJy1kY5o2iabhRIcCMejPDHPVK5+7SpuopcU+RXeSjPBj1qUIF1aVrZiqLmretp5RlrR6goTEIpCiQulFmlJArqSmQkrGI/9k="/>
          <p:cNvSpPr>
            <a:spLocks noChangeAspect="1" noChangeArrowheads="1"/>
          </p:cNvSpPr>
          <p:nvPr/>
        </p:nvSpPr>
        <p:spPr bwMode="auto">
          <a:xfrm>
            <a:off x="155575" y="-876300"/>
            <a:ext cx="2495550" cy="1828800"/>
          </a:xfrm>
          <a:prstGeom prst="rect">
            <a:avLst/>
          </a:prstGeom>
          <a:noFill/>
        </p:spPr>
        <p:txBody>
          <a:bodyPr vert="horz" wrap="square" lIns="91440" tIns="45720" rIns="91440" bIns="45720" numCol="1" anchor="t" anchorCtr="0" compatLnSpc="1">
            <a:prstTxWarp prst="textNoShape">
              <a:avLst/>
            </a:prstTxWarp>
          </a:bodyPr>
          <a:lstStyle/>
          <a:p>
            <a:endParaRPr lang="en-GB"/>
          </a:p>
        </p:txBody>
      </p:sp>
      <p:sp>
        <p:nvSpPr>
          <p:cNvPr id="11268" name="AutoShape 4" descr="data:image/jpeg;base64,/9j/4AAQSkZJRgABAQAAAQABAAD/2wCEAAkGBhQSEBQUExQVFRQVFxcVFRgYFxUXFRQUFRUYFBQUFRgXHCYeFxojGhcUHy8gIycpLCwsFR8xNTAqNSYrLCkBCQoKDgwOGg8PGiwkHx8pLCwpLCwvKSwpLCwsLDAsLCwpLCwyLCwpLCwsLCwsLCwsLSksLCkpLCwsKSwsLCwsLP/AABEIAMABBgMBIgACEQEDEQH/xAAbAAABBQEBAAAAAAAAAAAAAAADAAECBAUGB//EAEcQAAEDAQQFCAQLCAICAwAAAAEAAhEDBBIhMQVBUWFxBhMigZGhscEyUtHwBxYjQmJyc4KSstIUFSQzY6Lh8VPCQ7M0g+L/xAAaAQEAAgMBAAAAAAAAAAAAAAAAAQIDBAUG/8QANhEAAgEDAQUDCwMFAQAAAAAAAAECAwQREgUTITFBUaGxFDJSYXGBkdHS4fAikuJCU6LB8TP/2gAMAwEAAhEDEQA/APRaNUtEh52QMxvNycEYaWrNiCHA5eicRqwxR3aPEQD1kSRO8qu7RrtrSNmI847lfUYXS7G0G+NBb6dPskdxHmrNDlRRdmXN4j2SqAsboAktjKMo+7HYh80HHGm2eFw7MCJB7VOYMpprLlJP2r5HRUdI03ei9p68ezNWAVyNSwM1te3vHmUJtlc3+XXLdxvN8/JNMXyY3lVc4/B/M7RJctTt1qbra8fdPsKMzlNUb/MpEbxI8R5qND6DyiK85Ne1HRpLIo8pKTs7zeInwlXaOkqbsnt7QD2HFVcWuZljUhLky0kmBTqDIJJJJAJJJJAJJJJAJJJJAJJJJAJJJJAJJJJAJJJJAJJJJAJJJJAJJJJAYTq1ImSWg5Yy12zPAqxSYBtM7STHCUGpZ2hpPSwBPpO8zCrULSfnOIjVdvYb4EjtKA0XQoO4Sq4tJ9emeMs17yUQ1HepPBwnvhAPzY2R3eCZ1Ae8HxSNpjNrh90n8spC1MPzh14eKACbCN3VI8FA2Z3zX3Y2i9M7zBV0GclAZnqQFB9mfrbTd3HvHmhVLCCMWOHAytC0GIx17SPAY8EQUjAxnAbNnV4qyk0Y5UoS5pGKyzFh6FV7N2I8CrFK3Wlpwe143xPl4rRNMnYd2I8ZQalmGtvZHkp19pTcRXmtr2MenygqD06XZI9qss5SUvnS3bIy7FnGm3U4t648UnUDtB4hRlMuoyXXJu0NKUn+jUaev2qwHg5EFcfTpG88XRhEgb8vI9SlUokD0SMNV7A+SYQzLojr5SlceGvzFSowfWwngSEVltrAYV54tB9qnSu0rvJrnF9x1kppXMM0xaB86i7tB8kenygq/Oog/Vd/tNDG+XVP4HQpLFHKQD0qVQcAD7FJnKmhrLm8WnylRpZO+h2mwkqFPTlB2VRvWY8Vap2pjvRc08CD4KMF1OL5MKkmlOoLCSSTSgHSSTIB0kkkAkkkkBl1Gy0xnBjsWa+yPxls4zhB4jF3s61pB59U93tTUqbpxcCMdUHx8kBmPpOGp2BPrDZj0G9eaPS0hGDs5AGQ7ZdKvlpCEK3Su7N42bM0ANltadvYfIKYtDTheEnVIk9Sc0G+qOwKIszQZAiNhOrdMICYbCiMz1KagMz1eCArvf8AmcM3YwN2avMyHAeCo1WRrzLj87XGoZ9avtyHAICLmz5blAPnV369YyRSoNbHaT2mVIBOpNdm0cICAbM1sFoAx1cCrFUYjeY6oJ8kOu3Lj5FAUqH82rnkzLPJWb8a39bZ8GqvZiDWqjKAzXGYVzmt7u0HxCMrEGH6y4RwjDLbwShh9U6tSI0HaT2eSRAUFgZojYg1bO2MvBWSh1cvfagAfsY1Fw+8fNM+lAxcY3wVZIVa2Zde9Q3hZKyeE2VqlNv0T9yfyqIsLTiGt6rwTn380Oh6TTljjx1hatK81vDMEmuDceYR7HNEgvEDU8jzVmnbXwOnUynPclWHRdwPgi2Mm6zOLo2Rl2rcyZtK5AzpCpqqu7GninbpGt/ykj7MexW3NQA8HCD2EeSZGhEDpSv67eth8gpfvqsPnU+sOCmWqBaEyRo9bJN0/U/pHrd7VIcoKvqU/wARQ7qDUdBiBiqymorLDjjqy6OUT/8Ajb+P/CSwrTbS0+iCksSuKT6+JsK2qNZX+jpqTREiMdmSdlLGTIxMYuIPETHUpJw8j3CzGMd8bupCAMnExsMbBiPfaiOeSoygEmTymlAJQGZ6vBTVS0VKgd0GhwwnEDHrQBK7Cct+sjuyPWiCuQ3FurIGSqf7VV10j2j9Sn+1O1sPv1IC0bSIkg9g9qY2lsSTA3g6+pVf23a1ygLUz6XXPtQFt9QS3EZ/9SPNRrGYjb5FANqYcz2g+xI1WGDIkICrZ45+tIBF2ngcsuBV1tRpxABMjIjq1jWqNldNetGynlOz6OK0qOIzOe10/wB2KllIcve/EerkZ9iGKe93aeOMotYQOA14d+KZQXIlCrZH31opQ6owQCKq2sYde/aFaKDaKV5pA8VEllNFZrMWZlool7QJiDPZ796IxovA7SPJT5hwzjtCk2k6RhrHtXKjbzhUT6GHVOVNQa5B6mR4HwWbZ6NU02loZG0kDLDGStOpkeBS0PP7O3PXkAde9dmLx0MsllmebNXOTR1PHtUTQrjMEffGPeugYPeAD3IVpdEZdcbFd1V6K7yN1H8bMRvPD5pP/wBg9qJQfVFRoeHAE6yCDgSrvOxjDewbk1odJpE+t5EKrmn/AErvJUdPIK5UrY+Ht3z1xHtV5YXKF7g6mWhzsXTAJj0YyHHsSnTVSWl9c+BSvFuDUeZcfSDklXstqkYgg8CkuRU2fUjJqPIpTv5Rik8nTsswBwvficfEpOoZ4uEiMDlvGwpxaWes38Q1ZqYdORkLpmyRY2NZPHwUkpSQDJFOmKAYqAzPV4KZUBmePkEA6Faa11pMEwCezailVra75NxB+aTqxwVZvEW0SuLKNo0oYgiHbG59cygHSD9jv7D29EFZlrtBAzguBc92sN2D31rFo6ZYXwLzdjpnHaQuDTubmSyn3I7cbCDWceP54nbU7e0gdGZgTAz3jUrRoN2Bc/Yq5JBOd4NdvM4H32LpCujZVp1U9fQ5lxSVKWEZtjpgV6wAwintOcnUZ1rTa3oj/wDc+N5ULEf4mvAno09mzetEPMeie1vtXQZpw5e9+I5GAieuZ9qYpNO4js8kioLkUOt6JRCh1RgUBXNKoM3iPq/5Tlr/AFh2I1XL/XngiNAIGAyQFSH7W96g57hnd8FadSjIA7iAO8exeR/CWwG3D7FmB23nyCtyztfKamjOOGe0vCGuWD0evpZjZvVKI41WDxKr6P5UWRlANdaKIIJwLp17GyV4yximuu9k04c5s3oWKlxbPZX8vbC3/wAwJ+iyqf8Aqqdp+EyxxhzrtkU/1ELyZOFC2fb54t/FfI2Vs+HrPSD8J1AZUqzjjB+Sb5lU7Z8KN67ds56JnpVBjq1M3rhISIW3CwtXzjn3ss7Gmuh2Nb4Vax9GjSHEvPmFn1/hQtZm7zLeDCY39JxXOOaguZ/lb9PZ9rjhBePia1S3jHkj0rkBynr2qrWFZ18Na0tusa2JJByAwySWf8ENP+ItH2bdex59qS8ltSEadzKMVhcOC9hz6ixLB6yGDDI78J2FPTgADONcxPUFl/uM+s/8Tvan/ch9Z/43+1aBQ0azGnZhlMOg7py1diJfHuVlfuV3r1Pxv9qX7ld69T8b/agL9Kk0OccMdggzrJM460QkalmjQz/Xqfjf7Uv3M/16n4ne1AaMqDczx8gqP7nqevU/E5YfLKvVslmL21age9zWN6RwJkk47GtPcgOrKp2yl8mWxPRIBwwPl1KpyT0obRY6VRxl8FrztcxxaT1wD1rQtVIuaQDmIjDHtVJ+a8dhK4M5K3UpAJyumm7aNh8Oxc9T0EQ+S5t3aDJI3DNdvUsLjLrpByOGDuIQP3U+T8m2RjOfYJgrz9KFeCwov4HfheU8cWvz8+xWsFMyMMXPDo2NB9+xdOVlUrE4EYGTBJMZAzG5apXR2fCcVLWscTl3dRVJJooWSoG2iuTkG0z3Fabnw4N1loeOBMLnrbaC2pXu4OdzDAc4vGCY4StTmapqMc6AGsuGBiRtkzGMZLenU0ySNOnHMW/Wy6SmKdwEgxl74qFRs644LIBFDrZHgiQh1vRKAhVHvhujNHp+iOAQqgwPDZPdrUqdUQM0BMryb4UGfxw30mfmePJeq88N68r+E8zbW/Ys/PUXU2U8V/czatVmockE4CQVyzUO0rc2jeqhHJ6qztd88AGWYlP+zldJY+TjniYKFb9Buprx629mpjJ11QtfMT4nPXUoVqpSQCF66wvVWSZpXNrungG5qC8cFYUHhejpTORWpnZfBCP4uv8AZDX9MJlD4JzFrq/Y9X8xqS8ftjhdS93geduFibPb065P4wb045Qb1zjEdWkuV+MP0u9S+Mf0kB1CS5j4yfST/GX6SA6ZeefC66RZG6i+o4/da0f9it4cpd64z4StJc62zuB9Bzx+INI/KVD5F6bSkm+WQvIzlCyhZbjm1HfKPcC1ocIMYTOeBW4eWdL1K34B+pc5yYs0WVhN7pFzsHEDFxjAHYAtXmRsPafaqKMvS7vubEq1HLxS/wA/4lw8tqPqVexv6kNnLKhqY8dTfaq37O31R2lR/ZRsHYPYp0y7e77ld7R/tf5fxLp5aUdjv7famPLOjv7lUbZxsB6gpc0Ng7ExLt7vuSqtDrTf7v4lO06fpuqOcJhzqRH3A4HvIXo9reGsc45BrieABJXmuksBlk5vg4ea2HcpKr5aXNukmDHSIOqMhsla9TOrjxIlu5RW7WOLzl5/0iVPllZ/WqHi1THLSz7XfhVO6NiV1Z8T7V8PuW123oS/cvpLnxxs3rHsPsUTyvs/rf2u9iq3B7wmLBsHYmJ9q+H3Gu29CX7l9Jb+Ntn9bud+lN8a6Hrjsf8ApVQ0hsCbm27B2JifavgNdt6Ev3L6S2eVFA/+Qdj/ANK4Xlv/ABFpa+l0mim1pOWIc4x0oORC640W+q3sC4blw0C0tgR8mMsPnPW/s+NV1v0tZw+afzRtWsrfecIy+K+ky26KqT6B7R7Vr6Ks92oOcBDdsE+C51rlt6GtAbUaSARvAIWht2NXR+t59nDxyexsmnTkodnvOw05yvFmpNFkptrOxLyQ4NYABmOiSTuOorQsdsbb7C2vcuOxDhqDmmDB1jI9aJX0VZLdRa2oLhBkGndY4YYiYgg7CEatzNksooUcGNBGckk4lzjrJK8VUqWHkEYU4tXCnz45x1y84fTHBcjzOJKutClnPHP/ABHmukqN2oQs2qMVpaRrXqhKzapxXtNhOWOJ7G5/8Y6uZCENyISoPK99QZ52sdF8HNubStVQvcGjmiBO2+3/ACkq3IukHWl15oPyROIkem3UUy8ztdN3Txjkjg1t3rerVn1Yx3o7D4vD/mq/2fpS+L/9ar/Z+lbMJiwLmHOMccn/AOtV/s/Sl8Xv61X+z9K2A1IbhKAx/i9/Wq/2fpS+L/8AWq/2fpWyW7ikAgMb4vn/AJqnYz2IVo5LCoIdVqETPzM+xb11NdQAaVANaGtEBoAA2ACApOKLdUXjBQ+QAGoo3zsTP/3wQBUErApSZnUEWQ+UWEGnq4wrJaslNt5yY5LBQtNlv3mzHomc8jKHZ9F3XAl8xjEf5V+m3pO6kW6rtIomwZCYtU2uBJAIJGYkYcdiY1WhwaXC8cQJxKkDXUxar2jbCKtS4TGF7fExgo6VsQpVLkyC28NuBAIPaO1AUi1OG4KZanDcEAOFwXL7/wCSz7IfnevQbq8++EH/AOSz7IfneupspZuPczYtniojm1Zs9eMFVlILo39mq0XFnp7W5dKWpHS2PTjmCJT2rTTniJK51tYhTNoK8c9g/rykdqN3bv8AU48S1UqxxVcuQ70p5XprCyVFYNS5u3VZIlQJSlDcf8cV6SjA5NWobfIupFpd9kcPvsSQuSNSLQfsnfnYkvN7VT8ofsRwqyzPJ6nIT+PiUaFb0NY777xyGDeGs9a4pqErDocuxd2ah7VpjRIhaDGxgpIDDtOjoWDpGwu9JhIcMhOB3HZx7V2tdkhc7pKGgkkACSScgBmUJMmyWgPbOvWjBqxLHpIc+y76FWcCILXGZB43SepdFRb0hxHigksPAavyYZVaGvrOZUcJa1paInIlpxd2hc1oWs+7Wo1f5tnqOpOPrDNrt8icdkK1pDSdzTFdr8A5lAUicui0ujrc9/WFerUGmtVqgQ6sWl/FjAwR1DvUPkEUao1nARCBToa5BG4ytxmgaMCpaS43vQYCQANpjEk8dgVC16BZRqsq2cnmaocx7TJuVGi+xwnHIPGO5YlFpGXedATHATJGGLsRhsnYrFKs14lrg6MDGMHer9Pk/QdTZVq4YuvgEzUIMMBx1CcvalV0XZ8atAc25oAe0YB7Cei4iSJBmDvcFeMcGOTyzMfWawuLiBl4agiWeu2oJY68MjGo7DsU9F2Cm+pWrVheYxwpsbqc64HEka8x3rVFmoVA406Yp1A0nogNDmjUbsT15TxVypiaIszeetgLQXXKVVhjEDFrwDsloUNEUG1LfULmhzaVImCARIDYwO9x7FZsGFvpjVWoVaXW0ioO68g8mMRbKvrOawdbnE9xCABadKtpVRBcKjRhAkEO1HHcrIrmr8oXXiRE7Bsxx/0oaQr8xFoa1pqU8GkzEP6BBgicHHrWjarYalKjUdF51IOMZSZJiUBk2jSAabt0uORiM9g2lFtdp5unfLXRhgQWnH6wVfkvVA52s8joABpOV+oSJ7j2oTNLVLS200arg8Na6rScA0Ec2Zu9HAgiO9AXKVpD6d8B13HMESW5idfUuF5Y2OrXdz7GdClS+UxHRAeTe1YdIZYrr7NUP7BTj/lew77wmFA6LHNW2i+YutpktgGC/MSCNQW1aV3Qqqa/EWjLS8o8oa5TC6aryIb8ysR9enPewnwVKpyQrj0TTfweGnsqXV6jy22n/Vj25R1KdxHqzGSVy06Gr0wS+jUAGsMc4drQQqQf76+xWUac/NaZtxrJ8mTBT3lAOTF62I0sEuqTL0Iuzn3CZxQ3ePBbkY4NSdU1+TTotB+zP5mJlW0DUisT9A/mYnXm9pQcq7fqRz5vLPaqroaTuW1yfqi4BkQI7NiyLSzoO4HuxR9E2oABebMB1KSrUrWISqW0BCcE7RVABkhcvpi0tc1zcTIIOyCCDmr9u0hK5+215BQHO6Nber0wc74dEzgwOaSd8vC7AuAWHoSwTXNTU1sfeOrqEnidy6AtzwJ3ASTuA1lA3l5YtM6Fp6QpepaGDou27nbWE9YJ7cHkzb6jm1KNUHnaD+bdOcYxO3JwnXAKs8n9OvfaLQx4uvovaA3WBHS444dYV6tYrukLW8DB7bP1uDHg91ztQgDpDTFR9S4ymaj2gAhoJDdmAnFXrM2qbL8sy47npAiOjzeefFHZpNlJ1ShSuh1ItNUmJLqjb97fnmdkakm2816BdMgVS1piLwazEjdekdSAjXZ8hS4v/Mq9kZ0qv2Lf/YVcrs+Sp8aniq9mHTq/Yt/9hQAhZKdam+i9xpm+2pTe0wWVA26DPDDgSgUrHaKL7laHtPoVm5O+i8fNdGOwwdaFaK5okvqfynvaxrs7r7l6CBiAYOO2Nqs6I0u6pX5puNE03kzqcIIcNg1RvQFa2vuVrJU9Wu1p+rVBpnxCvWWxczRqN9a01T90GG+Cz+UbD+y1CM2AVBxpuD/Jb2kq4fcIyLb4+9iEBznKMfwz+LfzBXabZslD7Bo7lkcotITfoXceiZnPJ2AjqWtZK4FGzMIM8w0jDDCQRuOCAzuSNCnUs1ZtQEtvsmCQcASMlo1rJZqNOo9jHB3NvEyTgWkHNyoaKsj6DrTTaJvgVaO+6TeZ9YBwjbHGJ2CyvdTqXrwaWkC8CJc7DCe9AQ5KsD7PjlTrio76opz4hWa9UVLO6uMBWbRkbHNc4OHcFl6Ba4We10vRcWtGOouDx2Qm0TXcLK6i8EOZUBAPqvDiI2i8HdqtDzkSiMJXUS6ldW62ZkgQZGUjhh4JVW3xD4f9drX/AJgUWE0KmIk6TMraBs7s6DPul9M/2mO5UK/I2ifRdVYd9yoPBp710V1MWrYhWqw82bXvJ1SXU46vyHd8yvTO57XsPg4d6zbRyPtTcqQePoPY+eppnuXoUKBp7luQ2jdR6p+1fLBVzkeeaL0RXFYjmaoNw4XHz6TccQkvR6VVwycY2SY7ElpXN3Wqz1NLvMbeTqVmkGk6NXzeGziFqlqjUpBwh2K5hQr09IJVLfvVa0aLcPQcOvA9qpusVXd+IKCQ9e171VDHVHXW4jWffJGo6Ln03dQ9upa1lotaIaAB3nipIGstlDGho/2dqsWd914OwgpQkxkmNphAVbVyGa+2PtAeAyoWveIxkAAgHKDGe8q5WtDaj3PZiCc9t0BvkrAstIA0ySZz6TszjqMDPJZtksppvqMzhwjeCMO6EBDSXJanXtDrQKzWh4aKgMEgsF3Ak4YRns1q6K9HmW06REMdAE4kBpl2+Sc0QOp0yad1pcILyYkl2OvNO+ysYyWCA516NmEEDZlkgA1KzS1jQcWl14bLxkIVNwDnTMuYGjAnJ97E6utWag6DPveKhSHp/VH5kBSZaGl7qL6fOU6kXmjEyMQR3Y4atitto06ALaVJzb4gvJnfdmSdqHRu0+cfIDiQOAjHtPgo2HSBqVC3EtunPORrQArZ/LdIzEduEKdnbFOmD81jGjg0Q09iFpD0ANpWhaKUXdwjswQFBllIrtqNu3g0tl0xBiQY981dqVahBvOZB1BpE8CXKra/QPV4og/ls+qgMqhTc+rLTBznYPfBaloeS0y4ugTiAPABU6T7lN7hEy0KFO3FwIIzyInsQA20+i87gOqUGrQ6F7YQO0EnyWlY6ctcNuHcUO0UooRrwceswrQ4SRMeZkQldRLqmymstSek3IQ1MDdTXVdFmKG+gteNwmzO6BWuprqKWpoW5GeTXccAi1RLUaFG6syZicQUJKZakoa4mPBvu0o3VPYo/vIHU7360H9kRaVnA4rnlArqmzDs8kKEW6lcQAoTh0ZIl1M9qAHVt7hqBG3FNQ0s5rgS0QDMYjvTU2g9GN4ULTSiAgL77WCQ4TL3SBrkmAOrBXbYyKrjtu9wVbRdhDAK1UxHoA6tc8c/FKrbGkkkjHegG0poZ1V/OUyDeAkEwQQI4akSzWR1OhdfnfJGM4Ef7Wa20VKD3Bwgu6UTtyy98FpU7YXWe86cakDM4Af7QE6w6DPveKHQAip9Vv5kHSTnClSe3LpA9ZwnsKho2oXMrOdMQwSBvmB760Jx0KrrI+tVLW5DOchvKtsdTo/JsN57sHO8gpOa40H82DJf0o9IsjD34qrYtGkh73hwABjUS7VE6kDTTwTe29Upt349v+FbtNcXSTqe5vsVPRTPlQT80F3YP8qVBt6jUBIwh3fimRpYGragRA1otptBa2mNrPNVadkLiGgidXj5K1pClFwEjBsd6ZG7edLFZ692m9wAMXTHHBPZ7eXyIAEE4TsQrLUaJDjLXCDge1SIpsaQxxJdhOwdyjJLjh4FTfdpz9PwCe0uvCp9UR1EIT6oLA3HOct0KAtAaCMTII1a1aOc8Cyj6yldVuyU5KDLdh7UaiROEjrKrcZa7Do0ODNptna1suIA2nBAtdiESMjkRkg1rIXU5BLyMbpJy1kY5o2iabhRIcCMejPDHPVK5+7SpuopcU+RXeSjPBj1qUIF1aVrZiqLmretp5RlrR6goTEIpCiQulFmlJArqSmQkrGI/9k="/>
          <p:cNvSpPr>
            <a:spLocks noChangeAspect="1" noChangeArrowheads="1"/>
          </p:cNvSpPr>
          <p:nvPr/>
        </p:nvSpPr>
        <p:spPr bwMode="auto">
          <a:xfrm>
            <a:off x="155575" y="-876300"/>
            <a:ext cx="2495550" cy="1828800"/>
          </a:xfrm>
          <a:prstGeom prst="rect">
            <a:avLst/>
          </a:prstGeom>
          <a:noFill/>
        </p:spPr>
        <p:txBody>
          <a:bodyPr vert="horz" wrap="square" lIns="91440" tIns="45720" rIns="91440" bIns="45720" numCol="1" anchor="t" anchorCtr="0" compatLnSpc="1">
            <a:prstTxWarp prst="textNoShape">
              <a:avLst/>
            </a:prstTxWarp>
          </a:bodyPr>
          <a:lstStyle/>
          <a:p>
            <a:endParaRPr lang="en-GB"/>
          </a:p>
        </p:txBody>
      </p:sp>
      <p:sp>
        <p:nvSpPr>
          <p:cNvPr id="11270" name="AutoShape 6" descr="http://www.isis.stfc.ac.uk/instruments/loq/software/sansview-splash-screen12926.jpg"/>
          <p:cNvSpPr>
            <a:spLocks noChangeAspect="1" noChangeArrowheads="1"/>
          </p:cNvSpPr>
          <p:nvPr/>
        </p:nvSpPr>
        <p:spPr bwMode="auto">
          <a:xfrm>
            <a:off x="63500" y="-136525"/>
            <a:ext cx="6096000" cy="4476750"/>
          </a:xfrm>
          <a:prstGeom prst="rect">
            <a:avLst/>
          </a:prstGeom>
          <a:noFill/>
        </p:spPr>
        <p:txBody>
          <a:bodyPr vert="horz" wrap="square" lIns="91440" tIns="45720" rIns="91440" bIns="45720" numCol="1" anchor="t" anchorCtr="0" compatLnSpc="1">
            <a:prstTxWarp prst="textNoShape">
              <a:avLst/>
            </a:prstTxWarp>
          </a:bodyPr>
          <a:lstStyle/>
          <a:p>
            <a:endParaRPr lang="en-GB"/>
          </a:p>
        </p:txBody>
      </p:sp>
      <p:pic>
        <p:nvPicPr>
          <p:cNvPr id="41" name="Picture 40" descr="sansview-splash-screen12926.jpg"/>
          <p:cNvPicPr>
            <a:picLocks noChangeAspect="1"/>
          </p:cNvPicPr>
          <p:nvPr/>
        </p:nvPicPr>
        <p:blipFill>
          <a:blip r:embed="rId5" cstate="print"/>
          <a:stretch>
            <a:fillRect/>
          </a:stretch>
        </p:blipFill>
        <p:spPr>
          <a:xfrm>
            <a:off x="7308304" y="1196752"/>
            <a:ext cx="1635448" cy="1201032"/>
          </a:xfrm>
          <a:prstGeom prst="rect">
            <a:avLst/>
          </a:prstGeom>
        </p:spPr>
      </p:pic>
      <p:grpSp>
        <p:nvGrpSpPr>
          <p:cNvPr id="43" name="Group 42"/>
          <p:cNvGrpSpPr/>
          <p:nvPr/>
        </p:nvGrpSpPr>
        <p:grpSpPr>
          <a:xfrm>
            <a:off x="1911228" y="4710261"/>
            <a:ext cx="2016224" cy="770602"/>
            <a:chOff x="3563888" y="4644425"/>
            <a:chExt cx="2016224" cy="770602"/>
          </a:xfrm>
        </p:grpSpPr>
        <p:pic>
          <p:nvPicPr>
            <p:cNvPr id="76" name="Picture 12" descr="Logo">
              <a:hlinkClick r:id="rId6"/>
            </p:cNvPr>
            <p:cNvPicPr>
              <a:picLocks noChangeAspect="1" noChangeArrowheads="1"/>
            </p:cNvPicPr>
            <p:nvPr/>
          </p:nvPicPr>
          <p:blipFill>
            <a:blip r:embed="rId7" cstate="print"/>
            <a:srcRect/>
            <a:stretch>
              <a:fillRect/>
            </a:stretch>
          </p:blipFill>
          <p:spPr bwMode="auto">
            <a:xfrm>
              <a:off x="4067944" y="4644425"/>
              <a:ext cx="752475" cy="523875"/>
            </a:xfrm>
            <a:prstGeom prst="rect">
              <a:avLst/>
            </a:prstGeom>
            <a:noFill/>
            <a:ln w="9525">
              <a:noFill/>
              <a:miter lim="800000"/>
              <a:headEnd/>
              <a:tailEnd/>
            </a:ln>
          </p:spPr>
        </p:pic>
        <p:sp>
          <p:nvSpPr>
            <p:cNvPr id="140" name="TextBox 139"/>
            <p:cNvSpPr txBox="1"/>
            <p:nvPr/>
          </p:nvSpPr>
          <p:spPr>
            <a:xfrm>
              <a:off x="3563888" y="5076473"/>
              <a:ext cx="2016224" cy="338554"/>
            </a:xfrm>
            <a:prstGeom prst="rect">
              <a:avLst/>
            </a:prstGeom>
            <a:noFill/>
          </p:spPr>
          <p:txBody>
            <a:bodyPr wrap="square" rtlCol="0">
              <a:spAutoFit/>
            </a:bodyPr>
            <a:lstStyle/>
            <a:p>
              <a:pPr algn="ctr"/>
              <a:r>
                <a:rPr lang="en-GB" sz="1600" b="1" dirty="0" smtClean="0">
                  <a:cs typeface="Times New Roman" pitchFamily="18" charset="0"/>
                </a:rPr>
                <a:t>ICAT Data Catalogue</a:t>
              </a:r>
            </a:p>
          </p:txBody>
        </p:sp>
      </p:grpSp>
      <p:pic>
        <p:nvPicPr>
          <p:cNvPr id="48" name="Picture 2"/>
          <p:cNvPicPr>
            <a:picLocks noChangeAspect="1" noChangeArrowheads="1"/>
          </p:cNvPicPr>
          <p:nvPr/>
        </p:nvPicPr>
        <p:blipFill>
          <a:blip r:embed="rId8" cstate="print"/>
          <a:srcRect/>
          <a:stretch>
            <a:fillRect/>
          </a:stretch>
        </p:blipFill>
        <p:spPr bwMode="auto">
          <a:xfrm>
            <a:off x="4287492" y="4494237"/>
            <a:ext cx="1868684" cy="1239019"/>
          </a:xfrm>
          <a:prstGeom prst="rect">
            <a:avLst/>
          </a:prstGeom>
          <a:noFill/>
          <a:ln w="9525">
            <a:noFill/>
            <a:miter lim="800000"/>
            <a:headEnd/>
            <a:tailEnd/>
          </a:ln>
        </p:spPr>
      </p:pic>
      <p:cxnSp>
        <p:nvCxnSpPr>
          <p:cNvPr id="50" name="Straight Connector 49"/>
          <p:cNvCxnSpPr/>
          <p:nvPr/>
        </p:nvCxnSpPr>
        <p:spPr>
          <a:xfrm>
            <a:off x="3855444" y="4566245"/>
            <a:ext cx="0" cy="1152128"/>
          </a:xfrm>
          <a:prstGeom prst="line">
            <a:avLst/>
          </a:prstGeom>
        </p:spPr>
        <p:style>
          <a:lnRef idx="1">
            <a:schemeClr val="accent1"/>
          </a:lnRef>
          <a:fillRef idx="0">
            <a:schemeClr val="accent1"/>
          </a:fillRef>
          <a:effectRef idx="0">
            <a:schemeClr val="accent1"/>
          </a:effectRef>
          <a:fontRef idx="minor">
            <a:schemeClr val="tx1"/>
          </a:fontRef>
        </p:style>
      </p:cxnSp>
      <p:sp>
        <p:nvSpPr>
          <p:cNvPr id="51" name="Rectangle 50"/>
          <p:cNvSpPr/>
          <p:nvPr/>
        </p:nvSpPr>
        <p:spPr>
          <a:xfrm>
            <a:off x="395536" y="4293096"/>
            <a:ext cx="8136904" cy="1728192"/>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dirty="0"/>
          </a:p>
        </p:txBody>
      </p:sp>
      <p:sp>
        <p:nvSpPr>
          <p:cNvPr id="57" name="TextBox 11"/>
          <p:cNvSpPr txBox="1">
            <a:spLocks noChangeArrowheads="1"/>
          </p:cNvSpPr>
          <p:nvPr/>
        </p:nvSpPr>
        <p:spPr bwMode="auto">
          <a:xfrm>
            <a:off x="6401068" y="1844824"/>
            <a:ext cx="907236" cy="584775"/>
          </a:xfrm>
          <a:prstGeom prst="rect">
            <a:avLst/>
          </a:prstGeom>
          <a:noFill/>
          <a:ln w="9525">
            <a:noFill/>
            <a:miter lim="800000"/>
            <a:headEnd/>
            <a:tailEnd/>
          </a:ln>
        </p:spPr>
        <p:txBody>
          <a:bodyPr wrap="none">
            <a:spAutoFit/>
          </a:bodyPr>
          <a:lstStyle/>
          <a:p>
            <a:pPr algn="ctr"/>
            <a:r>
              <a:rPr lang="en-GB" sz="1600" dirty="0" smtClean="0">
                <a:cs typeface="Times New Roman" pitchFamily="18" charset="0"/>
              </a:rPr>
              <a:t>Reduced</a:t>
            </a:r>
          </a:p>
          <a:p>
            <a:pPr algn="ctr"/>
            <a:r>
              <a:rPr lang="en-GB" sz="1600" dirty="0" smtClean="0">
                <a:cs typeface="Times New Roman" pitchFamily="18" charset="0"/>
              </a:rPr>
              <a:t>data</a:t>
            </a:r>
            <a:endParaRPr lang="en-GB" sz="1600" dirty="0">
              <a:cs typeface="Times New Roman" pitchFamily="18" charset="0"/>
            </a:endParaRPr>
          </a:p>
        </p:txBody>
      </p:sp>
      <p:cxnSp>
        <p:nvCxnSpPr>
          <p:cNvPr id="58" name="Straight Arrow Connector 57"/>
          <p:cNvCxnSpPr/>
          <p:nvPr/>
        </p:nvCxnSpPr>
        <p:spPr>
          <a:xfrm>
            <a:off x="6444208" y="1772816"/>
            <a:ext cx="864096" cy="0"/>
          </a:xfrm>
          <a:prstGeom prst="straightConnector1">
            <a:avLst/>
          </a:prstGeom>
          <a:ln w="19050">
            <a:tailEnd type="arrow"/>
          </a:ln>
        </p:spPr>
        <p:style>
          <a:lnRef idx="1">
            <a:schemeClr val="accent1"/>
          </a:lnRef>
          <a:fillRef idx="0">
            <a:schemeClr val="accent1"/>
          </a:fillRef>
          <a:effectRef idx="0">
            <a:schemeClr val="accent1"/>
          </a:effectRef>
          <a:fontRef idx="minor">
            <a:schemeClr val="tx1"/>
          </a:fontRef>
        </p:style>
      </p:cxnSp>
      <p:sp>
        <p:nvSpPr>
          <p:cNvPr id="59" name="TextBox 58"/>
          <p:cNvSpPr txBox="1"/>
          <p:nvPr/>
        </p:nvSpPr>
        <p:spPr>
          <a:xfrm>
            <a:off x="5220072" y="3370094"/>
            <a:ext cx="1440160" cy="338554"/>
          </a:xfrm>
          <a:prstGeom prst="rect">
            <a:avLst/>
          </a:prstGeom>
          <a:noFill/>
        </p:spPr>
        <p:txBody>
          <a:bodyPr wrap="square" rtlCol="0">
            <a:spAutoFit/>
          </a:bodyPr>
          <a:lstStyle/>
          <a:p>
            <a:r>
              <a:rPr lang="en-GB" sz="1600" dirty="0" smtClean="0">
                <a:cs typeface="Times New Roman" pitchFamily="18" charset="0"/>
              </a:rPr>
              <a:t>Reduced data</a:t>
            </a:r>
          </a:p>
        </p:txBody>
      </p:sp>
      <p:cxnSp>
        <p:nvCxnSpPr>
          <p:cNvPr id="60" name="Straight Arrow Connector 59"/>
          <p:cNvCxnSpPr/>
          <p:nvPr/>
        </p:nvCxnSpPr>
        <p:spPr>
          <a:xfrm flipH="1">
            <a:off x="5940152" y="3077344"/>
            <a:ext cx="8384" cy="855712"/>
          </a:xfrm>
          <a:prstGeom prst="straightConnector1">
            <a:avLst/>
          </a:prstGeom>
          <a:ln>
            <a:headEnd type="none" w="med" len="med"/>
            <a:tailEnd type="triangle" w="med" len="med"/>
          </a:ln>
        </p:spPr>
        <p:style>
          <a:lnRef idx="1">
            <a:schemeClr val="dk1"/>
          </a:lnRef>
          <a:fillRef idx="0">
            <a:schemeClr val="dk1"/>
          </a:fillRef>
          <a:effectRef idx="0">
            <a:schemeClr val="dk1"/>
          </a:effectRef>
          <a:fontRef idx="minor">
            <a:schemeClr val="tx1"/>
          </a:fontRef>
        </p:style>
      </p:cxnSp>
      <p:sp>
        <p:nvSpPr>
          <p:cNvPr id="61" name="TextBox 60"/>
          <p:cNvSpPr txBox="1"/>
          <p:nvPr/>
        </p:nvSpPr>
        <p:spPr>
          <a:xfrm>
            <a:off x="2987824" y="3378478"/>
            <a:ext cx="1080120" cy="338554"/>
          </a:xfrm>
          <a:prstGeom prst="rect">
            <a:avLst/>
          </a:prstGeom>
          <a:noFill/>
        </p:spPr>
        <p:txBody>
          <a:bodyPr wrap="square" rtlCol="0">
            <a:spAutoFit/>
          </a:bodyPr>
          <a:lstStyle/>
          <a:p>
            <a:r>
              <a:rPr lang="en-GB" sz="1600" dirty="0" smtClean="0">
                <a:cs typeface="Times New Roman" pitchFamily="18" charset="0"/>
              </a:rPr>
              <a:t>Raw data</a:t>
            </a:r>
          </a:p>
        </p:txBody>
      </p:sp>
      <p:cxnSp>
        <p:nvCxnSpPr>
          <p:cNvPr id="62" name="Straight Arrow Connector 61"/>
          <p:cNvCxnSpPr/>
          <p:nvPr/>
        </p:nvCxnSpPr>
        <p:spPr>
          <a:xfrm flipH="1">
            <a:off x="3419872" y="3085728"/>
            <a:ext cx="8384" cy="855712"/>
          </a:xfrm>
          <a:prstGeom prst="straightConnector1">
            <a:avLst/>
          </a:prstGeom>
          <a:ln>
            <a:headEnd type="none" w="med" len="med"/>
            <a:tailEnd type="triangle" w="med" len="med"/>
          </a:ln>
        </p:spPr>
        <p:style>
          <a:lnRef idx="1">
            <a:schemeClr val="dk1"/>
          </a:lnRef>
          <a:fillRef idx="0">
            <a:schemeClr val="dk1"/>
          </a:fillRef>
          <a:effectRef idx="0">
            <a:schemeClr val="dk1"/>
          </a:effectRef>
          <a:fontRef idx="minor">
            <a:schemeClr val="tx1"/>
          </a:fontRef>
        </p:style>
      </p:cxnSp>
      <p:sp>
        <p:nvSpPr>
          <p:cNvPr id="63" name="TextBox 62"/>
          <p:cNvSpPr txBox="1"/>
          <p:nvPr/>
        </p:nvSpPr>
        <p:spPr>
          <a:xfrm>
            <a:off x="251520" y="3284984"/>
            <a:ext cx="2016224" cy="584775"/>
          </a:xfrm>
          <a:prstGeom prst="rect">
            <a:avLst/>
          </a:prstGeom>
          <a:noFill/>
        </p:spPr>
        <p:txBody>
          <a:bodyPr wrap="square" rtlCol="0">
            <a:spAutoFit/>
          </a:bodyPr>
          <a:lstStyle/>
          <a:p>
            <a:r>
              <a:rPr lang="en-GB" sz="1600" dirty="0" smtClean="0">
                <a:cs typeface="Times New Roman" pitchFamily="18" charset="0"/>
              </a:rPr>
              <a:t>Samples,</a:t>
            </a:r>
          </a:p>
          <a:p>
            <a:r>
              <a:rPr lang="en-GB" sz="1600" dirty="0" smtClean="0">
                <a:cs typeface="Times New Roman" pitchFamily="18" charset="0"/>
              </a:rPr>
              <a:t>Experiment setup </a:t>
            </a:r>
          </a:p>
        </p:txBody>
      </p:sp>
      <p:cxnSp>
        <p:nvCxnSpPr>
          <p:cNvPr id="64" name="Straight Arrow Connector 63"/>
          <p:cNvCxnSpPr/>
          <p:nvPr/>
        </p:nvCxnSpPr>
        <p:spPr>
          <a:xfrm flipH="1">
            <a:off x="827584" y="3140968"/>
            <a:ext cx="8384" cy="855712"/>
          </a:xfrm>
          <a:prstGeom prst="straightConnector1">
            <a:avLst/>
          </a:prstGeom>
          <a:ln>
            <a:headEnd type="none" w="med" len="med"/>
            <a:tailEnd type="triangle" w="med" len="med"/>
          </a:ln>
        </p:spPr>
        <p:style>
          <a:lnRef idx="1">
            <a:schemeClr val="dk1"/>
          </a:lnRef>
          <a:fillRef idx="0">
            <a:schemeClr val="dk1"/>
          </a:fillRef>
          <a:effectRef idx="0">
            <a:schemeClr val="dk1"/>
          </a:effectRef>
          <a:fontRef idx="minor">
            <a:schemeClr val="tx1"/>
          </a:fontRef>
        </p:style>
      </p:cxnSp>
      <p:sp>
        <p:nvSpPr>
          <p:cNvPr id="65" name="Rectangle 64"/>
          <p:cNvSpPr/>
          <p:nvPr/>
        </p:nvSpPr>
        <p:spPr>
          <a:xfrm>
            <a:off x="4066504" y="5589240"/>
            <a:ext cx="2305696" cy="369332"/>
          </a:xfrm>
          <a:prstGeom prst="rect">
            <a:avLst/>
          </a:prstGeom>
        </p:spPr>
        <p:txBody>
          <a:bodyPr wrap="none">
            <a:spAutoFit/>
          </a:bodyPr>
          <a:lstStyle/>
          <a:p>
            <a:pPr algn="ctr"/>
            <a:r>
              <a:rPr lang="en-GB" b="1" dirty="0" smtClean="0">
                <a:cs typeface="Times New Roman" pitchFamily="18" charset="0"/>
              </a:rPr>
              <a:t>Blog Posts in </a:t>
            </a:r>
            <a:r>
              <a:rPr lang="en-GB" b="1" dirty="0" err="1" smtClean="0">
                <a:cs typeface="Times New Roman" pitchFamily="18" charset="0"/>
              </a:rPr>
              <a:t>LabTrove</a:t>
            </a:r>
            <a:endParaRPr lang="en-GB" b="1" dirty="0" smtClean="0">
              <a:cs typeface="Times New Roman" pitchFamily="18" charset="0"/>
            </a:endParaRPr>
          </a:p>
        </p:txBody>
      </p:sp>
    </p:spTree>
  </p:cSld>
  <p:clrMapOvr>
    <a:masterClrMapping/>
  </p:clrMapOvr>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GB" dirty="0" smtClean="0"/>
              <a:t>Links between metadata and </a:t>
            </a:r>
            <a:r>
              <a:rPr lang="en-GB" dirty="0" smtClean="0"/>
              <a:t>files</a:t>
            </a:r>
            <a:endParaRPr lang="en-GB" dirty="0"/>
          </a:p>
        </p:txBody>
      </p:sp>
      <p:sp>
        <p:nvSpPr>
          <p:cNvPr id="5" name="Title 1"/>
          <p:cNvSpPr txBox="1">
            <a:spLocks/>
          </p:cNvSpPr>
          <p:nvPr/>
        </p:nvSpPr>
        <p:spPr>
          <a:xfrm>
            <a:off x="467544" y="1770906"/>
            <a:ext cx="1509713" cy="361950"/>
          </a:xfrm>
          <a:prstGeom prst="rect">
            <a:avLst/>
          </a:prstGeom>
        </p:spPr>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r>
              <a:rPr kumimoji="0" lang="en-GB" sz="1600" b="0" i="0" u="none" strike="noStrike" kern="1200" cap="none" spc="0" normalizeH="0" baseline="0" noProof="0" dirty="0" smtClean="0">
                <a:ln>
                  <a:noFill/>
                </a:ln>
                <a:solidFill>
                  <a:schemeClr val="tx1"/>
                </a:solidFill>
                <a:effectLst/>
                <a:uLnTx/>
                <a:uFillTx/>
                <a:latin typeface="+mj-lt"/>
                <a:ea typeface="+mj-ea"/>
                <a:cs typeface="+mj-cs"/>
              </a:rPr>
              <a:t>Raw data</a:t>
            </a:r>
          </a:p>
        </p:txBody>
      </p:sp>
      <p:sp>
        <p:nvSpPr>
          <p:cNvPr id="6" name="Title 1"/>
          <p:cNvSpPr txBox="1">
            <a:spLocks/>
          </p:cNvSpPr>
          <p:nvPr/>
        </p:nvSpPr>
        <p:spPr>
          <a:xfrm>
            <a:off x="395536" y="4879613"/>
            <a:ext cx="1509713" cy="363537"/>
          </a:xfrm>
          <a:prstGeom prst="rect">
            <a:avLst/>
          </a:prstGeom>
        </p:spPr>
        <p:txBody>
          <a:bodyPr anchor="ctr">
            <a:noAutofit/>
          </a:bodyPr>
          <a:lstStyle/>
          <a:p>
            <a:pPr algn="ctr" fontAlgn="auto">
              <a:spcAft>
                <a:spcPts val="0"/>
              </a:spcAft>
              <a:defRPr/>
            </a:pPr>
            <a:r>
              <a:rPr lang="en-GB" sz="1600" dirty="0" smtClean="0">
                <a:latin typeface="+mj-lt"/>
                <a:ea typeface="+mj-ea"/>
                <a:cs typeface="+mj-cs"/>
              </a:rPr>
              <a:t>Reconstructed/Processed data</a:t>
            </a:r>
            <a:endParaRPr lang="en-GB" sz="1100" dirty="0">
              <a:latin typeface="+mj-lt"/>
              <a:ea typeface="+mj-ea"/>
              <a:cs typeface="+mj-cs"/>
            </a:endParaRPr>
          </a:p>
        </p:txBody>
      </p:sp>
      <p:sp>
        <p:nvSpPr>
          <p:cNvPr id="7" name="Rectangle 6"/>
          <p:cNvSpPr/>
          <p:nvPr/>
        </p:nvSpPr>
        <p:spPr>
          <a:xfrm>
            <a:off x="2051050" y="1628800"/>
            <a:ext cx="2305050" cy="1149325"/>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dirty="0">
                <a:solidFill>
                  <a:schemeClr val="tx1"/>
                </a:solidFill>
              </a:rPr>
              <a:t>Metadata</a:t>
            </a:r>
          </a:p>
          <a:p>
            <a:pPr algn="ctr" fontAlgn="auto">
              <a:spcBef>
                <a:spcPts val="0"/>
              </a:spcBef>
              <a:spcAft>
                <a:spcPts val="0"/>
              </a:spcAft>
              <a:defRPr/>
            </a:pPr>
            <a:r>
              <a:rPr lang="en-GB" dirty="0">
                <a:solidFill>
                  <a:schemeClr val="tx1"/>
                </a:solidFill>
              </a:rPr>
              <a:t>nexus format pointer </a:t>
            </a:r>
          </a:p>
        </p:txBody>
      </p:sp>
      <p:cxnSp>
        <p:nvCxnSpPr>
          <p:cNvPr id="8" name="Straight Connector 7"/>
          <p:cNvCxnSpPr>
            <a:stCxn id="7" idx="1"/>
            <a:endCxn id="7" idx="3"/>
          </p:cNvCxnSpPr>
          <p:nvPr/>
        </p:nvCxnSpPr>
        <p:spPr>
          <a:xfrm>
            <a:off x="2051050" y="2203463"/>
            <a:ext cx="2305050" cy="0"/>
          </a:xfrm>
          <a:prstGeom prst="line">
            <a:avLst/>
          </a:prstGeom>
        </p:spPr>
        <p:style>
          <a:lnRef idx="1">
            <a:schemeClr val="dk1"/>
          </a:lnRef>
          <a:fillRef idx="0">
            <a:schemeClr val="dk1"/>
          </a:fillRef>
          <a:effectRef idx="0">
            <a:schemeClr val="dk1"/>
          </a:effectRef>
          <a:fontRef idx="minor">
            <a:schemeClr val="tx1"/>
          </a:fontRef>
        </p:style>
      </p:cxnSp>
      <p:sp>
        <p:nvSpPr>
          <p:cNvPr id="9" name="Rectangle 8"/>
          <p:cNvSpPr/>
          <p:nvPr/>
        </p:nvSpPr>
        <p:spPr>
          <a:xfrm>
            <a:off x="5940425" y="1628800"/>
            <a:ext cx="2303463" cy="1077888"/>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dirty="0">
                <a:solidFill>
                  <a:schemeClr val="tx1"/>
                </a:solidFill>
              </a:rPr>
              <a:t>Actual data in blobs</a:t>
            </a:r>
          </a:p>
        </p:txBody>
      </p:sp>
      <p:sp>
        <p:nvSpPr>
          <p:cNvPr id="10" name="Title 1"/>
          <p:cNvSpPr txBox="1">
            <a:spLocks/>
          </p:cNvSpPr>
          <p:nvPr/>
        </p:nvSpPr>
        <p:spPr>
          <a:xfrm>
            <a:off x="1619672" y="2996952"/>
            <a:ext cx="3168352" cy="363537"/>
          </a:xfrm>
          <a:prstGeom prst="rect">
            <a:avLst/>
          </a:prstGeom>
        </p:spPr>
        <p:txBody>
          <a:bodyPr anchor="ctr">
            <a:noAutofit/>
          </a:bodyPr>
          <a:lstStyle/>
          <a:p>
            <a:pPr algn="ctr" fontAlgn="auto">
              <a:spcAft>
                <a:spcPts val="0"/>
              </a:spcAft>
              <a:defRPr/>
            </a:pPr>
            <a:r>
              <a:rPr lang="en-GB" sz="1400" dirty="0">
                <a:latin typeface="+mj-lt"/>
                <a:ea typeface="+mj-ea"/>
                <a:cs typeface="+mj-cs"/>
              </a:rPr>
              <a:t>One HDF5 (e.g. 2MB) – </a:t>
            </a:r>
            <a:r>
              <a:rPr lang="en-GB" sz="1400" dirty="0" err="1">
                <a:latin typeface="+mj-lt"/>
                <a:ea typeface="+mj-ea"/>
                <a:cs typeface="+mj-cs"/>
              </a:rPr>
              <a:t>NeXus</a:t>
            </a:r>
            <a:r>
              <a:rPr lang="en-GB" sz="1400" dirty="0">
                <a:latin typeface="+mj-lt"/>
                <a:ea typeface="+mj-ea"/>
                <a:cs typeface="+mj-cs"/>
              </a:rPr>
              <a:t> format</a:t>
            </a:r>
          </a:p>
        </p:txBody>
      </p:sp>
      <p:sp>
        <p:nvSpPr>
          <p:cNvPr id="11" name="Title 1"/>
          <p:cNvSpPr txBox="1">
            <a:spLocks/>
          </p:cNvSpPr>
          <p:nvPr/>
        </p:nvSpPr>
        <p:spPr>
          <a:xfrm>
            <a:off x="6084168" y="3067050"/>
            <a:ext cx="2088231" cy="361950"/>
          </a:xfrm>
          <a:prstGeom prst="rect">
            <a:avLst/>
          </a:prstGeom>
        </p:spPr>
        <p:txBody>
          <a:bodyPr anchor="ctr">
            <a:noAutofit/>
          </a:bodyPr>
          <a:lstStyle/>
          <a:p>
            <a:pPr algn="ctr" fontAlgn="auto">
              <a:spcAft>
                <a:spcPts val="0"/>
              </a:spcAft>
              <a:defRPr/>
            </a:pPr>
            <a:r>
              <a:rPr lang="en-GB" sz="1600" dirty="0">
                <a:latin typeface="+mj-lt"/>
                <a:ea typeface="+mj-ea"/>
                <a:cs typeface="+mj-cs"/>
              </a:rPr>
              <a:t>One HDF5 (e.g. 120GB)</a:t>
            </a:r>
          </a:p>
        </p:txBody>
      </p:sp>
      <p:sp>
        <p:nvSpPr>
          <p:cNvPr id="12" name="Rectangle 11"/>
          <p:cNvSpPr/>
          <p:nvPr/>
        </p:nvSpPr>
        <p:spPr>
          <a:xfrm>
            <a:off x="2051050" y="4229458"/>
            <a:ext cx="2305050" cy="1154211"/>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dirty="0">
                <a:solidFill>
                  <a:schemeClr val="tx1"/>
                </a:solidFill>
              </a:rPr>
              <a:t>Nexus – raw pointer </a:t>
            </a:r>
          </a:p>
          <a:p>
            <a:pPr algn="ctr" fontAlgn="auto">
              <a:spcBef>
                <a:spcPts val="0"/>
              </a:spcBef>
              <a:spcAft>
                <a:spcPts val="0"/>
              </a:spcAft>
              <a:defRPr/>
            </a:pPr>
            <a:endParaRPr lang="en-GB" dirty="0">
              <a:solidFill>
                <a:schemeClr val="tx1"/>
              </a:solidFill>
            </a:endParaRPr>
          </a:p>
          <a:p>
            <a:pPr algn="ctr" fontAlgn="auto">
              <a:spcBef>
                <a:spcPts val="0"/>
              </a:spcBef>
              <a:spcAft>
                <a:spcPts val="0"/>
              </a:spcAft>
              <a:defRPr/>
            </a:pPr>
            <a:r>
              <a:rPr lang="en-GB" dirty="0">
                <a:solidFill>
                  <a:schemeClr val="tx1"/>
                </a:solidFill>
              </a:rPr>
              <a:t>Metadata</a:t>
            </a:r>
          </a:p>
          <a:p>
            <a:pPr algn="ctr" fontAlgn="auto">
              <a:spcBef>
                <a:spcPts val="0"/>
              </a:spcBef>
              <a:spcAft>
                <a:spcPts val="0"/>
              </a:spcAft>
              <a:defRPr/>
            </a:pPr>
            <a:r>
              <a:rPr lang="en-GB" dirty="0">
                <a:solidFill>
                  <a:schemeClr val="tx1"/>
                </a:solidFill>
              </a:rPr>
              <a:t>nexus format pointer </a:t>
            </a:r>
          </a:p>
        </p:txBody>
      </p:sp>
      <p:cxnSp>
        <p:nvCxnSpPr>
          <p:cNvPr id="13" name="Straight Connector 12"/>
          <p:cNvCxnSpPr>
            <a:stCxn id="12" idx="1"/>
            <a:endCxn id="12" idx="3"/>
          </p:cNvCxnSpPr>
          <p:nvPr/>
        </p:nvCxnSpPr>
        <p:spPr>
          <a:xfrm>
            <a:off x="2051050" y="4806564"/>
            <a:ext cx="2305050" cy="0"/>
          </a:xfrm>
          <a:prstGeom prst="line">
            <a:avLst/>
          </a:prstGeom>
        </p:spPr>
        <p:style>
          <a:lnRef idx="1">
            <a:schemeClr val="dk1"/>
          </a:lnRef>
          <a:fillRef idx="0">
            <a:schemeClr val="dk1"/>
          </a:fillRef>
          <a:effectRef idx="0">
            <a:schemeClr val="dk1"/>
          </a:effectRef>
          <a:fontRef idx="minor">
            <a:schemeClr val="tx1"/>
          </a:fontRef>
        </p:style>
      </p:cxnSp>
      <p:sp>
        <p:nvSpPr>
          <p:cNvPr id="14" name="Rectangle 13"/>
          <p:cNvSpPr/>
          <p:nvPr/>
        </p:nvSpPr>
        <p:spPr>
          <a:xfrm>
            <a:off x="5940425" y="4229458"/>
            <a:ext cx="2303463" cy="1226219"/>
          </a:xfrm>
          <a:prstGeom prst="rect">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n-GB" dirty="0">
                <a:solidFill>
                  <a:schemeClr val="tx1"/>
                </a:solidFill>
              </a:rPr>
              <a:t>Actual data in blobs</a:t>
            </a:r>
          </a:p>
        </p:txBody>
      </p:sp>
      <p:sp>
        <p:nvSpPr>
          <p:cNvPr id="15" name="Title 1"/>
          <p:cNvSpPr txBox="1">
            <a:spLocks/>
          </p:cNvSpPr>
          <p:nvPr/>
        </p:nvSpPr>
        <p:spPr>
          <a:xfrm>
            <a:off x="2411760" y="5455677"/>
            <a:ext cx="1872208" cy="361950"/>
          </a:xfrm>
          <a:prstGeom prst="rect">
            <a:avLst/>
          </a:prstGeom>
        </p:spPr>
        <p:txBody>
          <a:bodyPr anchor="ctr">
            <a:noAutofit/>
          </a:bodyPr>
          <a:lstStyle/>
          <a:p>
            <a:pPr algn="ctr" fontAlgn="auto">
              <a:spcAft>
                <a:spcPts val="0"/>
              </a:spcAft>
              <a:defRPr/>
            </a:pPr>
            <a:r>
              <a:rPr lang="en-GB" sz="1400" dirty="0">
                <a:latin typeface="+mj-lt"/>
                <a:ea typeface="+mj-ea"/>
                <a:cs typeface="+mj-cs"/>
              </a:rPr>
              <a:t>One HDF5 (e.g. 2MB)</a:t>
            </a:r>
          </a:p>
        </p:txBody>
      </p:sp>
      <p:sp>
        <p:nvSpPr>
          <p:cNvPr id="16" name="Title 1"/>
          <p:cNvSpPr txBox="1">
            <a:spLocks/>
          </p:cNvSpPr>
          <p:nvPr/>
        </p:nvSpPr>
        <p:spPr>
          <a:xfrm>
            <a:off x="6372225" y="6378575"/>
            <a:ext cx="1509713" cy="363538"/>
          </a:xfrm>
          <a:prstGeom prst="rect">
            <a:avLst/>
          </a:prstGeom>
        </p:spPr>
        <p:txBody>
          <a:bodyPr anchor="ctr">
            <a:normAutofit fontScale="92500"/>
          </a:bodyPr>
          <a:lstStyle/>
          <a:p>
            <a:pPr algn="ctr" fontAlgn="auto">
              <a:spcAft>
                <a:spcPts val="0"/>
              </a:spcAft>
              <a:defRPr/>
            </a:pPr>
            <a:r>
              <a:rPr lang="en-GB" sz="1200" dirty="0">
                <a:latin typeface="+mj-lt"/>
                <a:ea typeface="+mj-ea"/>
                <a:cs typeface="+mj-cs"/>
              </a:rPr>
              <a:t>One HDF5 (e.g. 120GB)</a:t>
            </a:r>
          </a:p>
        </p:txBody>
      </p:sp>
      <p:cxnSp>
        <p:nvCxnSpPr>
          <p:cNvPr id="17" name="Elbow Connector 16"/>
          <p:cNvCxnSpPr>
            <a:endCxn id="9" idx="1"/>
          </p:cNvCxnSpPr>
          <p:nvPr/>
        </p:nvCxnSpPr>
        <p:spPr>
          <a:xfrm flipV="1">
            <a:off x="4356100" y="2167744"/>
            <a:ext cx="1584325" cy="253194"/>
          </a:xfrm>
          <a:prstGeom prst="bentConnector3">
            <a:avLst>
              <a:gd name="adj1" fmla="val 50000"/>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8" name="Elbow Connector 17"/>
          <p:cNvCxnSpPr>
            <a:stCxn id="12" idx="3"/>
            <a:endCxn id="14" idx="1"/>
          </p:cNvCxnSpPr>
          <p:nvPr/>
        </p:nvCxnSpPr>
        <p:spPr>
          <a:xfrm>
            <a:off x="4356100" y="4806564"/>
            <a:ext cx="1584325" cy="36004"/>
          </a:xfrm>
          <a:prstGeom prst="bentConnector3">
            <a:avLst>
              <a:gd name="adj1" fmla="val 50000"/>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9" name="Curved Connector 18"/>
          <p:cNvCxnSpPr/>
          <p:nvPr/>
        </p:nvCxnSpPr>
        <p:spPr>
          <a:xfrm rot="5400000">
            <a:off x="3167856" y="3248819"/>
            <a:ext cx="1439863" cy="504825"/>
          </a:xfrm>
          <a:prstGeom prst="curvedConnector3">
            <a:avLst>
              <a:gd name="adj1" fmla="val 50000"/>
            </a:avLst>
          </a:prstGeom>
          <a:ln>
            <a:solidFill>
              <a:srgbClr val="C00000"/>
            </a:solidFill>
            <a:headEnd type="triangle" w="lg" len="lg"/>
            <a:tailEnd type="triangle" w="lg" len="lg"/>
          </a:ln>
        </p:spPr>
        <p:style>
          <a:lnRef idx="1">
            <a:schemeClr val="accent1"/>
          </a:lnRef>
          <a:fillRef idx="0">
            <a:schemeClr val="accent1"/>
          </a:fillRef>
          <a:effectRef idx="0">
            <a:schemeClr val="accent1"/>
          </a:effectRef>
          <a:fontRef idx="minor">
            <a:schemeClr val="tx1"/>
          </a:fontRef>
        </p:style>
      </p:cxnSp>
      <p:cxnSp>
        <p:nvCxnSpPr>
          <p:cNvPr id="20" name="Curved Connector 28"/>
          <p:cNvCxnSpPr>
            <a:stCxn id="22" idx="0"/>
            <a:endCxn id="7" idx="1"/>
          </p:cNvCxnSpPr>
          <p:nvPr/>
        </p:nvCxnSpPr>
        <p:spPr>
          <a:xfrm rot="5400000" flipH="1" flipV="1">
            <a:off x="1123709" y="2357643"/>
            <a:ext cx="1081521" cy="773162"/>
          </a:xfrm>
          <a:prstGeom prst="curvedConnector2">
            <a:avLst/>
          </a:prstGeom>
          <a:ln>
            <a:solidFill>
              <a:srgbClr val="C00000"/>
            </a:solidFill>
            <a:headEnd type="triangle" w="lg" len="lg"/>
            <a:tailEnd type="triangle" w="lg" len="lg"/>
          </a:ln>
        </p:spPr>
        <p:style>
          <a:lnRef idx="1">
            <a:schemeClr val="accent1"/>
          </a:lnRef>
          <a:fillRef idx="0">
            <a:schemeClr val="accent1"/>
          </a:fillRef>
          <a:effectRef idx="0">
            <a:schemeClr val="accent1"/>
          </a:effectRef>
          <a:fontRef idx="minor">
            <a:schemeClr val="tx1"/>
          </a:fontRef>
        </p:style>
      </p:cxnSp>
      <p:cxnSp>
        <p:nvCxnSpPr>
          <p:cNvPr id="21" name="Curved Connector 28"/>
          <p:cNvCxnSpPr>
            <a:endCxn id="12" idx="1"/>
          </p:cNvCxnSpPr>
          <p:nvPr/>
        </p:nvCxnSpPr>
        <p:spPr>
          <a:xfrm rot="16200000" flipH="1">
            <a:off x="1371731" y="4127245"/>
            <a:ext cx="585476" cy="773162"/>
          </a:xfrm>
          <a:prstGeom prst="curvedConnector2">
            <a:avLst/>
          </a:prstGeom>
          <a:ln>
            <a:solidFill>
              <a:srgbClr val="C00000"/>
            </a:solidFill>
            <a:headEnd type="triangle" w="lg" len="lg"/>
            <a:tailEnd type="triangle" w="lg" len="lg"/>
          </a:ln>
        </p:spPr>
        <p:style>
          <a:lnRef idx="1">
            <a:schemeClr val="accent1"/>
          </a:lnRef>
          <a:fillRef idx="0">
            <a:schemeClr val="accent1"/>
          </a:fillRef>
          <a:effectRef idx="0">
            <a:schemeClr val="accent1"/>
          </a:effectRef>
          <a:fontRef idx="minor">
            <a:schemeClr val="tx1"/>
          </a:fontRef>
        </p:style>
      </p:cxnSp>
      <p:sp>
        <p:nvSpPr>
          <p:cNvPr id="22" name="TextBox 37"/>
          <p:cNvSpPr txBox="1">
            <a:spLocks noChangeArrowheads="1"/>
          </p:cNvSpPr>
          <p:nvPr/>
        </p:nvSpPr>
        <p:spPr bwMode="auto">
          <a:xfrm>
            <a:off x="144016" y="3284984"/>
            <a:ext cx="2267744" cy="800219"/>
          </a:xfrm>
          <a:prstGeom prst="rect">
            <a:avLst/>
          </a:prstGeom>
          <a:noFill/>
          <a:ln w="9525">
            <a:noFill/>
            <a:miter lim="800000"/>
            <a:headEnd/>
            <a:tailEnd/>
          </a:ln>
        </p:spPr>
        <p:txBody>
          <a:bodyPr wrap="square">
            <a:spAutoFit/>
          </a:bodyPr>
          <a:lstStyle/>
          <a:p>
            <a:pPr algn="ctr"/>
            <a:r>
              <a:rPr lang="en-GB" dirty="0"/>
              <a:t>DOI </a:t>
            </a:r>
            <a:r>
              <a:rPr lang="en-GB" dirty="0" smtClean="0"/>
              <a:t> Service</a:t>
            </a:r>
          </a:p>
          <a:p>
            <a:pPr algn="ctr"/>
            <a:r>
              <a:rPr lang="en-GB" sz="1400" dirty="0" smtClean="0"/>
              <a:t>(between raw and processed data)</a:t>
            </a:r>
            <a:endParaRPr lang="en-GB" sz="1400" dirty="0"/>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But ...</a:t>
            </a:r>
            <a:endParaRPr lang="en-GB" dirty="0"/>
          </a:p>
        </p:txBody>
      </p:sp>
      <p:sp>
        <p:nvSpPr>
          <p:cNvPr id="3" name="Content Placeholder 2"/>
          <p:cNvSpPr>
            <a:spLocks noGrp="1"/>
          </p:cNvSpPr>
          <p:nvPr>
            <p:ph idx="1"/>
          </p:nvPr>
        </p:nvSpPr>
        <p:spPr/>
        <p:txBody>
          <a:bodyPr>
            <a:normAutofit fontScale="70000" lnSpcReduction="20000"/>
          </a:bodyPr>
          <a:lstStyle/>
          <a:p>
            <a:r>
              <a:rPr lang="en-GB" dirty="0" smtClean="0"/>
              <a:t>If we can capture all types of data</a:t>
            </a:r>
          </a:p>
          <a:p>
            <a:pPr lvl="1"/>
            <a:r>
              <a:rPr lang="en-GB" dirty="0" smtClean="0"/>
              <a:t>Samples</a:t>
            </a:r>
          </a:p>
          <a:p>
            <a:pPr lvl="1"/>
            <a:r>
              <a:rPr lang="en-GB" dirty="0" smtClean="0"/>
              <a:t>Raw data</a:t>
            </a:r>
          </a:p>
          <a:p>
            <a:pPr lvl="1"/>
            <a:r>
              <a:rPr lang="en-GB" dirty="0" smtClean="0"/>
              <a:t>Reduced data</a:t>
            </a:r>
          </a:p>
          <a:p>
            <a:pPr lvl="1"/>
            <a:r>
              <a:rPr lang="en-GB" dirty="0" smtClean="0"/>
              <a:t>Analysed data</a:t>
            </a:r>
          </a:p>
          <a:p>
            <a:pPr lvl="1"/>
            <a:r>
              <a:rPr lang="en-GB" dirty="0" smtClean="0"/>
              <a:t>Software</a:t>
            </a:r>
          </a:p>
          <a:p>
            <a:pPr lvl="1"/>
            <a:r>
              <a:rPr lang="en-GB" dirty="0" smtClean="0"/>
              <a:t>Data provenance (i.e. Relationships between datasets)</a:t>
            </a:r>
          </a:p>
          <a:p>
            <a:r>
              <a:rPr lang="en-GB" dirty="0" smtClean="0"/>
              <a:t>Facilities operators do not normally</a:t>
            </a:r>
          </a:p>
          <a:p>
            <a:pPr lvl="1"/>
            <a:r>
              <a:rPr lang="en-GB" dirty="0" smtClean="0"/>
              <a:t>Perform validation and fixity checking of data files (volume vs. cost)</a:t>
            </a:r>
          </a:p>
          <a:p>
            <a:pPr lvl="1"/>
            <a:r>
              <a:rPr lang="en-GB" i="1" dirty="0" smtClean="0"/>
              <a:t>Actually MUCH cheaper to simply back up all images without regard for quality, relevance or even duplication, than it is to build an infrastructure for automatically analyzing millions of image files to determine which are “worth keeping”. </a:t>
            </a:r>
            <a:r>
              <a:rPr lang="en-GB" dirty="0" smtClean="0"/>
              <a:t>[1]</a:t>
            </a:r>
          </a:p>
          <a:p>
            <a:pPr lvl="1"/>
            <a:r>
              <a:rPr lang="en-GB" dirty="0" smtClean="0"/>
              <a:t>But lifetime of data on tape vs. Lifetime of tape</a:t>
            </a:r>
          </a:p>
          <a:p>
            <a:r>
              <a:rPr lang="en-GB" dirty="0" smtClean="0"/>
              <a:t>Will DOIs good enough for data citation?</a:t>
            </a:r>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STFC experience of using </a:t>
            </a:r>
            <a:r>
              <a:rPr lang="en-US" dirty="0" err="1" smtClean="0"/>
              <a:t>DataCite</a:t>
            </a:r>
            <a:r>
              <a:rPr lang="en-US" dirty="0" smtClean="0"/>
              <a:t> DOIs</a:t>
            </a:r>
            <a:endParaRPr lang="en-GB" dirty="0"/>
          </a:p>
        </p:txBody>
      </p:sp>
      <p:sp>
        <p:nvSpPr>
          <p:cNvPr id="3" name="Text Placeholder 2"/>
          <p:cNvSpPr>
            <a:spLocks noGrp="1"/>
          </p:cNvSpPr>
          <p:nvPr>
            <p:ph type="body" idx="1"/>
          </p:nvPr>
        </p:nvSpPr>
        <p:spPr/>
        <p:txBody>
          <a:bodyPr/>
          <a:lstStyle/>
          <a:p>
            <a:endParaRPr lang="en-GB"/>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Grp="1" noChangeAspect="1" noChangeArrowheads="1"/>
          </p:cNvPicPr>
          <p:nvPr>
            <p:ph idx="1"/>
          </p:nvPr>
        </p:nvPicPr>
        <p:blipFill>
          <a:blip r:embed="rId2" cstate="print"/>
          <a:srcRect/>
          <a:stretch>
            <a:fillRect/>
          </a:stretch>
        </p:blipFill>
        <p:spPr bwMode="auto">
          <a:xfrm>
            <a:off x="395536" y="116632"/>
            <a:ext cx="8406479" cy="6665480"/>
          </a:xfrm>
          <a:prstGeom prst="rect">
            <a:avLst/>
          </a:prstGeom>
          <a:noFill/>
          <a:ln w="9525">
            <a:noFill/>
            <a:miter lim="800000"/>
            <a:headEnd/>
            <a:tailEnd/>
          </a:ln>
        </p:spPr>
      </p:pic>
      <p:sp>
        <p:nvSpPr>
          <p:cNvPr id="2" name="Title 1"/>
          <p:cNvSpPr>
            <a:spLocks noGrp="1"/>
          </p:cNvSpPr>
          <p:nvPr>
            <p:ph type="title"/>
          </p:nvPr>
        </p:nvSpPr>
        <p:spPr>
          <a:solidFill>
            <a:schemeClr val="bg1"/>
          </a:solidFill>
        </p:spPr>
        <p:txBody>
          <a:bodyPr/>
          <a:lstStyle/>
          <a:p>
            <a:r>
              <a:rPr lang="en-GB" dirty="0" smtClean="0"/>
              <a:t>STFC DOI landing page</a:t>
            </a:r>
            <a:endParaRPr lang="en-GB" dirty="0"/>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5300" name="Picture 4"/>
          <p:cNvPicPr>
            <a:picLocks noChangeAspect="1" noChangeArrowheads="1"/>
          </p:cNvPicPr>
          <p:nvPr/>
        </p:nvPicPr>
        <p:blipFill>
          <a:blip r:embed="rId2" cstate="print"/>
          <a:srcRect/>
          <a:stretch>
            <a:fillRect/>
          </a:stretch>
        </p:blipFill>
        <p:spPr bwMode="auto">
          <a:xfrm>
            <a:off x="4283968" y="332656"/>
            <a:ext cx="3168352" cy="5904656"/>
          </a:xfrm>
          <a:prstGeom prst="rect">
            <a:avLst/>
          </a:prstGeom>
          <a:noFill/>
          <a:ln w="9525">
            <a:noFill/>
            <a:miter lim="800000"/>
            <a:headEnd/>
            <a:tailEnd/>
          </a:ln>
        </p:spPr>
      </p:pic>
      <p:sp>
        <p:nvSpPr>
          <p:cNvPr id="2" name="Title 1"/>
          <p:cNvSpPr>
            <a:spLocks noGrp="1"/>
          </p:cNvSpPr>
          <p:nvPr>
            <p:ph type="title"/>
          </p:nvPr>
        </p:nvSpPr>
        <p:spPr>
          <a:solidFill>
            <a:schemeClr val="bg1"/>
          </a:solidFill>
        </p:spPr>
        <p:txBody>
          <a:bodyPr/>
          <a:lstStyle/>
          <a:p>
            <a:r>
              <a:rPr lang="en-GB" dirty="0" smtClean="0"/>
              <a:t>Behind the landing page</a:t>
            </a:r>
            <a:endParaRPr lang="en-GB" dirty="0"/>
          </a:p>
        </p:txBody>
      </p:sp>
      <p:pic>
        <p:nvPicPr>
          <p:cNvPr id="55299" name="Picture 3"/>
          <p:cNvPicPr>
            <a:picLocks noChangeAspect="1" noChangeArrowheads="1"/>
          </p:cNvPicPr>
          <p:nvPr/>
        </p:nvPicPr>
        <p:blipFill>
          <a:blip r:embed="rId3" cstate="print"/>
          <a:srcRect/>
          <a:stretch>
            <a:fillRect/>
          </a:stretch>
        </p:blipFill>
        <p:spPr bwMode="auto">
          <a:xfrm>
            <a:off x="467544" y="1484784"/>
            <a:ext cx="3724275" cy="4410075"/>
          </a:xfrm>
          <a:prstGeom prst="rect">
            <a:avLst/>
          </a:prstGeom>
          <a:noFill/>
          <a:ln w="9525">
            <a:noFill/>
            <a:miter lim="800000"/>
            <a:headEnd/>
            <a:tailEnd/>
          </a:ln>
        </p:spPr>
      </p:pic>
      <p:sp>
        <p:nvSpPr>
          <p:cNvPr id="7" name="Oval 6"/>
          <p:cNvSpPr/>
          <p:nvPr/>
        </p:nvSpPr>
        <p:spPr>
          <a:xfrm>
            <a:off x="6516216" y="5229200"/>
            <a:ext cx="576064" cy="1008112"/>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Citation Issues</a:t>
            </a:r>
            <a:endParaRPr lang="en-GB" dirty="0"/>
          </a:p>
        </p:txBody>
      </p:sp>
      <p:sp>
        <p:nvSpPr>
          <p:cNvPr id="3" name="Content Placeholder 2"/>
          <p:cNvSpPr>
            <a:spLocks noGrp="1"/>
          </p:cNvSpPr>
          <p:nvPr>
            <p:ph idx="1"/>
          </p:nvPr>
        </p:nvSpPr>
        <p:spPr/>
        <p:txBody>
          <a:bodyPr>
            <a:normAutofit fontScale="77500" lnSpcReduction="20000"/>
          </a:bodyPr>
          <a:lstStyle/>
          <a:p>
            <a:r>
              <a:rPr lang="en-GB" dirty="0" smtClean="0"/>
              <a:t>At what granularity should data be made citable?</a:t>
            </a:r>
          </a:p>
          <a:p>
            <a:pPr lvl="1"/>
            <a:r>
              <a:rPr lang="en-GB" dirty="0" smtClean="0"/>
              <a:t>If single datasets are given identifiers, what about collections of datasets, or subsets of data?</a:t>
            </a:r>
          </a:p>
          <a:p>
            <a:pPr lvl="1"/>
            <a:r>
              <a:rPr lang="en-GB" dirty="0" smtClean="0"/>
              <a:t>What are we citing? Datasets or an aggregation of datasets</a:t>
            </a:r>
          </a:p>
          <a:p>
            <a:r>
              <a:rPr lang="en-GB" dirty="0" smtClean="0">
                <a:cs typeface="Lucida Sans Unicode" pitchFamily="34" charset="0"/>
              </a:rPr>
              <a:t>STFC link DOI to experiments on large facilities which contain many data files</a:t>
            </a:r>
          </a:p>
          <a:p>
            <a:r>
              <a:rPr lang="en-GB" dirty="0" smtClean="0">
                <a:cs typeface="Lucida Sans Unicode" pitchFamily="34" charset="0"/>
              </a:rPr>
              <a:t>Other organisations DOI usage policies use different granularities.</a:t>
            </a:r>
          </a:p>
          <a:p>
            <a:r>
              <a:rPr lang="en-GB" dirty="0" smtClean="0">
                <a:cs typeface="Lucida Sans Unicode" pitchFamily="34" charset="0"/>
              </a:rPr>
              <a:t>Can there be a common, or discipline common DOI usage policy for data?</a:t>
            </a:r>
          </a:p>
          <a:p>
            <a:r>
              <a:rPr lang="en-GB" dirty="0" smtClean="0">
                <a:cs typeface="Lucida Sans Unicode" pitchFamily="34" charset="0"/>
              </a:rPr>
              <a:t>Citation of different types of object: software, processes, workflows ...</a:t>
            </a:r>
          </a:p>
          <a:p>
            <a:r>
              <a:rPr lang="en-GB" dirty="0" smtClean="0">
                <a:cs typeface="Lucida Sans Unicode" pitchFamily="34" charset="0"/>
              </a:rPr>
              <a:t>Private vs. Public datasets/DOIs</a:t>
            </a: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Summary</a:t>
            </a:r>
            <a:endParaRPr lang="en-GB" dirty="0"/>
          </a:p>
        </p:txBody>
      </p:sp>
      <p:sp>
        <p:nvSpPr>
          <p:cNvPr id="3" name="Content Placeholder 2"/>
          <p:cNvSpPr>
            <a:spLocks noGrp="1"/>
          </p:cNvSpPr>
          <p:nvPr>
            <p:ph idx="1"/>
          </p:nvPr>
        </p:nvSpPr>
        <p:spPr/>
        <p:txBody>
          <a:bodyPr>
            <a:normAutofit fontScale="92500" lnSpcReduction="10000"/>
          </a:bodyPr>
          <a:lstStyle/>
          <a:p>
            <a:r>
              <a:rPr lang="en-GB" dirty="0" smtClean="0"/>
              <a:t>Infrastructure services</a:t>
            </a:r>
          </a:p>
          <a:p>
            <a:pPr lvl="1"/>
            <a:r>
              <a:rPr lang="en-GB" dirty="0" smtClean="0"/>
              <a:t>Compute</a:t>
            </a:r>
          </a:p>
          <a:p>
            <a:pPr lvl="1"/>
            <a:r>
              <a:rPr lang="en-GB" dirty="0" smtClean="0"/>
              <a:t>Storage</a:t>
            </a:r>
          </a:p>
          <a:p>
            <a:pPr lvl="1"/>
            <a:r>
              <a:rPr lang="en-GB" dirty="0" smtClean="0"/>
              <a:t>Archiving + preservation (validation, integrity)</a:t>
            </a:r>
          </a:p>
          <a:p>
            <a:pPr lvl="1"/>
            <a:r>
              <a:rPr lang="en-GB" dirty="0" smtClean="0"/>
              <a:t>Remote data processing</a:t>
            </a:r>
          </a:p>
          <a:p>
            <a:pPr lvl="1"/>
            <a:r>
              <a:rPr lang="en-GB" dirty="0" smtClean="0"/>
              <a:t>DOIs</a:t>
            </a:r>
          </a:p>
          <a:p>
            <a:r>
              <a:rPr lang="en-GB" dirty="0" smtClean="0"/>
              <a:t>It is already happening</a:t>
            </a:r>
          </a:p>
          <a:p>
            <a:pPr lvl="1"/>
            <a:r>
              <a:rPr lang="en-GB" dirty="0" smtClean="0"/>
              <a:t>DLS is already collecting processed data (e.g. </a:t>
            </a:r>
            <a:r>
              <a:rPr lang="en-GB" dirty="0" err="1" smtClean="0"/>
              <a:t>iSpyB</a:t>
            </a:r>
            <a:r>
              <a:rPr lang="en-GB" dirty="0" smtClean="0"/>
              <a:t>)</a:t>
            </a:r>
          </a:p>
          <a:p>
            <a:pPr lvl="1"/>
            <a:r>
              <a:rPr lang="en-GB" dirty="0" smtClean="0"/>
              <a:t>But, interesting issues remind to be resolved when lots of data become available ... </a:t>
            </a:r>
          </a:p>
          <a:p>
            <a:pPr lvl="1"/>
            <a:endParaRPr lang="en-GB" dirty="0"/>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Acknowledgements</a:t>
            </a:r>
            <a:endParaRPr lang="en-GB" dirty="0"/>
          </a:p>
        </p:txBody>
      </p:sp>
      <p:sp>
        <p:nvSpPr>
          <p:cNvPr id="3" name="Content Placeholder 2"/>
          <p:cNvSpPr>
            <a:spLocks noGrp="1"/>
          </p:cNvSpPr>
          <p:nvPr>
            <p:ph idx="1"/>
          </p:nvPr>
        </p:nvSpPr>
        <p:spPr/>
        <p:txBody>
          <a:bodyPr/>
          <a:lstStyle/>
          <a:p>
            <a:endParaRPr lang="en-GB" dirty="0"/>
          </a:p>
        </p:txBody>
      </p:sp>
      <p:graphicFrame>
        <p:nvGraphicFramePr>
          <p:cNvPr id="4" name="Content Placeholder 5"/>
          <p:cNvGraphicFramePr>
            <a:graphicFrameLocks/>
          </p:cNvGraphicFramePr>
          <p:nvPr/>
        </p:nvGraphicFramePr>
        <p:xfrm>
          <a:off x="467544" y="1484784"/>
          <a:ext cx="8229600" cy="4160520"/>
        </p:xfrm>
        <a:graphic>
          <a:graphicData uri="http://schemas.openxmlformats.org/drawingml/2006/table">
            <a:tbl>
              <a:tblPr firstRow="1" bandRow="1">
                <a:tableStyleId>{5C22544A-7EE6-4342-B048-85BDC9FD1C3A}</a:tableStyleId>
              </a:tblPr>
              <a:tblGrid>
                <a:gridCol w="2448272"/>
                <a:gridCol w="2664296"/>
                <a:gridCol w="3117032"/>
              </a:tblGrid>
              <a:tr h="370840">
                <a:tc>
                  <a:txBody>
                    <a:bodyPr/>
                    <a:lstStyle/>
                    <a:p>
                      <a:r>
                        <a:rPr lang="en-GB" sz="1600" dirty="0" smtClean="0"/>
                        <a:t>Project (s)</a:t>
                      </a:r>
                      <a:endParaRPr lang="en-GB" sz="1600" dirty="0"/>
                    </a:p>
                  </a:txBody>
                  <a:tcPr/>
                </a:tc>
                <a:tc>
                  <a:txBody>
                    <a:bodyPr/>
                    <a:lstStyle/>
                    <a:p>
                      <a:r>
                        <a:rPr lang="en-GB" sz="1600" dirty="0" smtClean="0"/>
                        <a:t>Institution(s)</a:t>
                      </a:r>
                      <a:endParaRPr lang="en-GB" sz="1600" dirty="0"/>
                    </a:p>
                  </a:txBody>
                  <a:tcPr/>
                </a:tc>
                <a:tc>
                  <a:txBody>
                    <a:bodyPr/>
                    <a:lstStyle/>
                    <a:p>
                      <a:r>
                        <a:rPr lang="en-GB" sz="1600" dirty="0" smtClean="0"/>
                        <a:t>People</a:t>
                      </a:r>
                      <a:endParaRPr lang="en-GB" sz="1600" dirty="0"/>
                    </a:p>
                  </a:txBody>
                  <a:tcPr/>
                </a:tc>
              </a:tr>
              <a:tr h="370840">
                <a:tc>
                  <a:txBody>
                    <a:bodyPr/>
                    <a:lstStyle/>
                    <a:p>
                      <a:r>
                        <a:rPr lang="en-GB" sz="1600" dirty="0" smtClean="0"/>
                        <a:t>PanData-ODI</a:t>
                      </a:r>
                      <a:r>
                        <a:rPr lang="en-GB" sz="1600" baseline="0" dirty="0" smtClean="0"/>
                        <a:t>  (case study)</a:t>
                      </a:r>
                      <a:endParaRPr lang="en-GB" sz="1600" dirty="0"/>
                    </a:p>
                  </a:txBody>
                  <a:tcPr/>
                </a:tc>
                <a:tc>
                  <a:txBody>
                    <a:bodyPr/>
                    <a:lstStyle/>
                    <a:p>
                      <a:r>
                        <a:rPr lang="en-GB" sz="1600" kern="1200" dirty="0" smtClean="0">
                          <a:solidFill>
                            <a:schemeClr val="dk1"/>
                          </a:solidFill>
                          <a:latin typeface="+mn-lt"/>
                          <a:ea typeface="+mn-ea"/>
                          <a:cs typeface="+mn-cs"/>
                        </a:rPr>
                        <a:t>Diamond, U.K.</a:t>
                      </a:r>
                      <a:endParaRPr lang="en-GB" sz="1600" dirty="0"/>
                    </a:p>
                  </a:txBody>
                  <a:tcPr/>
                </a:tc>
                <a:tc>
                  <a:txBody>
                    <a:bodyPr/>
                    <a:lstStyle/>
                    <a:p>
                      <a:pPr lvl="0"/>
                      <a:r>
                        <a:rPr lang="en-GB" sz="1600" kern="1200" dirty="0" smtClean="0">
                          <a:solidFill>
                            <a:schemeClr val="dk1"/>
                          </a:solidFill>
                          <a:latin typeface="+mn-lt"/>
                          <a:ea typeface="+mn-ea"/>
                          <a:cs typeface="+mn-cs"/>
                        </a:rPr>
                        <a:t>Mark Basham, Kaz Wanelik</a:t>
                      </a:r>
                      <a:endParaRPr lang="en-GB" sz="1600" dirty="0"/>
                    </a:p>
                  </a:txBody>
                  <a:tcPr/>
                </a:tc>
              </a:tr>
              <a:tr h="370840">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GB" sz="1600" dirty="0" smtClean="0"/>
                        <a:t>PanData-ODI:</a:t>
                      </a:r>
                      <a:r>
                        <a:rPr lang="en-GB" sz="1600" baseline="0" dirty="0" smtClean="0"/>
                        <a:t> (case study)</a:t>
                      </a:r>
                      <a:endParaRPr lang="en-GB" sz="1600" dirty="0" smtClean="0"/>
                    </a:p>
                  </a:txBody>
                  <a:tcPr/>
                </a:tc>
                <a:tc>
                  <a:txBody>
                    <a:bodyPr/>
                    <a:lstStyle/>
                    <a:p>
                      <a:r>
                        <a:rPr lang="en-GB" sz="1600" kern="1200" dirty="0" smtClean="0">
                          <a:solidFill>
                            <a:schemeClr val="dk1"/>
                          </a:solidFill>
                          <a:latin typeface="+mn-lt"/>
                          <a:ea typeface="+mn-ea"/>
                          <a:cs typeface="+mn-cs"/>
                        </a:rPr>
                        <a:t>Manchester University, U.K.</a:t>
                      </a:r>
                    </a:p>
                    <a:p>
                      <a:r>
                        <a:rPr lang="en-GB" sz="1600" kern="1200" dirty="0" smtClean="0">
                          <a:solidFill>
                            <a:schemeClr val="dk1"/>
                          </a:solidFill>
                          <a:latin typeface="+mn-lt"/>
                          <a:ea typeface="+mn-ea"/>
                          <a:cs typeface="+mn-cs"/>
                        </a:rPr>
                        <a:t>Harwell</a:t>
                      </a:r>
                      <a:r>
                        <a:rPr lang="en-GB" sz="1600" kern="1200" baseline="0" dirty="0" smtClean="0">
                          <a:solidFill>
                            <a:schemeClr val="dk1"/>
                          </a:solidFill>
                          <a:latin typeface="+mn-lt"/>
                          <a:ea typeface="+mn-ea"/>
                          <a:cs typeface="+mn-cs"/>
                        </a:rPr>
                        <a:t> Research Complex, RAL</a:t>
                      </a:r>
                    </a:p>
                    <a:p>
                      <a:r>
                        <a:rPr lang="en-GB" sz="1600" kern="1200" baseline="0" dirty="0" smtClean="0">
                          <a:solidFill>
                            <a:schemeClr val="dk1"/>
                          </a:solidFill>
                          <a:latin typeface="+mn-lt"/>
                          <a:ea typeface="+mn-ea"/>
                          <a:cs typeface="+mn-cs"/>
                        </a:rPr>
                        <a:t>Diamond, U.K.</a:t>
                      </a:r>
                      <a:endParaRPr lang="en-GB" sz="1600" dirty="0"/>
                    </a:p>
                  </a:txBody>
                  <a:tcPr/>
                </a:tc>
                <a:tc>
                  <a:txBody>
                    <a:bodyPr/>
                    <a:lstStyle/>
                    <a:p>
                      <a:pPr lvl="0"/>
                      <a:r>
                        <a:rPr lang="en-GB" sz="1600" kern="1200" dirty="0" smtClean="0">
                          <a:solidFill>
                            <a:schemeClr val="dk1"/>
                          </a:solidFill>
                          <a:latin typeface="+mn-lt"/>
                          <a:ea typeface="+mn-ea"/>
                          <a:cs typeface="+mn-cs"/>
                        </a:rPr>
                        <a:t>Prof. Philip</a:t>
                      </a:r>
                      <a:r>
                        <a:rPr lang="en-GB" sz="1600" kern="1200" baseline="0" dirty="0" smtClean="0">
                          <a:solidFill>
                            <a:schemeClr val="dk1"/>
                          </a:solidFill>
                          <a:latin typeface="+mn-lt"/>
                          <a:ea typeface="+mn-ea"/>
                          <a:cs typeface="+mn-cs"/>
                        </a:rPr>
                        <a:t> Withers, Prof. Peter Lee</a:t>
                      </a:r>
                      <a:endParaRPr lang="en-GB" sz="1600" kern="1200" dirty="0" smtClean="0">
                        <a:solidFill>
                          <a:schemeClr val="dk1"/>
                        </a:solidFill>
                        <a:latin typeface="+mn-lt"/>
                        <a:ea typeface="+mn-ea"/>
                        <a:cs typeface="+mn-cs"/>
                      </a:endParaRPr>
                    </a:p>
                  </a:txBody>
                  <a:tcPr/>
                </a:tc>
              </a:tr>
              <a:tr h="370840">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GB" sz="1600" dirty="0" smtClean="0"/>
                        <a:t>SCAPE, SRF, PanData-ODI</a:t>
                      </a:r>
                    </a:p>
                  </a:txBody>
                  <a:tcPr/>
                </a:tc>
                <a:tc>
                  <a:txBody>
                    <a:bodyPr/>
                    <a:lstStyle/>
                    <a:p>
                      <a:r>
                        <a:rPr lang="en-GB" sz="1600" dirty="0" smtClean="0"/>
                        <a:t>Scientific Computing Department, STFC</a:t>
                      </a:r>
                      <a:endParaRPr lang="en-GB" sz="1600" dirty="0"/>
                    </a:p>
                  </a:txBody>
                  <a:tcPr/>
                </a:tc>
                <a:tc>
                  <a:txBody>
                    <a:bodyPr/>
                    <a:lstStyle/>
                    <a:p>
                      <a:pPr lvl="0"/>
                      <a:r>
                        <a:rPr lang="en-GB" sz="1600" kern="1200" dirty="0" smtClean="0">
                          <a:solidFill>
                            <a:schemeClr val="dk1"/>
                          </a:solidFill>
                          <a:latin typeface="+mn-lt"/>
                          <a:ea typeface="+mn-ea"/>
                          <a:cs typeface="+mn-cs"/>
                        </a:rPr>
                        <a:t>David</a:t>
                      </a:r>
                      <a:r>
                        <a:rPr lang="en-GB" sz="1600" kern="1200" baseline="0" dirty="0" smtClean="0">
                          <a:solidFill>
                            <a:schemeClr val="dk1"/>
                          </a:solidFill>
                          <a:latin typeface="+mn-lt"/>
                          <a:ea typeface="+mn-ea"/>
                          <a:cs typeface="+mn-cs"/>
                        </a:rPr>
                        <a:t> Corney, Shaun De Witt, Chris Kruk, Michael, Wilson</a:t>
                      </a:r>
                      <a:endParaRPr lang="en-GB" sz="1600" kern="1200" dirty="0" smtClean="0">
                        <a:solidFill>
                          <a:schemeClr val="dk1"/>
                        </a:solidFill>
                        <a:latin typeface="+mn-lt"/>
                        <a:ea typeface="+mn-ea"/>
                        <a:cs typeface="+mn-cs"/>
                      </a:endParaRPr>
                    </a:p>
                  </a:txBody>
                  <a:tcPr/>
                </a:tc>
              </a:tr>
              <a:tr h="370840">
                <a:tc>
                  <a:txBody>
                    <a:bodyPr/>
                    <a:lstStyle/>
                    <a:p>
                      <a:r>
                        <a:rPr lang="en-GB" sz="1600" dirty="0" smtClean="0"/>
                        <a:t>I2S2,</a:t>
                      </a:r>
                      <a:r>
                        <a:rPr lang="en-GB" sz="1600" baseline="0" dirty="0" smtClean="0"/>
                        <a:t> SRF</a:t>
                      </a:r>
                      <a:endParaRPr lang="en-GB" sz="1600" dirty="0"/>
                    </a:p>
                  </a:txBody>
                  <a:tcPr/>
                </a:tc>
                <a:tc>
                  <a:txBody>
                    <a:bodyPr/>
                    <a:lstStyle/>
                    <a:p>
                      <a:r>
                        <a:rPr lang="en-GB" sz="1600" dirty="0" smtClean="0"/>
                        <a:t>Chemistry,</a:t>
                      </a:r>
                      <a:r>
                        <a:rPr lang="en-GB" sz="1600" baseline="0" dirty="0" smtClean="0"/>
                        <a:t> </a:t>
                      </a:r>
                      <a:r>
                        <a:rPr lang="en-GB" sz="1600" dirty="0" smtClean="0"/>
                        <a:t>Southampton University, UK</a:t>
                      </a:r>
                      <a:endParaRPr lang="en-GB" sz="1600" dirty="0"/>
                    </a:p>
                  </a:txBody>
                  <a:tcPr/>
                </a:tc>
                <a:tc>
                  <a:txBody>
                    <a:bodyPr/>
                    <a:lstStyle/>
                    <a:p>
                      <a:pPr lvl="0"/>
                      <a:r>
                        <a:rPr lang="en-GB" sz="1600" kern="1200" dirty="0" smtClean="0">
                          <a:solidFill>
                            <a:schemeClr val="dk1"/>
                          </a:solidFill>
                          <a:latin typeface="+mn-lt"/>
                          <a:ea typeface="+mn-ea"/>
                          <a:cs typeface="+mn-cs"/>
                        </a:rPr>
                        <a:t>Prof. Jeremy Frey, Dr.</a:t>
                      </a:r>
                      <a:r>
                        <a:rPr lang="en-GB" sz="1600" kern="1200" baseline="0" dirty="0" smtClean="0">
                          <a:solidFill>
                            <a:schemeClr val="dk1"/>
                          </a:solidFill>
                          <a:latin typeface="+mn-lt"/>
                          <a:ea typeface="+mn-ea"/>
                          <a:cs typeface="+mn-cs"/>
                        </a:rPr>
                        <a:t> </a:t>
                      </a:r>
                      <a:r>
                        <a:rPr lang="en-GB" sz="1600" kern="1200" dirty="0" smtClean="0">
                          <a:solidFill>
                            <a:schemeClr val="dk1"/>
                          </a:solidFill>
                          <a:latin typeface="+mn-lt"/>
                          <a:ea typeface="+mn-ea"/>
                          <a:cs typeface="+mn-cs"/>
                        </a:rPr>
                        <a:t>Simon Coles</a:t>
                      </a:r>
                    </a:p>
                  </a:txBody>
                  <a:tcPr/>
                </a:tc>
              </a:tr>
              <a:tr h="370840">
                <a:tc>
                  <a:txBody>
                    <a:bodyPr/>
                    <a:lstStyle/>
                    <a:p>
                      <a:r>
                        <a:rPr lang="en-GB" sz="1600" dirty="0" smtClean="0"/>
                        <a:t>I2S2</a:t>
                      </a:r>
                      <a:endParaRPr lang="en-GB" sz="1600" dirty="0"/>
                    </a:p>
                  </a:txBody>
                  <a:tcPr/>
                </a:tc>
                <a:tc>
                  <a:txBody>
                    <a:bodyPr/>
                    <a:lstStyle/>
                    <a:p>
                      <a:r>
                        <a:rPr lang="en-GB" sz="1600" dirty="0" smtClean="0"/>
                        <a:t>Cambridge University, UK</a:t>
                      </a:r>
                      <a:endParaRPr lang="en-GB" sz="1600" dirty="0"/>
                    </a:p>
                  </a:txBody>
                  <a:tcPr/>
                </a:tc>
                <a:tc>
                  <a:txBody>
                    <a:bodyPr/>
                    <a:lstStyle/>
                    <a:p>
                      <a:pPr lvl="0"/>
                      <a:r>
                        <a:rPr lang="en-GB" sz="1600" kern="1200" dirty="0" smtClean="0">
                          <a:solidFill>
                            <a:schemeClr val="dk1"/>
                          </a:solidFill>
                          <a:latin typeface="+mn-lt"/>
                          <a:ea typeface="+mn-ea"/>
                          <a:cs typeface="+mn-cs"/>
                        </a:rPr>
                        <a:t>Prof. Martin Dove</a:t>
                      </a:r>
                    </a:p>
                  </a:txBody>
                  <a:tcPr/>
                </a:tc>
              </a:tr>
              <a:tr h="370840">
                <a:tc>
                  <a:txBody>
                    <a:bodyPr/>
                    <a:lstStyle/>
                    <a:p>
                      <a:r>
                        <a:rPr lang="en-GB" sz="1600" dirty="0" smtClean="0"/>
                        <a:t>I2S2, PanData-ODI, SRF, SCAPE</a:t>
                      </a:r>
                      <a:endParaRPr lang="en-GB" sz="1600" dirty="0"/>
                    </a:p>
                  </a:txBody>
                  <a:tcPr/>
                </a:tc>
                <a:tc>
                  <a:txBody>
                    <a:bodyPr/>
                    <a:lstStyle/>
                    <a:p>
                      <a:r>
                        <a:rPr lang="en-GB" sz="1600" dirty="0" smtClean="0"/>
                        <a:t>ISIS, STFC</a:t>
                      </a:r>
                      <a:endParaRPr lang="en-GB" sz="1600" dirty="0"/>
                    </a:p>
                  </a:txBody>
                  <a:tcPr/>
                </a:tc>
                <a:tc>
                  <a:txBody>
                    <a:bodyPr/>
                    <a:lstStyle/>
                    <a:p>
                      <a:pPr lvl="0"/>
                      <a:r>
                        <a:rPr lang="en-GB" sz="1600" kern="1200" dirty="0" smtClean="0">
                          <a:solidFill>
                            <a:schemeClr val="dk1"/>
                          </a:solidFill>
                          <a:latin typeface="+mn-lt"/>
                          <a:ea typeface="+mn-ea"/>
                          <a:cs typeface="+mn-cs"/>
                        </a:rPr>
                        <a:t>Tom Griffin, Chris Morton-Smith, Alan </a:t>
                      </a:r>
                      <a:r>
                        <a:rPr lang="en-GB" sz="1600" kern="1200" dirty="0" err="1" smtClean="0">
                          <a:solidFill>
                            <a:schemeClr val="dk1"/>
                          </a:solidFill>
                          <a:latin typeface="+mn-lt"/>
                          <a:ea typeface="+mn-ea"/>
                          <a:cs typeface="+mn-cs"/>
                        </a:rPr>
                        <a:t>Soper</a:t>
                      </a:r>
                      <a:r>
                        <a:rPr lang="en-GB" sz="1600" kern="1200" dirty="0" smtClean="0">
                          <a:solidFill>
                            <a:schemeClr val="dk1"/>
                          </a:solidFill>
                          <a:latin typeface="+mn-lt"/>
                          <a:ea typeface="+mn-ea"/>
                          <a:cs typeface="+mn-cs"/>
                        </a:rPr>
                        <a:t>, Silvia Imberti</a:t>
                      </a:r>
                      <a:r>
                        <a:rPr lang="en-GB" sz="1600" kern="1200" baseline="0" dirty="0" smtClean="0">
                          <a:solidFill>
                            <a:schemeClr val="dk1"/>
                          </a:solidFill>
                          <a:latin typeface="+mn-lt"/>
                          <a:ea typeface="+mn-ea"/>
                          <a:cs typeface="+mn-cs"/>
                        </a:rPr>
                        <a:t>, Cameron Neylon, Ann Terry, Matt Tucker</a:t>
                      </a:r>
                      <a:endParaRPr lang="en-GB" sz="1600" kern="1200" dirty="0" smtClean="0">
                        <a:solidFill>
                          <a:schemeClr val="dk1"/>
                        </a:solidFill>
                        <a:latin typeface="+mn-lt"/>
                        <a:ea typeface="+mn-ea"/>
                        <a:cs typeface="+mn-cs"/>
                      </a:endParaRPr>
                    </a:p>
                  </a:txBody>
                  <a:tcPr/>
                </a:tc>
              </a:tr>
            </a:tbl>
          </a:graphicData>
        </a:graphic>
      </p:graphicFrame>
      <p:sp>
        <p:nvSpPr>
          <p:cNvPr id="5" name="TextBox 4"/>
          <p:cNvSpPr txBox="1"/>
          <p:nvPr/>
        </p:nvSpPr>
        <p:spPr>
          <a:xfrm>
            <a:off x="2497137" y="5805264"/>
            <a:ext cx="3739422" cy="646331"/>
          </a:xfrm>
          <a:prstGeom prst="rect">
            <a:avLst/>
          </a:prstGeom>
          <a:noFill/>
        </p:spPr>
        <p:txBody>
          <a:bodyPr wrap="none" rtlCol="0">
            <a:spAutoFit/>
          </a:bodyPr>
          <a:lstStyle/>
          <a:p>
            <a:pPr algn="ctr"/>
            <a:r>
              <a:rPr lang="en-GB" dirty="0" smtClean="0"/>
              <a:t>I2S2, SRF are funded by JISC, UK</a:t>
            </a:r>
          </a:p>
          <a:p>
            <a:pPr algn="ctr"/>
            <a:r>
              <a:rPr lang="en-GB" dirty="0" smtClean="0"/>
              <a:t>PanData-ODI, SCAPE are funded by EC</a:t>
            </a:r>
            <a:endParaRPr lang="en-GB" dirty="0"/>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References</a:t>
            </a:r>
            <a:endParaRPr lang="en-GB" dirty="0"/>
          </a:p>
        </p:txBody>
      </p:sp>
      <p:sp>
        <p:nvSpPr>
          <p:cNvPr id="3" name="Content Placeholder 2"/>
          <p:cNvSpPr>
            <a:spLocks noGrp="1"/>
          </p:cNvSpPr>
          <p:nvPr>
            <p:ph idx="1"/>
          </p:nvPr>
        </p:nvSpPr>
        <p:spPr/>
        <p:txBody>
          <a:bodyPr>
            <a:normAutofit/>
          </a:bodyPr>
          <a:lstStyle/>
          <a:p>
            <a:pPr>
              <a:buFont typeface="+mj-lt"/>
              <a:buAutoNum type="arabicPeriod"/>
            </a:pPr>
            <a:r>
              <a:rPr lang="en-GB" sz="1600" dirty="0" smtClean="0"/>
              <a:t>Colin Nave (Diamond), “Survey of Future Data Archiving Policies for Macromolecular Crystallography at Synchrotrons”, distributed via “dddwg-bounces@iucr.org”, July 2012. </a:t>
            </a:r>
          </a:p>
          <a:p>
            <a:pPr>
              <a:buFont typeface="+mj-lt"/>
              <a:buAutoNum type="arabicPeriod"/>
            </a:pPr>
            <a:r>
              <a:rPr lang="en-GB" sz="1600" dirty="0" smtClean="0"/>
              <a:t>Chris Morton-Smith (ISIS), “ISIS Data rates and sizes – up to March 2012”, May 2012.</a:t>
            </a:r>
          </a:p>
          <a:p>
            <a:pPr lvl="0">
              <a:buFont typeface="+mj-lt"/>
              <a:buAutoNum type="arabicPeriod"/>
            </a:pPr>
            <a:r>
              <a:rPr lang="en-GB" sz="1600" dirty="0" smtClean="0">
                <a:solidFill>
                  <a:schemeClr val="dk1"/>
                </a:solidFill>
              </a:rPr>
              <a:t>Mark Basham (Diamond), “HDF5 Parallel Reading and Tomography Processing at DLS”, PanData-ODI DESY meeting, Hamburg, Germany, Feb. 2012. </a:t>
            </a:r>
          </a:p>
          <a:p>
            <a:pPr lvl="0">
              <a:buFont typeface="+mj-lt"/>
              <a:buAutoNum type="arabicPeriod"/>
            </a:pPr>
            <a:r>
              <a:rPr lang="en-GB" sz="1600" dirty="0" smtClean="0"/>
              <a:t>John R Helliwell, Thomas C. </a:t>
            </a:r>
            <a:r>
              <a:rPr lang="en-GB" sz="1600" dirty="0" err="1" smtClean="0"/>
              <a:t>Terwilliger</a:t>
            </a:r>
            <a:r>
              <a:rPr lang="en-GB" sz="1600" dirty="0" smtClean="0"/>
              <a:t>, Brian McMahon, “The Living Publication”, April 2012. </a:t>
            </a:r>
            <a:endParaRPr lang="en-GB" sz="1600" dirty="0" smtClean="0">
              <a:solidFill>
                <a:schemeClr val="dk1"/>
              </a:solidFill>
            </a:endParaRPr>
          </a:p>
          <a:p>
            <a:pPr lvl="0">
              <a:buFont typeface="+mj-lt"/>
              <a:buAutoNum type="arabicPeriod"/>
            </a:pPr>
            <a:endParaRPr lang="en-GB" sz="1600" dirty="0" smtClean="0">
              <a:solidFill>
                <a:schemeClr val="dk1"/>
              </a:solidFill>
            </a:endParaRPr>
          </a:p>
          <a:p>
            <a:pPr>
              <a:buFont typeface="+mj-lt"/>
              <a:buAutoNum type="arabicPeriod"/>
            </a:pPr>
            <a:endParaRPr lang="en-GB" sz="1600" dirty="0"/>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Questions</a:t>
            </a:r>
            <a:endParaRPr lang="en-GB" dirty="0"/>
          </a:p>
        </p:txBody>
      </p:sp>
      <p:pic>
        <p:nvPicPr>
          <p:cNvPr id="4" name="Picture 3" descr="WordCloud_esc1.jpg"/>
          <p:cNvPicPr>
            <a:picLocks noChangeAspect="1"/>
          </p:cNvPicPr>
          <p:nvPr/>
        </p:nvPicPr>
        <p:blipFill>
          <a:blip r:embed="rId2" cstate="print"/>
          <a:stretch>
            <a:fillRect/>
          </a:stretch>
        </p:blipFill>
        <p:spPr>
          <a:xfrm>
            <a:off x="1043608" y="1844824"/>
            <a:ext cx="6501730" cy="4160796"/>
          </a:xfrm>
          <a:prstGeom prst="rect">
            <a:avLst/>
          </a:prstGeom>
        </p:spPr>
      </p:pic>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singlePost.png"/>
          <p:cNvPicPr>
            <a:picLocks noGrp="1" noChangeAspect="1"/>
          </p:cNvPicPr>
          <p:nvPr>
            <p:ph idx="1"/>
          </p:nvPr>
        </p:nvPicPr>
        <p:blipFill>
          <a:blip r:embed="rId2" cstate="print"/>
          <a:stretch>
            <a:fillRect/>
          </a:stretch>
        </p:blipFill>
        <p:spPr>
          <a:xfrm>
            <a:off x="1259632" y="166055"/>
            <a:ext cx="5904656" cy="7007361"/>
          </a:xfrm>
        </p:spPr>
      </p:pic>
      <p:sp>
        <p:nvSpPr>
          <p:cNvPr id="2" name="Title 1"/>
          <p:cNvSpPr>
            <a:spLocks noGrp="1"/>
          </p:cNvSpPr>
          <p:nvPr>
            <p:ph type="title"/>
          </p:nvPr>
        </p:nvSpPr>
        <p:spPr>
          <a:xfrm>
            <a:off x="457200" y="-171400"/>
            <a:ext cx="8229600" cy="1143000"/>
          </a:xfrm>
          <a:solidFill>
            <a:schemeClr val="bg1"/>
          </a:solidFill>
        </p:spPr>
        <p:txBody>
          <a:bodyPr/>
          <a:lstStyle/>
          <a:p>
            <a:r>
              <a:rPr lang="en-GB" dirty="0" smtClean="0"/>
              <a:t>Backup</a:t>
            </a:r>
            <a:endParaRPr lang="en-GB" dirty="0"/>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allPosts.png"/>
          <p:cNvPicPr>
            <a:picLocks noChangeAspect="1"/>
          </p:cNvPicPr>
          <p:nvPr/>
        </p:nvPicPr>
        <p:blipFill>
          <a:blip r:embed="rId2" cstate="print"/>
          <a:stretch>
            <a:fillRect/>
          </a:stretch>
        </p:blipFill>
        <p:spPr>
          <a:xfrm>
            <a:off x="3419872" y="692696"/>
            <a:ext cx="2036950" cy="8593230"/>
          </a:xfrm>
          <a:prstGeom prst="rect">
            <a:avLst/>
          </a:prstGeom>
        </p:spPr>
      </p:pic>
      <p:sp>
        <p:nvSpPr>
          <p:cNvPr id="2" name="Title 1"/>
          <p:cNvSpPr>
            <a:spLocks noGrp="1"/>
          </p:cNvSpPr>
          <p:nvPr>
            <p:ph type="title"/>
          </p:nvPr>
        </p:nvSpPr>
        <p:spPr>
          <a:xfrm>
            <a:off x="457200" y="-171400"/>
            <a:ext cx="8229600" cy="1143000"/>
          </a:xfrm>
          <a:solidFill>
            <a:schemeClr val="bg1"/>
          </a:solidFill>
        </p:spPr>
        <p:txBody>
          <a:bodyPr/>
          <a:lstStyle/>
          <a:p>
            <a:r>
              <a:rPr lang="en-GB" dirty="0" smtClean="0"/>
              <a:t>Backup</a:t>
            </a:r>
            <a:endParaRPr lang="en-GB" dirty="0"/>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1960</TotalTime>
  <Words>1642</Words>
  <Application>Microsoft Office PowerPoint</Application>
  <PresentationFormat>On-screen Show (4:3)</PresentationFormat>
  <Paragraphs>300</Paragraphs>
  <Slides>33</Slides>
  <Notes>2</Notes>
  <HiddenSlides>0</HiddenSlides>
  <MMClips>0</MMClips>
  <ScaleCrop>false</ScaleCrop>
  <HeadingPairs>
    <vt:vector size="4" baseType="variant">
      <vt:variant>
        <vt:lpstr>Theme</vt:lpstr>
      </vt:variant>
      <vt:variant>
        <vt:i4>1</vt:i4>
      </vt:variant>
      <vt:variant>
        <vt:lpstr>Slide Titles</vt:lpstr>
      </vt:variant>
      <vt:variant>
        <vt:i4>33</vt:i4>
      </vt:variant>
    </vt:vector>
  </HeadingPairs>
  <TitlesOfParts>
    <vt:vector size="34" baseType="lpstr">
      <vt:lpstr>Office Theme</vt:lpstr>
      <vt:lpstr>Linking raw data with scientific workflow and software repository: some early experience in PanData-ODI</vt:lpstr>
      <vt:lpstr>background</vt:lpstr>
      <vt:lpstr>STFC Rutherford Appleton Laboratory</vt:lpstr>
      <vt:lpstr>What we do Scientific Computing Department ...</vt:lpstr>
      <vt:lpstr>What we do Scientific Computing Department ...</vt:lpstr>
      <vt:lpstr>Pandata-odi</vt:lpstr>
      <vt:lpstr>Slide 7</vt:lpstr>
      <vt:lpstr>(Facility) Data Continuum</vt:lpstr>
      <vt:lpstr>Data Continuum</vt:lpstr>
      <vt:lpstr>Prior Experience</vt:lpstr>
      <vt:lpstr>Can be difficult to capture ...</vt:lpstr>
      <vt:lpstr>Data Provenance: Case Studies (so far)</vt:lpstr>
      <vt:lpstr>Today’s Facilities – Facts</vt:lpstr>
      <vt:lpstr>Diamond and ISIS (the story so far ...)</vt:lpstr>
      <vt:lpstr>Diamond Tomography</vt:lpstr>
      <vt:lpstr>ISIS</vt:lpstr>
      <vt:lpstr>What does it mean?</vt:lpstr>
      <vt:lpstr>It means ...</vt:lpstr>
      <vt:lpstr>Users now ask for remote services</vt:lpstr>
      <vt:lpstr>Two Examples</vt:lpstr>
      <vt:lpstr>SRF – Automated Data Processing Pipeline for ISIS</vt:lpstr>
      <vt:lpstr>Links between metadata and files</vt:lpstr>
      <vt:lpstr>But ...</vt:lpstr>
      <vt:lpstr>STFC experience of using DataCite DOIs</vt:lpstr>
      <vt:lpstr>STFC DOI landing page</vt:lpstr>
      <vt:lpstr>Behind the landing page</vt:lpstr>
      <vt:lpstr>Citation Issues</vt:lpstr>
      <vt:lpstr>Summary</vt:lpstr>
      <vt:lpstr>Acknowledgements</vt:lpstr>
      <vt:lpstr>References</vt:lpstr>
      <vt:lpstr>Questions</vt:lpstr>
      <vt:lpstr>Backup</vt:lpstr>
      <vt:lpstr>Backup</vt:lpstr>
    </vt:vector>
  </TitlesOfParts>
  <Company>STFC</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Capturing data Provenance for Science</dc:title>
  <dc:creator>Erica</dc:creator>
  <cp:lastModifiedBy>Erica</cp:lastModifiedBy>
  <cp:revision>1671</cp:revision>
  <dcterms:created xsi:type="dcterms:W3CDTF">2012-02-27T08:20:49Z</dcterms:created>
  <dcterms:modified xsi:type="dcterms:W3CDTF">2012-08-06T07:31:42Z</dcterms:modified>
</cp:coreProperties>
</file>