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6" r:id="rId10"/>
    <p:sldId id="265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82" r:id="rId22"/>
    <p:sldId id="275" r:id="rId23"/>
    <p:sldId id="277" r:id="rId24"/>
    <p:sldId id="278" r:id="rId25"/>
    <p:sldId id="276" r:id="rId26"/>
    <p:sldId id="280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9933FF"/>
    <a:srgbClr val="99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es\Documents\word\Helliwell\B-facto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es\Documents\word\Helliwell\B-facto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es\Documents\word\Helliwell\B-facto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es\Documents\word\Helliwell\B-fac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EVAL</c:v>
          </c:tx>
          <c:invertIfNegative val="0"/>
          <c:val>
            <c:numRef>
              <c:f>Sheet1!$B$73:$B$83</c:f>
              <c:numCache>
                <c:formatCode>General</c:formatCode>
                <c:ptCount val="11"/>
                <c:pt idx="0">
                  <c:v>22.7</c:v>
                </c:pt>
                <c:pt idx="1">
                  <c:v>30.3</c:v>
                </c:pt>
                <c:pt idx="2">
                  <c:v>32.6</c:v>
                </c:pt>
                <c:pt idx="3">
                  <c:v>42.8</c:v>
                </c:pt>
                <c:pt idx="4" formatCode="0.0">
                  <c:v>16.899999999999999</c:v>
                </c:pt>
                <c:pt idx="5" formatCode="0.0">
                  <c:v>22.8</c:v>
                </c:pt>
                <c:pt idx="6" formatCode="0.0">
                  <c:v>34.5</c:v>
                </c:pt>
                <c:pt idx="7" formatCode="0.0">
                  <c:v>42.5</c:v>
                </c:pt>
                <c:pt idx="8" formatCode="0.0">
                  <c:v>22.9</c:v>
                </c:pt>
                <c:pt idx="9">
                  <c:v>13.6</c:v>
                </c:pt>
                <c:pt idx="10">
                  <c:v>27.8</c:v>
                </c:pt>
              </c:numCache>
            </c:numRef>
          </c:val>
        </c:ser>
        <c:ser>
          <c:idx val="1"/>
          <c:order val="1"/>
          <c:tx>
            <c:v>Mosflm</c:v>
          </c:tx>
          <c:invertIfNegative val="0"/>
          <c:val>
            <c:numRef>
              <c:f>Sheet1!$C$73:$C$83</c:f>
              <c:numCache>
                <c:formatCode>General</c:formatCode>
                <c:ptCount val="11"/>
                <c:pt idx="0">
                  <c:v>20.100000000000001</c:v>
                </c:pt>
                <c:pt idx="1">
                  <c:v>33.200000000000003</c:v>
                </c:pt>
                <c:pt idx="2">
                  <c:v>32</c:v>
                </c:pt>
                <c:pt idx="3">
                  <c:v>50</c:v>
                </c:pt>
                <c:pt idx="4" formatCode="0.0">
                  <c:v>12.6</c:v>
                </c:pt>
                <c:pt idx="5" formatCode="0.0">
                  <c:v>7.7</c:v>
                </c:pt>
                <c:pt idx="6" formatCode="0.0">
                  <c:v>40.1</c:v>
                </c:pt>
                <c:pt idx="7" formatCode="0.0">
                  <c:v>41.4</c:v>
                </c:pt>
                <c:pt idx="8" formatCode="0.0">
                  <c:v>12</c:v>
                </c:pt>
                <c:pt idx="9">
                  <c:v>7.8</c:v>
                </c:pt>
              </c:numCache>
            </c:numRef>
          </c:val>
        </c:ser>
        <c:ser>
          <c:idx val="2"/>
          <c:order val="2"/>
          <c:tx>
            <c:v>d*Trek</c:v>
          </c:tx>
          <c:invertIfNegative val="0"/>
          <c:val>
            <c:numRef>
              <c:f>Sheet1!$D$73:$D$83</c:f>
              <c:numCache>
                <c:formatCode>General</c:formatCode>
                <c:ptCount val="11"/>
                <c:pt idx="0">
                  <c:v>20.9</c:v>
                </c:pt>
                <c:pt idx="1">
                  <c:v>21.1</c:v>
                </c:pt>
                <c:pt idx="2">
                  <c:v>14.7</c:v>
                </c:pt>
                <c:pt idx="3">
                  <c:v>36.4</c:v>
                </c:pt>
                <c:pt idx="9">
                  <c:v>9.4</c:v>
                </c:pt>
                <c:pt idx="10">
                  <c:v>5.8</c:v>
                </c:pt>
              </c:numCache>
            </c:numRef>
          </c:val>
        </c:ser>
        <c:ser>
          <c:idx val="3"/>
          <c:order val="3"/>
          <c:tx>
            <c:v>Proteum</c:v>
          </c:tx>
          <c:invertIfNegative val="0"/>
          <c:val>
            <c:numRef>
              <c:f>Sheet1!$E$73:$E$83</c:f>
              <c:numCache>
                <c:formatCode>General</c:formatCode>
                <c:ptCount val="11"/>
                <c:pt idx="4" formatCode="0.0">
                  <c:v>18.8</c:v>
                </c:pt>
                <c:pt idx="5" formatCode="0.0">
                  <c:v>20.8</c:v>
                </c:pt>
                <c:pt idx="6" formatCode="0.0">
                  <c:v>31.5</c:v>
                </c:pt>
                <c:pt idx="7" formatCode="0.0">
                  <c:v>44.8</c:v>
                </c:pt>
                <c:pt idx="8" formatCode="0.0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21856"/>
        <c:axId val="76954368"/>
      </c:barChart>
      <c:catAx>
        <c:axId val="9612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76954368"/>
        <c:crosses val="autoZero"/>
        <c:auto val="1"/>
        <c:lblAlgn val="ctr"/>
        <c:lblOffset val="100"/>
        <c:noMultiLvlLbl val="0"/>
      </c:catAx>
      <c:valAx>
        <c:axId val="7695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121856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r>
              <a:rPr lang="nl-NL">
                <a:solidFill>
                  <a:schemeClr val="bg1">
                    <a:lumMod val="95000"/>
                  </a:schemeClr>
                </a:solidFill>
              </a:rPr>
              <a:t>Wilson</a:t>
            </a:r>
          </a:p>
        </c:rich>
      </c:tx>
      <c:layout>
        <c:manualLayout>
          <c:xMode val="edge"/>
          <c:yMode val="edge"/>
          <c:x val="0.36077477960324306"/>
          <c:y val="6.839046539980958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3099518810148709E-2"/>
          <c:y val="5.1941612561587643E-2"/>
          <c:w val="0.59909506391841683"/>
          <c:h val="0.83085766910715109"/>
        </c:manualLayout>
      </c:layout>
      <c:barChart>
        <c:barDir val="col"/>
        <c:grouping val="clustered"/>
        <c:varyColors val="0"/>
        <c:ser>
          <c:idx val="0"/>
          <c:order val="0"/>
          <c:tx>
            <c:v>EVAL</c:v>
          </c:tx>
          <c:invertIfNegative val="0"/>
          <c:val>
            <c:numRef>
              <c:f>Sheet1!$B$32:$B$42</c:f>
              <c:numCache>
                <c:formatCode>General</c:formatCode>
                <c:ptCount val="11"/>
                <c:pt idx="0">
                  <c:v>17.399999999999999</c:v>
                </c:pt>
                <c:pt idx="1">
                  <c:v>22.1</c:v>
                </c:pt>
                <c:pt idx="2">
                  <c:v>18.899999999999999</c:v>
                </c:pt>
                <c:pt idx="3">
                  <c:v>18.899999999999999</c:v>
                </c:pt>
                <c:pt idx="4" formatCode="0.0">
                  <c:v>15.1</c:v>
                </c:pt>
                <c:pt idx="5" formatCode="0.0">
                  <c:v>14</c:v>
                </c:pt>
                <c:pt idx="6" formatCode="0.0">
                  <c:v>15.7</c:v>
                </c:pt>
                <c:pt idx="7" formatCode="0.0">
                  <c:v>12.5</c:v>
                </c:pt>
                <c:pt idx="8" formatCode="0.0">
                  <c:v>15.1</c:v>
                </c:pt>
                <c:pt idx="9">
                  <c:v>35.200000000000003</c:v>
                </c:pt>
                <c:pt idx="10">
                  <c:v>34.9</c:v>
                </c:pt>
              </c:numCache>
            </c:numRef>
          </c:val>
        </c:ser>
        <c:ser>
          <c:idx val="1"/>
          <c:order val="1"/>
          <c:tx>
            <c:v>Mosflm</c:v>
          </c:tx>
          <c:invertIfNegative val="0"/>
          <c:val>
            <c:numRef>
              <c:f>Sheet1!$C$32:$C$42</c:f>
              <c:numCache>
                <c:formatCode>General</c:formatCode>
                <c:ptCount val="11"/>
                <c:pt idx="0">
                  <c:v>23.8</c:v>
                </c:pt>
                <c:pt idx="1">
                  <c:v>20.6</c:v>
                </c:pt>
                <c:pt idx="2">
                  <c:v>18</c:v>
                </c:pt>
                <c:pt idx="3">
                  <c:v>20.3</c:v>
                </c:pt>
                <c:pt idx="4" formatCode="0.0">
                  <c:v>13.9</c:v>
                </c:pt>
                <c:pt idx="5" formatCode="0.0">
                  <c:v>15.2</c:v>
                </c:pt>
                <c:pt idx="6" formatCode="0.0">
                  <c:v>13.5</c:v>
                </c:pt>
                <c:pt idx="7" formatCode="0.0">
                  <c:v>12.2</c:v>
                </c:pt>
                <c:pt idx="8" formatCode="0.0">
                  <c:v>15.7</c:v>
                </c:pt>
                <c:pt idx="9">
                  <c:v>37</c:v>
                </c:pt>
              </c:numCache>
            </c:numRef>
          </c:val>
        </c:ser>
        <c:ser>
          <c:idx val="2"/>
          <c:order val="2"/>
          <c:tx>
            <c:v>d*Trek</c:v>
          </c:tx>
          <c:invertIfNegative val="0"/>
          <c:val>
            <c:numRef>
              <c:f>Sheet1!$D$32:$D$42</c:f>
              <c:numCache>
                <c:formatCode>General</c:formatCode>
                <c:ptCount val="11"/>
                <c:pt idx="0">
                  <c:v>15.2</c:v>
                </c:pt>
                <c:pt idx="1">
                  <c:v>25.5</c:v>
                </c:pt>
                <c:pt idx="2">
                  <c:v>22.5</c:v>
                </c:pt>
                <c:pt idx="3">
                  <c:v>22.2</c:v>
                </c:pt>
                <c:pt idx="9">
                  <c:v>34</c:v>
                </c:pt>
                <c:pt idx="10">
                  <c:v>48</c:v>
                </c:pt>
              </c:numCache>
            </c:numRef>
          </c:val>
        </c:ser>
        <c:ser>
          <c:idx val="3"/>
          <c:order val="3"/>
          <c:tx>
            <c:v>Proteum</c:v>
          </c:tx>
          <c:invertIfNegative val="0"/>
          <c:val>
            <c:numRef>
              <c:f>Sheet1!$E$32:$E$42</c:f>
              <c:numCache>
                <c:formatCode>General</c:formatCode>
                <c:ptCount val="11"/>
                <c:pt idx="4" formatCode="0.0">
                  <c:v>15.8</c:v>
                </c:pt>
                <c:pt idx="5" formatCode="0.0">
                  <c:v>14.3</c:v>
                </c:pt>
                <c:pt idx="6" formatCode="0.0">
                  <c:v>14.3</c:v>
                </c:pt>
                <c:pt idx="7" formatCode="0.0">
                  <c:v>12.5</c:v>
                </c:pt>
                <c:pt idx="8" formatCode="0.0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21024"/>
        <c:axId val="79488128"/>
      </c:barChart>
      <c:catAx>
        <c:axId val="9792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nl-NL"/>
          </a:p>
        </c:txPr>
        <c:crossAx val="79488128"/>
        <c:crosses val="autoZero"/>
        <c:auto val="1"/>
        <c:lblAlgn val="ctr"/>
        <c:lblOffset val="100"/>
        <c:noMultiLvlLbl val="0"/>
      </c:catAx>
      <c:valAx>
        <c:axId val="7948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nl-NL"/>
          </a:p>
        </c:txPr>
        <c:crossAx val="9792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r>
              <a:rPr lang="nl-NL">
                <a:solidFill>
                  <a:schemeClr val="bg1">
                    <a:lumMod val="95000"/>
                  </a:schemeClr>
                </a:solidFill>
              </a:rPr>
              <a:t>Refined</a:t>
            </a:r>
          </a:p>
        </c:rich>
      </c:tx>
      <c:layout>
        <c:manualLayout>
          <c:xMode val="edge"/>
          <c:yMode val="edge"/>
          <c:x val="0.36338331885479919"/>
          <c:y val="4.89412754898631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5.5836307658774502E-2"/>
          <c:w val="0.67505685445927699"/>
          <c:h val="0.8331987394309277"/>
        </c:manualLayout>
      </c:layout>
      <c:barChart>
        <c:barDir val="col"/>
        <c:grouping val="clustered"/>
        <c:varyColors val="0"/>
        <c:ser>
          <c:idx val="0"/>
          <c:order val="0"/>
          <c:tx>
            <c:v>EVAL</c:v>
          </c:tx>
          <c:invertIfNegative val="0"/>
          <c:val>
            <c:numRef>
              <c:f>Sheet1!$B$19:$B$29</c:f>
              <c:numCache>
                <c:formatCode>General</c:formatCode>
                <c:ptCount val="11"/>
                <c:pt idx="0">
                  <c:v>18.5</c:v>
                </c:pt>
                <c:pt idx="1">
                  <c:v>23</c:v>
                </c:pt>
                <c:pt idx="2">
                  <c:v>17.8</c:v>
                </c:pt>
                <c:pt idx="3">
                  <c:v>18.600000000000001</c:v>
                </c:pt>
                <c:pt idx="4" formatCode="0.0">
                  <c:v>15.7</c:v>
                </c:pt>
                <c:pt idx="5" formatCode="0.0">
                  <c:v>14</c:v>
                </c:pt>
                <c:pt idx="6" formatCode="0.0">
                  <c:v>14.7</c:v>
                </c:pt>
                <c:pt idx="7" formatCode="0.0">
                  <c:v>13.6</c:v>
                </c:pt>
                <c:pt idx="8" formatCode="0.0">
                  <c:v>16.2</c:v>
                </c:pt>
                <c:pt idx="9">
                  <c:v>29.9</c:v>
                </c:pt>
                <c:pt idx="10">
                  <c:v>17.8</c:v>
                </c:pt>
              </c:numCache>
            </c:numRef>
          </c:val>
        </c:ser>
        <c:ser>
          <c:idx val="1"/>
          <c:order val="1"/>
          <c:tx>
            <c:v>Mosflm</c:v>
          </c:tx>
          <c:invertIfNegative val="0"/>
          <c:val>
            <c:numRef>
              <c:f>Sheet1!$C$19:$C$29</c:f>
              <c:numCache>
                <c:formatCode>General</c:formatCode>
                <c:ptCount val="11"/>
                <c:pt idx="0">
                  <c:v>29.9</c:v>
                </c:pt>
                <c:pt idx="1">
                  <c:v>23.3</c:v>
                </c:pt>
                <c:pt idx="2">
                  <c:v>18.899999999999999</c:v>
                </c:pt>
                <c:pt idx="3">
                  <c:v>23.1</c:v>
                </c:pt>
                <c:pt idx="4" formatCode="0.0">
                  <c:v>17.399999999999999</c:v>
                </c:pt>
                <c:pt idx="5" formatCode="0.0">
                  <c:v>21.5</c:v>
                </c:pt>
                <c:pt idx="6" formatCode="0.0">
                  <c:v>14.6</c:v>
                </c:pt>
                <c:pt idx="7" formatCode="0.0">
                  <c:v>13.7</c:v>
                </c:pt>
                <c:pt idx="8" formatCode="0.0">
                  <c:v>30.2</c:v>
                </c:pt>
                <c:pt idx="9">
                  <c:v>48.4</c:v>
                </c:pt>
              </c:numCache>
            </c:numRef>
          </c:val>
        </c:ser>
        <c:ser>
          <c:idx val="2"/>
          <c:order val="2"/>
          <c:tx>
            <c:v>d*Trek</c:v>
          </c:tx>
          <c:invertIfNegative val="0"/>
          <c:val>
            <c:numRef>
              <c:f>Sheet1!$D$19:$D$29</c:f>
              <c:numCache>
                <c:formatCode>General</c:formatCode>
                <c:ptCount val="11"/>
                <c:pt idx="0">
                  <c:v>31.4</c:v>
                </c:pt>
                <c:pt idx="1">
                  <c:v>35.200000000000003</c:v>
                </c:pt>
                <c:pt idx="2">
                  <c:v>31</c:v>
                </c:pt>
                <c:pt idx="3">
                  <c:v>29.9</c:v>
                </c:pt>
                <c:pt idx="9">
                  <c:v>32.300000000000004</c:v>
                </c:pt>
                <c:pt idx="10">
                  <c:v>42.1</c:v>
                </c:pt>
              </c:numCache>
            </c:numRef>
          </c:val>
        </c:ser>
        <c:ser>
          <c:idx val="3"/>
          <c:order val="3"/>
          <c:tx>
            <c:v>Proteum</c:v>
          </c:tx>
          <c:invertIfNegative val="0"/>
          <c:val>
            <c:numRef>
              <c:f>Sheet1!$E$19:$E$29</c:f>
              <c:numCache>
                <c:formatCode>General</c:formatCode>
                <c:ptCount val="11"/>
                <c:pt idx="4" formatCode="0.0">
                  <c:v>22.3</c:v>
                </c:pt>
                <c:pt idx="5" formatCode="0.0">
                  <c:v>23.6</c:v>
                </c:pt>
                <c:pt idx="6" formatCode="0.0">
                  <c:v>17.899999999999999</c:v>
                </c:pt>
                <c:pt idx="7" formatCode="0.0">
                  <c:v>15.8</c:v>
                </c:pt>
                <c:pt idx="8" formatCode="0.0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22560"/>
        <c:axId val="79489856"/>
      </c:barChart>
      <c:catAx>
        <c:axId val="9792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nl-NL"/>
          </a:p>
        </c:txPr>
        <c:crossAx val="79489856"/>
        <c:crosses val="autoZero"/>
        <c:auto val="1"/>
        <c:lblAlgn val="ctr"/>
        <c:lblOffset val="100"/>
        <c:noMultiLvlLbl val="0"/>
      </c:catAx>
      <c:valAx>
        <c:axId val="7948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nl-NL"/>
          </a:p>
        </c:txPr>
        <c:crossAx val="9792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EVAL</c:v>
          </c:tx>
          <c:invertIfNegative val="0"/>
          <c:val>
            <c:numRef>
              <c:f>Sheet1!$B$46:$B$56</c:f>
              <c:numCache>
                <c:formatCode>General</c:formatCode>
                <c:ptCount val="11"/>
                <c:pt idx="0">
                  <c:v>-1.1000000000000021</c:v>
                </c:pt>
                <c:pt idx="1">
                  <c:v>-0.89999999999999869</c:v>
                </c:pt>
                <c:pt idx="2">
                  <c:v>1.0999999999999965</c:v>
                </c:pt>
                <c:pt idx="3">
                  <c:v>0.29999999999999777</c:v>
                </c:pt>
                <c:pt idx="4" formatCode="0.00">
                  <c:v>-0.59999999999999953</c:v>
                </c:pt>
                <c:pt idx="5">
                  <c:v>0</c:v>
                </c:pt>
                <c:pt idx="6">
                  <c:v>1</c:v>
                </c:pt>
                <c:pt idx="7">
                  <c:v>-1.0999999999999981</c:v>
                </c:pt>
                <c:pt idx="8">
                  <c:v>-1.0999999999999981</c:v>
                </c:pt>
                <c:pt idx="9">
                  <c:v>5.3000000000000043</c:v>
                </c:pt>
                <c:pt idx="10">
                  <c:v>17.099999999999987</c:v>
                </c:pt>
              </c:numCache>
            </c:numRef>
          </c:val>
        </c:ser>
        <c:ser>
          <c:idx val="1"/>
          <c:order val="1"/>
          <c:tx>
            <c:v>Mosflm</c:v>
          </c:tx>
          <c:invertIfNegative val="0"/>
          <c:val>
            <c:numRef>
              <c:f>Sheet1!$C$46:$C$56</c:f>
              <c:numCache>
                <c:formatCode>General</c:formatCode>
                <c:ptCount val="11"/>
                <c:pt idx="0">
                  <c:v>-6.0999999999999979</c:v>
                </c:pt>
                <c:pt idx="1">
                  <c:v>-2.6999999999999993</c:v>
                </c:pt>
                <c:pt idx="2">
                  <c:v>-0.89999999999999869</c:v>
                </c:pt>
                <c:pt idx="3">
                  <c:v>-2.8000000000000007</c:v>
                </c:pt>
                <c:pt idx="4" formatCode="0.00">
                  <c:v>-3.4999999999999978</c:v>
                </c:pt>
                <c:pt idx="5">
                  <c:v>-6.3000000000000007</c:v>
                </c:pt>
                <c:pt idx="6">
                  <c:v>-1.0999999999999981</c:v>
                </c:pt>
                <c:pt idx="7">
                  <c:v>-1.5</c:v>
                </c:pt>
                <c:pt idx="8">
                  <c:v>-14.5</c:v>
                </c:pt>
                <c:pt idx="9">
                  <c:v>-11.400000000000002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v>d*Trek</c:v>
          </c:tx>
          <c:invertIfNegative val="0"/>
          <c:val>
            <c:numRef>
              <c:f>Sheet1!$D$46:$D$56</c:f>
              <c:numCache>
                <c:formatCode>General</c:formatCode>
                <c:ptCount val="11"/>
                <c:pt idx="0">
                  <c:v>-16.2</c:v>
                </c:pt>
                <c:pt idx="1">
                  <c:v>-9.7000000000000011</c:v>
                </c:pt>
                <c:pt idx="2">
                  <c:v>-8.5</c:v>
                </c:pt>
                <c:pt idx="3">
                  <c:v>-7.6999999999999975</c:v>
                </c:pt>
                <c:pt idx="4" formatCode="0.00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1.7000000000000028</c:v>
                </c:pt>
                <c:pt idx="10">
                  <c:v>5.8999999999999986</c:v>
                </c:pt>
              </c:numCache>
            </c:numRef>
          </c:val>
        </c:ser>
        <c:ser>
          <c:idx val="3"/>
          <c:order val="3"/>
          <c:tx>
            <c:v>Proteum</c:v>
          </c:tx>
          <c:invertIfNegative val="0"/>
          <c:val>
            <c:numRef>
              <c:f>Sheet1!$E$46:$E$56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-6.5</c:v>
                </c:pt>
                <c:pt idx="5">
                  <c:v>-9.3000000000000007</c:v>
                </c:pt>
                <c:pt idx="6">
                  <c:v>-3.5999999999999979</c:v>
                </c:pt>
                <c:pt idx="7">
                  <c:v>-3.3000000000000007</c:v>
                </c:pt>
                <c:pt idx="8">
                  <c:v>-7.7999999999999989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04992"/>
        <c:axId val="79491584"/>
      </c:barChart>
      <c:catAx>
        <c:axId val="9800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nl-NL"/>
          </a:p>
        </c:txPr>
        <c:crossAx val="79491584"/>
        <c:crosses val="autoZero"/>
        <c:auto val="1"/>
        <c:lblAlgn val="ctr"/>
        <c:lblOffset val="100"/>
        <c:noMultiLvlLbl val="0"/>
      </c:catAx>
      <c:valAx>
        <c:axId val="794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nl-NL"/>
          </a:p>
        </c:txPr>
        <c:crossAx val="9800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6088-5C53-4651-8541-9B936CE2C8A3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5FA2-A84B-47E8-8B49-173CF2ED26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44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5FA2-A84B-47E8-8B49-173CF2ED269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4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7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68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7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3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61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65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7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42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87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32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1000">
              <a:schemeClr val="tx2">
                <a:lumMod val="84000"/>
                <a:lumOff val="16000"/>
              </a:schemeClr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618C-794A-4244-9B45-F1B5A29976E7}" type="datetimeFigureOut">
              <a:rPr lang="nl-NL" smtClean="0"/>
              <a:t>4-8-2012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96F9-B7E9-4C23-98CE-875242126E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1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28" y="4365104"/>
            <a:ext cx="8269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Loes Kroon-Batenburg, Antoine </a:t>
            </a:r>
            <a:r>
              <a:rPr lang="nl-NL" sz="2000" b="1" dirty="0" smtClean="0">
                <a:solidFill>
                  <a:schemeClr val="bg1"/>
                </a:solidFill>
                <a:latin typeface="Comic Sans MS" pitchFamily="66" charset="0"/>
              </a:rPr>
              <a:t>Schreurs</a:t>
            </a:r>
            <a:r>
              <a:rPr lang="nl-NL" sz="2000" b="1" dirty="0" smtClean="0">
                <a:solidFill>
                  <a:schemeClr val="bg1"/>
                </a:solidFill>
              </a:rPr>
              <a:t> , Simon Tanley and John Helliwell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1560" y="4979862"/>
            <a:ext cx="78488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Bijvoet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Centre for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Biomolecular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Research, Utrecht University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The Netherlands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School of Chemistry, University of Manchester, UK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68" y="6065799"/>
            <a:ext cx="696357" cy="67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609" y="5988893"/>
            <a:ext cx="4362450" cy="7524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959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Towards policy for archiving raw data for macromolecular crystallography: Experience gained with EVAL </a:t>
            </a:r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Bruker Microstar Platinum135 CCD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76" y="1859632"/>
            <a:ext cx="6356713" cy="4767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628800"/>
            <a:ext cx="24839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Kappa goniometer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Detector 2</a:t>
            </a:r>
            <a:r>
              <a:rPr lang="nl-NL" sz="2400" dirty="0" smtClean="0">
                <a:solidFill>
                  <a:schemeClr val="bg1"/>
                </a:solidFill>
                <a:sym typeface="Symbol"/>
              </a:rPr>
              <a:t> angle</a:t>
            </a:r>
          </a:p>
          <a:p>
            <a:r>
              <a:rPr lang="nl-NL" sz="2400" dirty="0" smtClean="0">
                <a:solidFill>
                  <a:schemeClr val="bg1"/>
                </a:solidFill>
                <a:sym typeface="Symbol"/>
              </a:rPr>
              <a:t>    and distance </a:t>
            </a:r>
          </a:p>
          <a:p>
            <a:r>
              <a:rPr lang="nl-NL" sz="2400" dirty="0" smtClean="0">
                <a:solidFill>
                  <a:schemeClr val="bg1"/>
                </a:solidFill>
                <a:sym typeface="Symbol"/>
              </a:rPr>
              <a:t>Cu rotating anode</a:t>
            </a:r>
          </a:p>
          <a:p>
            <a:r>
              <a:rPr lang="nl-NL" sz="2400" dirty="0" smtClean="0">
                <a:solidFill>
                  <a:schemeClr val="bg1"/>
                </a:solidFill>
                <a:sym typeface="Symbol"/>
              </a:rPr>
              <a:t>Confocal mirrors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s01f0001.osc.Z Opened </a:t>
            </a:r>
            <a:r>
              <a:rPr lang="en-US" sz="4800" dirty="0" err="1">
                <a:solidFill>
                  <a:schemeClr val="bg1"/>
                </a:solidFill>
              </a:rPr>
              <a:t>finalfilename</a:t>
            </a:r>
            <a:r>
              <a:rPr lang="en-US" sz="4800" dirty="0">
                <a:solidFill>
                  <a:schemeClr val="bg1"/>
                </a:solidFill>
              </a:rPr>
              <a:t>=s01f0001.osc.Z binary header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a12cDate [2010-10-25] ==&gt; </a:t>
            </a:r>
            <a:r>
              <a:rPr lang="en-US" sz="4800" dirty="0" err="1">
                <a:solidFill>
                  <a:schemeClr val="bg1"/>
                </a:solidFill>
              </a:rPr>
              <a:t>ImhDateTime</a:t>
            </a:r>
            <a:r>
              <a:rPr lang="en-US" sz="4800" dirty="0">
                <a:solidFill>
                  <a:schemeClr val="bg1"/>
                </a:solidFill>
              </a:rPr>
              <a:t>=2010-10-25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a20cOperatorname [Dr. R-AXIS IV++]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a4cTarget [Cu] ==&gt; </a:t>
            </a:r>
            <a:r>
              <a:rPr lang="en-US" sz="4800" dirty="0" err="1">
                <a:solidFill>
                  <a:schemeClr val="bg1"/>
                </a:solidFill>
              </a:rPr>
              <a:t>ImhTarget</a:t>
            </a:r>
            <a:r>
              <a:rPr lang="en-US" sz="4800" dirty="0">
                <a:solidFill>
                  <a:schemeClr val="bg1"/>
                </a:solidFill>
              </a:rPr>
              <a:t>=Cu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fWave</a:t>
            </a:r>
            <a:r>
              <a:rPr lang="en-US" sz="4800" dirty="0">
                <a:solidFill>
                  <a:schemeClr val="bg1"/>
                </a:solidFill>
              </a:rPr>
              <a:t> 1.5418 ==&gt; Target=Cu Alpha1=1.54056 Alpha2=1.54439 Ratio=2.0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fCamera</a:t>
            </a:r>
            <a:r>
              <a:rPr lang="en-US" sz="4800" dirty="0">
                <a:solidFill>
                  <a:schemeClr val="bg1"/>
                </a:solidFill>
              </a:rPr>
              <a:t> 100.0 ==&gt; </a:t>
            </a:r>
            <a:r>
              <a:rPr lang="en-US" sz="4800" dirty="0" err="1">
                <a:solidFill>
                  <a:schemeClr val="bg1"/>
                </a:solidFill>
              </a:rPr>
              <a:t>ImhDxStart</a:t>
            </a:r>
            <a:r>
              <a:rPr lang="en-US" sz="4800" dirty="0">
                <a:solidFill>
                  <a:schemeClr val="bg1"/>
                </a:solidFill>
              </a:rPr>
              <a:t>=100.0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fKv</a:t>
            </a:r>
            <a:r>
              <a:rPr lang="en-US" sz="4800" dirty="0">
                <a:solidFill>
                  <a:schemeClr val="bg1"/>
                </a:solidFill>
              </a:rPr>
              <a:t> 40.0 ==&gt; </a:t>
            </a:r>
            <a:r>
              <a:rPr lang="en-US" sz="4800" dirty="0" err="1">
                <a:solidFill>
                  <a:schemeClr val="bg1"/>
                </a:solidFill>
              </a:rPr>
              <a:t>ImhHV</a:t>
            </a:r>
            <a:r>
              <a:rPr lang="en-US" sz="4800" dirty="0">
                <a:solidFill>
                  <a:schemeClr val="bg1"/>
                </a:solidFill>
              </a:rPr>
              <a:t>=40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fMa</a:t>
            </a:r>
            <a:r>
              <a:rPr lang="en-US" sz="4800" dirty="0">
                <a:solidFill>
                  <a:schemeClr val="bg1"/>
                </a:solidFill>
              </a:rPr>
              <a:t> 20.0 ==&gt; </a:t>
            </a:r>
            <a:r>
              <a:rPr lang="en-US" sz="4800" dirty="0" err="1">
                <a:solidFill>
                  <a:schemeClr val="bg1"/>
                </a:solidFill>
              </a:rPr>
              <a:t>ImhMA</a:t>
            </a:r>
            <a:r>
              <a:rPr lang="en-US" sz="4800" dirty="0">
                <a:solidFill>
                  <a:schemeClr val="bg1"/>
                </a:solidFill>
              </a:rPr>
              <a:t>=20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a12cFocus [0.07000]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a80cXraymemo [Multilayer]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a4cSpindle [</a:t>
            </a:r>
            <a:r>
              <a:rPr lang="en-US" sz="4800" dirty="0" err="1">
                <a:solidFill>
                  <a:schemeClr val="bg1"/>
                </a:solidFill>
              </a:rPr>
              <a:t>unk</a:t>
            </a:r>
            <a:r>
              <a:rPr lang="en-US" sz="4800" dirty="0">
                <a:solidFill>
                  <a:schemeClr val="bg1"/>
                </a:solidFill>
              </a:rPr>
              <a:t>]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a4cXray_axis [</a:t>
            </a:r>
            <a:r>
              <a:rPr lang="en-US" sz="4800" dirty="0" err="1">
                <a:solidFill>
                  <a:schemeClr val="bg1"/>
                </a:solidFill>
              </a:rPr>
              <a:t>unk</a:t>
            </a:r>
            <a:r>
              <a:rPr lang="en-US" sz="4800" dirty="0">
                <a:solidFill>
                  <a:schemeClr val="bg1"/>
                </a:solidFill>
              </a:rPr>
              <a:t>]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a3fPhi 0.0 0.0 1.0 ==&gt; </a:t>
            </a:r>
            <a:r>
              <a:rPr lang="en-US" sz="4800" dirty="0" err="1">
                <a:solidFill>
                  <a:srgbClr val="FFFF00"/>
                </a:solidFill>
              </a:rPr>
              <a:t>ImhPhiStart</a:t>
            </a:r>
            <a:r>
              <a:rPr lang="en-US" sz="4800" dirty="0">
                <a:solidFill>
                  <a:srgbClr val="FFFF00"/>
                </a:solidFill>
              </a:rPr>
              <a:t>=0.0 </a:t>
            </a:r>
            <a:r>
              <a:rPr lang="en-US" sz="4800" dirty="0" err="1">
                <a:solidFill>
                  <a:srgbClr val="FFFF00"/>
                </a:solidFill>
              </a:rPr>
              <a:t>ImhPhiRange</a:t>
            </a:r>
            <a:r>
              <a:rPr lang="en-US" sz="4800" dirty="0">
                <a:solidFill>
                  <a:srgbClr val="FFFF00"/>
                </a:solidFill>
              </a:rPr>
              <a:t>=1.0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nOsc</a:t>
            </a:r>
            <a:r>
              <a:rPr lang="en-US" sz="4800" dirty="0">
                <a:solidFill>
                  <a:schemeClr val="bg1"/>
                </a:solidFill>
              </a:rPr>
              <a:t> 1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fEx_time</a:t>
            </a:r>
            <a:r>
              <a:rPr lang="en-US" sz="4800" dirty="0">
                <a:solidFill>
                  <a:schemeClr val="bg1"/>
                </a:solidFill>
              </a:rPr>
              <a:t> 6.5 ==&gt; </a:t>
            </a:r>
            <a:r>
              <a:rPr lang="en-US" sz="4800" dirty="0" err="1">
                <a:solidFill>
                  <a:schemeClr val="bg1"/>
                </a:solidFill>
              </a:rPr>
              <a:t>ImhIntegrationTime</a:t>
            </a:r>
            <a:r>
              <a:rPr lang="en-US" sz="4800" dirty="0">
                <a:solidFill>
                  <a:schemeClr val="bg1"/>
                </a:solidFill>
              </a:rPr>
              <a:t>=6.5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a2fXray1 1500.700073 ==&gt; </a:t>
            </a:r>
            <a:r>
              <a:rPr lang="en-US" sz="4800" dirty="0" err="1">
                <a:solidFill>
                  <a:srgbClr val="FFFF00"/>
                </a:solidFill>
              </a:rPr>
              <a:t>beamx</a:t>
            </a:r>
            <a:r>
              <a:rPr lang="en-US" sz="4800" dirty="0">
                <a:solidFill>
                  <a:srgbClr val="FFFF00"/>
                </a:solidFill>
              </a:rPr>
              <a:t>=1500.700073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a2fXray2 1500.899902 ==&gt; beamy=1500.899902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a3fCircle 0.0 0.0 0.0 ==&gt; </a:t>
            </a:r>
            <a:r>
              <a:rPr lang="en-US" sz="4800" dirty="0" err="1">
                <a:solidFill>
                  <a:schemeClr val="bg1"/>
                </a:solidFill>
              </a:rPr>
              <a:t>ImhOmegaStart</a:t>
            </a:r>
            <a:r>
              <a:rPr lang="en-US" sz="4800" dirty="0">
                <a:solidFill>
                  <a:schemeClr val="bg1"/>
                </a:solidFill>
              </a:rPr>
              <a:t>=0.0 </a:t>
            </a:r>
            <a:r>
              <a:rPr lang="en-US" sz="4800" dirty="0" err="1">
                <a:solidFill>
                  <a:schemeClr val="bg1"/>
                </a:solidFill>
              </a:rPr>
              <a:t>ImhChiStart</a:t>
            </a:r>
            <a:r>
              <a:rPr lang="en-US" sz="4800" dirty="0">
                <a:solidFill>
                  <a:schemeClr val="bg1"/>
                </a:solidFill>
              </a:rPr>
              <a:t>=0.0 </a:t>
            </a:r>
            <a:r>
              <a:rPr lang="en-US" sz="4800" dirty="0" err="1">
                <a:solidFill>
                  <a:schemeClr val="bg1"/>
                </a:solidFill>
              </a:rPr>
              <a:t>ImhThetaStart</a:t>
            </a:r>
            <a:r>
              <a:rPr lang="en-US" sz="4800" dirty="0">
                <a:solidFill>
                  <a:schemeClr val="bg1"/>
                </a:solidFill>
              </a:rPr>
              <a:t>=0.0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a2nPix_num 3000 3000 ==&gt; </a:t>
            </a:r>
            <a:r>
              <a:rPr lang="en-US" sz="4800" dirty="0" err="1">
                <a:solidFill>
                  <a:schemeClr val="bg1"/>
                </a:solidFill>
              </a:rPr>
              <a:t>ImhNx</a:t>
            </a:r>
            <a:r>
              <a:rPr lang="en-US" sz="4800" dirty="0">
                <a:solidFill>
                  <a:schemeClr val="bg1"/>
                </a:solidFill>
              </a:rPr>
              <a:t>=3000 </a:t>
            </a:r>
            <a:r>
              <a:rPr lang="en-US" sz="4800" dirty="0" err="1">
                <a:solidFill>
                  <a:schemeClr val="bg1"/>
                </a:solidFill>
              </a:rPr>
              <a:t>ImhNy</a:t>
            </a:r>
            <a:r>
              <a:rPr lang="en-US" sz="4800" dirty="0">
                <a:solidFill>
                  <a:schemeClr val="bg1"/>
                </a:solidFill>
              </a:rPr>
              <a:t>=3000 </a:t>
            </a:r>
            <a:r>
              <a:rPr lang="en-US" sz="4800" dirty="0" err="1">
                <a:solidFill>
                  <a:schemeClr val="bg1"/>
                </a:solidFill>
              </a:rPr>
              <a:t>ImhNBytes</a:t>
            </a:r>
            <a:r>
              <a:rPr lang="en-US" sz="4800" dirty="0">
                <a:solidFill>
                  <a:schemeClr val="bg1"/>
                </a:solidFill>
              </a:rPr>
              <a:t>=6000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a2nPix_size 0.1 0.1 ==&gt; </a:t>
            </a:r>
            <a:r>
              <a:rPr lang="en-US" sz="4800" dirty="0" err="1">
                <a:solidFill>
                  <a:schemeClr val="bg1"/>
                </a:solidFill>
              </a:rPr>
              <a:t>ImhPixelXSize</a:t>
            </a:r>
            <a:r>
              <a:rPr lang="en-US" sz="4800" dirty="0">
                <a:solidFill>
                  <a:schemeClr val="bg1"/>
                </a:solidFill>
              </a:rPr>
              <a:t>=100.0 </a:t>
            </a:r>
            <a:r>
              <a:rPr lang="en-US" sz="4800" dirty="0" err="1">
                <a:solidFill>
                  <a:schemeClr val="bg1"/>
                </a:solidFill>
              </a:rPr>
              <a:t>ImhPixelYSize</a:t>
            </a:r>
            <a:r>
              <a:rPr lang="en-US" sz="4800" dirty="0">
                <a:solidFill>
                  <a:schemeClr val="bg1"/>
                </a:solidFill>
              </a:rPr>
              <a:t>=100.0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a2nRecord 6000 3000 ==&gt; </a:t>
            </a:r>
            <a:r>
              <a:rPr lang="en-US" sz="4800" dirty="0" err="1">
                <a:solidFill>
                  <a:schemeClr val="bg1"/>
                </a:solidFill>
              </a:rPr>
              <a:t>Recordlength</a:t>
            </a:r>
            <a:r>
              <a:rPr lang="en-US" sz="4800" dirty="0">
                <a:solidFill>
                  <a:schemeClr val="bg1"/>
                </a:solidFill>
              </a:rPr>
              <a:t>=6000 </a:t>
            </a:r>
            <a:r>
              <a:rPr lang="en-US" sz="4800" dirty="0" err="1">
                <a:solidFill>
                  <a:schemeClr val="bg1"/>
                </a:solidFill>
              </a:rPr>
              <a:t>nRecord</a:t>
            </a:r>
            <a:r>
              <a:rPr lang="en-US" sz="4800" dirty="0">
                <a:solidFill>
                  <a:schemeClr val="bg1"/>
                </a:solidFill>
              </a:rPr>
              <a:t>=3000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nRead_start</a:t>
            </a:r>
            <a:r>
              <a:rPr lang="en-US" sz="4800" dirty="0">
                <a:solidFill>
                  <a:schemeClr val="bg1"/>
                </a:solidFill>
              </a:rPr>
              <a:t> 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FFFF00"/>
                </a:solidFill>
              </a:rPr>
              <a:t>nIP_num</a:t>
            </a:r>
            <a:r>
              <a:rPr lang="en-US" sz="4800" dirty="0">
                <a:solidFill>
                  <a:srgbClr val="FFFF00"/>
                </a:solidFill>
              </a:rPr>
              <a:t> 1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FFFF00"/>
                </a:solidFill>
              </a:rPr>
              <a:t>fRatio</a:t>
            </a:r>
            <a:r>
              <a:rPr lang="en-US" sz="4800" dirty="0">
                <a:solidFill>
                  <a:srgbClr val="FFFF00"/>
                </a:solidFill>
              </a:rPr>
              <a:t> 32.0 ==&gt; </a:t>
            </a:r>
            <a:r>
              <a:rPr lang="en-US" sz="4800" dirty="0" err="1">
                <a:solidFill>
                  <a:srgbClr val="FFFF00"/>
                </a:solidFill>
              </a:rPr>
              <a:t>ImhCompressionRatio</a:t>
            </a:r>
            <a:r>
              <a:rPr lang="en-US" sz="4800" dirty="0">
                <a:solidFill>
                  <a:srgbClr val="FFFF00"/>
                </a:solidFill>
              </a:rPr>
              <a:t>=32.0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ImhDateTime</a:t>
            </a:r>
            <a:r>
              <a:rPr lang="en-US" sz="4800" dirty="0">
                <a:solidFill>
                  <a:schemeClr val="bg1"/>
                </a:solidFill>
              </a:rPr>
              <a:t>=Mon 25-Oct-2010 16:21:52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DetectorId</a:t>
            </a:r>
            <a:r>
              <a:rPr lang="en-US" sz="4800" dirty="0">
                <a:solidFill>
                  <a:schemeClr val="bg1"/>
                </a:solidFill>
              </a:rPr>
              <a:t>=</a:t>
            </a:r>
            <a:r>
              <a:rPr lang="en-US" sz="4800" dirty="0" err="1">
                <a:solidFill>
                  <a:schemeClr val="bg1"/>
                </a:solidFill>
              </a:rPr>
              <a:t>raxis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GoniostatId</a:t>
            </a:r>
            <a:r>
              <a:rPr lang="en-US" sz="4800" dirty="0">
                <a:solidFill>
                  <a:schemeClr val="bg1"/>
                </a:solidFill>
              </a:rPr>
              <a:t>=</a:t>
            </a:r>
            <a:r>
              <a:rPr lang="en-US" sz="4800" dirty="0" err="1">
                <a:solidFill>
                  <a:schemeClr val="bg1"/>
                </a:solidFill>
              </a:rPr>
              <a:t>raxis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BeamX</a:t>
            </a:r>
            <a:r>
              <a:rPr lang="en-US" sz="4800" dirty="0">
                <a:solidFill>
                  <a:schemeClr val="bg1"/>
                </a:solidFill>
              </a:rPr>
              <a:t>=1500.7 =&gt; </a:t>
            </a:r>
            <a:r>
              <a:rPr lang="en-US" sz="4800" dirty="0" err="1">
                <a:solidFill>
                  <a:schemeClr val="bg1"/>
                </a:solidFill>
              </a:rPr>
              <a:t>ImhBeamHor</a:t>
            </a:r>
            <a:r>
              <a:rPr lang="en-US" sz="4800" dirty="0">
                <a:solidFill>
                  <a:schemeClr val="bg1"/>
                </a:solidFill>
              </a:rPr>
              <a:t>=0.07 </a:t>
            </a:r>
            <a:r>
              <a:rPr lang="en-US" sz="4800" dirty="0" err="1">
                <a:solidFill>
                  <a:schemeClr val="bg1"/>
                </a:solidFill>
              </a:rPr>
              <a:t>BeamY</a:t>
            </a:r>
            <a:r>
              <a:rPr lang="en-US" sz="4800" dirty="0">
                <a:solidFill>
                  <a:schemeClr val="bg1"/>
                </a:solidFill>
              </a:rPr>
              <a:t>=1500.9 =&gt; </a:t>
            </a:r>
            <a:r>
              <a:rPr lang="en-US" sz="4800" dirty="0" err="1">
                <a:solidFill>
                  <a:schemeClr val="bg1"/>
                </a:solidFill>
              </a:rPr>
              <a:t>ImhBeamVer</a:t>
            </a:r>
            <a:r>
              <a:rPr lang="en-US" sz="4800" dirty="0">
                <a:solidFill>
                  <a:schemeClr val="bg1"/>
                </a:solidFill>
              </a:rPr>
              <a:t>=0.09 </a:t>
            </a:r>
            <a:r>
              <a:rPr lang="en-US" sz="4800" dirty="0" err="1">
                <a:solidFill>
                  <a:schemeClr val="bg1"/>
                </a:solidFill>
              </a:rPr>
              <a:t>rotateframe</a:t>
            </a:r>
            <a:r>
              <a:rPr lang="en-US" sz="4800" dirty="0">
                <a:solidFill>
                  <a:schemeClr val="bg1"/>
                </a:solidFill>
              </a:rPr>
              <a:t>=0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ImhCalibrationId</a:t>
            </a:r>
            <a:r>
              <a:rPr lang="en-US" sz="4800" dirty="0">
                <a:solidFill>
                  <a:schemeClr val="bg1"/>
                </a:solidFill>
              </a:rPr>
              <a:t>=</a:t>
            </a:r>
            <a:r>
              <a:rPr lang="en-US" sz="4800" dirty="0" err="1">
                <a:solidFill>
                  <a:schemeClr val="bg1"/>
                </a:solidFill>
              </a:rPr>
              <a:t>raxis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TotalIntegrationTime</a:t>
            </a:r>
            <a:r>
              <a:rPr lang="en-US" sz="4800" dirty="0">
                <a:solidFill>
                  <a:schemeClr val="bg1"/>
                </a:solidFill>
              </a:rPr>
              <a:t>=6.5 </a:t>
            </a:r>
            <a:r>
              <a:rPr lang="en-US" sz="4800" dirty="0" err="1">
                <a:solidFill>
                  <a:schemeClr val="bg1"/>
                </a:solidFill>
              </a:rPr>
              <a:t>TotalExposureTime</a:t>
            </a:r>
            <a:r>
              <a:rPr lang="en-US" sz="4800" dirty="0">
                <a:solidFill>
                  <a:schemeClr val="bg1"/>
                </a:solidFill>
              </a:rPr>
              <a:t>=6.5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</a:rPr>
              <a:t>ImageMotors</a:t>
            </a:r>
            <a:r>
              <a:rPr lang="en-US" sz="4800" dirty="0">
                <a:solidFill>
                  <a:schemeClr val="bg1"/>
                </a:solidFill>
              </a:rPr>
              <a:t>: </a:t>
            </a:r>
            <a:r>
              <a:rPr lang="en-US" sz="4800" dirty="0" err="1">
                <a:solidFill>
                  <a:schemeClr val="bg1"/>
                </a:solidFill>
              </a:rPr>
              <a:t>PhiInterval</a:t>
            </a:r>
            <a:r>
              <a:rPr lang="en-US" sz="4800" dirty="0">
                <a:solidFill>
                  <a:schemeClr val="bg1"/>
                </a:solidFill>
              </a:rPr>
              <a:t>=1.0 </a:t>
            </a:r>
            <a:r>
              <a:rPr lang="en-US" sz="4800" dirty="0" err="1">
                <a:solidFill>
                  <a:schemeClr val="bg1"/>
                </a:solidFill>
              </a:rPr>
              <a:t>SimultaneAxes</a:t>
            </a:r>
            <a:r>
              <a:rPr lang="en-US" sz="4800" dirty="0">
                <a:solidFill>
                  <a:schemeClr val="bg1"/>
                </a:solidFill>
              </a:rPr>
              <a:t>=1 Header 1. ix1=1 ix2=3000 dx=1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iy1=1 iy2=3000 </a:t>
            </a:r>
            <a:r>
              <a:rPr lang="en-US" sz="4800" dirty="0" err="1">
                <a:solidFill>
                  <a:schemeClr val="bg1"/>
                </a:solidFill>
              </a:rPr>
              <a:t>dy</a:t>
            </a:r>
            <a:r>
              <a:rPr lang="en-US" sz="4800" dirty="0">
                <a:solidFill>
                  <a:schemeClr val="bg1"/>
                </a:solidFill>
              </a:rPr>
              <a:t>=1 </a:t>
            </a:r>
            <a:r>
              <a:rPr lang="en-US" sz="4800" dirty="0" err="1">
                <a:solidFill>
                  <a:schemeClr val="bg1"/>
                </a:solidFill>
              </a:rPr>
              <a:t>nb</a:t>
            </a:r>
            <a:r>
              <a:rPr lang="en-US" sz="4800" dirty="0">
                <a:solidFill>
                  <a:schemeClr val="bg1"/>
                </a:solidFill>
              </a:rPr>
              <a:t>=0 </a:t>
            </a:r>
            <a:r>
              <a:rPr lang="en-US" sz="4800" dirty="0" err="1">
                <a:solidFill>
                  <a:schemeClr val="bg1"/>
                </a:solidFill>
              </a:rPr>
              <a:t>rotateframe</a:t>
            </a:r>
            <a:r>
              <a:rPr lang="en-US" sz="4800" dirty="0">
                <a:solidFill>
                  <a:schemeClr val="bg1"/>
                </a:solidFill>
              </a:rPr>
              <a:t>=0 Frame 1. Closed.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71852"/>
            <a:ext cx="357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Rigaku  header information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68" y="1207293"/>
            <a:ext cx="460851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s10f0001.sfrm.Z Opened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FORMAT :100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ImhFormat</a:t>
            </a:r>
            <a:r>
              <a:rPr lang="en-US" sz="4800" dirty="0">
                <a:solidFill>
                  <a:schemeClr val="bg1"/>
                </a:solidFill>
              </a:rPr>
              <a:t>=100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MODEL  :MACH3 [541-26-01] with KAPPA [49.99403]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ImhDetectorId</a:t>
            </a:r>
            <a:r>
              <a:rPr lang="en-US" sz="4800" dirty="0">
                <a:solidFill>
                  <a:schemeClr val="bg1"/>
                </a:solidFill>
              </a:rPr>
              <a:t>=smart5412601 ==&gt; </a:t>
            </a:r>
            <a:r>
              <a:rPr lang="en-US" sz="4800" dirty="0" err="1">
                <a:solidFill>
                  <a:schemeClr val="bg1"/>
                </a:solidFill>
              </a:rPr>
              <a:t>ImhGoniostattype</a:t>
            </a:r>
            <a:r>
              <a:rPr lang="en-US" sz="4800" dirty="0">
                <a:solidFill>
                  <a:schemeClr val="bg1"/>
                </a:solidFill>
              </a:rPr>
              <a:t>=x8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NOVERFL:3599                    6808                    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Nunderflow</a:t>
            </a:r>
            <a:r>
              <a:rPr lang="en-US" sz="4800" dirty="0">
                <a:solidFill>
                  <a:schemeClr val="bg1"/>
                </a:solidFill>
              </a:rPr>
              <a:t>=3599 NOverflow1=6808 NOverflow2=0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ImhDateTime</a:t>
            </a:r>
            <a:r>
              <a:rPr lang="en-US" sz="4800" dirty="0">
                <a:solidFill>
                  <a:schemeClr val="bg1"/>
                </a:solidFill>
              </a:rPr>
              <a:t>=06/14/11 10:21:57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CUMULAT:10.000000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Exposuretime</a:t>
            </a:r>
            <a:r>
              <a:rPr lang="en-US" sz="4800" dirty="0">
                <a:solidFill>
                  <a:schemeClr val="bg1"/>
                </a:solidFill>
              </a:rPr>
              <a:t>=10.0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ELAPSDR:5.000000      5.000000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Repeats=2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ELAPSDA:5.000000      5.000000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OSCILLA:0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NSTEPS :1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RANGE  :0.500000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START  :0.000000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SmartRotStart</a:t>
            </a:r>
            <a:r>
              <a:rPr lang="en-US" sz="4800" dirty="0">
                <a:solidFill>
                  <a:schemeClr val="bg1"/>
                </a:solidFill>
              </a:rPr>
              <a:t>=0.0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INCREME:0.500000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SmartRotInc</a:t>
            </a:r>
            <a:r>
              <a:rPr lang="en-US" sz="4800" dirty="0">
                <a:solidFill>
                  <a:schemeClr val="bg1"/>
                </a:solidFill>
              </a:rPr>
              <a:t>=0.5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ANGLES :0.000000          358.750000        0.000000          0.000000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==&gt; Start Theta=0.0 Omega=-1.25 Phi=0.0 Chi=0.0</a:t>
            </a:r>
            <a:endParaRPr lang="nl-NL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NPIXELB:1 </a:t>
            </a:r>
            <a:r>
              <a:rPr lang="en-US" sz="4800" dirty="0">
                <a:solidFill>
                  <a:schemeClr val="bg1"/>
                </a:solidFill>
              </a:rPr>
              <a:t>                                  1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ImhDataType</a:t>
            </a:r>
            <a:r>
              <a:rPr lang="en-US" sz="4800" dirty="0">
                <a:solidFill>
                  <a:schemeClr val="bg1"/>
                </a:solidFill>
              </a:rPr>
              <a:t>=u8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NROWS  :1024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>
                <a:solidFill>
                  <a:schemeClr val="bg1"/>
                </a:solidFill>
              </a:rPr>
              <a:t>ImhNy</a:t>
            </a:r>
            <a:r>
              <a:rPr lang="en-US" sz="4800" dirty="0">
                <a:solidFill>
                  <a:schemeClr val="bg1"/>
                </a:solidFill>
              </a:rPr>
              <a:t>=1024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NCOLS  :1024</a:t>
            </a:r>
            <a:endParaRPr lang="nl-NL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==&gt; </a:t>
            </a:r>
            <a:r>
              <a:rPr lang="en-US" sz="4800" dirty="0" err="1" smtClean="0">
                <a:solidFill>
                  <a:schemeClr val="bg1"/>
                </a:solidFill>
              </a:rPr>
              <a:t>ImhNx</a:t>
            </a:r>
            <a:r>
              <a:rPr lang="en-US" sz="4800" dirty="0" smtClean="0">
                <a:solidFill>
                  <a:schemeClr val="bg1"/>
                </a:solidFill>
              </a:rPr>
              <a:t>=1024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032" y="1207293"/>
            <a:ext cx="63359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TARGET :Cu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</a:t>
            </a:r>
            <a:r>
              <a:rPr lang="en-US" sz="1200" dirty="0" err="1" smtClean="0">
                <a:solidFill>
                  <a:schemeClr val="bg1"/>
                </a:solidFill>
              </a:rPr>
              <a:t>ImhTarget</a:t>
            </a:r>
            <a:r>
              <a:rPr lang="en-US" sz="1200" dirty="0" smtClean="0">
                <a:solidFill>
                  <a:schemeClr val="bg1"/>
                </a:solidFill>
              </a:rPr>
              <a:t>=Cu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</a:t>
            </a:r>
            <a:r>
              <a:rPr lang="en-US" sz="1200" dirty="0" err="1" smtClean="0">
                <a:solidFill>
                  <a:schemeClr val="bg1"/>
                </a:solidFill>
              </a:rPr>
              <a:t>ImhHV</a:t>
            </a:r>
            <a:r>
              <a:rPr lang="en-US" sz="1200" dirty="0" smtClean="0">
                <a:solidFill>
                  <a:schemeClr val="bg1"/>
                </a:solidFill>
              </a:rPr>
              <a:t>=45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</a:t>
            </a:r>
            <a:r>
              <a:rPr lang="en-US" sz="1200" dirty="0" err="1" smtClean="0">
                <a:solidFill>
                  <a:schemeClr val="bg1"/>
                </a:solidFill>
              </a:rPr>
              <a:t>ImhMA</a:t>
            </a:r>
            <a:r>
              <a:rPr lang="en-US" sz="1200" dirty="0" smtClean="0">
                <a:solidFill>
                  <a:schemeClr val="bg1"/>
                </a:solidFill>
              </a:rPr>
              <a:t>=60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CENTER :503.839996        497.820007        </a:t>
            </a:r>
            <a:r>
              <a:rPr lang="en-US" sz="1200" dirty="0" smtClean="0">
                <a:solidFill>
                  <a:schemeClr val="bg1"/>
                </a:solidFill>
              </a:rPr>
              <a:t>506.869995        499.899994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</a:t>
            </a:r>
            <a:r>
              <a:rPr lang="en-US" sz="1200" dirty="0" err="1" smtClean="0">
                <a:solidFill>
                  <a:schemeClr val="bg1"/>
                </a:solidFill>
              </a:rPr>
              <a:t>beamx</a:t>
            </a:r>
            <a:r>
              <a:rPr lang="en-US" sz="1200" dirty="0" smtClean="0">
                <a:solidFill>
                  <a:schemeClr val="bg1"/>
                </a:solidFill>
              </a:rPr>
              <a:t>=503.84 beamy=497.82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DISTANC:5.000000                            5.660000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</a:t>
            </a:r>
            <a:r>
              <a:rPr lang="en-US" sz="1200" dirty="0" err="1" smtClean="0">
                <a:solidFill>
                  <a:schemeClr val="bg1"/>
                </a:solidFill>
              </a:rPr>
              <a:t>ImhDxStart</a:t>
            </a:r>
            <a:r>
              <a:rPr lang="en-US" sz="1200" dirty="0" smtClean="0">
                <a:solidFill>
                  <a:schemeClr val="bg1"/>
                </a:solidFill>
              </a:rPr>
              <a:t>=50.0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CORRECT:0138_1024_180s._fl</a:t>
            </a:r>
            <a:endParaRPr lang="nl-NL" sz="120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WARPFIL:0138_1024_180s._ix</a:t>
            </a:r>
            <a:endParaRPr lang="nl-NL" sz="120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AXIS   :3</a:t>
            </a:r>
            <a:endParaRPr lang="nl-NL" sz="120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DETTYPE:CCD-LDI-PROTEUMF135  55.560000   0.660000    0 0.254000    0.050800    1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px512/cm= 55.56 </a:t>
            </a:r>
            <a:r>
              <a:rPr lang="en-US" sz="1200" dirty="0" err="1" smtClean="0">
                <a:solidFill>
                  <a:schemeClr val="bg1"/>
                </a:solidFill>
              </a:rPr>
              <a:t>ImhNx</a:t>
            </a:r>
            <a:r>
              <a:rPr lang="en-US" sz="1200" dirty="0" smtClean="0">
                <a:solidFill>
                  <a:schemeClr val="bg1"/>
                </a:solidFill>
              </a:rPr>
              <a:t> 1024 </a:t>
            </a:r>
            <a:r>
              <a:rPr lang="en-US" sz="1200" dirty="0" err="1" smtClean="0">
                <a:solidFill>
                  <a:schemeClr val="bg1"/>
                </a:solidFill>
              </a:rPr>
              <a:t>PixelXSize</a:t>
            </a:r>
            <a:r>
              <a:rPr lang="en-US" sz="1200" dirty="0" smtClean="0">
                <a:solidFill>
                  <a:schemeClr val="bg1"/>
                </a:solidFill>
              </a:rPr>
              <a:t>=89.99 </a:t>
            </a:r>
            <a:r>
              <a:rPr lang="en-US" sz="1200" dirty="0" err="1" smtClean="0">
                <a:solidFill>
                  <a:schemeClr val="bg1"/>
                </a:solidFill>
              </a:rPr>
              <a:t>PixelYSize</a:t>
            </a:r>
            <a:r>
              <a:rPr lang="en-US" sz="1200" dirty="0" smtClean="0">
                <a:solidFill>
                  <a:schemeClr val="bg1"/>
                </a:solidFill>
              </a:rPr>
              <a:t>=89.99 Extra distance=6.6 (not used)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NEXP   :2             566           64            0             1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Baseline=64 </a:t>
            </a:r>
            <a:r>
              <a:rPr lang="en-US" sz="1200" dirty="0" err="1" smtClean="0">
                <a:solidFill>
                  <a:schemeClr val="bg1"/>
                </a:solidFill>
              </a:rPr>
              <a:t>MedianAdcZero</a:t>
            </a:r>
            <a:r>
              <a:rPr lang="en-US" sz="1200" dirty="0" smtClean="0">
                <a:solidFill>
                  <a:schemeClr val="bg1"/>
                </a:solidFill>
              </a:rPr>
              <a:t>=67.0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CCDPARM:13.900000     10.450000     40.000000     0.000000      960000.000000</a:t>
            </a:r>
            <a:endParaRPr lang="nl-NL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==&gt; </a:t>
            </a:r>
            <a:r>
              <a:rPr lang="en-US" sz="1200" dirty="0" err="1" smtClean="0">
                <a:solidFill>
                  <a:srgbClr val="FFFF00"/>
                </a:solidFill>
              </a:rPr>
              <a:t>DetGain</a:t>
            </a:r>
            <a:r>
              <a:rPr lang="en-US" sz="1200" dirty="0" smtClean="0">
                <a:solidFill>
                  <a:srgbClr val="FFFF00"/>
                </a:solidFill>
              </a:rPr>
              <a:t>=3.83</a:t>
            </a:r>
            <a:endParaRPr lang="nl-NL" sz="120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DARK   :0138_01024_00010._dk</a:t>
            </a:r>
            <a:endParaRPr lang="nl-NL" sz="1200" dirty="0" smtClean="0">
              <a:solidFill>
                <a:schemeClr val="bg1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71852"/>
            <a:ext cx="357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Bruker  header information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Issues of concern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During the last decade in Utrecht knowledge has been obtained about experimental set-up of both the Rigaku and Bruker equipment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Critical issues are the orientations of the goniometer axes and their direction of rotation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Fastest and slowest running  pixel coordinates in the image and definition of direct beam position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Software developer has to implement many image formats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Data processing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3800" dirty="0" smtClean="0">
                <a:solidFill>
                  <a:schemeClr val="bg1"/>
                </a:solidFill>
              </a:rPr>
              <a:t>Rigaku images: </a:t>
            </a:r>
            <a:r>
              <a:rPr lang="nl-NL" sz="3800" dirty="0" smtClean="0">
                <a:solidFill>
                  <a:schemeClr val="bg1">
                    <a:lumMod val="95000"/>
                  </a:schemeClr>
                </a:solidFill>
              </a:rPr>
              <a:t>d*Trek, EVAL, Mosflm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</a:rPr>
              <a:t>Image plates: no distortion and non-uniformity corrections needed</a:t>
            </a:r>
          </a:p>
          <a:p>
            <a:r>
              <a:rPr lang="nl-NL" sz="3800" dirty="0" smtClean="0">
                <a:solidFill>
                  <a:schemeClr val="bg1"/>
                </a:solidFill>
              </a:rPr>
              <a:t>Bruker images: </a:t>
            </a:r>
            <a:r>
              <a:rPr lang="nl-NL" sz="3800" dirty="0" smtClean="0">
                <a:solidFill>
                  <a:schemeClr val="bg1">
                    <a:lumMod val="95000"/>
                  </a:schemeClr>
                </a:solidFill>
              </a:rPr>
              <a:t>Proteum, EVAL, Mosflm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</a:rPr>
              <a:t>Distortion and flood field correction is applied in Proteum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</a:rPr>
              <a:t>EVAL can use the distortion table, data are integrated in uncorrected image space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</a:rPr>
              <a:t>For Mosflm the images had be unwarped and converted to Bruker/Bis 2 byte format (.img) using FrmUtility. Mosflm interprets </a:t>
            </a:r>
            <a:r>
              <a:rPr lang="nl-NL" dirty="0" smtClean="0">
                <a:solidFill>
                  <a:srgbClr val="FFFF00"/>
                </a:solidFill>
                <a:sym typeface="Symbol"/>
              </a:rPr>
              <a:t>-scans as if they were -scans. Detector swing-angles are treated as detector offsets.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52610"/>
              </p:ext>
            </p:extLst>
          </p:nvPr>
        </p:nvGraphicFramePr>
        <p:xfrm>
          <a:off x="107504" y="1340768"/>
          <a:ext cx="8941089" cy="400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1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</a:tblGrid>
              <a:tr h="588806"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Crystal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PDB ID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3TXB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4DD0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3TXD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4DD2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3TXE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4DD3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3TXI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4DD9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596"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d*Trek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d*Trek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d*Trek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d*Trek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 cell*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78.66 36.96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78.69  36.90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78.61 36.91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78.88</a:t>
                      </a: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36.99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78.91 36.99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78.90</a:t>
                      </a: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37.00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78.66 37.44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78.53</a:t>
                      </a: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37.36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78.54 37.38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78.66 36.98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78.53 37.36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78.04 37.98</a:t>
                      </a:r>
                      <a:endParaRPr lang="nl-N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Rmerge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0.106 (0.377)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0.104 (0.64)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0.106 (1.36)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0.076 (0.327)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0.063 (0.456)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0.071 (0.24)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0.084 (0.395)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0.062 (0.314)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0.067 (0.30)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0.053 (0.220)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0.047 (0.154)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0.051 (0.13)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factor/  </a:t>
                      </a: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free (%)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20.9/ 25.6</a:t>
                      </a:r>
                      <a:endParaRPr lang="nl-N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18.7/ 23.6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17.7/ 22.8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19.8/ 25.9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20.0/ 24.5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18.9/ 25.1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20.0/ 25.8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19.2/ 23.6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18.9/ 25.0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18.7/ 23.3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18.3/ 22.3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18.9/ 23.9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9332" y="344412"/>
            <a:ext cx="162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Rigaku data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806077"/>
            <a:ext cx="276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Crystal that diffract to 1.7 </a:t>
            </a:r>
            <a:r>
              <a:rPr lang="nl-NL" dirty="0" smtClean="0">
                <a:solidFill>
                  <a:schemeClr val="bg1"/>
                </a:solidFill>
                <a:latin typeface="Calibri"/>
                <a:cs typeface="Calibri"/>
              </a:rPr>
              <a:t>Å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70232"/>
              </p:ext>
            </p:extLst>
          </p:nvPr>
        </p:nvGraphicFramePr>
        <p:xfrm>
          <a:off x="251520" y="1027252"/>
          <a:ext cx="6903837" cy="376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1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  <a:gridCol w="679084"/>
              </a:tblGrid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Crystal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PDB ID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3TXF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4DD4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3TXG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4DD6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3TXH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4DD7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59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PROTEUM2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PROTEUM2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PROTEUM2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 cell*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78.44 36.97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78.83 37.02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79.11 37.06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78.08</a:t>
                      </a: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37.11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78.01 37.07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78.05 37.08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78.84 37.03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78.84</a:t>
                      </a: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37.02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78.80 37.00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Rmerge</a:t>
                      </a: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0.116 (0.357)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0.079  (0.313)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0.076 (1.33)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0.060 (0.286)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0.067 (0.306)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0.068 (0.22)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0.0557 (0.156)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0.057 (0.179)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0.059 (0.15)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factor /     R free (%)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17.9/ 23.9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20.2/ 25.9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22.1/ 25.8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18.1/ 23.9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21.4/ 26.5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19.5/ 26.3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16.7/ 23.2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18.3/ 22.3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17.0/ 22.7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79182"/>
              </p:ext>
            </p:extLst>
          </p:nvPr>
        </p:nvGraphicFramePr>
        <p:xfrm>
          <a:off x="4271699" y="2924944"/>
          <a:ext cx="4866585" cy="376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1"/>
                <a:gridCol w="679084"/>
                <a:gridCol w="679084"/>
                <a:gridCol w="679084"/>
                <a:gridCol w="679084"/>
                <a:gridCol w="679084"/>
                <a:gridCol w="679084"/>
              </a:tblGrid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Crystal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PDB ID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4DD1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4DDC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59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PROTEUM2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PROTEUM2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Mosflm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 cell*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a=78.78 c=37.28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a=77.88 </a:t>
                      </a: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b=78.70 c=37.07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a=78.72 c=37.29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a=78.60 c=37.01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a=78.94 b=79.08 c=36.98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a=78.49 c=36.94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Rmerge</a:t>
                      </a: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0.094 (0.278)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 (0.200)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0.108 (0.28)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0.106* (0.583)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0.079 (0.213)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0.15 (0.74)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06"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factor /     R free (%)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17.7/ 23.1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18.8/ 22.4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19.6/ 25.9</a:t>
                      </a:r>
                      <a:endParaRPr lang="nl-N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18.1/ 27.1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21.8/ 25.5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20.1/ 29.0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9332" y="188640"/>
            <a:ext cx="163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Bruker data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641046"/>
            <a:ext cx="352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92D050"/>
                </a:solidFill>
              </a:rPr>
              <a:t>P2</a:t>
            </a:r>
            <a:r>
              <a:rPr lang="nl-NL" sz="2400" baseline="-25000" dirty="0" smtClean="0">
                <a:solidFill>
                  <a:srgbClr val="92D050"/>
                </a:solidFill>
              </a:rPr>
              <a:t>1</a:t>
            </a:r>
            <a:r>
              <a:rPr lang="nl-NL" sz="2400" dirty="0" smtClean="0">
                <a:solidFill>
                  <a:srgbClr val="92D050"/>
                </a:solidFill>
              </a:rPr>
              <a:t>2</a:t>
            </a:r>
            <a:r>
              <a:rPr lang="nl-NL" sz="2400" baseline="-25000" dirty="0" smtClean="0">
                <a:solidFill>
                  <a:srgbClr val="92D050"/>
                </a:solidFill>
              </a:rPr>
              <a:t>1</a:t>
            </a:r>
            <a:r>
              <a:rPr lang="nl-NL" sz="2400" dirty="0" smtClean="0">
                <a:solidFill>
                  <a:srgbClr val="92D050"/>
                </a:solidFill>
              </a:rPr>
              <a:t>2</a:t>
            </a:r>
            <a:r>
              <a:rPr lang="nl-NL" sz="2400" baseline="-25000" dirty="0" smtClean="0">
                <a:solidFill>
                  <a:srgbClr val="92D050"/>
                </a:solidFill>
              </a:rPr>
              <a:t>1</a:t>
            </a:r>
            <a:r>
              <a:rPr lang="nl-NL" sz="2400" dirty="0" smtClean="0">
                <a:solidFill>
                  <a:srgbClr val="92D050"/>
                </a:solidFill>
              </a:rPr>
              <a:t> instead of P4</a:t>
            </a:r>
            <a:r>
              <a:rPr lang="nl-NL" sz="2400" baseline="-25000" dirty="0">
                <a:solidFill>
                  <a:srgbClr val="92D050"/>
                </a:solidFill>
              </a:rPr>
              <a:t>3</a:t>
            </a:r>
            <a:r>
              <a:rPr lang="nl-NL" sz="2400" dirty="0" smtClean="0">
                <a:solidFill>
                  <a:srgbClr val="92D050"/>
                </a:solidFill>
              </a:rPr>
              <a:t>2</a:t>
            </a:r>
            <a:r>
              <a:rPr lang="nl-NL" sz="2400" baseline="-25000" dirty="0">
                <a:solidFill>
                  <a:srgbClr val="92D050"/>
                </a:solidFill>
              </a:rPr>
              <a:t>1</a:t>
            </a:r>
            <a:r>
              <a:rPr lang="nl-NL" sz="2400" dirty="0" smtClean="0">
                <a:solidFill>
                  <a:srgbClr val="92D050"/>
                </a:solidFill>
              </a:rPr>
              <a:t>2 </a:t>
            </a:r>
            <a:endParaRPr lang="nl-NL" sz="24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608932"/>
            <a:ext cx="276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Crystal that diffract to 1.7 </a:t>
            </a:r>
            <a:r>
              <a:rPr lang="nl-NL" dirty="0" smtClean="0">
                <a:solidFill>
                  <a:schemeClr val="bg1"/>
                </a:solidFill>
                <a:latin typeface="Calibri"/>
                <a:cs typeface="Calibri"/>
              </a:rPr>
              <a:t>Å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6047" r="17564" b="-6047"/>
          <a:stretch>
            <a:fillRect/>
          </a:stretch>
        </p:blipFill>
        <p:spPr bwMode="auto">
          <a:xfrm>
            <a:off x="539552" y="860832"/>
            <a:ext cx="3378898" cy="24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5870" r="20728" b="-5870"/>
          <a:stretch>
            <a:fillRect/>
          </a:stretch>
        </p:blipFill>
        <p:spPr bwMode="auto">
          <a:xfrm>
            <a:off x="4589024" y="830642"/>
            <a:ext cx="3727392" cy="24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9" t="7265" r="30703" b="-304"/>
          <a:stretch/>
        </p:blipFill>
        <p:spPr bwMode="auto">
          <a:xfrm>
            <a:off x="427512" y="3645024"/>
            <a:ext cx="3639992" cy="22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8904" r="45597" b="-558"/>
          <a:stretch/>
        </p:blipFill>
        <p:spPr bwMode="auto">
          <a:xfrm>
            <a:off x="4572000" y="3669192"/>
            <a:ext cx="3672000" cy="22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737310" y="726"/>
            <a:ext cx="10086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EVAL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-22222" y="300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5346" y="188641"/>
            <a:ext cx="1504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tetragonal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5838" y="188640"/>
            <a:ext cx="178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FF00"/>
                </a:solidFill>
              </a:rPr>
              <a:t>orthorombic</a:t>
            </a:r>
            <a:endParaRPr lang="nl-NL" sz="2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800" y="3212976"/>
            <a:ext cx="325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Positional errors (0.01 mm units)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6144" y="6093296"/>
            <a:ext cx="297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Rotational errors (0.01</a:t>
            </a:r>
            <a:r>
              <a:rPr lang="nl-NL" dirty="0" smtClean="0">
                <a:solidFill>
                  <a:schemeClr val="bg1"/>
                </a:solidFill>
                <a:latin typeface="Times New Roman"/>
                <a:cs typeface="Times New Roman"/>
              </a:rPr>
              <a:t>°</a:t>
            </a:r>
            <a:r>
              <a:rPr lang="nl-NL" dirty="0" smtClean="0">
                <a:solidFill>
                  <a:schemeClr val="bg1"/>
                </a:solidFill>
              </a:rPr>
              <a:t> units)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Accuracy of predicted reflection positions in EVAL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1"/>
            <a:ext cx="2104044" cy="22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86560"/>
            <a:ext cx="2113966" cy="22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1"/>
            <a:ext cx="2104042" cy="22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31" y="1988840"/>
            <a:ext cx="177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C000"/>
                </a:solidFill>
              </a:rPr>
              <a:t>Rigaku data</a:t>
            </a:r>
          </a:p>
          <a:p>
            <a:r>
              <a:rPr lang="nl-NL" b="1" dirty="0">
                <a:solidFill>
                  <a:srgbClr val="FFC000"/>
                </a:solidFill>
              </a:rPr>
              <a:t>f</a:t>
            </a:r>
            <a:r>
              <a:rPr lang="nl-NL" b="1" dirty="0" smtClean="0">
                <a:solidFill>
                  <a:srgbClr val="FFC000"/>
                </a:solidFill>
              </a:rPr>
              <a:t>ixed orientation</a:t>
            </a:r>
          </a:p>
          <a:p>
            <a:r>
              <a:rPr lang="nl-NL" b="1" dirty="0" smtClean="0">
                <a:solidFill>
                  <a:srgbClr val="FFC000"/>
                </a:solidFill>
              </a:rPr>
              <a:t> matrix</a:t>
            </a:r>
            <a:endParaRPr lang="nl-NL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975" y="5301208"/>
            <a:ext cx="297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Rotational errors (0.01</a:t>
            </a:r>
            <a:r>
              <a:rPr lang="nl-NL" dirty="0" smtClean="0">
                <a:solidFill>
                  <a:schemeClr val="bg1"/>
                </a:solidFill>
                <a:latin typeface="Times New Roman"/>
                <a:cs typeface="Times New Roman"/>
              </a:rPr>
              <a:t>°</a:t>
            </a:r>
            <a:r>
              <a:rPr lang="nl-NL" dirty="0" smtClean="0">
                <a:solidFill>
                  <a:schemeClr val="bg1"/>
                </a:solidFill>
              </a:rPr>
              <a:t> units)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5614" y="1988840"/>
            <a:ext cx="2195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C000"/>
                </a:solidFill>
              </a:rPr>
              <a:t>Rigaku data</a:t>
            </a:r>
          </a:p>
          <a:p>
            <a:r>
              <a:rPr lang="nl-NL" b="1" dirty="0" smtClean="0">
                <a:solidFill>
                  <a:srgbClr val="FFC000"/>
                </a:solidFill>
              </a:rPr>
              <a:t>different orientation </a:t>
            </a:r>
          </a:p>
          <a:p>
            <a:r>
              <a:rPr lang="nl-NL" b="1" dirty="0">
                <a:solidFill>
                  <a:srgbClr val="FFC000"/>
                </a:solidFill>
              </a:rPr>
              <a:t>m</a:t>
            </a:r>
            <a:r>
              <a:rPr lang="nl-NL" b="1" dirty="0" smtClean="0">
                <a:solidFill>
                  <a:srgbClr val="FFC000"/>
                </a:solidFill>
              </a:rPr>
              <a:t>atrix per box-file</a:t>
            </a:r>
            <a:endParaRPr lang="nl-NL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7867" y="1988839"/>
            <a:ext cx="245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Bruker data</a:t>
            </a:r>
          </a:p>
          <a:p>
            <a:r>
              <a:rPr lang="nl-NL" b="1" dirty="0">
                <a:solidFill>
                  <a:srgbClr val="FFFF00"/>
                </a:solidFill>
              </a:rPr>
              <a:t>f</a:t>
            </a:r>
            <a:r>
              <a:rPr lang="nl-NL" b="1" dirty="0" smtClean="0">
                <a:solidFill>
                  <a:srgbClr val="FFFF00"/>
                </a:solidFill>
              </a:rPr>
              <a:t>ixed orientation matrix</a:t>
            </a:r>
            <a:endParaRPr lang="nl-N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Standard deviations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94200871"/>
              </p:ext>
            </p:extLst>
          </p:nvPr>
        </p:nvGraphicFramePr>
        <p:xfrm>
          <a:off x="1547664" y="1844824"/>
          <a:ext cx="6171887" cy="426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2060848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I/</a:t>
            </a:r>
            <a:r>
              <a:rPr lang="el-GR" sz="2400" b="1" dirty="0" smtClean="0">
                <a:solidFill>
                  <a:schemeClr val="bg1">
                    <a:lumMod val="95000"/>
                  </a:schemeClr>
                </a:solidFill>
                <a:cs typeface="Calibri"/>
              </a:rPr>
              <a:t>σ</a:t>
            </a:r>
            <a:endParaRPr lang="nl-NL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621813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1.7 </a:t>
            </a:r>
            <a:r>
              <a:rPr lang="nl-NL" dirty="0" smtClean="0">
                <a:solidFill>
                  <a:schemeClr val="bg1"/>
                </a:solidFill>
                <a:latin typeface="Calibri"/>
                <a:cs typeface="Calibri"/>
              </a:rPr>
              <a:t>Å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3855" y="621813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2.5 </a:t>
            </a:r>
            <a:r>
              <a:rPr lang="nl-NL" dirty="0" smtClean="0">
                <a:solidFill>
                  <a:schemeClr val="bg1"/>
                </a:solidFill>
                <a:latin typeface="Calibri"/>
                <a:cs typeface="Calibri"/>
              </a:rPr>
              <a:t>Å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07704" y="6402799"/>
            <a:ext cx="12961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4010225" y="6402799"/>
            <a:ext cx="1425871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52120" y="6402799"/>
            <a:ext cx="21602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58497" y="6402799"/>
            <a:ext cx="20173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Reasons for archiving raw data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Allow</a:t>
            </a:r>
            <a:r>
              <a:rPr lang="nl-NL" dirty="0" smtClean="0">
                <a:solidFill>
                  <a:schemeClr val="bg1"/>
                </a:solidFill>
              </a:rPr>
              <a:t> reproducibility of scientific data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Safeguarding against error and fraud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Allow further research based on the experimental data and comparative studies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Allow future analysis with improved techniques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Provide example materials for teaching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7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Error model for standard deviations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Sadabs: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Mosflm/Scala: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d*Trek: similar to Sadabs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All use: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7487" y="1673947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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c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= K [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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+(g&lt;I&gt;)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]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1/2</a:t>
            </a:r>
            <a:endParaRPr lang="nl-NL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2378" y="5157776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</a:t>
            </a:r>
            <a:r>
              <a:rPr lang="en-GB" sz="2400" baseline="-25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=[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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(I</a:t>
            </a:r>
            <a:r>
              <a:rPr lang="en-GB" sz="2400" baseline="-25000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-&lt;I&gt;)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/(N-1)]</a:t>
            </a:r>
            <a:r>
              <a:rPr lang="en-GB" sz="2400" baseline="30000" dirty="0">
                <a:solidFill>
                  <a:schemeClr val="bg1"/>
                </a:solidFill>
                <a:latin typeface="Comic Sans MS" pitchFamily="66" charset="0"/>
              </a:rPr>
              <a:t>1/2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nl-NL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743" y="2168446"/>
            <a:ext cx="463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t</a:t>
            </a:r>
            <a:r>
              <a:rPr lang="nl-NL" sz="2400" dirty="0" smtClean="0">
                <a:solidFill>
                  <a:schemeClr val="bg1"/>
                </a:solidFill>
              </a:rPr>
              <a:t>ypically: K≈0.7-1.5 and g≈0.02-0.04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7689" y="1550837"/>
            <a:ext cx="87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gain</a:t>
            </a:r>
            <a:endParaRPr lang="nl-NL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19322"/>
              </p:ext>
            </p:extLst>
          </p:nvPr>
        </p:nvGraphicFramePr>
        <p:xfrm>
          <a:off x="3707904" y="2765779"/>
          <a:ext cx="35115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625400" imgH="279360" progId="Equation.3">
                  <p:embed/>
                </p:oleObj>
              </mc:Choice>
              <mc:Fallback>
                <p:oleObj name="Equation" r:id="rId3" imgW="16254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100000" contrast="2000"/>
                      </a:blip>
                      <a:stretch>
                        <a:fillRect/>
                      </a:stretch>
                    </p:blipFill>
                    <p:spPr>
                      <a:xfrm>
                        <a:off x="3707904" y="2765779"/>
                        <a:ext cx="3511550" cy="6032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905688"/>
              </p:ext>
            </p:extLst>
          </p:nvPr>
        </p:nvGraphicFramePr>
        <p:xfrm>
          <a:off x="2591377" y="5661049"/>
          <a:ext cx="20145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591377" y="5661049"/>
                        <a:ext cx="2014537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70517" y="5775646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s</a:t>
            </a:r>
            <a:r>
              <a:rPr lang="nl-NL" sz="2400" dirty="0" smtClean="0">
                <a:solidFill>
                  <a:schemeClr val="bg1"/>
                </a:solidFill>
              </a:rPr>
              <a:t>hould be 1.0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868737" cy="46860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Error model for standard deviations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229" y="630002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I/</a:t>
            </a:r>
            <a:r>
              <a:rPr lang="el-GR" sz="2400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Calibri"/>
                <a:cs typeface="Calibri"/>
              </a:rPr>
              <a:t>input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779" y="3438176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I/</a:t>
            </a:r>
            <a:r>
              <a:rPr lang="el-GR" sz="2400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lang="nl-NL" sz="2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Calibri"/>
                <a:cs typeface="Calibri"/>
              </a:rPr>
              <a:t>output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0299209"/>
              </p:ext>
            </p:extLst>
          </p:nvPr>
        </p:nvGraphicFramePr>
        <p:xfrm>
          <a:off x="-108520" y="932335"/>
          <a:ext cx="6552728" cy="278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0050712"/>
              </p:ext>
            </p:extLst>
          </p:nvPr>
        </p:nvGraphicFramePr>
        <p:xfrm>
          <a:off x="0" y="4005064"/>
          <a:ext cx="597666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B-factors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7536709"/>
              </p:ext>
            </p:extLst>
          </p:nvPr>
        </p:nvGraphicFramePr>
        <p:xfrm>
          <a:off x="4716016" y="2636912"/>
          <a:ext cx="4427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92280" y="1124744"/>
            <a:ext cx="997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EVAL</a:t>
            </a:r>
          </a:p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Mosflm</a:t>
            </a:r>
          </a:p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*Trek</a:t>
            </a:r>
          </a:p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Proteum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8971" y="1268760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6918971" y="1532789"/>
            <a:ext cx="144016" cy="14401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6918971" y="1796818"/>
            <a:ext cx="144016" cy="144016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6918971" y="2060848"/>
            <a:ext cx="144016" cy="144016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6660231" y="2829555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>
                    <a:lumMod val="95000"/>
                  </a:schemeClr>
                </a:solidFill>
              </a:rPr>
              <a:t>Difference</a:t>
            </a:r>
            <a:endParaRPr lang="nl-NL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6021288"/>
            <a:ext cx="425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Software: B-factors larger in d*Trek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Hardware: B-factors larger with Rigaku data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De-ice procedure in EVAL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b="266"/>
          <a:stretch>
            <a:fillRect/>
          </a:stretch>
        </p:blipFill>
        <p:spPr bwMode="auto">
          <a:xfrm>
            <a:off x="4319" y="1954035"/>
            <a:ext cx="2983505" cy="29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0738"/>
          <a:stretch>
            <a:fillRect/>
          </a:stretch>
        </p:blipFill>
        <p:spPr bwMode="auto">
          <a:xfrm>
            <a:off x="3032646" y="1972872"/>
            <a:ext cx="2907506" cy="29311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9821"/>
          <a:stretch>
            <a:fillRect/>
          </a:stretch>
        </p:blipFill>
        <p:spPr bwMode="auto">
          <a:xfrm>
            <a:off x="6035473" y="1972871"/>
            <a:ext cx="2907506" cy="29499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53540" y="7480300"/>
            <a:ext cx="389255" cy="246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>
                <a:effectLst/>
                <a:latin typeface="Times New Roman"/>
                <a:ea typeface="Times New Roman"/>
              </a:rPr>
              <a:t>a</a:t>
            </a:r>
            <a:endParaRPr lang="nl-NL" sz="110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01085" y="7480300"/>
            <a:ext cx="389255" cy="246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>
                <a:effectLst/>
                <a:latin typeface="Times New Roman"/>
                <a:ea typeface="Times New Roman"/>
              </a:rPr>
              <a:t>b</a:t>
            </a:r>
            <a:endParaRPr lang="nl-NL" sz="110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48630" y="7480300"/>
            <a:ext cx="389255" cy="246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100">
                <a:effectLst/>
                <a:latin typeface="Times New Roman"/>
                <a:ea typeface="Times New Roman"/>
              </a:rPr>
              <a:t>c</a:t>
            </a:r>
            <a:endParaRPr lang="nl-NL" sz="110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2959741" y="5100494"/>
            <a:ext cx="241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Crystal 2, data set 4DD2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432612"/>
            <a:ext cx="167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</a:rPr>
              <a:t>Raxis IV image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7176" y="1412776"/>
            <a:ext cx="23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</a:rPr>
              <a:t>Rejections in Sadabs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1965" y="1432612"/>
            <a:ext cx="228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</a:rPr>
              <a:t>After de-ice by EVAL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4935" y="5979875"/>
            <a:ext cx="672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>
                    <a:lumMod val="95000"/>
                  </a:schemeClr>
                </a:solidFill>
              </a:rPr>
              <a:t>Has surprisingly little effect on Rmerge, Rwork/Rfree</a:t>
            </a:r>
            <a:endParaRPr lang="nl-NL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25" y="296892"/>
            <a:ext cx="9144000" cy="608301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031393" y="2858342"/>
            <a:ext cx="1315574" cy="45719"/>
            <a:chOff x="5031393" y="2858342"/>
            <a:chExt cx="1315574" cy="45719"/>
          </a:xfrm>
        </p:grpSpPr>
        <p:sp>
          <p:nvSpPr>
            <p:cNvPr id="9" name="Oval 8"/>
            <p:cNvSpPr/>
            <p:nvPr/>
          </p:nvSpPr>
          <p:spPr>
            <a:xfrm>
              <a:off x="5031393" y="2858342"/>
              <a:ext cx="45719" cy="457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l 9"/>
            <p:cNvSpPr/>
            <p:nvPr/>
          </p:nvSpPr>
          <p:spPr>
            <a:xfrm>
              <a:off x="5190125" y="2858342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l 10"/>
            <p:cNvSpPr/>
            <p:nvPr/>
          </p:nvSpPr>
          <p:spPr>
            <a:xfrm>
              <a:off x="5348857" y="2858342"/>
              <a:ext cx="45719" cy="457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l 11"/>
            <p:cNvSpPr/>
            <p:nvPr/>
          </p:nvSpPr>
          <p:spPr>
            <a:xfrm>
              <a:off x="5507589" y="2858342"/>
              <a:ext cx="45719" cy="45719"/>
            </a:xfrm>
            <a:prstGeom prst="ellipse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l 12"/>
            <p:cNvSpPr/>
            <p:nvPr/>
          </p:nvSpPr>
          <p:spPr>
            <a:xfrm>
              <a:off x="5666321" y="285834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l 13"/>
            <p:cNvSpPr/>
            <p:nvPr/>
          </p:nvSpPr>
          <p:spPr>
            <a:xfrm>
              <a:off x="5825053" y="2858342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l 14"/>
            <p:cNvSpPr/>
            <p:nvPr/>
          </p:nvSpPr>
          <p:spPr>
            <a:xfrm>
              <a:off x="5983785" y="2858342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l 15"/>
            <p:cNvSpPr/>
            <p:nvPr/>
          </p:nvSpPr>
          <p:spPr>
            <a:xfrm>
              <a:off x="6142517" y="285834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6301248" y="2858342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55" y="2852936"/>
            <a:ext cx="108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Δ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/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σ</a:t>
            </a:r>
            <a:r>
              <a:rPr lang="nl-NL" sz="20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 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vs. 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  <a:sym typeface="Symbol"/>
              </a:rPr>
              <a:t>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7891" y="50742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|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Δ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/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σ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|&gt;3.0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980728"/>
            <a:ext cx="465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</a:rPr>
              <a:t>In ANY resolution regions can be defined were  reflections should be rejected.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0455" y="2483604"/>
            <a:ext cx="12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&lt;-Rmerge-&gt;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Conclusions 1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49048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952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Rigaku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datasets have larger errors when compared with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Bruker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datasets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which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could be due to the crystal not being very well fixed into position, possibly caused by vibrating instrument parts.</a:t>
            </a:r>
          </a:p>
          <a:p>
            <a:pPr marL="342900" indent="-342900" defTabSz="2952750">
              <a:buFont typeface="Arial" pitchFamily="34" charset="0"/>
              <a:buChar char="•"/>
              <a:defRPr/>
            </a:pPr>
            <a:endParaRPr lang="en-GB" sz="2000" i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defTabSz="2952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Wilson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B factors are significantly larger form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Rigaku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datasets compared to the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Bruker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datasets, with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Mosflm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and EVAL agreeing closely for all 11 datasets</a:t>
            </a:r>
            <a:r>
              <a:rPr lang="en-GB" sz="2000" i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sz="2000" i="1" dirty="0">
                <a:solidFill>
                  <a:schemeClr val="bg1">
                    <a:lumMod val="95000"/>
                  </a:schemeClr>
                </a:solidFill>
              </a:rPr>
            </a:br>
            <a:endParaRPr lang="en-GB" sz="2000" i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refined B factors are significantly larger for d*Trek. Meaning that the data processing software may be critical to the published ADP's of protein structures.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It seems that scaling programs can not reject reflections if all equivalents are equally affected by ice scattering. Apparently, this is not the case and most of the ice problems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Conclusions 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Picture of one image can help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Photo of instrument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Photo of crystal (if visible)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Standardized data format, e.g. CBF-imgCIF containing sufficient  meta data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Lossless data compression reduced disk space from 35 to 20 Gb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Software developers are invited to process our data</a:t>
            </a:r>
            <a:r>
              <a:rPr lang="nl-NL" sz="2200" dirty="0" smtClean="0">
                <a:solidFill>
                  <a:schemeClr val="bg1"/>
                </a:solidFill>
              </a:rPr>
              <a:t>:  </a:t>
            </a:r>
            <a:r>
              <a:rPr lang="nl-NL" sz="2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repository at University of Manchester, DOI registration for each data set. </a:t>
            </a:r>
            <a:endParaRPr lang="nl-NL" sz="26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l-NL" dirty="0" smtClean="0">
                <a:solidFill>
                  <a:schemeClr val="bg1"/>
                </a:solidFill>
                <a:cs typeface="Courier New" pitchFamily="49" charset="0"/>
              </a:rPr>
              <a:t>PDB depositions: </a:t>
            </a:r>
            <a:r>
              <a:rPr lang="nl-NL" sz="2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3TXB, 3TXD, 3TXE, 3TXE, 3TXI, 3TXJ, 3TXK, 3TXF, 3TXG, 3TXH, 4DD0, 4DD2, 4DD3, 4DD9, 4DDA, 4DDB, 4DD1, 4DD4, 4DD6, 4DD7, 4DDC</a:t>
            </a:r>
          </a:p>
          <a:p>
            <a:endParaRPr lang="nl-NL" sz="22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52534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Which data to store?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All data recorded at synchrotrons and home sources? 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On ccp4bb we have seen estimates of 400,000 data sets of 4 Gb each, so some 1,600 Tb per year, which would cost 480,000- 1,600,000 $/year for long term storage world wide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Only data linked to publications or the PDB?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Only a fraction of the previous: 32 Tb per year and not more than 10,000 $/year</a:t>
            </a:r>
          </a:p>
          <a:p>
            <a:endParaRPr lang="nl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Where to store the data?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At the synchrotron facilities where most of the data are recorded? 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Or is the researcher responsible?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And the data from home sources?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Federated respositories, like TARDIS.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Transfer of data over the network is time consuming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Better leave the data where the are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Large band-width acces?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How should we store the data?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Meta data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Make sure  we can interpret the data correctly and that can we can reproduce the original work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Validation, cross checking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Only for those data associated with publications?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Standardization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Standard or well described format?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Compression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Can we accept lossy data compression?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Pilot study on exchanging raw data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Data of 11 lysozyme crystals, co-crystallized with cisplatin, carboplatin, DMSO and NAG, were recorded in Manchester, on two different diffractometers, originally processed with the equipment’s built-in software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Systematic differences between the refined structures, in particular between B-factors, prompted for further study using the same integration software for all data</a:t>
            </a:r>
          </a:p>
        </p:txBody>
      </p:sp>
    </p:spTree>
    <p:extLst>
      <p:ext uri="{BB962C8B-B14F-4D97-AF65-F5344CB8AC3E}">
        <p14:creationId xmlns:p14="http://schemas.microsoft.com/office/powerpoint/2010/main" val="13912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...pilot study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EVAL, developed in Utrecht, could do the job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Data were transferred from Manchester to Utrecht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35.3 Gb of uncompressed data. Transfer took 30 hours, spread over several days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Data were compressed in Utrecht, using ncompress (lossless data compression with LZW algorithm) to 20 Gb, and can readily be read with EVAL software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The data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Rigaku Micromax-007 R-axis IV image plate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</a:rPr>
              <a:t>4 crystals ~1.7 </a:t>
            </a:r>
            <a:r>
              <a:rPr lang="nl-NL" dirty="0" smtClean="0">
                <a:solidFill>
                  <a:srgbClr val="FFFF00"/>
                </a:solidFill>
                <a:cs typeface="Calibri"/>
              </a:rPr>
              <a:t>Å and 2 crystals ~2.5 Å resolution; redundancy 12-25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  <a:cs typeface="Calibri"/>
              </a:rPr>
              <a:t>One image 18/9 Mb uncompressed/compressed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  <a:cs typeface="Calibri"/>
              </a:rPr>
              <a:t>1</a:t>
            </a:r>
            <a:r>
              <a:rPr lang="nl-NL" b="1" dirty="0" smtClean="0">
                <a:solidFill>
                  <a:srgbClr val="FFFF00"/>
                </a:solidFill>
                <a:cs typeface="Times New Roman"/>
              </a:rPr>
              <a:t>°</a:t>
            </a:r>
            <a:r>
              <a:rPr lang="nl-NL" dirty="0" smtClean="0">
                <a:solidFill>
                  <a:srgbClr val="FFFF00"/>
                </a:solidFill>
                <a:cs typeface="Times New Roman"/>
              </a:rPr>
              <a:t> rotation per frame, only </a:t>
            </a:r>
            <a:r>
              <a:rPr lang="nl-NL" dirty="0" smtClean="0">
                <a:solidFill>
                  <a:srgbClr val="FFFF00"/>
                </a:solidFill>
                <a:cs typeface="Times New Roman"/>
                <a:sym typeface="Symbol"/>
              </a:rPr>
              <a:t>-scans</a:t>
            </a:r>
            <a:endParaRPr lang="nl-NL" dirty="0" smtClean="0">
              <a:solidFill>
                <a:srgbClr val="FFFF00"/>
              </a:solidFill>
              <a:cs typeface="Calibri"/>
            </a:endParaRPr>
          </a:p>
          <a:p>
            <a:r>
              <a:rPr lang="nl-NL" dirty="0" smtClean="0">
                <a:solidFill>
                  <a:schemeClr val="bg1"/>
                </a:solidFill>
                <a:cs typeface="Calibri"/>
              </a:rPr>
              <a:t>Bruker Microstar Pt135 CCD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  <a:cs typeface="Calibri"/>
              </a:rPr>
              <a:t>5 crystals ~1.7 Å resolution; redundancy 5-31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  <a:cs typeface="Calibri"/>
              </a:rPr>
              <a:t>One image 1.1/0.8 Mb</a:t>
            </a:r>
          </a:p>
          <a:p>
            <a:pPr lvl="1"/>
            <a:r>
              <a:rPr lang="nl-NL" dirty="0" smtClean="0">
                <a:solidFill>
                  <a:srgbClr val="FFFF00"/>
                </a:solidFill>
                <a:cs typeface="Calibri"/>
              </a:rPr>
              <a:t>0.5</a:t>
            </a:r>
            <a:r>
              <a:rPr lang="nl-NL" b="1" dirty="0" smtClean="0">
                <a:solidFill>
                  <a:srgbClr val="FFFF00"/>
                </a:solidFill>
                <a:cs typeface="Times New Roman"/>
              </a:rPr>
              <a:t>°</a:t>
            </a:r>
            <a:r>
              <a:rPr lang="nl-NL" dirty="0" smtClean="0">
                <a:solidFill>
                  <a:srgbClr val="FFFF00"/>
                </a:solidFill>
                <a:cs typeface="Times New Roman"/>
              </a:rPr>
              <a:t> rotation per frame, </a:t>
            </a:r>
            <a:r>
              <a:rPr lang="nl-NL" dirty="0" smtClean="0">
                <a:solidFill>
                  <a:srgbClr val="FFFF00"/>
                </a:solidFill>
                <a:cs typeface="Times New Roman"/>
                <a:sym typeface="Symbol"/>
              </a:rPr>
              <a:t>- and -scans</a:t>
            </a:r>
            <a:endParaRPr lang="nl-NL" dirty="0" smtClean="0">
              <a:solidFill>
                <a:srgbClr val="FFFF00"/>
              </a:solidFill>
              <a:cs typeface="Times New Roman"/>
            </a:endParaRPr>
          </a:p>
          <a:p>
            <a:r>
              <a:rPr lang="nl-NL" dirty="0" smtClean="0">
                <a:solidFill>
                  <a:schemeClr val="bg1"/>
                </a:solidFill>
                <a:cs typeface="Times New Roman"/>
              </a:rPr>
              <a:t>Data sets vary between 0.5-3.1 Gb in size</a:t>
            </a:r>
            <a:endParaRPr lang="nl-NL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nl-NL" dirty="0" smtClean="0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nl-NL" dirty="0" smtClean="0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nl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Rigaku Micromax-007 R-axis IV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645222" cy="548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44824"/>
            <a:ext cx="3522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Single vertical rotation axis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Fixed detector orientation;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variable distance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Cu rotating anode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Confocal mirrors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1720</Words>
  <Application>Microsoft Office PowerPoint</Application>
  <PresentationFormat>On-screen Show (4:3)</PresentationFormat>
  <Paragraphs>423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Towards policy for archiving raw data for macromolecular crystallography: Experience gained with EVAL </vt:lpstr>
      <vt:lpstr>Reasons for archiving raw data</vt:lpstr>
      <vt:lpstr>Which data to store?</vt:lpstr>
      <vt:lpstr>Where to store the data?</vt:lpstr>
      <vt:lpstr>How should we store the data?</vt:lpstr>
      <vt:lpstr>Pilot study on exchanging raw data</vt:lpstr>
      <vt:lpstr>...pilot study</vt:lpstr>
      <vt:lpstr>The data</vt:lpstr>
      <vt:lpstr>Rigaku Micromax-007 R-axis IV</vt:lpstr>
      <vt:lpstr>Bruker Microstar Platinum135 CCD</vt:lpstr>
      <vt:lpstr>PowerPoint Presentation</vt:lpstr>
      <vt:lpstr>PowerPoint Presentation</vt:lpstr>
      <vt:lpstr>Issues of concern</vt:lpstr>
      <vt:lpstr>Data processing</vt:lpstr>
      <vt:lpstr>PowerPoint Presentation</vt:lpstr>
      <vt:lpstr>PowerPoint Presentation</vt:lpstr>
      <vt:lpstr>PowerPoint Presentation</vt:lpstr>
      <vt:lpstr>Accuracy of predicted reflection positions in EVAL</vt:lpstr>
      <vt:lpstr>Standard deviations</vt:lpstr>
      <vt:lpstr>Error model for standard deviations</vt:lpstr>
      <vt:lpstr>Error model for standard deviations</vt:lpstr>
      <vt:lpstr>B-factors</vt:lpstr>
      <vt:lpstr>De-ice procedure in EVAL</vt:lpstr>
      <vt:lpstr>PowerPoint Presentation</vt:lpstr>
      <vt:lpstr>Conclusions 1</vt:lpstr>
      <vt:lpstr>Conclusions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policy for archiving raw data for macromolecular crystallography: Experience gained with EVAL</dc:title>
  <dc:creator>Loes</dc:creator>
  <cp:lastModifiedBy>Loes</cp:lastModifiedBy>
  <cp:revision>59</cp:revision>
  <dcterms:created xsi:type="dcterms:W3CDTF">2012-08-01T10:32:15Z</dcterms:created>
  <dcterms:modified xsi:type="dcterms:W3CDTF">2012-08-04T13:35:53Z</dcterms:modified>
</cp:coreProperties>
</file>