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26"/>
  </p:notesMasterIdLst>
  <p:sldIdLst>
    <p:sldId id="301" r:id="rId2"/>
    <p:sldId id="322" r:id="rId3"/>
    <p:sldId id="323" r:id="rId4"/>
    <p:sldId id="324" r:id="rId5"/>
    <p:sldId id="325" r:id="rId6"/>
    <p:sldId id="326" r:id="rId7"/>
    <p:sldId id="327" r:id="rId8"/>
    <p:sldId id="318" r:id="rId9"/>
    <p:sldId id="321" r:id="rId10"/>
    <p:sldId id="319" r:id="rId11"/>
    <p:sldId id="320" r:id="rId12"/>
    <p:sldId id="302" r:id="rId13"/>
    <p:sldId id="306" r:id="rId14"/>
    <p:sldId id="303" r:id="rId15"/>
    <p:sldId id="309" r:id="rId16"/>
    <p:sldId id="308" r:id="rId17"/>
    <p:sldId id="307" r:id="rId18"/>
    <p:sldId id="311" r:id="rId19"/>
    <p:sldId id="312" r:id="rId20"/>
    <p:sldId id="314" r:id="rId21"/>
    <p:sldId id="316" r:id="rId22"/>
    <p:sldId id="315" r:id="rId23"/>
    <p:sldId id="313" r:id="rId24"/>
    <p:sldId id="317" r:id="rId25"/>
  </p:sldIdLst>
  <p:sldSz cx="9907588" cy="6858000"/>
  <p:notesSz cx="6854825" cy="9752013"/>
  <p:defaultTextStyle>
    <a:defPPr>
      <a:defRPr lang="en-GB"/>
    </a:defPPr>
    <a:lvl1pPr algn="l" defTabSz="449263" rtl="0" eaLnBrk="0" fontAlgn="base" hangingPunct="0">
      <a:spcBef>
        <a:spcPct val="0"/>
      </a:spcBef>
      <a:spcAft>
        <a:spcPct val="0"/>
      </a:spcAft>
      <a:defRPr sz="2400" kern="1200">
        <a:solidFill>
          <a:schemeClr val="bg1"/>
        </a:solidFill>
        <a:latin typeface="Times New Roman" pitchFamily="18" charset="0"/>
        <a:ea typeface="+mn-ea"/>
        <a:cs typeface="DejaVu Sans" pitchFamily="34" charset="0"/>
      </a:defRPr>
    </a:lvl1pPr>
    <a:lvl2pPr marL="733425" indent="-276225" algn="l" defTabSz="449263" rtl="0" eaLnBrk="0" fontAlgn="base" hangingPunct="0">
      <a:spcBef>
        <a:spcPct val="0"/>
      </a:spcBef>
      <a:spcAft>
        <a:spcPct val="0"/>
      </a:spcAft>
      <a:defRPr sz="2400" kern="1200">
        <a:solidFill>
          <a:schemeClr val="bg1"/>
        </a:solidFill>
        <a:latin typeface="Times New Roman" pitchFamily="18" charset="0"/>
        <a:ea typeface="+mn-ea"/>
        <a:cs typeface="DejaVu Sans" pitchFamily="34" charset="0"/>
      </a:defRPr>
    </a:lvl2pPr>
    <a:lvl3pPr marL="1143000" indent="-228600" algn="l" defTabSz="449263" rtl="0" eaLnBrk="0" fontAlgn="base" hangingPunct="0">
      <a:spcBef>
        <a:spcPct val="0"/>
      </a:spcBef>
      <a:spcAft>
        <a:spcPct val="0"/>
      </a:spcAft>
      <a:defRPr sz="2400" kern="1200">
        <a:solidFill>
          <a:schemeClr val="bg1"/>
        </a:solidFill>
        <a:latin typeface="Times New Roman" pitchFamily="18" charset="0"/>
        <a:ea typeface="+mn-ea"/>
        <a:cs typeface="DejaVu Sans" pitchFamily="34" charset="0"/>
      </a:defRPr>
    </a:lvl3pPr>
    <a:lvl4pPr marL="1600200" indent="-228600" algn="l" defTabSz="449263" rtl="0" eaLnBrk="0" fontAlgn="base" hangingPunct="0">
      <a:spcBef>
        <a:spcPct val="0"/>
      </a:spcBef>
      <a:spcAft>
        <a:spcPct val="0"/>
      </a:spcAft>
      <a:defRPr sz="2400" kern="1200">
        <a:solidFill>
          <a:schemeClr val="bg1"/>
        </a:solidFill>
        <a:latin typeface="Times New Roman" pitchFamily="18" charset="0"/>
        <a:ea typeface="+mn-ea"/>
        <a:cs typeface="DejaVu Sans" pitchFamily="34" charset="0"/>
      </a:defRPr>
    </a:lvl4pPr>
    <a:lvl5pPr marL="2057400" indent="-228600" algn="l" defTabSz="449263" rtl="0" eaLnBrk="0" fontAlgn="base" hangingPunct="0">
      <a:spcBef>
        <a:spcPct val="0"/>
      </a:spcBef>
      <a:spcAft>
        <a:spcPct val="0"/>
      </a:spcAft>
      <a:defRPr sz="2400" kern="1200">
        <a:solidFill>
          <a:schemeClr val="bg1"/>
        </a:solidFill>
        <a:latin typeface="Times New Roman" pitchFamily="18" charset="0"/>
        <a:ea typeface="+mn-ea"/>
        <a:cs typeface="DejaVu Sans" pitchFamily="34" charset="0"/>
      </a:defRPr>
    </a:lvl5pPr>
    <a:lvl6pPr marL="2286000" algn="l" defTabSz="914400" rtl="0" eaLnBrk="1" latinLnBrk="0" hangingPunct="1">
      <a:defRPr sz="2400" kern="1200">
        <a:solidFill>
          <a:schemeClr val="bg1"/>
        </a:solidFill>
        <a:latin typeface="Times New Roman" pitchFamily="18" charset="0"/>
        <a:ea typeface="+mn-ea"/>
        <a:cs typeface="DejaVu Sans" pitchFamily="34" charset="0"/>
      </a:defRPr>
    </a:lvl6pPr>
    <a:lvl7pPr marL="2743200" algn="l" defTabSz="914400" rtl="0" eaLnBrk="1" latinLnBrk="0" hangingPunct="1">
      <a:defRPr sz="2400" kern="1200">
        <a:solidFill>
          <a:schemeClr val="bg1"/>
        </a:solidFill>
        <a:latin typeface="Times New Roman" pitchFamily="18" charset="0"/>
        <a:ea typeface="+mn-ea"/>
        <a:cs typeface="DejaVu Sans" pitchFamily="34" charset="0"/>
      </a:defRPr>
    </a:lvl7pPr>
    <a:lvl8pPr marL="3200400" algn="l" defTabSz="914400" rtl="0" eaLnBrk="1" latinLnBrk="0" hangingPunct="1">
      <a:defRPr sz="2400" kern="1200">
        <a:solidFill>
          <a:schemeClr val="bg1"/>
        </a:solidFill>
        <a:latin typeface="Times New Roman" pitchFamily="18" charset="0"/>
        <a:ea typeface="+mn-ea"/>
        <a:cs typeface="DejaVu Sans" pitchFamily="34" charset="0"/>
      </a:defRPr>
    </a:lvl8pPr>
    <a:lvl9pPr marL="3657600" algn="l" defTabSz="914400" rtl="0" eaLnBrk="1" latinLnBrk="0" hangingPunct="1">
      <a:defRPr sz="2400" kern="1200">
        <a:solidFill>
          <a:schemeClr val="bg1"/>
        </a:solidFill>
        <a:latin typeface="Times New Roman" pitchFamily="18" charset="0"/>
        <a:ea typeface="+mn-ea"/>
        <a:cs typeface="DejaVu Sans"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guide id="3">
          <p15:clr>
            <a:srgbClr val="A4A3A4"/>
          </p15:clr>
        </p15:guide>
        <p15:guide id="4" orient="horz" pos="1616">
          <p15:clr>
            <a:srgbClr val="A4A3A4"/>
          </p15:clr>
        </p15:guide>
        <p15:guide id="5" pos="807">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800000"/>
    <a:srgbClr val="43260A"/>
    <a:srgbClr val="3E6539"/>
    <a:srgbClr val="76A25E"/>
    <a:srgbClr val="6DA25E"/>
    <a:srgbClr val="970A07"/>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661" autoAdjust="0"/>
  </p:normalViewPr>
  <p:slideViewPr>
    <p:cSldViewPr>
      <p:cViewPr varScale="1">
        <p:scale>
          <a:sx n="123" d="100"/>
          <a:sy n="123" d="100"/>
        </p:scale>
        <p:origin x="-882" y="-108"/>
      </p:cViewPr>
      <p:guideLst>
        <p:guide orient="horz" pos="2160"/>
        <p:guide orient="horz" pos="1616"/>
        <p:guide pos="2880"/>
        <p:guide/>
        <p:guide pos="807"/>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AutoShape 1"/>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36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71" name="AutoShape 2"/>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72" name="AutoShape 3"/>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73" name="AutoShape 4"/>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74" name="AutoShape 5"/>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75" name="AutoShape 6"/>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76" name="AutoShape 7"/>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77" name="AutoShape 8"/>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78" name="AutoShape 9"/>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79" name="AutoShape 10"/>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80" name="AutoShape 11"/>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81" name="AutoShape 12"/>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82" name="AutoShape 13"/>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83" name="AutoShape 14"/>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84" name="AutoShape 15"/>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85" name="AutoShape 16"/>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86" name="AutoShape 17"/>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87" name="AutoShape 18"/>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88" name="AutoShape 19"/>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89" name="AutoShape 20"/>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90" name="AutoShape 21"/>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91" name="AutoShape 22"/>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92" name="AutoShape 23"/>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93" name="AutoShape 24"/>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94" name="AutoShape 25"/>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95" name="AutoShape 26"/>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96" name="AutoShape 27"/>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97" name="AutoShape 28"/>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98" name="AutoShape 29"/>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399" name="AutoShape 30"/>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00" name="AutoShape 31"/>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01" name="AutoShape 32"/>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02" name="AutoShape 33"/>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03" name="AutoShape 34"/>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04" name="AutoShape 35"/>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05" name="AutoShape 36"/>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06" name="AutoShape 37"/>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07" name="AutoShape 38"/>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08" name="AutoShape 39"/>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09" name="AutoShape 40"/>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10" name="AutoShape 41"/>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11" name="AutoShape 42"/>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12" name="AutoShape 43"/>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13" name="AutoShape 44"/>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14" name="AutoShape 45"/>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15" name="AutoShape 46"/>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16" name="AutoShape 47"/>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17" name="AutoShape 48"/>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18" name="AutoShape 49"/>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19" name="AutoShape 50"/>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20" name="AutoShape 51"/>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21" name="AutoShape 52"/>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22" name="AutoShape 53"/>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23" name="AutoShape 54"/>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24" name="AutoShape 55"/>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25" name="AutoShape 56"/>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26" name="AutoShape 57"/>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27" name="AutoShape 58"/>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28" name="AutoShape 59"/>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29" name="AutoShape 60"/>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30" name="AutoShape 61"/>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31" name="AutoShape 62"/>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32" name="AutoShape 63"/>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33" name="AutoShape 64"/>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34" name="AutoShape 65"/>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35" name="AutoShape 66"/>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36" name="AutoShape 67"/>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37" name="AutoShape 68"/>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38" name="AutoShape 69"/>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39" name="AutoShape 70"/>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40" name="AutoShape 71"/>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41" name="AutoShape 72"/>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42" name="AutoShape 73"/>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43" name="AutoShape 74"/>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44" name="AutoShape 75"/>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45" name="AutoShape 76"/>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46" name="AutoShape 77"/>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47" name="AutoShape 78"/>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48" name="AutoShape 79"/>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49" name="AutoShape 80"/>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50" name="AutoShape 81"/>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51" name="AutoShape 82"/>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52" name="AutoShape 83"/>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53" name="AutoShape 84"/>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54" name="AutoShape 85"/>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55" name="AutoShape 86"/>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56" name="AutoShape 87"/>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57" name="AutoShape 88"/>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58" name="AutoShape 89"/>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59" name="AutoShape 90"/>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60" name="AutoShape 91"/>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61" name="AutoShape 92"/>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62" name="AutoShape 93"/>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63" name="AutoShape 94"/>
          <p:cNvSpPr>
            <a:spLocks noChangeArrowheads="1"/>
          </p:cNvSpPr>
          <p:nvPr/>
        </p:nvSpPr>
        <p:spPr bwMode="auto">
          <a:xfrm>
            <a:off x="0" y="0"/>
            <a:ext cx="6854825" cy="9752013"/>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64" name="AutoShape 95"/>
          <p:cNvSpPr>
            <a:spLocks noChangeArrowheads="1"/>
          </p:cNvSpPr>
          <p:nvPr/>
        </p:nvSpPr>
        <p:spPr bwMode="auto">
          <a:xfrm>
            <a:off x="0" y="0"/>
            <a:ext cx="6854825" cy="9752013"/>
          </a:xfrm>
          <a:prstGeom prst="roundRect">
            <a:avLst>
              <a:gd name="adj" fmla="val 23"/>
            </a:avLst>
          </a:prstGeom>
          <a:solidFill>
            <a:srgbClr val="FFFFFF">
              <a:alpha val="25098"/>
            </a:srgbClr>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65" name="AutoShape 96"/>
          <p:cNvSpPr>
            <a:spLocks noChangeArrowheads="1"/>
          </p:cNvSpPr>
          <p:nvPr/>
        </p:nvSpPr>
        <p:spPr bwMode="auto">
          <a:xfrm>
            <a:off x="0" y="0"/>
            <a:ext cx="6854825" cy="9752013"/>
          </a:xfrm>
          <a:prstGeom prst="roundRect">
            <a:avLst>
              <a:gd name="adj" fmla="val 23"/>
            </a:avLst>
          </a:prstGeom>
          <a:solidFill>
            <a:srgbClr val="FFFFFF">
              <a:alpha val="25098"/>
            </a:srgbClr>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66" name="AutoShape 97"/>
          <p:cNvSpPr>
            <a:spLocks noChangeArrowheads="1"/>
          </p:cNvSpPr>
          <p:nvPr/>
        </p:nvSpPr>
        <p:spPr bwMode="auto">
          <a:xfrm>
            <a:off x="0" y="0"/>
            <a:ext cx="6854825" cy="9752013"/>
          </a:xfrm>
          <a:prstGeom prst="roundRect">
            <a:avLst>
              <a:gd name="adj" fmla="val 23"/>
            </a:avLst>
          </a:prstGeom>
          <a:solidFill>
            <a:srgbClr val="FFFFFF">
              <a:alpha val="25098"/>
            </a:srgbClr>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67" name="AutoShape 98"/>
          <p:cNvSpPr>
            <a:spLocks noChangeArrowheads="1"/>
          </p:cNvSpPr>
          <p:nvPr/>
        </p:nvSpPr>
        <p:spPr bwMode="auto">
          <a:xfrm>
            <a:off x="0" y="0"/>
            <a:ext cx="6854825" cy="9752013"/>
          </a:xfrm>
          <a:prstGeom prst="roundRect">
            <a:avLst>
              <a:gd name="adj" fmla="val 23"/>
            </a:avLst>
          </a:prstGeom>
          <a:solidFill>
            <a:srgbClr val="FFFFFF">
              <a:alpha val="25098"/>
            </a:srgbClr>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68" name="AutoShape 99"/>
          <p:cNvSpPr>
            <a:spLocks noChangeArrowheads="1"/>
          </p:cNvSpPr>
          <p:nvPr/>
        </p:nvSpPr>
        <p:spPr bwMode="auto">
          <a:xfrm>
            <a:off x="0" y="0"/>
            <a:ext cx="6854825" cy="9752013"/>
          </a:xfrm>
          <a:prstGeom prst="roundRect">
            <a:avLst>
              <a:gd name="adj" fmla="val 23"/>
            </a:avLst>
          </a:prstGeom>
          <a:solidFill>
            <a:srgbClr val="FFFFFF">
              <a:alpha val="25098"/>
            </a:srgbClr>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69" name="AutoShape 100"/>
          <p:cNvSpPr>
            <a:spLocks noChangeArrowheads="1"/>
          </p:cNvSpPr>
          <p:nvPr/>
        </p:nvSpPr>
        <p:spPr bwMode="auto">
          <a:xfrm>
            <a:off x="0" y="0"/>
            <a:ext cx="6854825" cy="9752013"/>
          </a:xfrm>
          <a:prstGeom prst="roundRect">
            <a:avLst>
              <a:gd name="adj" fmla="val 23"/>
            </a:avLst>
          </a:prstGeom>
          <a:solidFill>
            <a:srgbClr val="FFFFFF">
              <a:alpha val="25098"/>
            </a:srgbClr>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70" name="Text Box 101"/>
          <p:cNvSpPr txBox="1">
            <a:spLocks noChangeArrowheads="1"/>
          </p:cNvSpPr>
          <p:nvPr/>
        </p:nvSpPr>
        <p:spPr bwMode="auto">
          <a:xfrm>
            <a:off x="11113" y="-22225"/>
            <a:ext cx="2933700"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71" name="Text Box 102"/>
          <p:cNvSpPr txBox="1">
            <a:spLocks noChangeArrowheads="1"/>
          </p:cNvSpPr>
          <p:nvPr/>
        </p:nvSpPr>
        <p:spPr bwMode="auto">
          <a:xfrm>
            <a:off x="3892550" y="-22225"/>
            <a:ext cx="2933700"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8472" name="Rectangle 103"/>
          <p:cNvSpPr>
            <a:spLocks noGrp="1" noRot="1" noChangeAspect="1" noChangeArrowheads="1"/>
          </p:cNvSpPr>
          <p:nvPr>
            <p:ph type="sldImg"/>
          </p:nvPr>
        </p:nvSpPr>
        <p:spPr bwMode="auto">
          <a:xfrm>
            <a:off x="769938" y="739775"/>
            <a:ext cx="5154612" cy="3521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3176" name="Rectangle 104"/>
          <p:cNvSpPr>
            <a:spLocks noGrp="1" noChangeArrowheads="1"/>
          </p:cNvSpPr>
          <p:nvPr>
            <p:ph type="body"/>
          </p:nvPr>
        </p:nvSpPr>
        <p:spPr bwMode="auto">
          <a:xfrm>
            <a:off x="942975" y="4648200"/>
            <a:ext cx="4808538" cy="4208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en-US" noProof="0" smtClean="0"/>
          </a:p>
        </p:txBody>
      </p:sp>
      <p:sp>
        <p:nvSpPr>
          <p:cNvPr id="58474" name="Text Box 105"/>
          <p:cNvSpPr txBox="1">
            <a:spLocks noChangeArrowheads="1"/>
          </p:cNvSpPr>
          <p:nvPr/>
        </p:nvSpPr>
        <p:spPr bwMode="auto">
          <a:xfrm>
            <a:off x="11113" y="9244013"/>
            <a:ext cx="2933700"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3178" name="Rectangle 106"/>
          <p:cNvSpPr>
            <a:spLocks noGrp="1" noChangeArrowheads="1"/>
          </p:cNvSpPr>
          <p:nvPr>
            <p:ph type="sldNum"/>
          </p:nvPr>
        </p:nvSpPr>
        <p:spPr bwMode="auto">
          <a:xfrm>
            <a:off x="3892550" y="9244013"/>
            <a:ext cx="2790825"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720" tIns="0" rIns="18720" bIns="0" numCol="1" anchor="b" anchorCtr="0" compatLnSpc="1">
            <a:prstTxWarp prst="textNoShape">
              <a:avLst/>
            </a:prstTxWarp>
          </a:bodyPr>
          <a:lstStyle>
            <a:lvl1pPr algn="r" eaLnBrk="1" hangingPunct="1">
              <a:lnSpc>
                <a:spcPct val="93000"/>
              </a:lnSpc>
              <a:buClr>
                <a:srgbClr val="000000"/>
              </a:buClr>
              <a:buSzPct val="100000"/>
              <a:buFont typeface="Times New Roman" pitchFamily="18" charset="0"/>
              <a:buNone/>
              <a:tabLst>
                <a:tab pos="723900" algn="l"/>
                <a:tab pos="1447800" algn="l"/>
                <a:tab pos="2171700" algn="l"/>
              </a:tabLst>
              <a:defRPr sz="1000" i="1">
                <a:solidFill>
                  <a:srgbClr val="000000"/>
                </a:solidFill>
                <a:ea typeface="Arial Unicode MS" pitchFamily="34" charset="-128"/>
                <a:cs typeface="Arial Unicode MS" pitchFamily="34" charset="-128"/>
              </a:defRPr>
            </a:lvl1pPr>
          </a:lstStyle>
          <a:p>
            <a:pPr>
              <a:defRPr/>
            </a:pPr>
            <a:fld id="{29B2A699-DD2E-4912-8B56-E34DC7369B7A}" type="slidenum">
              <a:rPr lang="en-GB" altLang="en-US"/>
              <a:pPr>
                <a:defRPr/>
              </a:pPr>
              <a:t>‹#›</a:t>
            </a:fld>
            <a:endParaRPr lang="en-GB" altLang="en-US"/>
          </a:p>
        </p:txBody>
      </p:sp>
    </p:spTree>
    <p:extLst>
      <p:ext uri="{BB962C8B-B14F-4D97-AF65-F5344CB8AC3E}">
        <p14:creationId xmlns:p14="http://schemas.microsoft.com/office/powerpoint/2010/main" val="1627471150"/>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106"/>
          <p:cNvSpPr>
            <a:spLocks noGrp="1" noChangeArrowheads="1"/>
          </p:cNvSpPr>
          <p:nvPr>
            <p:ph type="sldNum" sz="quarter"/>
          </p:nvPr>
        </p:nvSpPr>
        <p:spPr>
          <a:noFill/>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pPr>
            <a:fld id="{232DDAB3-B381-450F-9924-FC8AB8ED8CF1}" type="slidenum">
              <a:rPr lang="en-GB" altLang="en-US" sz="1000" smtClean="0">
                <a:ea typeface="DejaVu Sans" pitchFamily="34" charset="0"/>
              </a:rPr>
              <a:pPr>
                <a:spcBef>
                  <a:spcPct val="0"/>
                </a:spcBef>
              </a:pPr>
              <a:t>1</a:t>
            </a:fld>
            <a:endParaRPr lang="en-GB" altLang="en-US" sz="1000" smtClean="0">
              <a:ea typeface="DejaVu Sans" pitchFamily="34" charset="0"/>
            </a:endParaRPr>
          </a:p>
        </p:txBody>
      </p:sp>
      <p:sp>
        <p:nvSpPr>
          <p:cNvPr id="59395" name="Text Box 1"/>
          <p:cNvSpPr txBox="1">
            <a:spLocks noChangeArrowheads="1"/>
          </p:cNvSpPr>
          <p:nvPr/>
        </p:nvSpPr>
        <p:spPr bwMode="auto">
          <a:xfrm>
            <a:off x="3892550" y="9244013"/>
            <a:ext cx="2836863" cy="417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0F599BA2-9AD3-48B7-84E2-529E315BAD16}" type="slidenum">
              <a:rPr lang="en-GB" altLang="en-US" sz="1000" i="1"/>
              <a:pPr algn="r" eaLnBrk="1" hangingPunct="1">
                <a:lnSpc>
                  <a:spcPct val="93000"/>
                </a:lnSpc>
                <a:spcBef>
                  <a:spcPct val="0"/>
                </a:spcBef>
              </a:pPr>
              <a:t>1</a:t>
            </a:fld>
            <a:endParaRPr lang="en-GB" altLang="en-US" sz="1000" i="1"/>
          </a:p>
        </p:txBody>
      </p:sp>
      <p:sp>
        <p:nvSpPr>
          <p:cNvPr id="59396" name="Text Box 2"/>
          <p:cNvSpPr txBox="1">
            <a:spLocks noChangeArrowheads="1"/>
          </p:cNvSpPr>
          <p:nvPr/>
        </p:nvSpPr>
        <p:spPr bwMode="auto">
          <a:xfrm>
            <a:off x="3892550" y="9244013"/>
            <a:ext cx="2860675" cy="44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64061195-04D1-4F05-A68F-A83CB5A9D6E3}" type="slidenum">
              <a:rPr lang="en-GB" altLang="en-US" sz="1000" i="1"/>
              <a:pPr algn="r" eaLnBrk="1" hangingPunct="1">
                <a:lnSpc>
                  <a:spcPct val="93000"/>
                </a:lnSpc>
                <a:spcBef>
                  <a:spcPct val="0"/>
                </a:spcBef>
              </a:pPr>
              <a:t>1</a:t>
            </a:fld>
            <a:endParaRPr lang="en-GB" altLang="en-US" sz="1000" i="1"/>
          </a:p>
        </p:txBody>
      </p:sp>
      <p:sp>
        <p:nvSpPr>
          <p:cNvPr id="59397" name="Text Box 3"/>
          <p:cNvSpPr txBox="1">
            <a:spLocks noChangeArrowheads="1"/>
          </p:cNvSpPr>
          <p:nvPr/>
        </p:nvSpPr>
        <p:spPr bwMode="auto">
          <a:xfrm>
            <a:off x="3892550" y="9244013"/>
            <a:ext cx="2933700"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3C61404F-CAED-44A4-BB71-2249D24AC1B0}" type="slidenum">
              <a:rPr lang="en-GB" altLang="en-US" sz="1000" i="1"/>
              <a:pPr algn="r" eaLnBrk="1" hangingPunct="1">
                <a:lnSpc>
                  <a:spcPct val="93000"/>
                </a:lnSpc>
                <a:spcBef>
                  <a:spcPct val="0"/>
                </a:spcBef>
              </a:pPr>
              <a:t>1</a:t>
            </a:fld>
            <a:endParaRPr lang="en-GB" altLang="en-US" sz="1000" i="1"/>
          </a:p>
        </p:txBody>
      </p:sp>
      <p:sp>
        <p:nvSpPr>
          <p:cNvPr id="59398" name="Text Box 4"/>
          <p:cNvSpPr txBox="1">
            <a:spLocks noChangeArrowheads="1"/>
          </p:cNvSpPr>
          <p:nvPr/>
        </p:nvSpPr>
        <p:spPr bwMode="auto">
          <a:xfrm>
            <a:off x="769938" y="739775"/>
            <a:ext cx="5313362" cy="3678238"/>
          </a:xfrm>
          <a:prstGeom prst="rect">
            <a:avLst/>
          </a:prstGeom>
          <a:solidFill>
            <a:srgbClr val="FFFFFF">
              <a:alpha val="25098"/>
            </a:srgbClr>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59399" name="Rectangle 5"/>
          <p:cNvSpPr>
            <a:spLocks noGrp="1" noChangeArrowheads="1"/>
          </p:cNvSpPr>
          <p:nvPr>
            <p:ph type="body"/>
          </p:nvPr>
        </p:nvSpPr>
        <p:spPr>
          <a:xfrm>
            <a:off x="942975" y="4648200"/>
            <a:ext cx="4810125" cy="4210050"/>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p>
        </p:txBody>
      </p:sp>
    </p:spTree>
    <p:extLst>
      <p:ext uri="{BB962C8B-B14F-4D97-AF65-F5344CB8AC3E}">
        <p14:creationId xmlns:p14="http://schemas.microsoft.com/office/powerpoint/2010/main" val="29110444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106"/>
          <p:cNvSpPr>
            <a:spLocks noGrp="1" noChangeArrowheads="1"/>
          </p:cNvSpPr>
          <p:nvPr>
            <p:ph type="sldNum" sz="quarter"/>
          </p:nvPr>
        </p:nvSpPr>
        <p:spPr>
          <a:noFill/>
        </p:spPr>
        <p:txBody>
          <a:bodyPr/>
          <a:lstStyle>
            <a:lvl1pPr>
              <a:spcBef>
                <a:spcPct val="30000"/>
              </a:spcBef>
              <a:buClr>
                <a:srgbClr val="000000"/>
              </a:buClr>
              <a:buSzPct val="100000"/>
              <a:buFont typeface="Times New Roman" pitchFamily="18" charset="0"/>
              <a:tabLst>
                <a:tab pos="710363" algn="l"/>
                <a:tab pos="1420726" algn="l"/>
                <a:tab pos="2131089" algn="l"/>
              </a:tabLst>
              <a:defRPr sz="1200">
                <a:solidFill>
                  <a:srgbClr val="000000"/>
                </a:solidFill>
                <a:latin typeface="Times New Roman" pitchFamily="18" charset="0"/>
              </a:defRPr>
            </a:lvl1pPr>
            <a:lvl2pPr marL="729057" indent="-280406">
              <a:spcBef>
                <a:spcPct val="30000"/>
              </a:spcBef>
              <a:buClr>
                <a:srgbClr val="000000"/>
              </a:buClr>
              <a:buSzPct val="100000"/>
              <a:buFont typeface="Times New Roman" pitchFamily="18" charset="0"/>
              <a:tabLst>
                <a:tab pos="710363" algn="l"/>
                <a:tab pos="1420726" algn="l"/>
                <a:tab pos="2131089"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10363" algn="l"/>
                <a:tab pos="1420726" algn="l"/>
                <a:tab pos="2131089"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10363" algn="l"/>
                <a:tab pos="1420726" algn="l"/>
                <a:tab pos="2131089"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10363" algn="l"/>
                <a:tab pos="1420726" algn="l"/>
                <a:tab pos="2131089" algn="l"/>
              </a:tabLst>
              <a:defRPr sz="1200">
                <a:solidFill>
                  <a:srgbClr val="000000"/>
                </a:solidFill>
                <a:latin typeface="Times New Roman" pitchFamily="18" charset="0"/>
              </a:defRPr>
            </a:lvl5pPr>
            <a:lvl6pPr marL="2467577" indent="-224325" defTabSz="440862" eaLnBrk="0" fontAlgn="base" hangingPunct="0">
              <a:spcBef>
                <a:spcPct val="30000"/>
              </a:spcBef>
              <a:spcAft>
                <a:spcPct val="0"/>
              </a:spcAft>
              <a:buClr>
                <a:srgbClr val="000000"/>
              </a:buClr>
              <a:buSzPct val="100000"/>
              <a:buFont typeface="Times New Roman" pitchFamily="18" charset="0"/>
              <a:tabLst>
                <a:tab pos="710363" algn="l"/>
                <a:tab pos="1420726" algn="l"/>
                <a:tab pos="2131089" algn="l"/>
              </a:tabLst>
              <a:defRPr sz="1200">
                <a:solidFill>
                  <a:srgbClr val="000000"/>
                </a:solidFill>
                <a:latin typeface="Times New Roman" pitchFamily="18" charset="0"/>
              </a:defRPr>
            </a:lvl6pPr>
            <a:lvl7pPr marL="2916227" indent="-224325" defTabSz="440862" eaLnBrk="0" fontAlgn="base" hangingPunct="0">
              <a:spcBef>
                <a:spcPct val="30000"/>
              </a:spcBef>
              <a:spcAft>
                <a:spcPct val="0"/>
              </a:spcAft>
              <a:buClr>
                <a:srgbClr val="000000"/>
              </a:buClr>
              <a:buSzPct val="100000"/>
              <a:buFont typeface="Times New Roman" pitchFamily="18" charset="0"/>
              <a:tabLst>
                <a:tab pos="710363" algn="l"/>
                <a:tab pos="1420726" algn="l"/>
                <a:tab pos="2131089" algn="l"/>
              </a:tabLst>
              <a:defRPr sz="1200">
                <a:solidFill>
                  <a:srgbClr val="000000"/>
                </a:solidFill>
                <a:latin typeface="Times New Roman" pitchFamily="18" charset="0"/>
              </a:defRPr>
            </a:lvl7pPr>
            <a:lvl8pPr marL="3364878" indent="-224325" defTabSz="440862" eaLnBrk="0" fontAlgn="base" hangingPunct="0">
              <a:spcBef>
                <a:spcPct val="30000"/>
              </a:spcBef>
              <a:spcAft>
                <a:spcPct val="0"/>
              </a:spcAft>
              <a:buClr>
                <a:srgbClr val="000000"/>
              </a:buClr>
              <a:buSzPct val="100000"/>
              <a:buFont typeface="Times New Roman" pitchFamily="18" charset="0"/>
              <a:tabLst>
                <a:tab pos="710363" algn="l"/>
                <a:tab pos="1420726" algn="l"/>
                <a:tab pos="2131089" algn="l"/>
              </a:tabLst>
              <a:defRPr sz="1200">
                <a:solidFill>
                  <a:srgbClr val="000000"/>
                </a:solidFill>
                <a:latin typeface="Times New Roman" pitchFamily="18" charset="0"/>
              </a:defRPr>
            </a:lvl8pPr>
            <a:lvl9pPr marL="3813528" indent="-224325" defTabSz="440862" eaLnBrk="0" fontAlgn="base" hangingPunct="0">
              <a:spcBef>
                <a:spcPct val="30000"/>
              </a:spcBef>
              <a:spcAft>
                <a:spcPct val="0"/>
              </a:spcAft>
              <a:buClr>
                <a:srgbClr val="000000"/>
              </a:buClr>
              <a:buSzPct val="100000"/>
              <a:buFont typeface="Times New Roman" pitchFamily="18" charset="0"/>
              <a:tabLst>
                <a:tab pos="710363" algn="l"/>
                <a:tab pos="1420726" algn="l"/>
                <a:tab pos="2131089" algn="l"/>
              </a:tabLst>
              <a:defRPr sz="1200">
                <a:solidFill>
                  <a:srgbClr val="000000"/>
                </a:solidFill>
                <a:latin typeface="Times New Roman" pitchFamily="18" charset="0"/>
              </a:defRPr>
            </a:lvl9pPr>
          </a:lstStyle>
          <a:p>
            <a:pPr>
              <a:spcBef>
                <a:spcPct val="0"/>
              </a:spcBef>
            </a:pPr>
            <a:fld id="{D8BDAADE-9D84-4666-BBC0-935A00FCB268}" type="slidenum">
              <a:rPr lang="en-GB" altLang="en-US" sz="1000">
                <a:ea typeface="DejaVu Sans" pitchFamily="34" charset="0"/>
              </a:rPr>
              <a:pPr>
                <a:spcBef>
                  <a:spcPct val="0"/>
                </a:spcBef>
              </a:pPr>
              <a:t>20</a:t>
            </a:fld>
            <a:endParaRPr lang="en-GB" altLang="en-US" sz="1000">
              <a:ea typeface="DejaVu Sans" pitchFamily="34" charset="0"/>
            </a:endParaRPr>
          </a:p>
        </p:txBody>
      </p:sp>
      <p:sp>
        <p:nvSpPr>
          <p:cNvPr id="62467" name="Text Box 1"/>
          <p:cNvSpPr txBox="1">
            <a:spLocks noChangeArrowheads="1"/>
          </p:cNvSpPr>
          <p:nvPr/>
        </p:nvSpPr>
        <p:spPr bwMode="auto">
          <a:xfrm>
            <a:off x="3892551" y="9244014"/>
            <a:ext cx="2836863" cy="417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370" tIns="0" rIns="1837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defTabSz="440862" fontAlgn="base">
              <a:lnSpc>
                <a:spcPct val="93000"/>
              </a:lnSpc>
              <a:spcBef>
                <a:spcPct val="0"/>
              </a:spcBef>
              <a:spcAft>
                <a:spcPct val="0"/>
              </a:spcAft>
            </a:pPr>
            <a:fld id="{6C040D8D-E4FA-4A02-A8A0-1A15D017F75E}" type="slidenum">
              <a:rPr lang="en-GB" altLang="en-US" sz="1000" i="1"/>
              <a:pPr algn="r" defTabSz="440862" fontAlgn="base">
                <a:lnSpc>
                  <a:spcPct val="93000"/>
                </a:lnSpc>
                <a:spcBef>
                  <a:spcPct val="0"/>
                </a:spcBef>
                <a:spcAft>
                  <a:spcPct val="0"/>
                </a:spcAft>
              </a:pPr>
              <a:t>20</a:t>
            </a:fld>
            <a:endParaRPr lang="en-GB" altLang="en-US" sz="1000" i="1"/>
          </a:p>
        </p:txBody>
      </p:sp>
      <p:sp>
        <p:nvSpPr>
          <p:cNvPr id="62468" name="Text Box 2"/>
          <p:cNvSpPr txBox="1">
            <a:spLocks noChangeArrowheads="1"/>
          </p:cNvSpPr>
          <p:nvPr/>
        </p:nvSpPr>
        <p:spPr bwMode="auto">
          <a:xfrm>
            <a:off x="3892551" y="9244014"/>
            <a:ext cx="2860675" cy="4413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370" tIns="0" rIns="1837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defTabSz="440862" fontAlgn="base">
              <a:lnSpc>
                <a:spcPct val="93000"/>
              </a:lnSpc>
              <a:spcBef>
                <a:spcPct val="0"/>
              </a:spcBef>
              <a:spcAft>
                <a:spcPct val="0"/>
              </a:spcAft>
            </a:pPr>
            <a:fld id="{9C606F5A-F016-48DF-B786-4D4C662E9A12}" type="slidenum">
              <a:rPr lang="en-GB" altLang="en-US" sz="1000" i="1"/>
              <a:pPr algn="r" defTabSz="440862" fontAlgn="base">
                <a:lnSpc>
                  <a:spcPct val="93000"/>
                </a:lnSpc>
                <a:spcBef>
                  <a:spcPct val="0"/>
                </a:spcBef>
                <a:spcAft>
                  <a:spcPct val="0"/>
                </a:spcAft>
              </a:pPr>
              <a:t>20</a:t>
            </a:fld>
            <a:endParaRPr lang="en-GB" altLang="en-US" sz="1000" i="1"/>
          </a:p>
        </p:txBody>
      </p:sp>
      <p:sp>
        <p:nvSpPr>
          <p:cNvPr id="62469" name="Text Box 3"/>
          <p:cNvSpPr txBox="1">
            <a:spLocks noChangeArrowheads="1"/>
          </p:cNvSpPr>
          <p:nvPr/>
        </p:nvSpPr>
        <p:spPr bwMode="auto">
          <a:xfrm>
            <a:off x="3892550" y="9244014"/>
            <a:ext cx="2933699"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370" tIns="0" rIns="1837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defTabSz="440862" fontAlgn="base">
              <a:lnSpc>
                <a:spcPct val="93000"/>
              </a:lnSpc>
              <a:spcBef>
                <a:spcPct val="0"/>
              </a:spcBef>
              <a:spcAft>
                <a:spcPct val="0"/>
              </a:spcAft>
            </a:pPr>
            <a:fld id="{F03F4754-5C89-49E6-B731-57AF675F6B41}" type="slidenum">
              <a:rPr lang="en-GB" altLang="en-US" sz="1000" i="1"/>
              <a:pPr algn="r" defTabSz="440862" fontAlgn="base">
                <a:lnSpc>
                  <a:spcPct val="93000"/>
                </a:lnSpc>
                <a:spcBef>
                  <a:spcPct val="0"/>
                </a:spcBef>
                <a:spcAft>
                  <a:spcPct val="0"/>
                </a:spcAft>
              </a:pPr>
              <a:t>20</a:t>
            </a:fld>
            <a:endParaRPr lang="en-GB" altLang="en-US" sz="1000" i="1"/>
          </a:p>
        </p:txBody>
      </p:sp>
      <p:sp>
        <p:nvSpPr>
          <p:cNvPr id="62470" name="Text Box 4"/>
          <p:cNvSpPr txBox="1">
            <a:spLocks noChangeArrowheads="1"/>
          </p:cNvSpPr>
          <p:nvPr/>
        </p:nvSpPr>
        <p:spPr bwMode="auto">
          <a:xfrm>
            <a:off x="769938" y="739777"/>
            <a:ext cx="5313362" cy="3678238"/>
          </a:xfrm>
          <a:prstGeom prst="rect">
            <a:avLst/>
          </a:prstGeom>
          <a:solidFill>
            <a:srgbClr val="FFFFFF">
              <a:alpha val="25098"/>
            </a:srgbClr>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9730" tIns="44865" rIns="89730" bIns="44865" anchor="ctr"/>
          <a:lstStyle/>
          <a:p>
            <a:pPr defTabSz="440862" fontAlgn="base">
              <a:spcBef>
                <a:spcPct val="0"/>
              </a:spcBef>
              <a:spcAft>
                <a:spcPct val="0"/>
              </a:spcAft>
              <a:buClr>
                <a:srgbClr val="000000"/>
              </a:buClr>
              <a:buSzPct val="100000"/>
            </a:pPr>
            <a:endParaRPr lang="en-US" altLang="en-US" sz="2400">
              <a:solidFill>
                <a:prstClr val="white"/>
              </a:solidFill>
              <a:latin typeface="Times New Roman" pitchFamily="18" charset="0"/>
            </a:endParaRPr>
          </a:p>
        </p:txBody>
      </p:sp>
      <p:sp>
        <p:nvSpPr>
          <p:cNvPr id="62471" name="Text Box 5"/>
          <p:cNvSpPr>
            <a:spLocks noGrp="1" noChangeArrowheads="1"/>
          </p:cNvSpPr>
          <p:nvPr>
            <p:ph type="body"/>
          </p:nvPr>
        </p:nvSpPr>
        <p:spPr>
          <a:xfrm>
            <a:off x="942975" y="4648202"/>
            <a:ext cx="4967288" cy="4367212"/>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790" tIns="44512" rIns="90790" bIns="44512"/>
          <a:lstStyle/>
          <a:p>
            <a:pPr>
              <a:lnSpc>
                <a:spcPct val="93000"/>
              </a:lnSpc>
              <a:spcBef>
                <a:spcPts val="442"/>
              </a:spcBef>
              <a:tabLst>
                <a:tab pos="0" algn="l"/>
                <a:tab pos="439303" algn="l"/>
                <a:tab pos="880165" algn="l"/>
                <a:tab pos="1321026" algn="l"/>
                <a:tab pos="1761888" algn="l"/>
                <a:tab pos="2202749" algn="l"/>
                <a:tab pos="2643610" algn="l"/>
                <a:tab pos="3084471" algn="l"/>
                <a:tab pos="3525333" algn="l"/>
                <a:tab pos="3966194" algn="l"/>
                <a:tab pos="4407056" algn="l"/>
                <a:tab pos="4847916" algn="l"/>
                <a:tab pos="5288778" algn="l"/>
                <a:tab pos="5729639" algn="l"/>
                <a:tab pos="6170501" algn="l"/>
                <a:tab pos="6611362" algn="l"/>
                <a:tab pos="7052223" algn="l"/>
                <a:tab pos="7493084" algn="l"/>
                <a:tab pos="7933946" algn="l"/>
                <a:tab pos="8374807" algn="l"/>
                <a:tab pos="8815669" algn="l"/>
              </a:tabLst>
            </a:pPr>
            <a:endParaRPr lang="en-GB" altLang="en-US" dirty="0" smtClean="0">
              <a:latin typeface="Arial" charset="0"/>
              <a:cs typeface="DejaVu Sans" pitchFamily="34" charset="0"/>
            </a:endParaRPr>
          </a:p>
        </p:txBody>
      </p:sp>
    </p:spTree>
    <p:extLst>
      <p:ext uri="{BB962C8B-B14F-4D97-AF65-F5344CB8AC3E}">
        <p14:creationId xmlns:p14="http://schemas.microsoft.com/office/powerpoint/2010/main" val="40231171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106"/>
          <p:cNvSpPr>
            <a:spLocks noGrp="1" noChangeArrowheads="1"/>
          </p:cNvSpPr>
          <p:nvPr>
            <p:ph type="sldNum" sz="quarter"/>
          </p:nvPr>
        </p:nvSpPr>
        <p:spPr>
          <a:noFill/>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pPr>
            <a:fld id="{D8BDAADE-9D84-4666-BBC0-935A00FCB268}" type="slidenum">
              <a:rPr lang="en-GB" altLang="en-US" sz="1000" smtClean="0">
                <a:ea typeface="DejaVu Sans" pitchFamily="34" charset="0"/>
              </a:rPr>
              <a:pPr>
                <a:spcBef>
                  <a:spcPct val="0"/>
                </a:spcBef>
              </a:pPr>
              <a:t>21</a:t>
            </a:fld>
            <a:endParaRPr lang="en-GB" altLang="en-US" sz="1000" smtClean="0">
              <a:ea typeface="DejaVu Sans" pitchFamily="34" charset="0"/>
            </a:endParaRPr>
          </a:p>
        </p:txBody>
      </p:sp>
      <p:sp>
        <p:nvSpPr>
          <p:cNvPr id="62467" name="Text Box 1"/>
          <p:cNvSpPr txBox="1">
            <a:spLocks noChangeArrowheads="1"/>
          </p:cNvSpPr>
          <p:nvPr/>
        </p:nvSpPr>
        <p:spPr bwMode="auto">
          <a:xfrm>
            <a:off x="3892550" y="9244013"/>
            <a:ext cx="2836863" cy="417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6C040D8D-E4FA-4A02-A8A0-1A15D017F75E}" type="slidenum">
              <a:rPr lang="en-GB" altLang="en-US" sz="1000" i="1"/>
              <a:pPr algn="r" eaLnBrk="1" hangingPunct="1">
                <a:lnSpc>
                  <a:spcPct val="93000"/>
                </a:lnSpc>
                <a:spcBef>
                  <a:spcPct val="0"/>
                </a:spcBef>
              </a:pPr>
              <a:t>21</a:t>
            </a:fld>
            <a:endParaRPr lang="en-GB" altLang="en-US" sz="1000" i="1"/>
          </a:p>
        </p:txBody>
      </p:sp>
      <p:sp>
        <p:nvSpPr>
          <p:cNvPr id="62468" name="Text Box 2"/>
          <p:cNvSpPr txBox="1">
            <a:spLocks noChangeArrowheads="1"/>
          </p:cNvSpPr>
          <p:nvPr/>
        </p:nvSpPr>
        <p:spPr bwMode="auto">
          <a:xfrm>
            <a:off x="3892551" y="9244013"/>
            <a:ext cx="2860675" cy="44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9C606F5A-F016-48DF-B786-4D4C662E9A12}" type="slidenum">
              <a:rPr lang="en-GB" altLang="en-US" sz="1000" i="1"/>
              <a:pPr algn="r" eaLnBrk="1" hangingPunct="1">
                <a:lnSpc>
                  <a:spcPct val="93000"/>
                </a:lnSpc>
                <a:spcBef>
                  <a:spcPct val="0"/>
                </a:spcBef>
              </a:pPr>
              <a:t>21</a:t>
            </a:fld>
            <a:endParaRPr lang="en-GB" altLang="en-US" sz="1000" i="1"/>
          </a:p>
        </p:txBody>
      </p:sp>
      <p:sp>
        <p:nvSpPr>
          <p:cNvPr id="62469" name="Text Box 3"/>
          <p:cNvSpPr txBox="1">
            <a:spLocks noChangeArrowheads="1"/>
          </p:cNvSpPr>
          <p:nvPr/>
        </p:nvSpPr>
        <p:spPr bwMode="auto">
          <a:xfrm>
            <a:off x="3892550" y="9244014"/>
            <a:ext cx="2933700"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F03F4754-5C89-49E6-B731-57AF675F6B41}" type="slidenum">
              <a:rPr lang="en-GB" altLang="en-US" sz="1000" i="1"/>
              <a:pPr algn="r" eaLnBrk="1" hangingPunct="1">
                <a:lnSpc>
                  <a:spcPct val="93000"/>
                </a:lnSpc>
                <a:spcBef>
                  <a:spcPct val="0"/>
                </a:spcBef>
              </a:pPr>
              <a:t>21</a:t>
            </a:fld>
            <a:endParaRPr lang="en-GB" altLang="en-US" sz="1000" i="1"/>
          </a:p>
        </p:txBody>
      </p:sp>
      <p:sp>
        <p:nvSpPr>
          <p:cNvPr id="62470" name="Text Box 4"/>
          <p:cNvSpPr txBox="1">
            <a:spLocks noChangeArrowheads="1"/>
          </p:cNvSpPr>
          <p:nvPr/>
        </p:nvSpPr>
        <p:spPr bwMode="auto">
          <a:xfrm>
            <a:off x="769938" y="739776"/>
            <a:ext cx="5313362" cy="3678238"/>
          </a:xfrm>
          <a:prstGeom prst="rect">
            <a:avLst/>
          </a:prstGeom>
          <a:solidFill>
            <a:srgbClr val="FFFFFF">
              <a:alpha val="25098"/>
            </a:srgbClr>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62471" name="Text Box 5"/>
          <p:cNvSpPr>
            <a:spLocks noGrp="1" noChangeArrowheads="1"/>
          </p:cNvSpPr>
          <p:nvPr>
            <p:ph type="body"/>
          </p:nvPr>
        </p:nvSpPr>
        <p:spPr>
          <a:xfrm>
            <a:off x="942975" y="4648201"/>
            <a:ext cx="4967288" cy="4367213"/>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520" tIns="45360" rIns="92520" bIns="45360"/>
          <a:lstStyle/>
          <a:p>
            <a:pPr>
              <a:lnSpc>
                <a:spcPct val="93000"/>
              </a:lnSpc>
              <a:spcBef>
                <a:spcPts val="450"/>
              </a:spcBef>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altLang="en-US" dirty="0" smtClean="0">
              <a:latin typeface="Arial" charset="0"/>
              <a:cs typeface="DejaVu Sans" pitchFamily="34" charset="0"/>
            </a:endParaRPr>
          </a:p>
        </p:txBody>
      </p:sp>
    </p:spTree>
    <p:extLst>
      <p:ext uri="{BB962C8B-B14F-4D97-AF65-F5344CB8AC3E}">
        <p14:creationId xmlns:p14="http://schemas.microsoft.com/office/powerpoint/2010/main" val="40231171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106"/>
          <p:cNvSpPr>
            <a:spLocks noGrp="1" noChangeArrowheads="1"/>
          </p:cNvSpPr>
          <p:nvPr>
            <p:ph type="sldNum" sz="quarter"/>
          </p:nvPr>
        </p:nvSpPr>
        <p:spPr>
          <a:noFill/>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pPr>
            <a:fld id="{D8BDAADE-9D84-4666-BBC0-935A00FCB268}" type="slidenum">
              <a:rPr lang="en-GB" altLang="en-US" sz="1000" smtClean="0">
                <a:ea typeface="DejaVu Sans" pitchFamily="34" charset="0"/>
              </a:rPr>
              <a:pPr>
                <a:spcBef>
                  <a:spcPct val="0"/>
                </a:spcBef>
              </a:pPr>
              <a:t>22</a:t>
            </a:fld>
            <a:endParaRPr lang="en-GB" altLang="en-US" sz="1000" smtClean="0">
              <a:ea typeface="DejaVu Sans" pitchFamily="34" charset="0"/>
            </a:endParaRPr>
          </a:p>
        </p:txBody>
      </p:sp>
      <p:sp>
        <p:nvSpPr>
          <p:cNvPr id="62467" name="Text Box 1"/>
          <p:cNvSpPr txBox="1">
            <a:spLocks noChangeArrowheads="1"/>
          </p:cNvSpPr>
          <p:nvPr/>
        </p:nvSpPr>
        <p:spPr bwMode="auto">
          <a:xfrm>
            <a:off x="3892550" y="9244013"/>
            <a:ext cx="2836863" cy="417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6C040D8D-E4FA-4A02-A8A0-1A15D017F75E}" type="slidenum">
              <a:rPr lang="en-GB" altLang="en-US" sz="1000" i="1"/>
              <a:pPr algn="r" eaLnBrk="1" hangingPunct="1">
                <a:lnSpc>
                  <a:spcPct val="93000"/>
                </a:lnSpc>
                <a:spcBef>
                  <a:spcPct val="0"/>
                </a:spcBef>
              </a:pPr>
              <a:t>22</a:t>
            </a:fld>
            <a:endParaRPr lang="en-GB" altLang="en-US" sz="1000" i="1"/>
          </a:p>
        </p:txBody>
      </p:sp>
      <p:sp>
        <p:nvSpPr>
          <p:cNvPr id="62468" name="Text Box 2"/>
          <p:cNvSpPr txBox="1">
            <a:spLocks noChangeArrowheads="1"/>
          </p:cNvSpPr>
          <p:nvPr/>
        </p:nvSpPr>
        <p:spPr bwMode="auto">
          <a:xfrm>
            <a:off x="3892551" y="9244013"/>
            <a:ext cx="2860675" cy="44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9C606F5A-F016-48DF-B786-4D4C662E9A12}" type="slidenum">
              <a:rPr lang="en-GB" altLang="en-US" sz="1000" i="1"/>
              <a:pPr algn="r" eaLnBrk="1" hangingPunct="1">
                <a:lnSpc>
                  <a:spcPct val="93000"/>
                </a:lnSpc>
                <a:spcBef>
                  <a:spcPct val="0"/>
                </a:spcBef>
              </a:pPr>
              <a:t>22</a:t>
            </a:fld>
            <a:endParaRPr lang="en-GB" altLang="en-US" sz="1000" i="1"/>
          </a:p>
        </p:txBody>
      </p:sp>
      <p:sp>
        <p:nvSpPr>
          <p:cNvPr id="62469" name="Text Box 3"/>
          <p:cNvSpPr txBox="1">
            <a:spLocks noChangeArrowheads="1"/>
          </p:cNvSpPr>
          <p:nvPr/>
        </p:nvSpPr>
        <p:spPr bwMode="auto">
          <a:xfrm>
            <a:off x="3892550" y="9244014"/>
            <a:ext cx="2933700"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F03F4754-5C89-49E6-B731-57AF675F6B41}" type="slidenum">
              <a:rPr lang="en-GB" altLang="en-US" sz="1000" i="1"/>
              <a:pPr algn="r" eaLnBrk="1" hangingPunct="1">
                <a:lnSpc>
                  <a:spcPct val="93000"/>
                </a:lnSpc>
                <a:spcBef>
                  <a:spcPct val="0"/>
                </a:spcBef>
              </a:pPr>
              <a:t>22</a:t>
            </a:fld>
            <a:endParaRPr lang="en-GB" altLang="en-US" sz="1000" i="1"/>
          </a:p>
        </p:txBody>
      </p:sp>
      <p:sp>
        <p:nvSpPr>
          <p:cNvPr id="62470" name="Text Box 4"/>
          <p:cNvSpPr txBox="1">
            <a:spLocks noChangeArrowheads="1"/>
          </p:cNvSpPr>
          <p:nvPr/>
        </p:nvSpPr>
        <p:spPr bwMode="auto">
          <a:xfrm>
            <a:off x="769938" y="739776"/>
            <a:ext cx="5313362" cy="3678238"/>
          </a:xfrm>
          <a:prstGeom prst="rect">
            <a:avLst/>
          </a:prstGeom>
          <a:solidFill>
            <a:srgbClr val="FFFFFF">
              <a:alpha val="25098"/>
            </a:srgbClr>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62471" name="Text Box 5"/>
          <p:cNvSpPr>
            <a:spLocks noGrp="1" noChangeArrowheads="1"/>
          </p:cNvSpPr>
          <p:nvPr>
            <p:ph type="body"/>
          </p:nvPr>
        </p:nvSpPr>
        <p:spPr>
          <a:xfrm>
            <a:off x="942975" y="4648201"/>
            <a:ext cx="4967288" cy="4367213"/>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520" tIns="45360" rIns="92520" bIns="45360"/>
          <a:lstStyle/>
          <a:p>
            <a:pPr>
              <a:lnSpc>
                <a:spcPct val="93000"/>
              </a:lnSpc>
              <a:spcBef>
                <a:spcPts val="450"/>
              </a:spcBef>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altLang="en-US" dirty="0" smtClean="0">
              <a:latin typeface="Arial" charset="0"/>
              <a:cs typeface="DejaVu Sans" pitchFamily="34" charset="0"/>
            </a:endParaRPr>
          </a:p>
        </p:txBody>
      </p:sp>
    </p:spTree>
    <p:extLst>
      <p:ext uri="{BB962C8B-B14F-4D97-AF65-F5344CB8AC3E}">
        <p14:creationId xmlns:p14="http://schemas.microsoft.com/office/powerpoint/2010/main" val="40231171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106"/>
          <p:cNvSpPr>
            <a:spLocks noGrp="1" noChangeArrowheads="1"/>
          </p:cNvSpPr>
          <p:nvPr>
            <p:ph type="sldNum" sz="quarter"/>
          </p:nvPr>
        </p:nvSpPr>
        <p:spPr>
          <a:noFill/>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pPr>
            <a:fld id="{D8BDAADE-9D84-4666-BBC0-935A00FCB268}" type="slidenum">
              <a:rPr lang="en-GB" altLang="en-US" sz="1000" smtClean="0">
                <a:ea typeface="DejaVu Sans" pitchFamily="34" charset="0"/>
              </a:rPr>
              <a:pPr>
                <a:spcBef>
                  <a:spcPct val="0"/>
                </a:spcBef>
              </a:pPr>
              <a:t>23</a:t>
            </a:fld>
            <a:endParaRPr lang="en-GB" altLang="en-US" sz="1000" smtClean="0">
              <a:ea typeface="DejaVu Sans" pitchFamily="34" charset="0"/>
            </a:endParaRPr>
          </a:p>
        </p:txBody>
      </p:sp>
      <p:sp>
        <p:nvSpPr>
          <p:cNvPr id="62467" name="Text Box 1"/>
          <p:cNvSpPr txBox="1">
            <a:spLocks noChangeArrowheads="1"/>
          </p:cNvSpPr>
          <p:nvPr/>
        </p:nvSpPr>
        <p:spPr bwMode="auto">
          <a:xfrm>
            <a:off x="3892550" y="9244013"/>
            <a:ext cx="2836863" cy="417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6C040D8D-E4FA-4A02-A8A0-1A15D017F75E}" type="slidenum">
              <a:rPr lang="en-GB" altLang="en-US" sz="1000" i="1"/>
              <a:pPr algn="r" eaLnBrk="1" hangingPunct="1">
                <a:lnSpc>
                  <a:spcPct val="93000"/>
                </a:lnSpc>
                <a:spcBef>
                  <a:spcPct val="0"/>
                </a:spcBef>
              </a:pPr>
              <a:t>23</a:t>
            </a:fld>
            <a:endParaRPr lang="en-GB" altLang="en-US" sz="1000" i="1"/>
          </a:p>
        </p:txBody>
      </p:sp>
      <p:sp>
        <p:nvSpPr>
          <p:cNvPr id="62468" name="Text Box 2"/>
          <p:cNvSpPr txBox="1">
            <a:spLocks noChangeArrowheads="1"/>
          </p:cNvSpPr>
          <p:nvPr/>
        </p:nvSpPr>
        <p:spPr bwMode="auto">
          <a:xfrm>
            <a:off x="3892550" y="9244013"/>
            <a:ext cx="2860675" cy="44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9C606F5A-F016-48DF-B786-4D4C662E9A12}" type="slidenum">
              <a:rPr lang="en-GB" altLang="en-US" sz="1000" i="1"/>
              <a:pPr algn="r" eaLnBrk="1" hangingPunct="1">
                <a:lnSpc>
                  <a:spcPct val="93000"/>
                </a:lnSpc>
                <a:spcBef>
                  <a:spcPct val="0"/>
                </a:spcBef>
              </a:pPr>
              <a:t>23</a:t>
            </a:fld>
            <a:endParaRPr lang="en-GB" altLang="en-US" sz="1000" i="1"/>
          </a:p>
        </p:txBody>
      </p:sp>
      <p:sp>
        <p:nvSpPr>
          <p:cNvPr id="62469" name="Text Box 3"/>
          <p:cNvSpPr txBox="1">
            <a:spLocks noChangeArrowheads="1"/>
          </p:cNvSpPr>
          <p:nvPr/>
        </p:nvSpPr>
        <p:spPr bwMode="auto">
          <a:xfrm>
            <a:off x="3892550" y="9244013"/>
            <a:ext cx="2933700"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F03F4754-5C89-49E6-B731-57AF675F6B41}" type="slidenum">
              <a:rPr lang="en-GB" altLang="en-US" sz="1000" i="1"/>
              <a:pPr algn="r" eaLnBrk="1" hangingPunct="1">
                <a:lnSpc>
                  <a:spcPct val="93000"/>
                </a:lnSpc>
                <a:spcBef>
                  <a:spcPct val="0"/>
                </a:spcBef>
              </a:pPr>
              <a:t>23</a:t>
            </a:fld>
            <a:endParaRPr lang="en-GB" altLang="en-US" sz="1000" i="1"/>
          </a:p>
        </p:txBody>
      </p:sp>
      <p:sp>
        <p:nvSpPr>
          <p:cNvPr id="62470" name="Text Box 4"/>
          <p:cNvSpPr txBox="1">
            <a:spLocks noChangeArrowheads="1"/>
          </p:cNvSpPr>
          <p:nvPr/>
        </p:nvSpPr>
        <p:spPr bwMode="auto">
          <a:xfrm>
            <a:off x="769938" y="739775"/>
            <a:ext cx="5313362" cy="3678238"/>
          </a:xfrm>
          <a:prstGeom prst="rect">
            <a:avLst/>
          </a:prstGeom>
          <a:solidFill>
            <a:srgbClr val="FFFFFF">
              <a:alpha val="25098"/>
            </a:srgbClr>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62471" name="Text Box 5"/>
          <p:cNvSpPr>
            <a:spLocks noGrp="1" noChangeArrowheads="1"/>
          </p:cNvSpPr>
          <p:nvPr>
            <p:ph type="body"/>
          </p:nvPr>
        </p:nvSpPr>
        <p:spPr>
          <a:xfrm>
            <a:off x="942975" y="4648200"/>
            <a:ext cx="4967288" cy="4367213"/>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520" tIns="45360" rIns="92520" bIns="45360"/>
          <a:lstStyle/>
          <a:p>
            <a:pPr>
              <a:lnSpc>
                <a:spcPct val="93000"/>
              </a:lnSpc>
              <a:spcBef>
                <a:spcPts val="450"/>
              </a:spcBef>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altLang="en-US" dirty="0" smtClean="0">
              <a:latin typeface="Arial" charset="0"/>
              <a:cs typeface="DejaVu Sans" pitchFamily="34" charset="0"/>
            </a:endParaRPr>
          </a:p>
        </p:txBody>
      </p:sp>
    </p:spTree>
    <p:extLst>
      <p:ext uri="{BB962C8B-B14F-4D97-AF65-F5344CB8AC3E}">
        <p14:creationId xmlns:p14="http://schemas.microsoft.com/office/powerpoint/2010/main" val="40231171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106"/>
          <p:cNvSpPr>
            <a:spLocks noGrp="1" noChangeArrowheads="1"/>
          </p:cNvSpPr>
          <p:nvPr>
            <p:ph type="sldNum" sz="quarter"/>
          </p:nvPr>
        </p:nvSpPr>
        <p:spPr>
          <a:noFill/>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pPr>
            <a:fld id="{D8BDAADE-9D84-4666-BBC0-935A00FCB268}" type="slidenum">
              <a:rPr lang="en-GB" altLang="en-US" sz="1000" smtClean="0">
                <a:ea typeface="DejaVu Sans" pitchFamily="34" charset="0"/>
              </a:rPr>
              <a:pPr>
                <a:spcBef>
                  <a:spcPct val="0"/>
                </a:spcBef>
              </a:pPr>
              <a:t>24</a:t>
            </a:fld>
            <a:endParaRPr lang="en-GB" altLang="en-US" sz="1000" smtClean="0">
              <a:ea typeface="DejaVu Sans" pitchFamily="34" charset="0"/>
            </a:endParaRPr>
          </a:p>
        </p:txBody>
      </p:sp>
      <p:sp>
        <p:nvSpPr>
          <p:cNvPr id="62467" name="Text Box 1"/>
          <p:cNvSpPr txBox="1">
            <a:spLocks noChangeArrowheads="1"/>
          </p:cNvSpPr>
          <p:nvPr/>
        </p:nvSpPr>
        <p:spPr bwMode="auto">
          <a:xfrm>
            <a:off x="3892550" y="9244013"/>
            <a:ext cx="2836863" cy="417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6C040D8D-E4FA-4A02-A8A0-1A15D017F75E}" type="slidenum">
              <a:rPr lang="en-GB" altLang="en-US" sz="1000" i="1"/>
              <a:pPr algn="r" eaLnBrk="1" hangingPunct="1">
                <a:lnSpc>
                  <a:spcPct val="93000"/>
                </a:lnSpc>
                <a:spcBef>
                  <a:spcPct val="0"/>
                </a:spcBef>
              </a:pPr>
              <a:t>24</a:t>
            </a:fld>
            <a:endParaRPr lang="en-GB" altLang="en-US" sz="1000" i="1"/>
          </a:p>
        </p:txBody>
      </p:sp>
      <p:sp>
        <p:nvSpPr>
          <p:cNvPr id="62468" name="Text Box 2"/>
          <p:cNvSpPr txBox="1">
            <a:spLocks noChangeArrowheads="1"/>
          </p:cNvSpPr>
          <p:nvPr/>
        </p:nvSpPr>
        <p:spPr bwMode="auto">
          <a:xfrm>
            <a:off x="3892551" y="9244013"/>
            <a:ext cx="2860675" cy="44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9C606F5A-F016-48DF-B786-4D4C662E9A12}" type="slidenum">
              <a:rPr lang="en-GB" altLang="en-US" sz="1000" i="1"/>
              <a:pPr algn="r" eaLnBrk="1" hangingPunct="1">
                <a:lnSpc>
                  <a:spcPct val="93000"/>
                </a:lnSpc>
                <a:spcBef>
                  <a:spcPct val="0"/>
                </a:spcBef>
              </a:pPr>
              <a:t>24</a:t>
            </a:fld>
            <a:endParaRPr lang="en-GB" altLang="en-US" sz="1000" i="1"/>
          </a:p>
        </p:txBody>
      </p:sp>
      <p:sp>
        <p:nvSpPr>
          <p:cNvPr id="62469" name="Text Box 3"/>
          <p:cNvSpPr txBox="1">
            <a:spLocks noChangeArrowheads="1"/>
          </p:cNvSpPr>
          <p:nvPr/>
        </p:nvSpPr>
        <p:spPr bwMode="auto">
          <a:xfrm>
            <a:off x="3892550" y="9244014"/>
            <a:ext cx="2933700"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F03F4754-5C89-49E6-B731-57AF675F6B41}" type="slidenum">
              <a:rPr lang="en-GB" altLang="en-US" sz="1000" i="1"/>
              <a:pPr algn="r" eaLnBrk="1" hangingPunct="1">
                <a:lnSpc>
                  <a:spcPct val="93000"/>
                </a:lnSpc>
                <a:spcBef>
                  <a:spcPct val="0"/>
                </a:spcBef>
              </a:pPr>
              <a:t>24</a:t>
            </a:fld>
            <a:endParaRPr lang="en-GB" altLang="en-US" sz="1000" i="1"/>
          </a:p>
        </p:txBody>
      </p:sp>
      <p:sp>
        <p:nvSpPr>
          <p:cNvPr id="62470" name="Text Box 4"/>
          <p:cNvSpPr txBox="1">
            <a:spLocks noChangeArrowheads="1"/>
          </p:cNvSpPr>
          <p:nvPr/>
        </p:nvSpPr>
        <p:spPr bwMode="auto">
          <a:xfrm>
            <a:off x="769938" y="739776"/>
            <a:ext cx="5313362" cy="3678238"/>
          </a:xfrm>
          <a:prstGeom prst="rect">
            <a:avLst/>
          </a:prstGeom>
          <a:solidFill>
            <a:srgbClr val="FFFFFF">
              <a:alpha val="25098"/>
            </a:srgbClr>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62471" name="Text Box 5"/>
          <p:cNvSpPr>
            <a:spLocks noGrp="1" noChangeArrowheads="1"/>
          </p:cNvSpPr>
          <p:nvPr>
            <p:ph type="body"/>
          </p:nvPr>
        </p:nvSpPr>
        <p:spPr>
          <a:xfrm>
            <a:off x="942975" y="4648201"/>
            <a:ext cx="4967288" cy="4367213"/>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520" tIns="45360" rIns="92520" bIns="45360"/>
          <a:lstStyle/>
          <a:p>
            <a:pPr>
              <a:lnSpc>
                <a:spcPct val="93000"/>
              </a:lnSpc>
              <a:spcBef>
                <a:spcPts val="450"/>
              </a:spcBef>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altLang="en-US" dirty="0" smtClean="0">
              <a:latin typeface="Arial" charset="0"/>
              <a:cs typeface="DejaVu Sans" pitchFamily="34" charset="0"/>
            </a:endParaRPr>
          </a:p>
        </p:txBody>
      </p:sp>
    </p:spTree>
    <p:extLst>
      <p:ext uri="{BB962C8B-B14F-4D97-AF65-F5344CB8AC3E}">
        <p14:creationId xmlns:p14="http://schemas.microsoft.com/office/powerpoint/2010/main" val="4023117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106"/>
          <p:cNvSpPr>
            <a:spLocks noGrp="1" noChangeArrowheads="1"/>
          </p:cNvSpPr>
          <p:nvPr>
            <p:ph type="sldNum" sz="quarter"/>
          </p:nvPr>
        </p:nvSpPr>
        <p:spPr>
          <a:noFill/>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pPr>
            <a:fld id="{D8BDAADE-9D84-4666-BBC0-935A00FCB268}" type="slidenum">
              <a:rPr lang="en-GB" altLang="en-US" sz="1000" smtClean="0">
                <a:ea typeface="DejaVu Sans" pitchFamily="34" charset="0"/>
              </a:rPr>
              <a:pPr>
                <a:spcBef>
                  <a:spcPct val="0"/>
                </a:spcBef>
              </a:pPr>
              <a:t>12</a:t>
            </a:fld>
            <a:endParaRPr lang="en-GB" altLang="en-US" sz="1000" smtClean="0">
              <a:ea typeface="DejaVu Sans" pitchFamily="34" charset="0"/>
            </a:endParaRPr>
          </a:p>
        </p:txBody>
      </p:sp>
      <p:sp>
        <p:nvSpPr>
          <p:cNvPr id="62467" name="Text Box 1"/>
          <p:cNvSpPr txBox="1">
            <a:spLocks noChangeArrowheads="1"/>
          </p:cNvSpPr>
          <p:nvPr/>
        </p:nvSpPr>
        <p:spPr bwMode="auto">
          <a:xfrm>
            <a:off x="3892550" y="9244013"/>
            <a:ext cx="2836863" cy="417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6C040D8D-E4FA-4A02-A8A0-1A15D017F75E}" type="slidenum">
              <a:rPr lang="en-GB" altLang="en-US" sz="1000" i="1"/>
              <a:pPr algn="r" eaLnBrk="1" hangingPunct="1">
                <a:lnSpc>
                  <a:spcPct val="93000"/>
                </a:lnSpc>
                <a:spcBef>
                  <a:spcPct val="0"/>
                </a:spcBef>
              </a:pPr>
              <a:t>12</a:t>
            </a:fld>
            <a:endParaRPr lang="en-GB" altLang="en-US" sz="1000" i="1"/>
          </a:p>
        </p:txBody>
      </p:sp>
      <p:sp>
        <p:nvSpPr>
          <p:cNvPr id="62468" name="Text Box 2"/>
          <p:cNvSpPr txBox="1">
            <a:spLocks noChangeArrowheads="1"/>
          </p:cNvSpPr>
          <p:nvPr/>
        </p:nvSpPr>
        <p:spPr bwMode="auto">
          <a:xfrm>
            <a:off x="3892550" y="9244013"/>
            <a:ext cx="2860675" cy="44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9C606F5A-F016-48DF-B786-4D4C662E9A12}" type="slidenum">
              <a:rPr lang="en-GB" altLang="en-US" sz="1000" i="1"/>
              <a:pPr algn="r" eaLnBrk="1" hangingPunct="1">
                <a:lnSpc>
                  <a:spcPct val="93000"/>
                </a:lnSpc>
                <a:spcBef>
                  <a:spcPct val="0"/>
                </a:spcBef>
              </a:pPr>
              <a:t>12</a:t>
            </a:fld>
            <a:endParaRPr lang="en-GB" altLang="en-US" sz="1000" i="1"/>
          </a:p>
        </p:txBody>
      </p:sp>
      <p:sp>
        <p:nvSpPr>
          <p:cNvPr id="62469" name="Text Box 3"/>
          <p:cNvSpPr txBox="1">
            <a:spLocks noChangeArrowheads="1"/>
          </p:cNvSpPr>
          <p:nvPr/>
        </p:nvSpPr>
        <p:spPr bwMode="auto">
          <a:xfrm>
            <a:off x="3892550" y="9244013"/>
            <a:ext cx="2933700"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F03F4754-5C89-49E6-B731-57AF675F6B41}" type="slidenum">
              <a:rPr lang="en-GB" altLang="en-US" sz="1000" i="1"/>
              <a:pPr algn="r" eaLnBrk="1" hangingPunct="1">
                <a:lnSpc>
                  <a:spcPct val="93000"/>
                </a:lnSpc>
                <a:spcBef>
                  <a:spcPct val="0"/>
                </a:spcBef>
              </a:pPr>
              <a:t>12</a:t>
            </a:fld>
            <a:endParaRPr lang="en-GB" altLang="en-US" sz="1000" i="1"/>
          </a:p>
        </p:txBody>
      </p:sp>
      <p:sp>
        <p:nvSpPr>
          <p:cNvPr id="62470" name="Text Box 4"/>
          <p:cNvSpPr txBox="1">
            <a:spLocks noChangeArrowheads="1"/>
          </p:cNvSpPr>
          <p:nvPr/>
        </p:nvSpPr>
        <p:spPr bwMode="auto">
          <a:xfrm>
            <a:off x="769938" y="739775"/>
            <a:ext cx="5313362" cy="3678238"/>
          </a:xfrm>
          <a:prstGeom prst="rect">
            <a:avLst/>
          </a:prstGeom>
          <a:solidFill>
            <a:srgbClr val="FFFFFF">
              <a:alpha val="25098"/>
            </a:srgbClr>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62471" name="Text Box 5"/>
          <p:cNvSpPr>
            <a:spLocks noGrp="1" noChangeArrowheads="1"/>
          </p:cNvSpPr>
          <p:nvPr>
            <p:ph type="body"/>
          </p:nvPr>
        </p:nvSpPr>
        <p:spPr>
          <a:xfrm>
            <a:off x="942975" y="4648200"/>
            <a:ext cx="4967288" cy="4367213"/>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520" tIns="45360" rIns="92520" bIns="45360"/>
          <a:lstStyle/>
          <a:p>
            <a:pPr>
              <a:lnSpc>
                <a:spcPct val="93000"/>
              </a:lnSpc>
              <a:spcBef>
                <a:spcPts val="450"/>
              </a:spcBef>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altLang="en-US" dirty="0" smtClean="0">
              <a:latin typeface="Arial" charset="0"/>
              <a:cs typeface="DejaVu Sans" pitchFamily="34" charset="0"/>
            </a:endParaRPr>
          </a:p>
        </p:txBody>
      </p:sp>
    </p:spTree>
    <p:extLst>
      <p:ext uri="{BB962C8B-B14F-4D97-AF65-F5344CB8AC3E}">
        <p14:creationId xmlns:p14="http://schemas.microsoft.com/office/powerpoint/2010/main" val="4023117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106"/>
          <p:cNvSpPr>
            <a:spLocks noGrp="1" noChangeArrowheads="1"/>
          </p:cNvSpPr>
          <p:nvPr>
            <p:ph type="sldNum" sz="quarter"/>
          </p:nvPr>
        </p:nvSpPr>
        <p:spPr>
          <a:noFill/>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pPr>
            <a:fld id="{D8BDAADE-9D84-4666-BBC0-935A00FCB268}" type="slidenum">
              <a:rPr lang="en-GB" altLang="en-US" sz="1000" smtClean="0">
                <a:ea typeface="DejaVu Sans" pitchFamily="34" charset="0"/>
              </a:rPr>
              <a:pPr>
                <a:spcBef>
                  <a:spcPct val="0"/>
                </a:spcBef>
              </a:pPr>
              <a:t>13</a:t>
            </a:fld>
            <a:endParaRPr lang="en-GB" altLang="en-US" sz="1000" smtClean="0">
              <a:ea typeface="DejaVu Sans" pitchFamily="34" charset="0"/>
            </a:endParaRPr>
          </a:p>
        </p:txBody>
      </p:sp>
      <p:sp>
        <p:nvSpPr>
          <p:cNvPr id="62467" name="Text Box 1"/>
          <p:cNvSpPr txBox="1">
            <a:spLocks noChangeArrowheads="1"/>
          </p:cNvSpPr>
          <p:nvPr/>
        </p:nvSpPr>
        <p:spPr bwMode="auto">
          <a:xfrm>
            <a:off x="3892550" y="9244013"/>
            <a:ext cx="2836863" cy="417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6C040D8D-E4FA-4A02-A8A0-1A15D017F75E}" type="slidenum">
              <a:rPr lang="en-GB" altLang="en-US" sz="1000" i="1"/>
              <a:pPr algn="r" eaLnBrk="1" hangingPunct="1">
                <a:lnSpc>
                  <a:spcPct val="93000"/>
                </a:lnSpc>
                <a:spcBef>
                  <a:spcPct val="0"/>
                </a:spcBef>
              </a:pPr>
              <a:t>13</a:t>
            </a:fld>
            <a:endParaRPr lang="en-GB" altLang="en-US" sz="1000" i="1"/>
          </a:p>
        </p:txBody>
      </p:sp>
      <p:sp>
        <p:nvSpPr>
          <p:cNvPr id="62468" name="Text Box 2"/>
          <p:cNvSpPr txBox="1">
            <a:spLocks noChangeArrowheads="1"/>
          </p:cNvSpPr>
          <p:nvPr/>
        </p:nvSpPr>
        <p:spPr bwMode="auto">
          <a:xfrm>
            <a:off x="3892550" y="9244013"/>
            <a:ext cx="2860675" cy="44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9C606F5A-F016-48DF-B786-4D4C662E9A12}" type="slidenum">
              <a:rPr lang="en-GB" altLang="en-US" sz="1000" i="1"/>
              <a:pPr algn="r" eaLnBrk="1" hangingPunct="1">
                <a:lnSpc>
                  <a:spcPct val="93000"/>
                </a:lnSpc>
                <a:spcBef>
                  <a:spcPct val="0"/>
                </a:spcBef>
              </a:pPr>
              <a:t>13</a:t>
            </a:fld>
            <a:endParaRPr lang="en-GB" altLang="en-US" sz="1000" i="1"/>
          </a:p>
        </p:txBody>
      </p:sp>
      <p:sp>
        <p:nvSpPr>
          <p:cNvPr id="62469" name="Text Box 3"/>
          <p:cNvSpPr txBox="1">
            <a:spLocks noChangeArrowheads="1"/>
          </p:cNvSpPr>
          <p:nvPr/>
        </p:nvSpPr>
        <p:spPr bwMode="auto">
          <a:xfrm>
            <a:off x="3892550" y="9244013"/>
            <a:ext cx="2933700"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F03F4754-5C89-49E6-B731-57AF675F6B41}" type="slidenum">
              <a:rPr lang="en-GB" altLang="en-US" sz="1000" i="1"/>
              <a:pPr algn="r" eaLnBrk="1" hangingPunct="1">
                <a:lnSpc>
                  <a:spcPct val="93000"/>
                </a:lnSpc>
                <a:spcBef>
                  <a:spcPct val="0"/>
                </a:spcBef>
              </a:pPr>
              <a:t>13</a:t>
            </a:fld>
            <a:endParaRPr lang="en-GB" altLang="en-US" sz="1000" i="1"/>
          </a:p>
        </p:txBody>
      </p:sp>
      <p:sp>
        <p:nvSpPr>
          <p:cNvPr id="62470" name="Text Box 4"/>
          <p:cNvSpPr txBox="1">
            <a:spLocks noChangeArrowheads="1"/>
          </p:cNvSpPr>
          <p:nvPr/>
        </p:nvSpPr>
        <p:spPr bwMode="auto">
          <a:xfrm>
            <a:off x="769938" y="739775"/>
            <a:ext cx="5313362" cy="3678238"/>
          </a:xfrm>
          <a:prstGeom prst="rect">
            <a:avLst/>
          </a:prstGeom>
          <a:solidFill>
            <a:srgbClr val="FFFFFF">
              <a:alpha val="25098"/>
            </a:srgbClr>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62471" name="Text Box 5"/>
          <p:cNvSpPr>
            <a:spLocks noGrp="1" noChangeArrowheads="1"/>
          </p:cNvSpPr>
          <p:nvPr>
            <p:ph type="body"/>
          </p:nvPr>
        </p:nvSpPr>
        <p:spPr>
          <a:xfrm>
            <a:off x="942975" y="4648200"/>
            <a:ext cx="4967288" cy="4367213"/>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520" tIns="45360" rIns="92520" bIns="45360"/>
          <a:lstStyle/>
          <a:p>
            <a:pPr>
              <a:lnSpc>
                <a:spcPct val="93000"/>
              </a:lnSpc>
              <a:spcBef>
                <a:spcPts val="450"/>
              </a:spcBef>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altLang="en-US" dirty="0" smtClean="0">
              <a:latin typeface="Arial" charset="0"/>
              <a:cs typeface="DejaVu Sans" pitchFamily="34" charset="0"/>
            </a:endParaRPr>
          </a:p>
        </p:txBody>
      </p:sp>
    </p:spTree>
    <p:extLst>
      <p:ext uri="{BB962C8B-B14F-4D97-AF65-F5344CB8AC3E}">
        <p14:creationId xmlns:p14="http://schemas.microsoft.com/office/powerpoint/2010/main" val="4023117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106"/>
          <p:cNvSpPr>
            <a:spLocks noGrp="1" noChangeArrowheads="1"/>
          </p:cNvSpPr>
          <p:nvPr>
            <p:ph type="sldNum" sz="quarter"/>
          </p:nvPr>
        </p:nvSpPr>
        <p:spPr>
          <a:noFill/>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pPr>
            <a:fld id="{D8BDAADE-9D84-4666-BBC0-935A00FCB268}" type="slidenum">
              <a:rPr lang="en-GB" altLang="en-US" sz="1000" smtClean="0">
                <a:ea typeface="DejaVu Sans" pitchFamily="34" charset="0"/>
              </a:rPr>
              <a:pPr>
                <a:spcBef>
                  <a:spcPct val="0"/>
                </a:spcBef>
              </a:pPr>
              <a:t>14</a:t>
            </a:fld>
            <a:endParaRPr lang="en-GB" altLang="en-US" sz="1000" smtClean="0">
              <a:ea typeface="DejaVu Sans" pitchFamily="34" charset="0"/>
            </a:endParaRPr>
          </a:p>
        </p:txBody>
      </p:sp>
      <p:sp>
        <p:nvSpPr>
          <p:cNvPr id="62467" name="Text Box 1"/>
          <p:cNvSpPr txBox="1">
            <a:spLocks noChangeArrowheads="1"/>
          </p:cNvSpPr>
          <p:nvPr/>
        </p:nvSpPr>
        <p:spPr bwMode="auto">
          <a:xfrm>
            <a:off x="3892550" y="9244013"/>
            <a:ext cx="2836863" cy="417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6C040D8D-E4FA-4A02-A8A0-1A15D017F75E}" type="slidenum">
              <a:rPr lang="en-GB" altLang="en-US" sz="1000" i="1"/>
              <a:pPr algn="r" eaLnBrk="1" hangingPunct="1">
                <a:lnSpc>
                  <a:spcPct val="93000"/>
                </a:lnSpc>
                <a:spcBef>
                  <a:spcPct val="0"/>
                </a:spcBef>
              </a:pPr>
              <a:t>14</a:t>
            </a:fld>
            <a:endParaRPr lang="en-GB" altLang="en-US" sz="1000" i="1"/>
          </a:p>
        </p:txBody>
      </p:sp>
      <p:sp>
        <p:nvSpPr>
          <p:cNvPr id="62468" name="Text Box 2"/>
          <p:cNvSpPr txBox="1">
            <a:spLocks noChangeArrowheads="1"/>
          </p:cNvSpPr>
          <p:nvPr/>
        </p:nvSpPr>
        <p:spPr bwMode="auto">
          <a:xfrm>
            <a:off x="3892550" y="9244013"/>
            <a:ext cx="2860675" cy="44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9C606F5A-F016-48DF-B786-4D4C662E9A12}" type="slidenum">
              <a:rPr lang="en-GB" altLang="en-US" sz="1000" i="1"/>
              <a:pPr algn="r" eaLnBrk="1" hangingPunct="1">
                <a:lnSpc>
                  <a:spcPct val="93000"/>
                </a:lnSpc>
                <a:spcBef>
                  <a:spcPct val="0"/>
                </a:spcBef>
              </a:pPr>
              <a:t>14</a:t>
            </a:fld>
            <a:endParaRPr lang="en-GB" altLang="en-US" sz="1000" i="1"/>
          </a:p>
        </p:txBody>
      </p:sp>
      <p:sp>
        <p:nvSpPr>
          <p:cNvPr id="62469" name="Text Box 3"/>
          <p:cNvSpPr txBox="1">
            <a:spLocks noChangeArrowheads="1"/>
          </p:cNvSpPr>
          <p:nvPr/>
        </p:nvSpPr>
        <p:spPr bwMode="auto">
          <a:xfrm>
            <a:off x="3892550" y="9244013"/>
            <a:ext cx="2933700"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F03F4754-5C89-49E6-B731-57AF675F6B41}" type="slidenum">
              <a:rPr lang="en-GB" altLang="en-US" sz="1000" i="1"/>
              <a:pPr algn="r" eaLnBrk="1" hangingPunct="1">
                <a:lnSpc>
                  <a:spcPct val="93000"/>
                </a:lnSpc>
                <a:spcBef>
                  <a:spcPct val="0"/>
                </a:spcBef>
              </a:pPr>
              <a:t>14</a:t>
            </a:fld>
            <a:endParaRPr lang="en-GB" altLang="en-US" sz="1000" i="1"/>
          </a:p>
        </p:txBody>
      </p:sp>
      <p:sp>
        <p:nvSpPr>
          <p:cNvPr id="62470" name="Text Box 4"/>
          <p:cNvSpPr txBox="1">
            <a:spLocks noChangeArrowheads="1"/>
          </p:cNvSpPr>
          <p:nvPr/>
        </p:nvSpPr>
        <p:spPr bwMode="auto">
          <a:xfrm>
            <a:off x="769938" y="739775"/>
            <a:ext cx="5313362" cy="3678238"/>
          </a:xfrm>
          <a:prstGeom prst="rect">
            <a:avLst/>
          </a:prstGeom>
          <a:solidFill>
            <a:srgbClr val="FFFFFF">
              <a:alpha val="25098"/>
            </a:srgbClr>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62471" name="Text Box 5"/>
          <p:cNvSpPr>
            <a:spLocks noGrp="1" noChangeArrowheads="1"/>
          </p:cNvSpPr>
          <p:nvPr>
            <p:ph type="body"/>
          </p:nvPr>
        </p:nvSpPr>
        <p:spPr>
          <a:xfrm>
            <a:off x="942975" y="4648200"/>
            <a:ext cx="4967288" cy="4367213"/>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520" tIns="45360" rIns="92520" bIns="45360"/>
          <a:lstStyle/>
          <a:p>
            <a:pPr>
              <a:lnSpc>
                <a:spcPct val="93000"/>
              </a:lnSpc>
              <a:spcBef>
                <a:spcPts val="450"/>
              </a:spcBef>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altLang="en-US" dirty="0" smtClean="0">
              <a:latin typeface="Arial" charset="0"/>
              <a:cs typeface="DejaVu Sans" pitchFamily="34" charset="0"/>
            </a:endParaRPr>
          </a:p>
        </p:txBody>
      </p:sp>
    </p:spTree>
    <p:extLst>
      <p:ext uri="{BB962C8B-B14F-4D97-AF65-F5344CB8AC3E}">
        <p14:creationId xmlns:p14="http://schemas.microsoft.com/office/powerpoint/2010/main" val="736148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106"/>
          <p:cNvSpPr>
            <a:spLocks noGrp="1" noChangeArrowheads="1"/>
          </p:cNvSpPr>
          <p:nvPr>
            <p:ph type="sldNum" sz="quarter"/>
          </p:nvPr>
        </p:nvSpPr>
        <p:spPr>
          <a:noFill/>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pPr>
            <a:fld id="{D8BDAADE-9D84-4666-BBC0-935A00FCB268}" type="slidenum">
              <a:rPr lang="en-GB" altLang="en-US" sz="1000" smtClean="0">
                <a:ea typeface="DejaVu Sans" pitchFamily="34" charset="0"/>
              </a:rPr>
              <a:pPr>
                <a:spcBef>
                  <a:spcPct val="0"/>
                </a:spcBef>
              </a:pPr>
              <a:t>15</a:t>
            </a:fld>
            <a:endParaRPr lang="en-GB" altLang="en-US" sz="1000" smtClean="0">
              <a:ea typeface="DejaVu Sans" pitchFamily="34" charset="0"/>
            </a:endParaRPr>
          </a:p>
        </p:txBody>
      </p:sp>
      <p:sp>
        <p:nvSpPr>
          <p:cNvPr id="62467" name="Text Box 1"/>
          <p:cNvSpPr txBox="1">
            <a:spLocks noChangeArrowheads="1"/>
          </p:cNvSpPr>
          <p:nvPr/>
        </p:nvSpPr>
        <p:spPr bwMode="auto">
          <a:xfrm>
            <a:off x="3892550" y="9244013"/>
            <a:ext cx="2836863" cy="417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6C040D8D-E4FA-4A02-A8A0-1A15D017F75E}" type="slidenum">
              <a:rPr lang="en-GB" altLang="en-US" sz="1000" i="1"/>
              <a:pPr algn="r" eaLnBrk="1" hangingPunct="1">
                <a:lnSpc>
                  <a:spcPct val="93000"/>
                </a:lnSpc>
                <a:spcBef>
                  <a:spcPct val="0"/>
                </a:spcBef>
              </a:pPr>
              <a:t>15</a:t>
            </a:fld>
            <a:endParaRPr lang="en-GB" altLang="en-US" sz="1000" i="1"/>
          </a:p>
        </p:txBody>
      </p:sp>
      <p:sp>
        <p:nvSpPr>
          <p:cNvPr id="62468" name="Text Box 2"/>
          <p:cNvSpPr txBox="1">
            <a:spLocks noChangeArrowheads="1"/>
          </p:cNvSpPr>
          <p:nvPr/>
        </p:nvSpPr>
        <p:spPr bwMode="auto">
          <a:xfrm>
            <a:off x="3892550" y="9244013"/>
            <a:ext cx="2860675" cy="44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9C606F5A-F016-48DF-B786-4D4C662E9A12}" type="slidenum">
              <a:rPr lang="en-GB" altLang="en-US" sz="1000" i="1"/>
              <a:pPr algn="r" eaLnBrk="1" hangingPunct="1">
                <a:lnSpc>
                  <a:spcPct val="93000"/>
                </a:lnSpc>
                <a:spcBef>
                  <a:spcPct val="0"/>
                </a:spcBef>
              </a:pPr>
              <a:t>15</a:t>
            </a:fld>
            <a:endParaRPr lang="en-GB" altLang="en-US" sz="1000" i="1"/>
          </a:p>
        </p:txBody>
      </p:sp>
      <p:sp>
        <p:nvSpPr>
          <p:cNvPr id="62469" name="Text Box 3"/>
          <p:cNvSpPr txBox="1">
            <a:spLocks noChangeArrowheads="1"/>
          </p:cNvSpPr>
          <p:nvPr/>
        </p:nvSpPr>
        <p:spPr bwMode="auto">
          <a:xfrm>
            <a:off x="3892550" y="9244013"/>
            <a:ext cx="2933700"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F03F4754-5C89-49E6-B731-57AF675F6B41}" type="slidenum">
              <a:rPr lang="en-GB" altLang="en-US" sz="1000" i="1"/>
              <a:pPr algn="r" eaLnBrk="1" hangingPunct="1">
                <a:lnSpc>
                  <a:spcPct val="93000"/>
                </a:lnSpc>
                <a:spcBef>
                  <a:spcPct val="0"/>
                </a:spcBef>
              </a:pPr>
              <a:t>15</a:t>
            </a:fld>
            <a:endParaRPr lang="en-GB" altLang="en-US" sz="1000" i="1"/>
          </a:p>
        </p:txBody>
      </p:sp>
      <p:sp>
        <p:nvSpPr>
          <p:cNvPr id="62470" name="Text Box 4"/>
          <p:cNvSpPr txBox="1">
            <a:spLocks noChangeArrowheads="1"/>
          </p:cNvSpPr>
          <p:nvPr/>
        </p:nvSpPr>
        <p:spPr bwMode="auto">
          <a:xfrm>
            <a:off x="769938" y="739775"/>
            <a:ext cx="5313362" cy="3678238"/>
          </a:xfrm>
          <a:prstGeom prst="rect">
            <a:avLst/>
          </a:prstGeom>
          <a:solidFill>
            <a:srgbClr val="FFFFFF">
              <a:alpha val="25098"/>
            </a:srgbClr>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62471" name="Text Box 5"/>
          <p:cNvSpPr>
            <a:spLocks noGrp="1" noChangeArrowheads="1"/>
          </p:cNvSpPr>
          <p:nvPr>
            <p:ph type="body"/>
          </p:nvPr>
        </p:nvSpPr>
        <p:spPr>
          <a:xfrm>
            <a:off x="942975" y="4648200"/>
            <a:ext cx="4967288" cy="4367213"/>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520" tIns="45360" rIns="92520" bIns="45360"/>
          <a:lstStyle/>
          <a:p>
            <a:pPr>
              <a:lnSpc>
                <a:spcPct val="93000"/>
              </a:lnSpc>
              <a:spcBef>
                <a:spcPts val="450"/>
              </a:spcBef>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en-US" dirty="0" smtClean="0">
                <a:latin typeface="Arial" charset="0"/>
                <a:cs typeface="DejaVu Sans" pitchFamily="34" charset="0"/>
              </a:rPr>
              <a:t>To</a:t>
            </a:r>
            <a:r>
              <a:rPr lang="en-GB" altLang="en-US" baseline="0" dirty="0" smtClean="0">
                <a:latin typeface="Arial" charset="0"/>
                <a:cs typeface="DejaVu Sans" pitchFamily="34" charset="0"/>
              </a:rPr>
              <a:t> follow </a:t>
            </a:r>
          </a:p>
          <a:p>
            <a:pPr>
              <a:lnSpc>
                <a:spcPct val="93000"/>
              </a:lnSpc>
              <a:spcBef>
                <a:spcPts val="450"/>
              </a:spcBef>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en-US" baseline="0" dirty="0" smtClean="0">
                <a:latin typeface="Arial" charset="0"/>
                <a:cs typeface="DejaVu Sans" pitchFamily="34" charset="0"/>
              </a:rPr>
              <a:t>Photos of Allen and </a:t>
            </a:r>
            <a:r>
              <a:rPr lang="en-GB" altLang="en-US" baseline="0" dirty="0" err="1" smtClean="0">
                <a:latin typeface="Arial" charset="0"/>
                <a:cs typeface="DejaVu Sans" pitchFamily="34" charset="0"/>
              </a:rPr>
              <a:t>Hajdu</a:t>
            </a:r>
            <a:endParaRPr lang="en-GB" altLang="en-US" dirty="0" smtClean="0">
              <a:latin typeface="Arial" charset="0"/>
              <a:cs typeface="DejaVu Sans" pitchFamily="34" charset="0"/>
            </a:endParaRPr>
          </a:p>
        </p:txBody>
      </p:sp>
    </p:spTree>
    <p:extLst>
      <p:ext uri="{BB962C8B-B14F-4D97-AF65-F5344CB8AC3E}">
        <p14:creationId xmlns:p14="http://schemas.microsoft.com/office/powerpoint/2010/main" val="4023117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106"/>
          <p:cNvSpPr>
            <a:spLocks noGrp="1" noChangeArrowheads="1"/>
          </p:cNvSpPr>
          <p:nvPr>
            <p:ph type="sldNum" sz="quarter"/>
          </p:nvPr>
        </p:nvSpPr>
        <p:spPr>
          <a:noFill/>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pPr>
            <a:fld id="{D8BDAADE-9D84-4666-BBC0-935A00FCB268}" type="slidenum">
              <a:rPr lang="en-GB" altLang="en-US" sz="1000" smtClean="0">
                <a:ea typeface="DejaVu Sans" pitchFamily="34" charset="0"/>
              </a:rPr>
              <a:pPr>
                <a:spcBef>
                  <a:spcPct val="0"/>
                </a:spcBef>
              </a:pPr>
              <a:t>16</a:t>
            </a:fld>
            <a:endParaRPr lang="en-GB" altLang="en-US" sz="1000" smtClean="0">
              <a:ea typeface="DejaVu Sans" pitchFamily="34" charset="0"/>
            </a:endParaRPr>
          </a:p>
        </p:txBody>
      </p:sp>
      <p:sp>
        <p:nvSpPr>
          <p:cNvPr id="62467" name="Text Box 1"/>
          <p:cNvSpPr txBox="1">
            <a:spLocks noChangeArrowheads="1"/>
          </p:cNvSpPr>
          <p:nvPr/>
        </p:nvSpPr>
        <p:spPr bwMode="auto">
          <a:xfrm>
            <a:off x="3892550" y="9244013"/>
            <a:ext cx="2836863" cy="417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6C040D8D-E4FA-4A02-A8A0-1A15D017F75E}" type="slidenum">
              <a:rPr lang="en-GB" altLang="en-US" sz="1000" i="1"/>
              <a:pPr algn="r" eaLnBrk="1" hangingPunct="1">
                <a:lnSpc>
                  <a:spcPct val="93000"/>
                </a:lnSpc>
                <a:spcBef>
                  <a:spcPct val="0"/>
                </a:spcBef>
              </a:pPr>
              <a:t>16</a:t>
            </a:fld>
            <a:endParaRPr lang="en-GB" altLang="en-US" sz="1000" i="1"/>
          </a:p>
        </p:txBody>
      </p:sp>
      <p:sp>
        <p:nvSpPr>
          <p:cNvPr id="62468" name="Text Box 2"/>
          <p:cNvSpPr txBox="1">
            <a:spLocks noChangeArrowheads="1"/>
          </p:cNvSpPr>
          <p:nvPr/>
        </p:nvSpPr>
        <p:spPr bwMode="auto">
          <a:xfrm>
            <a:off x="3892550" y="9244013"/>
            <a:ext cx="2860675" cy="44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9C606F5A-F016-48DF-B786-4D4C662E9A12}" type="slidenum">
              <a:rPr lang="en-GB" altLang="en-US" sz="1000" i="1"/>
              <a:pPr algn="r" eaLnBrk="1" hangingPunct="1">
                <a:lnSpc>
                  <a:spcPct val="93000"/>
                </a:lnSpc>
                <a:spcBef>
                  <a:spcPct val="0"/>
                </a:spcBef>
              </a:pPr>
              <a:t>16</a:t>
            </a:fld>
            <a:endParaRPr lang="en-GB" altLang="en-US" sz="1000" i="1"/>
          </a:p>
        </p:txBody>
      </p:sp>
      <p:sp>
        <p:nvSpPr>
          <p:cNvPr id="62469" name="Text Box 3"/>
          <p:cNvSpPr txBox="1">
            <a:spLocks noChangeArrowheads="1"/>
          </p:cNvSpPr>
          <p:nvPr/>
        </p:nvSpPr>
        <p:spPr bwMode="auto">
          <a:xfrm>
            <a:off x="3892550" y="9244013"/>
            <a:ext cx="2933700"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F03F4754-5C89-49E6-B731-57AF675F6B41}" type="slidenum">
              <a:rPr lang="en-GB" altLang="en-US" sz="1000" i="1"/>
              <a:pPr algn="r" eaLnBrk="1" hangingPunct="1">
                <a:lnSpc>
                  <a:spcPct val="93000"/>
                </a:lnSpc>
                <a:spcBef>
                  <a:spcPct val="0"/>
                </a:spcBef>
              </a:pPr>
              <a:t>16</a:t>
            </a:fld>
            <a:endParaRPr lang="en-GB" altLang="en-US" sz="1000" i="1"/>
          </a:p>
        </p:txBody>
      </p:sp>
      <p:sp>
        <p:nvSpPr>
          <p:cNvPr id="62470" name="Text Box 4"/>
          <p:cNvSpPr txBox="1">
            <a:spLocks noChangeArrowheads="1"/>
          </p:cNvSpPr>
          <p:nvPr/>
        </p:nvSpPr>
        <p:spPr bwMode="auto">
          <a:xfrm>
            <a:off x="769938" y="739775"/>
            <a:ext cx="5313362" cy="3678238"/>
          </a:xfrm>
          <a:prstGeom prst="rect">
            <a:avLst/>
          </a:prstGeom>
          <a:solidFill>
            <a:srgbClr val="FFFFFF">
              <a:alpha val="25098"/>
            </a:srgbClr>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62471" name="Text Box 5"/>
          <p:cNvSpPr>
            <a:spLocks noGrp="1" noChangeArrowheads="1"/>
          </p:cNvSpPr>
          <p:nvPr>
            <p:ph type="body"/>
          </p:nvPr>
        </p:nvSpPr>
        <p:spPr>
          <a:xfrm>
            <a:off x="942975" y="4648200"/>
            <a:ext cx="4967288" cy="4367213"/>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520" tIns="45360" rIns="92520" bIns="45360"/>
          <a:lstStyle/>
          <a:p>
            <a:pPr>
              <a:lnSpc>
                <a:spcPct val="93000"/>
              </a:lnSpc>
              <a:spcBef>
                <a:spcPts val="450"/>
              </a:spcBef>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en-US" dirty="0" smtClean="0">
                <a:latin typeface="Arial" charset="0"/>
                <a:cs typeface="DejaVu Sans" pitchFamily="34" charset="0"/>
              </a:rPr>
              <a:t>Artwork required</a:t>
            </a:r>
          </a:p>
          <a:p>
            <a:pPr>
              <a:lnSpc>
                <a:spcPct val="93000"/>
              </a:lnSpc>
              <a:spcBef>
                <a:spcPts val="450"/>
              </a:spcBef>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altLang="en-US" dirty="0" smtClean="0">
                <a:latin typeface="Arial" charset="0"/>
                <a:cs typeface="DejaVu Sans" pitchFamily="34" charset="0"/>
              </a:rPr>
              <a:t>Keywords</a:t>
            </a:r>
          </a:p>
          <a:p>
            <a:pPr>
              <a:lnSpc>
                <a:spcPct val="93000"/>
              </a:lnSpc>
              <a:spcBef>
                <a:spcPts val="450"/>
              </a:spcBef>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altLang="en-US" dirty="0" smtClean="0">
              <a:latin typeface="Arial" charset="0"/>
              <a:cs typeface="DejaVu Sans" pitchFamily="34" charset="0"/>
            </a:endParaRPr>
          </a:p>
        </p:txBody>
      </p:sp>
    </p:spTree>
    <p:extLst>
      <p:ext uri="{BB962C8B-B14F-4D97-AF65-F5344CB8AC3E}">
        <p14:creationId xmlns:p14="http://schemas.microsoft.com/office/powerpoint/2010/main" val="4023117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106"/>
          <p:cNvSpPr>
            <a:spLocks noGrp="1" noChangeArrowheads="1"/>
          </p:cNvSpPr>
          <p:nvPr>
            <p:ph type="sldNum" sz="quarter"/>
          </p:nvPr>
        </p:nvSpPr>
        <p:spPr>
          <a:noFill/>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pPr>
            <a:fld id="{D8BDAADE-9D84-4666-BBC0-935A00FCB268}" type="slidenum">
              <a:rPr lang="en-GB" altLang="en-US" sz="1000" smtClean="0">
                <a:ea typeface="DejaVu Sans" pitchFamily="34" charset="0"/>
              </a:rPr>
              <a:pPr>
                <a:spcBef>
                  <a:spcPct val="0"/>
                </a:spcBef>
              </a:pPr>
              <a:t>17</a:t>
            </a:fld>
            <a:endParaRPr lang="en-GB" altLang="en-US" sz="1000" smtClean="0">
              <a:ea typeface="DejaVu Sans" pitchFamily="34" charset="0"/>
            </a:endParaRPr>
          </a:p>
        </p:txBody>
      </p:sp>
      <p:sp>
        <p:nvSpPr>
          <p:cNvPr id="62467" name="Text Box 1"/>
          <p:cNvSpPr txBox="1">
            <a:spLocks noChangeArrowheads="1"/>
          </p:cNvSpPr>
          <p:nvPr/>
        </p:nvSpPr>
        <p:spPr bwMode="auto">
          <a:xfrm>
            <a:off x="3892550" y="9244013"/>
            <a:ext cx="2836863" cy="417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6C040D8D-E4FA-4A02-A8A0-1A15D017F75E}" type="slidenum">
              <a:rPr lang="en-GB" altLang="en-US" sz="1000" i="1"/>
              <a:pPr algn="r" eaLnBrk="1" hangingPunct="1">
                <a:lnSpc>
                  <a:spcPct val="93000"/>
                </a:lnSpc>
                <a:spcBef>
                  <a:spcPct val="0"/>
                </a:spcBef>
              </a:pPr>
              <a:t>17</a:t>
            </a:fld>
            <a:endParaRPr lang="en-GB" altLang="en-US" sz="1000" i="1"/>
          </a:p>
        </p:txBody>
      </p:sp>
      <p:sp>
        <p:nvSpPr>
          <p:cNvPr id="62468" name="Text Box 2"/>
          <p:cNvSpPr txBox="1">
            <a:spLocks noChangeArrowheads="1"/>
          </p:cNvSpPr>
          <p:nvPr/>
        </p:nvSpPr>
        <p:spPr bwMode="auto">
          <a:xfrm>
            <a:off x="3892550" y="9244013"/>
            <a:ext cx="2860675" cy="44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9C606F5A-F016-48DF-B786-4D4C662E9A12}" type="slidenum">
              <a:rPr lang="en-GB" altLang="en-US" sz="1000" i="1"/>
              <a:pPr algn="r" eaLnBrk="1" hangingPunct="1">
                <a:lnSpc>
                  <a:spcPct val="93000"/>
                </a:lnSpc>
                <a:spcBef>
                  <a:spcPct val="0"/>
                </a:spcBef>
              </a:pPr>
              <a:t>17</a:t>
            </a:fld>
            <a:endParaRPr lang="en-GB" altLang="en-US" sz="1000" i="1"/>
          </a:p>
        </p:txBody>
      </p:sp>
      <p:sp>
        <p:nvSpPr>
          <p:cNvPr id="62469" name="Text Box 3"/>
          <p:cNvSpPr txBox="1">
            <a:spLocks noChangeArrowheads="1"/>
          </p:cNvSpPr>
          <p:nvPr/>
        </p:nvSpPr>
        <p:spPr bwMode="auto">
          <a:xfrm>
            <a:off x="3892550" y="9244013"/>
            <a:ext cx="2933700"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F03F4754-5C89-49E6-B731-57AF675F6B41}" type="slidenum">
              <a:rPr lang="en-GB" altLang="en-US" sz="1000" i="1"/>
              <a:pPr algn="r" eaLnBrk="1" hangingPunct="1">
                <a:lnSpc>
                  <a:spcPct val="93000"/>
                </a:lnSpc>
                <a:spcBef>
                  <a:spcPct val="0"/>
                </a:spcBef>
              </a:pPr>
              <a:t>17</a:t>
            </a:fld>
            <a:endParaRPr lang="en-GB" altLang="en-US" sz="1000" i="1"/>
          </a:p>
        </p:txBody>
      </p:sp>
      <p:sp>
        <p:nvSpPr>
          <p:cNvPr id="62470" name="Text Box 4"/>
          <p:cNvSpPr txBox="1">
            <a:spLocks noChangeArrowheads="1"/>
          </p:cNvSpPr>
          <p:nvPr/>
        </p:nvSpPr>
        <p:spPr bwMode="auto">
          <a:xfrm>
            <a:off x="769938" y="739775"/>
            <a:ext cx="5313362" cy="3678238"/>
          </a:xfrm>
          <a:prstGeom prst="rect">
            <a:avLst/>
          </a:prstGeom>
          <a:solidFill>
            <a:srgbClr val="FFFFFF">
              <a:alpha val="25098"/>
            </a:srgbClr>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62471" name="Text Box 5"/>
          <p:cNvSpPr>
            <a:spLocks noGrp="1" noChangeArrowheads="1"/>
          </p:cNvSpPr>
          <p:nvPr>
            <p:ph type="body"/>
          </p:nvPr>
        </p:nvSpPr>
        <p:spPr>
          <a:xfrm>
            <a:off x="942975" y="4648200"/>
            <a:ext cx="4967288" cy="4367213"/>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520" tIns="45360" rIns="92520" bIns="45360"/>
          <a:lstStyle/>
          <a:p>
            <a:pPr>
              <a:lnSpc>
                <a:spcPct val="93000"/>
              </a:lnSpc>
              <a:spcBef>
                <a:spcPts val="450"/>
              </a:spcBef>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altLang="en-US" dirty="0" smtClean="0">
              <a:latin typeface="Arial" charset="0"/>
              <a:cs typeface="DejaVu Sans" pitchFamily="34" charset="0"/>
            </a:endParaRPr>
          </a:p>
        </p:txBody>
      </p:sp>
    </p:spTree>
    <p:extLst>
      <p:ext uri="{BB962C8B-B14F-4D97-AF65-F5344CB8AC3E}">
        <p14:creationId xmlns:p14="http://schemas.microsoft.com/office/powerpoint/2010/main" val="736148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106"/>
          <p:cNvSpPr>
            <a:spLocks noGrp="1" noChangeArrowheads="1"/>
          </p:cNvSpPr>
          <p:nvPr>
            <p:ph type="sldNum" sz="quarter"/>
          </p:nvPr>
        </p:nvSpPr>
        <p:spPr>
          <a:noFill/>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pPr>
            <a:fld id="{D8BDAADE-9D84-4666-BBC0-935A00FCB268}" type="slidenum">
              <a:rPr lang="en-GB" altLang="en-US" sz="1000" smtClean="0">
                <a:ea typeface="DejaVu Sans" pitchFamily="34" charset="0"/>
              </a:rPr>
              <a:pPr>
                <a:spcBef>
                  <a:spcPct val="0"/>
                </a:spcBef>
              </a:pPr>
              <a:t>18</a:t>
            </a:fld>
            <a:endParaRPr lang="en-GB" altLang="en-US" sz="1000" smtClean="0">
              <a:ea typeface="DejaVu Sans" pitchFamily="34" charset="0"/>
            </a:endParaRPr>
          </a:p>
        </p:txBody>
      </p:sp>
      <p:sp>
        <p:nvSpPr>
          <p:cNvPr id="62467" name="Text Box 1"/>
          <p:cNvSpPr txBox="1">
            <a:spLocks noChangeArrowheads="1"/>
          </p:cNvSpPr>
          <p:nvPr/>
        </p:nvSpPr>
        <p:spPr bwMode="auto">
          <a:xfrm>
            <a:off x="3892550" y="9244013"/>
            <a:ext cx="2836863" cy="417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6C040D8D-E4FA-4A02-A8A0-1A15D017F75E}" type="slidenum">
              <a:rPr lang="en-GB" altLang="en-US" sz="1000" i="1"/>
              <a:pPr algn="r" eaLnBrk="1" hangingPunct="1">
                <a:lnSpc>
                  <a:spcPct val="93000"/>
                </a:lnSpc>
                <a:spcBef>
                  <a:spcPct val="0"/>
                </a:spcBef>
              </a:pPr>
              <a:t>18</a:t>
            </a:fld>
            <a:endParaRPr lang="en-GB" altLang="en-US" sz="1000" i="1"/>
          </a:p>
        </p:txBody>
      </p:sp>
      <p:sp>
        <p:nvSpPr>
          <p:cNvPr id="62468" name="Text Box 2"/>
          <p:cNvSpPr txBox="1">
            <a:spLocks noChangeArrowheads="1"/>
          </p:cNvSpPr>
          <p:nvPr/>
        </p:nvSpPr>
        <p:spPr bwMode="auto">
          <a:xfrm>
            <a:off x="3892550" y="9244013"/>
            <a:ext cx="2860675" cy="44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9C606F5A-F016-48DF-B786-4D4C662E9A12}" type="slidenum">
              <a:rPr lang="en-GB" altLang="en-US" sz="1000" i="1"/>
              <a:pPr algn="r" eaLnBrk="1" hangingPunct="1">
                <a:lnSpc>
                  <a:spcPct val="93000"/>
                </a:lnSpc>
                <a:spcBef>
                  <a:spcPct val="0"/>
                </a:spcBef>
              </a:pPr>
              <a:t>18</a:t>
            </a:fld>
            <a:endParaRPr lang="en-GB" altLang="en-US" sz="1000" i="1"/>
          </a:p>
        </p:txBody>
      </p:sp>
      <p:sp>
        <p:nvSpPr>
          <p:cNvPr id="62469" name="Text Box 3"/>
          <p:cNvSpPr txBox="1">
            <a:spLocks noChangeArrowheads="1"/>
          </p:cNvSpPr>
          <p:nvPr/>
        </p:nvSpPr>
        <p:spPr bwMode="auto">
          <a:xfrm>
            <a:off x="3892550" y="9244013"/>
            <a:ext cx="2933700"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F03F4754-5C89-49E6-B731-57AF675F6B41}" type="slidenum">
              <a:rPr lang="en-GB" altLang="en-US" sz="1000" i="1"/>
              <a:pPr algn="r" eaLnBrk="1" hangingPunct="1">
                <a:lnSpc>
                  <a:spcPct val="93000"/>
                </a:lnSpc>
                <a:spcBef>
                  <a:spcPct val="0"/>
                </a:spcBef>
              </a:pPr>
              <a:t>18</a:t>
            </a:fld>
            <a:endParaRPr lang="en-GB" altLang="en-US" sz="1000" i="1"/>
          </a:p>
        </p:txBody>
      </p:sp>
      <p:sp>
        <p:nvSpPr>
          <p:cNvPr id="62470" name="Text Box 4"/>
          <p:cNvSpPr txBox="1">
            <a:spLocks noChangeArrowheads="1"/>
          </p:cNvSpPr>
          <p:nvPr/>
        </p:nvSpPr>
        <p:spPr bwMode="auto">
          <a:xfrm>
            <a:off x="769938" y="739775"/>
            <a:ext cx="5313362" cy="3678238"/>
          </a:xfrm>
          <a:prstGeom prst="rect">
            <a:avLst/>
          </a:prstGeom>
          <a:solidFill>
            <a:srgbClr val="FFFFFF">
              <a:alpha val="25098"/>
            </a:srgbClr>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62471" name="Text Box 5"/>
          <p:cNvSpPr>
            <a:spLocks noGrp="1" noChangeArrowheads="1"/>
          </p:cNvSpPr>
          <p:nvPr>
            <p:ph type="body"/>
          </p:nvPr>
        </p:nvSpPr>
        <p:spPr>
          <a:xfrm>
            <a:off x="942975" y="4648200"/>
            <a:ext cx="4967288" cy="4367213"/>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520" tIns="45360" rIns="92520" bIns="45360"/>
          <a:lstStyle/>
          <a:p>
            <a:pPr>
              <a:lnSpc>
                <a:spcPct val="93000"/>
              </a:lnSpc>
              <a:spcBef>
                <a:spcPts val="450"/>
              </a:spcBef>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altLang="en-US" dirty="0" smtClean="0">
              <a:latin typeface="Arial" charset="0"/>
              <a:cs typeface="DejaVu Sans" pitchFamily="34" charset="0"/>
            </a:endParaRPr>
          </a:p>
        </p:txBody>
      </p:sp>
    </p:spTree>
    <p:extLst>
      <p:ext uri="{BB962C8B-B14F-4D97-AF65-F5344CB8AC3E}">
        <p14:creationId xmlns:p14="http://schemas.microsoft.com/office/powerpoint/2010/main" val="4023117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106"/>
          <p:cNvSpPr>
            <a:spLocks noGrp="1" noChangeArrowheads="1"/>
          </p:cNvSpPr>
          <p:nvPr>
            <p:ph type="sldNum" sz="quarter"/>
          </p:nvPr>
        </p:nvSpPr>
        <p:spPr>
          <a:noFill/>
        </p:spPr>
        <p:txBody>
          <a:bodyPr/>
          <a:lstStyle>
            <a:lvl1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Lst>
              <a:defRPr sz="1200">
                <a:solidFill>
                  <a:srgbClr val="000000"/>
                </a:solidFill>
                <a:latin typeface="Times New Roman" pitchFamily="18" charset="0"/>
              </a:defRPr>
            </a:lvl9pPr>
          </a:lstStyle>
          <a:p>
            <a:pPr>
              <a:spcBef>
                <a:spcPct val="0"/>
              </a:spcBef>
            </a:pPr>
            <a:fld id="{D8BDAADE-9D84-4666-BBC0-935A00FCB268}" type="slidenum">
              <a:rPr lang="en-GB" altLang="en-US" sz="1000" smtClean="0">
                <a:ea typeface="DejaVu Sans" pitchFamily="34" charset="0"/>
              </a:rPr>
              <a:pPr>
                <a:spcBef>
                  <a:spcPct val="0"/>
                </a:spcBef>
              </a:pPr>
              <a:t>19</a:t>
            </a:fld>
            <a:endParaRPr lang="en-GB" altLang="en-US" sz="1000" smtClean="0">
              <a:ea typeface="DejaVu Sans" pitchFamily="34" charset="0"/>
            </a:endParaRPr>
          </a:p>
        </p:txBody>
      </p:sp>
      <p:sp>
        <p:nvSpPr>
          <p:cNvPr id="62467" name="Text Box 1"/>
          <p:cNvSpPr txBox="1">
            <a:spLocks noChangeArrowheads="1"/>
          </p:cNvSpPr>
          <p:nvPr/>
        </p:nvSpPr>
        <p:spPr bwMode="auto">
          <a:xfrm>
            <a:off x="3892550" y="9244013"/>
            <a:ext cx="2836863" cy="417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6C040D8D-E4FA-4A02-A8A0-1A15D017F75E}" type="slidenum">
              <a:rPr lang="en-GB" altLang="en-US" sz="1000" i="1"/>
              <a:pPr algn="r" eaLnBrk="1" hangingPunct="1">
                <a:lnSpc>
                  <a:spcPct val="93000"/>
                </a:lnSpc>
                <a:spcBef>
                  <a:spcPct val="0"/>
                </a:spcBef>
              </a:pPr>
              <a:t>19</a:t>
            </a:fld>
            <a:endParaRPr lang="en-GB" altLang="en-US" sz="1000" i="1"/>
          </a:p>
        </p:txBody>
      </p:sp>
      <p:sp>
        <p:nvSpPr>
          <p:cNvPr id="62468" name="Text Box 2"/>
          <p:cNvSpPr txBox="1">
            <a:spLocks noChangeArrowheads="1"/>
          </p:cNvSpPr>
          <p:nvPr/>
        </p:nvSpPr>
        <p:spPr bwMode="auto">
          <a:xfrm>
            <a:off x="3892550" y="9244013"/>
            <a:ext cx="2860675" cy="44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9C606F5A-F016-48DF-B786-4D4C662E9A12}" type="slidenum">
              <a:rPr lang="en-GB" altLang="en-US" sz="1000" i="1"/>
              <a:pPr algn="r" eaLnBrk="1" hangingPunct="1">
                <a:lnSpc>
                  <a:spcPct val="93000"/>
                </a:lnSpc>
                <a:spcBef>
                  <a:spcPct val="0"/>
                </a:spcBef>
              </a:pPr>
              <a:t>19</a:t>
            </a:fld>
            <a:endParaRPr lang="en-GB" altLang="en-US" sz="1000" i="1"/>
          </a:p>
        </p:txBody>
      </p:sp>
      <p:sp>
        <p:nvSpPr>
          <p:cNvPr id="62469" name="Text Box 3"/>
          <p:cNvSpPr txBox="1">
            <a:spLocks noChangeArrowheads="1"/>
          </p:cNvSpPr>
          <p:nvPr/>
        </p:nvSpPr>
        <p:spPr bwMode="auto">
          <a:xfrm>
            <a:off x="3892550" y="9244013"/>
            <a:ext cx="2933700"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8720" tIns="0" rIns="18720" bIns="0" anchor="b"/>
          <a:lstStyle>
            <a:lvl1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1pPr>
            <a:lvl2pPr marL="742950" indent="-285750">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5pPr>
            <a:lvl6pPr marL="25146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6pPr>
            <a:lvl7pPr marL="29718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7pPr>
            <a:lvl8pPr marL="34290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8pPr>
            <a:lvl9pPr marL="3886200" indent="-228600" defTabSz="449263" eaLnBrk="0" fontAlgn="base" hangingPunct="0">
              <a:spcBef>
                <a:spcPct val="300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itchFamily="18" charset="0"/>
              </a:defRPr>
            </a:lvl9pPr>
          </a:lstStyle>
          <a:p>
            <a:pPr algn="r" eaLnBrk="1" hangingPunct="1">
              <a:lnSpc>
                <a:spcPct val="93000"/>
              </a:lnSpc>
              <a:spcBef>
                <a:spcPct val="0"/>
              </a:spcBef>
            </a:pPr>
            <a:fld id="{F03F4754-5C89-49E6-B731-57AF675F6B41}" type="slidenum">
              <a:rPr lang="en-GB" altLang="en-US" sz="1000" i="1"/>
              <a:pPr algn="r" eaLnBrk="1" hangingPunct="1">
                <a:lnSpc>
                  <a:spcPct val="93000"/>
                </a:lnSpc>
                <a:spcBef>
                  <a:spcPct val="0"/>
                </a:spcBef>
              </a:pPr>
              <a:t>19</a:t>
            </a:fld>
            <a:endParaRPr lang="en-GB" altLang="en-US" sz="1000" i="1"/>
          </a:p>
        </p:txBody>
      </p:sp>
      <p:sp>
        <p:nvSpPr>
          <p:cNvPr id="62470" name="Text Box 4"/>
          <p:cNvSpPr txBox="1">
            <a:spLocks noChangeArrowheads="1"/>
          </p:cNvSpPr>
          <p:nvPr/>
        </p:nvSpPr>
        <p:spPr bwMode="auto">
          <a:xfrm>
            <a:off x="769938" y="739775"/>
            <a:ext cx="5313362" cy="3678238"/>
          </a:xfrm>
          <a:prstGeom prst="rect">
            <a:avLst/>
          </a:prstGeom>
          <a:solidFill>
            <a:srgbClr val="FFFFFF">
              <a:alpha val="25098"/>
            </a:srgbClr>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62471" name="Text Box 5"/>
          <p:cNvSpPr>
            <a:spLocks noGrp="1" noChangeArrowheads="1"/>
          </p:cNvSpPr>
          <p:nvPr>
            <p:ph type="body"/>
          </p:nvPr>
        </p:nvSpPr>
        <p:spPr>
          <a:xfrm>
            <a:off x="942975" y="4648200"/>
            <a:ext cx="4967288" cy="4367213"/>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520" tIns="45360" rIns="92520" bIns="45360"/>
          <a:lstStyle/>
          <a:p>
            <a:pPr>
              <a:lnSpc>
                <a:spcPct val="93000"/>
              </a:lnSpc>
              <a:spcBef>
                <a:spcPts val="450"/>
              </a:spcBef>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altLang="en-US" dirty="0" smtClean="0">
              <a:latin typeface="Arial" charset="0"/>
              <a:cs typeface="DejaVu Sans" pitchFamily="34" charset="0"/>
            </a:endParaRPr>
          </a:p>
        </p:txBody>
      </p:sp>
    </p:spTree>
    <p:extLst>
      <p:ext uri="{BB962C8B-B14F-4D97-AF65-F5344CB8AC3E}">
        <p14:creationId xmlns:p14="http://schemas.microsoft.com/office/powerpoint/2010/main" val="4023117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122363"/>
            <a:ext cx="7431088"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238250" y="3602038"/>
            <a:ext cx="74310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Tree>
    <p:extLst>
      <p:ext uri="{BB962C8B-B14F-4D97-AF65-F5344CB8AC3E}">
        <p14:creationId xmlns:p14="http://schemas.microsoft.com/office/powerpoint/2010/main" val="3412931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689558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51700" y="274638"/>
            <a:ext cx="2039938" cy="5316537"/>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130300" y="274638"/>
            <a:ext cx="5969000" cy="53165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4207901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4081673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6275" y="1709738"/>
            <a:ext cx="8545513"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676275" y="4589463"/>
            <a:ext cx="8545513"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456917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130300" y="1600200"/>
            <a:ext cx="4003675" cy="3990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286375" y="1600200"/>
            <a:ext cx="4005263" cy="3990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111795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625" y="365125"/>
            <a:ext cx="8545513"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82625" y="1681163"/>
            <a:ext cx="4191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2625" y="2505075"/>
            <a:ext cx="419100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016500" y="1681163"/>
            <a:ext cx="421163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16500" y="2505075"/>
            <a:ext cx="421163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274747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3928124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1543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625" y="457200"/>
            <a:ext cx="3195638"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4211638" y="987425"/>
            <a:ext cx="50165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82625" y="2057400"/>
            <a:ext cx="319563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963146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625" y="457200"/>
            <a:ext cx="3195638"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4211638" y="987425"/>
            <a:ext cx="50165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682625" y="2057400"/>
            <a:ext cx="319563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952345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Text Box 1"/>
          <p:cNvSpPr txBox="1">
            <a:spLocks noChangeArrowheads="1"/>
          </p:cNvSpPr>
          <p:nvPr/>
        </p:nvSpPr>
        <p:spPr bwMode="auto">
          <a:xfrm>
            <a:off x="495300" y="6245225"/>
            <a:ext cx="23098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ea typeface="Arial Unicode MS" pitchFamily="34" charset="-128"/>
              <a:cs typeface="Arial Unicode MS" pitchFamily="34" charset="-128"/>
            </a:endParaRPr>
          </a:p>
        </p:txBody>
      </p:sp>
      <p:sp>
        <p:nvSpPr>
          <p:cNvPr id="2051" name="Text Box 2"/>
          <p:cNvSpPr txBox="1">
            <a:spLocks noChangeArrowheads="1"/>
          </p:cNvSpPr>
          <p:nvPr/>
        </p:nvSpPr>
        <p:spPr bwMode="auto">
          <a:xfrm>
            <a:off x="3384550" y="6245225"/>
            <a:ext cx="31353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ea typeface="Arial Unicode MS" pitchFamily="34" charset="-128"/>
              <a:cs typeface="Arial Unicode MS" pitchFamily="34" charset="-128"/>
            </a:endParaRPr>
          </a:p>
        </p:txBody>
      </p:sp>
      <p:pic>
        <p:nvPicPr>
          <p:cNvPr id="2052"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58788" y="0"/>
            <a:ext cx="355600" cy="3473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53" name="Picture 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71488" y="3384550"/>
            <a:ext cx="355600" cy="34734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54" name="Picture 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885113" y="5799138"/>
            <a:ext cx="1792287" cy="8810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55" name="Picture 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73088" y="2344738"/>
            <a:ext cx="179387" cy="1428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56" name="Picture 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98488" y="5786438"/>
            <a:ext cx="179387" cy="1428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057" name="Rectangle 8"/>
          <p:cNvSpPr>
            <a:spLocks noGrp="1" noChangeArrowheads="1"/>
          </p:cNvSpPr>
          <p:nvPr>
            <p:ph type="title"/>
          </p:nvPr>
        </p:nvSpPr>
        <p:spPr bwMode="auto">
          <a:xfrm>
            <a:off x="1168400" y="274638"/>
            <a:ext cx="8123238" cy="1023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smtClean="0"/>
              <a:t>Click to edit the title text format</a:t>
            </a:r>
          </a:p>
        </p:txBody>
      </p:sp>
      <p:sp>
        <p:nvSpPr>
          <p:cNvPr id="2058" name="Rectangle 9"/>
          <p:cNvSpPr>
            <a:spLocks noGrp="1" noChangeArrowheads="1"/>
          </p:cNvSpPr>
          <p:nvPr>
            <p:ph type="body" idx="1"/>
          </p:nvPr>
        </p:nvSpPr>
        <p:spPr bwMode="auto">
          <a:xfrm>
            <a:off x="1130300" y="1600200"/>
            <a:ext cx="8161338" cy="3990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a:p>
            <a:pPr lvl="4"/>
            <a:r>
              <a:rPr lang="en-GB" altLang="en-US" smtClean="0"/>
              <a:t>Eighth Outline Level</a:t>
            </a:r>
          </a:p>
          <a:p>
            <a:pPr lvl="4"/>
            <a:r>
              <a:rPr lang="en-GB" altLang="en-US" smtClean="0"/>
              <a:t>Ninth Outline Level</a:t>
            </a:r>
          </a:p>
        </p:txBody>
      </p:sp>
    </p:spTree>
  </p:cSld>
  <p:clrMap bg1="lt1" tx1="dk1" bg2="lt2" tx2="dk2" accent1="accent1" accent2="accent2" accent3="accent3" accent4="accent4" accent5="accent5" accent6="accent6" hlink="hlink" folHlink="folHlink"/>
  <p:sldLayoutIdLst>
    <p:sldLayoutId id="2147484189" r:id="rId1"/>
    <p:sldLayoutId id="2147484190" r:id="rId2"/>
    <p:sldLayoutId id="2147484191" r:id="rId3"/>
    <p:sldLayoutId id="2147484192" r:id="rId4"/>
    <p:sldLayoutId id="2147484193" r:id="rId5"/>
    <p:sldLayoutId id="2147484194" r:id="rId6"/>
    <p:sldLayoutId id="2147484195" r:id="rId7"/>
    <p:sldLayoutId id="2147484196" r:id="rId8"/>
    <p:sldLayoutId id="2147484197" r:id="rId9"/>
    <p:sldLayoutId id="2147484198" r:id="rId10"/>
    <p:sldLayoutId id="2147484199" r:id="rId11"/>
  </p:sldLayoutIdLst>
  <p:txStyles>
    <p:titleStyle>
      <a:lvl1pPr algn="ctr" defTabSz="449263" rtl="0" eaLnBrk="0" fontAlgn="base" hangingPunct="0">
        <a:lnSpc>
          <a:spcPct val="81000"/>
        </a:lnSpc>
        <a:spcBef>
          <a:spcPct val="0"/>
        </a:spcBef>
        <a:spcAft>
          <a:spcPct val="0"/>
        </a:spcAft>
        <a:buClr>
          <a:srgbClr val="000000"/>
        </a:buClr>
        <a:buSzPct val="100000"/>
        <a:buFont typeface="Times New Roman" panose="02020603050405020304" pitchFamily="18" charset="0"/>
        <a:defRPr sz="4400" kern="1200">
          <a:solidFill>
            <a:srgbClr val="000000"/>
          </a:solidFill>
          <a:latin typeface="+mj-lt"/>
          <a:ea typeface="Arial Unicode MS" panose="020B0604020202020204" pitchFamily="34" charset="-128"/>
          <a:cs typeface="+mj-cs"/>
        </a:defRPr>
      </a:lvl1pPr>
      <a:lvl2pPr algn="ctr" defTabSz="449263" rtl="0" eaLnBrk="0" fontAlgn="base" hangingPunct="0">
        <a:lnSpc>
          <a:spcPct val="81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2pPr>
      <a:lvl3pPr algn="ctr" defTabSz="449263" rtl="0" eaLnBrk="0" fontAlgn="base" hangingPunct="0">
        <a:lnSpc>
          <a:spcPct val="81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3pPr>
      <a:lvl4pPr algn="ctr" defTabSz="449263" rtl="0" eaLnBrk="0" fontAlgn="base" hangingPunct="0">
        <a:lnSpc>
          <a:spcPct val="81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4pPr>
      <a:lvl5pPr algn="ctr" defTabSz="449263" rtl="0" eaLnBrk="0" fontAlgn="base" hangingPunct="0">
        <a:lnSpc>
          <a:spcPct val="81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Arial Unicode MS" panose="020B0604020202020204" pitchFamily="34" charset="-128"/>
          <a:cs typeface="Arial Unicode MS" panose="020B0604020202020204" pitchFamily="34" charset="-128"/>
        </a:defRPr>
      </a:lvl5pPr>
      <a:lvl6pPr marL="457200" algn="ctr" defTabSz="449263" rtl="0" eaLnBrk="0" fontAlgn="base" hangingPunct="0">
        <a:lnSpc>
          <a:spcPct val="81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Unicode MS" panose="020B0604020202020204" pitchFamily="34" charset="-128"/>
        </a:defRPr>
      </a:lvl6pPr>
      <a:lvl7pPr marL="914400" algn="ctr" defTabSz="449263" rtl="0" eaLnBrk="0" fontAlgn="base" hangingPunct="0">
        <a:lnSpc>
          <a:spcPct val="81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Unicode MS" panose="020B0604020202020204" pitchFamily="34" charset="-128"/>
        </a:defRPr>
      </a:lvl7pPr>
      <a:lvl8pPr marL="1371600" algn="ctr" defTabSz="449263" rtl="0" eaLnBrk="0" fontAlgn="base" hangingPunct="0">
        <a:lnSpc>
          <a:spcPct val="81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Unicode MS" panose="020B0604020202020204" pitchFamily="34" charset="-128"/>
        </a:defRPr>
      </a:lvl8pPr>
      <a:lvl9pPr marL="1828800" algn="ctr" defTabSz="449263" rtl="0" eaLnBrk="0" fontAlgn="base" hangingPunct="0">
        <a:lnSpc>
          <a:spcPct val="81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panose="020B0604020202020204" pitchFamily="34" charset="0"/>
          <a:cs typeface="Arial Unicode MS" panose="020B0604020202020204" pitchFamily="34" charset="-128"/>
        </a:defRPr>
      </a:lvl9pPr>
    </p:titleStyle>
    <p:bodyStyle>
      <a:lvl1pPr marL="333375" indent="-333375" algn="l" defTabSz="449263" rtl="0" eaLnBrk="0" fontAlgn="base" hangingPunct="0">
        <a:lnSpc>
          <a:spcPct val="81000"/>
        </a:lnSpc>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Arial Unicode MS" panose="020B0604020202020204" pitchFamily="34" charset="-128"/>
          <a:cs typeface="+mn-cs"/>
        </a:defRPr>
      </a:lvl1pPr>
      <a:lvl2pPr marL="733425" indent="-276225" algn="l" defTabSz="449263" rtl="0" eaLnBrk="0" fontAlgn="base" hangingPunct="0">
        <a:lnSpc>
          <a:spcPct val="81000"/>
        </a:lnSpc>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Arial Unicode MS" panose="020B0604020202020204" pitchFamily="34" charset="-128"/>
          <a:cs typeface="+mn-cs"/>
        </a:defRPr>
      </a:lvl2pPr>
      <a:lvl3pPr marL="1143000" indent="-228600" algn="l" defTabSz="449263" rtl="0" eaLnBrk="0" fontAlgn="base" hangingPunct="0">
        <a:lnSpc>
          <a:spcPct val="81000"/>
        </a:lnSpc>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Arial Unicode MS" panose="020B0604020202020204" pitchFamily="34" charset="-128"/>
          <a:cs typeface="+mn-cs"/>
        </a:defRPr>
      </a:lvl3pPr>
      <a:lvl4pPr marL="1600200" indent="-228600" algn="l" defTabSz="449263" rtl="0" eaLnBrk="0" fontAlgn="base" hangingPunct="0">
        <a:lnSpc>
          <a:spcPct val="81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Arial Unicode MS" panose="020B0604020202020204" pitchFamily="34" charset="-128"/>
          <a:cs typeface="+mn-cs"/>
        </a:defRPr>
      </a:lvl4pPr>
      <a:lvl5pPr marL="2057400" indent="-228600" algn="l" defTabSz="449263" rtl="0" eaLnBrk="0" fontAlgn="base" hangingPunct="0">
        <a:lnSpc>
          <a:spcPct val="81000"/>
        </a:lnSpc>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Arial Unicode MS" panose="020B060402020202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gif"/><Relationship Id="rId5" Type="http://schemas.openxmlformats.org/officeDocument/2006/relationships/image" Target="../media/image28.gif"/><Relationship Id="rId4" Type="http://schemas.openxmlformats.org/officeDocument/2006/relationships/image" Target="../media/image27.gif"/></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gif"/><Relationship Id="rId4" Type="http://schemas.openxmlformats.org/officeDocument/2006/relationships/image" Target="../media/image33.jp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7.gif"/><Relationship Id="rId7" Type="http://schemas.openxmlformats.org/officeDocument/2006/relationships/image" Target="../media/image41.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38.jpe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7.tif"/><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 Id="rId4" Type="http://schemas.openxmlformats.org/officeDocument/2006/relationships/image" Target="../media/image10.gif"/></Relationships>
</file>

<file path=ppt/slides/_rels/slide4.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7.t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tiff"/><Relationship Id="rId1" Type="http://schemas.openxmlformats.org/officeDocument/2006/relationships/slideLayout" Target="../slideLayouts/slideLayout7.xml"/><Relationship Id="rId6" Type="http://schemas.openxmlformats.org/officeDocument/2006/relationships/image" Target="../media/image7.tif"/><Relationship Id="rId5" Type="http://schemas.openxmlformats.org/officeDocument/2006/relationships/image" Target="../media/image15.gif"/><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1"/>
          <p:cNvSpPr txBox="1">
            <a:spLocks noChangeArrowheads="1"/>
          </p:cNvSpPr>
          <p:nvPr/>
        </p:nvSpPr>
        <p:spPr bwMode="auto">
          <a:xfrm>
            <a:off x="1593850" y="2996952"/>
            <a:ext cx="7569200" cy="765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81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charset="0"/>
                <a:ea typeface="Arial Unicode MS" pitchFamily="34" charset="-128"/>
                <a:cs typeface="Arial Unicode MS" pitchFamily="34" charset="-128"/>
              </a:defRPr>
            </a:lvl1pPr>
            <a:lvl2pPr>
              <a:lnSpc>
                <a:spcPct val="81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ea typeface="Arial Unicode MS" pitchFamily="34" charset="-128"/>
                <a:cs typeface="Arial Unicode MS" pitchFamily="34" charset="-128"/>
              </a:defRPr>
            </a:lvl2pPr>
            <a:lvl3pPr>
              <a:lnSpc>
                <a:spcPct val="81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ea typeface="Arial Unicode MS" pitchFamily="34" charset="-128"/>
                <a:cs typeface="Arial Unicode MS" pitchFamily="34" charset="-128"/>
              </a:defRPr>
            </a:lvl3pPr>
            <a:lvl4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4pPr>
            <a:lvl5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5pPr>
            <a:lvl6pPr marL="25146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6pPr>
            <a:lvl7pPr marL="29718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7pPr>
            <a:lvl8pPr marL="34290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8pPr>
            <a:lvl9pPr marL="38862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9pPr>
          </a:lstStyle>
          <a:p>
            <a:pPr algn="ctr" eaLnBrk="1" hangingPunct="1">
              <a:lnSpc>
                <a:spcPct val="99000"/>
              </a:lnSpc>
              <a:spcBef>
                <a:spcPct val="0"/>
              </a:spcBef>
              <a:buFont typeface="Optima" pitchFamily="34" charset="0"/>
              <a:buNone/>
            </a:pPr>
            <a:r>
              <a:rPr lang="en-GB" altLang="en-US" sz="4400" b="1" dirty="0" smtClean="0">
                <a:solidFill>
                  <a:schemeClr val="bg2"/>
                </a:solidFill>
                <a:latin typeface="Lucida Sans Unicode" pitchFamily="34" charset="0"/>
                <a:ea typeface="DejaVu Sans" pitchFamily="34" charset="0"/>
                <a:cs typeface="Lucida Sans Unicode" pitchFamily="34" charset="0"/>
              </a:rPr>
              <a:t>XII </a:t>
            </a:r>
            <a:r>
              <a:rPr lang="en-GB" altLang="en-US" sz="4400" b="1" dirty="0" err="1" smtClean="0">
                <a:solidFill>
                  <a:schemeClr val="bg2"/>
                </a:solidFill>
                <a:latin typeface="Lucida Sans Unicode" pitchFamily="34" charset="0"/>
                <a:ea typeface="DejaVu Sans" pitchFamily="34" charset="0"/>
                <a:cs typeface="Lucida Sans Unicode" pitchFamily="34" charset="0"/>
              </a:rPr>
              <a:t>SoNS</a:t>
            </a:r>
            <a:r>
              <a:rPr lang="en-GB" altLang="en-US" sz="4400" b="1" dirty="0" smtClean="0">
                <a:solidFill>
                  <a:schemeClr val="bg2"/>
                </a:solidFill>
                <a:latin typeface="Lucida Sans Unicode" pitchFamily="34" charset="0"/>
                <a:ea typeface="DejaVu Sans" pitchFamily="34" charset="0"/>
                <a:cs typeface="Lucida Sans Unicode" pitchFamily="34" charset="0"/>
              </a:rPr>
              <a:t> School</a:t>
            </a:r>
            <a:endParaRPr lang="en-US" altLang="en-US" sz="4400" b="1" dirty="0">
              <a:solidFill>
                <a:schemeClr val="bg2"/>
              </a:solidFill>
              <a:latin typeface="Lucida Sans Unicode" pitchFamily="34" charset="0"/>
              <a:ea typeface="DejaVu Sans" pitchFamily="34" charset="0"/>
              <a:cs typeface="Lucida Sans Unicode" pitchFamily="34" charset="0"/>
            </a:endParaRPr>
          </a:p>
        </p:txBody>
      </p:sp>
      <p:sp>
        <p:nvSpPr>
          <p:cNvPr id="25603" name="Text Box 2"/>
          <p:cNvSpPr txBox="1">
            <a:spLocks noChangeArrowheads="1"/>
          </p:cNvSpPr>
          <p:nvPr/>
        </p:nvSpPr>
        <p:spPr bwMode="auto">
          <a:xfrm>
            <a:off x="1911350" y="3645024"/>
            <a:ext cx="6934200" cy="9705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eaLnBrk="1" hangingPunct="1">
              <a:buClr>
                <a:srgbClr val="000000"/>
              </a:buClr>
              <a:buSzPct val="100000"/>
              <a:buFont typeface="Times New Roman" pitchFamily="18" charset="0"/>
              <a:buNone/>
            </a:pPr>
            <a:r>
              <a:rPr lang="en-GB" altLang="en-US" dirty="0" smtClean="0">
                <a:solidFill>
                  <a:schemeClr val="bg2"/>
                </a:solidFill>
                <a:latin typeface="Lucida Sans Unicode" panose="020B0602030504020204" pitchFamily="34" charset="0"/>
                <a:cs typeface="Lucida Sans Unicode" panose="020B0602030504020204" pitchFamily="34" charset="0"/>
              </a:rPr>
              <a:t>April 30 – May 9, 2014</a:t>
            </a:r>
          </a:p>
          <a:p>
            <a:pPr algn="ctr" eaLnBrk="1" hangingPunct="1">
              <a:buClr>
                <a:srgbClr val="000000"/>
              </a:buClr>
              <a:buSzPct val="100000"/>
              <a:buFont typeface="Times New Roman" pitchFamily="18" charset="0"/>
              <a:buNone/>
            </a:pPr>
            <a:r>
              <a:rPr lang="en-GB" altLang="en-US" dirty="0" err="1" smtClean="0">
                <a:solidFill>
                  <a:schemeClr val="bg2"/>
                </a:solidFill>
                <a:latin typeface="Lucida Sans Unicode" panose="020B0602030504020204" pitchFamily="34" charset="0"/>
                <a:ea typeface="Arial Unicode MS" pitchFamily="34" charset="-128"/>
                <a:cs typeface="Lucida Sans Unicode" panose="020B0602030504020204" pitchFamily="34" charset="0"/>
              </a:rPr>
              <a:t>Erice</a:t>
            </a:r>
            <a:r>
              <a:rPr lang="en-GB" altLang="en-US" dirty="0" smtClean="0">
                <a:solidFill>
                  <a:schemeClr val="bg2"/>
                </a:solidFill>
                <a:latin typeface="Lucida Sans Unicode" panose="020B0602030504020204" pitchFamily="34" charset="0"/>
                <a:ea typeface="Arial Unicode MS" pitchFamily="34" charset="-128"/>
                <a:cs typeface="Lucida Sans Unicode" panose="020B0602030504020204" pitchFamily="34" charset="0"/>
              </a:rPr>
              <a:t>, Italy</a:t>
            </a:r>
            <a:endParaRPr lang="en-US" altLang="en-US" dirty="0">
              <a:solidFill>
                <a:schemeClr val="bg2"/>
              </a:solidFill>
              <a:latin typeface="Lucida Sans Unicode" panose="020B0602030504020204" pitchFamily="34" charset="0"/>
              <a:ea typeface="Arial Unicode MS" pitchFamily="34" charset="-128"/>
              <a:cs typeface="Lucida Sans Unicode" panose="020B0602030504020204"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65962" y="405021"/>
            <a:ext cx="2995574" cy="1632587"/>
          </a:xfrm>
          <a:prstGeom prst="rect">
            <a:avLst/>
          </a:prstGeom>
        </p:spPr>
      </p:pic>
    </p:spTree>
    <p:extLst>
      <p:ext uri="{BB962C8B-B14F-4D97-AF65-F5344CB8AC3E}">
        <p14:creationId xmlns:p14="http://schemas.microsoft.com/office/powerpoint/2010/main" val="1766833564"/>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encrypted-tbn0.gstatic.com/images?q=tbn:ANd9GcSSOTDrwECOqoG4rXS3fsYNj82IuQP9AB8pO9OKz8o1qRmLsif33g"/>
          <p:cNvPicPr>
            <a:picLocks noChangeAspect="1" noChangeArrowheads="1"/>
          </p:cNvPicPr>
          <p:nvPr/>
        </p:nvPicPr>
        <p:blipFill>
          <a:blip r:embed="rId2" cstate="print"/>
          <a:srcRect/>
          <a:stretch>
            <a:fillRect/>
          </a:stretch>
        </p:blipFill>
        <p:spPr bwMode="auto">
          <a:xfrm>
            <a:off x="3053526" y="1700808"/>
            <a:ext cx="1080118" cy="1080119"/>
          </a:xfrm>
          <a:prstGeom prst="rect">
            <a:avLst/>
          </a:prstGeom>
          <a:noFill/>
        </p:spPr>
      </p:pic>
      <p:pic>
        <p:nvPicPr>
          <p:cNvPr id="5" name="Picture 15"/>
          <p:cNvPicPr>
            <a:picLocks noChangeAspect="1" noChangeArrowheads="1"/>
          </p:cNvPicPr>
          <p:nvPr/>
        </p:nvPicPr>
        <p:blipFill>
          <a:blip r:embed="rId3" cstate="print"/>
          <a:srcRect/>
          <a:stretch>
            <a:fillRect/>
          </a:stretch>
        </p:blipFill>
        <p:spPr bwMode="auto">
          <a:xfrm>
            <a:off x="4189620" y="1807141"/>
            <a:ext cx="773719" cy="763736"/>
          </a:xfrm>
          <a:prstGeom prst="rect">
            <a:avLst/>
          </a:prstGeom>
          <a:noFill/>
          <a:ln w="9525">
            <a:noFill/>
            <a:miter lim="800000"/>
            <a:headEnd/>
            <a:tailEnd/>
          </a:ln>
        </p:spPr>
      </p:pic>
      <p:pic>
        <p:nvPicPr>
          <p:cNvPr id="6" name="Picture 16"/>
          <p:cNvPicPr>
            <a:picLocks noChangeAspect="1" noChangeArrowheads="1"/>
          </p:cNvPicPr>
          <p:nvPr/>
        </p:nvPicPr>
        <p:blipFill>
          <a:blip r:embed="rId4" cstate="print"/>
          <a:srcRect/>
          <a:stretch>
            <a:fillRect/>
          </a:stretch>
        </p:blipFill>
        <p:spPr bwMode="auto">
          <a:xfrm>
            <a:off x="5269740" y="1854016"/>
            <a:ext cx="1124214" cy="669986"/>
          </a:xfrm>
          <a:prstGeom prst="rect">
            <a:avLst/>
          </a:prstGeom>
          <a:noFill/>
          <a:ln w="9525">
            <a:noFill/>
            <a:miter lim="800000"/>
            <a:headEnd/>
            <a:tailEnd/>
          </a:ln>
        </p:spPr>
      </p:pic>
      <p:pic>
        <p:nvPicPr>
          <p:cNvPr id="7" name="Picture 5"/>
          <p:cNvPicPr>
            <a:picLocks noChangeAspect="1" noChangeArrowheads="1"/>
          </p:cNvPicPr>
          <p:nvPr/>
        </p:nvPicPr>
        <p:blipFill>
          <a:blip r:embed="rId5" cstate="print"/>
          <a:srcRect/>
          <a:stretch>
            <a:fillRect/>
          </a:stretch>
        </p:blipFill>
        <p:spPr bwMode="auto">
          <a:xfrm>
            <a:off x="1382037" y="4589933"/>
            <a:ext cx="2952328" cy="1422550"/>
          </a:xfrm>
          <a:prstGeom prst="rect">
            <a:avLst/>
          </a:prstGeom>
          <a:noFill/>
          <a:ln w="9525">
            <a:noFill/>
            <a:miter lim="800000"/>
            <a:headEnd/>
            <a:tailEnd/>
          </a:ln>
        </p:spPr>
      </p:pic>
      <p:sp>
        <p:nvSpPr>
          <p:cNvPr id="8" name="Rectangle 7"/>
          <p:cNvSpPr/>
          <p:nvPr/>
        </p:nvSpPr>
        <p:spPr>
          <a:xfrm>
            <a:off x="1209378" y="1215271"/>
            <a:ext cx="8496944" cy="523220"/>
          </a:xfrm>
          <a:prstGeom prst="rect">
            <a:avLst/>
          </a:prstGeom>
        </p:spPr>
        <p:txBody>
          <a:bodyPr wrap="square">
            <a:spAutoFit/>
          </a:bodyPr>
          <a:lstStyle/>
          <a:p>
            <a:r>
              <a:rPr lang="en-GB" sz="1400" dirty="0" smtClean="0">
                <a:solidFill>
                  <a:schemeClr val="tx1"/>
                </a:solidFill>
                <a:latin typeface="Lucida Sans Unicode" panose="020B0602030504020204" pitchFamily="34" charset="0"/>
                <a:cs typeface="Lucida Sans Unicode" panose="020B0602030504020204" pitchFamily="34" charset="0"/>
              </a:rPr>
              <a:t>Connect with regional Neutron Scattering Associations for adequate coverage </a:t>
            </a:r>
            <a:r>
              <a:rPr lang="en-GB" sz="1400" dirty="0" smtClean="0">
                <a:solidFill>
                  <a:schemeClr val="tx1"/>
                </a:solidFill>
                <a:latin typeface="Lucida Sans Unicode" panose="020B0602030504020204" pitchFamily="34" charset="0"/>
                <a:cs typeface="Lucida Sans Unicode" panose="020B0602030504020204" pitchFamily="34" charset="0"/>
              </a:rPr>
              <a:t>of crystallography </a:t>
            </a:r>
            <a:r>
              <a:rPr lang="en-GB" sz="1400" dirty="0" smtClean="0">
                <a:solidFill>
                  <a:schemeClr val="tx1"/>
                </a:solidFill>
                <a:latin typeface="Lucida Sans Unicode" panose="020B0602030504020204" pitchFamily="34" charset="0"/>
                <a:cs typeface="Lucida Sans Unicode" panose="020B0602030504020204" pitchFamily="34" charset="0"/>
              </a:rPr>
              <a:t>at the regional and international neutron scattering meetings. </a:t>
            </a:r>
            <a:endParaRPr lang="en-GB" sz="1400" dirty="0">
              <a:solidFill>
                <a:schemeClr val="tx1"/>
              </a:solidFill>
              <a:latin typeface="Lucida Sans Unicode" panose="020B0602030504020204" pitchFamily="34" charset="0"/>
              <a:cs typeface="Lucida Sans Unicode" panose="020B0602030504020204" pitchFamily="34" charset="0"/>
            </a:endParaRPr>
          </a:p>
        </p:txBody>
      </p:sp>
      <p:sp>
        <p:nvSpPr>
          <p:cNvPr id="9" name="Rectangle 8"/>
          <p:cNvSpPr/>
          <p:nvPr/>
        </p:nvSpPr>
        <p:spPr>
          <a:xfrm>
            <a:off x="4334365" y="5308957"/>
            <a:ext cx="4136522" cy="461665"/>
          </a:xfrm>
          <a:prstGeom prst="rect">
            <a:avLst/>
          </a:prstGeom>
        </p:spPr>
        <p:txBody>
          <a:bodyPr wrap="square">
            <a:spAutoFit/>
          </a:bodyPr>
          <a:lstStyle/>
          <a:p>
            <a:r>
              <a:rPr lang="en-GB" sz="1200" dirty="0" smtClean="0">
                <a:solidFill>
                  <a:schemeClr val="tx1"/>
                </a:solidFill>
                <a:latin typeface="Lucida Sans Unicode" panose="020B0602030504020204" pitchFamily="34" charset="0"/>
                <a:cs typeface="Lucida Sans Unicode" panose="020B0602030504020204" pitchFamily="34" charset="0"/>
              </a:rPr>
              <a:t>The activities </a:t>
            </a:r>
            <a:r>
              <a:rPr lang="en-GB" sz="1200" dirty="0" smtClean="0">
                <a:solidFill>
                  <a:schemeClr val="tx1"/>
                </a:solidFill>
                <a:latin typeface="Lucida Sans Unicode" panose="020B0602030504020204" pitchFamily="34" charset="0"/>
                <a:cs typeface="Lucida Sans Unicode" panose="020B0602030504020204" pitchFamily="34" charset="0"/>
              </a:rPr>
              <a:t>of the </a:t>
            </a:r>
            <a:r>
              <a:rPr lang="en-GB" sz="1200" dirty="0" err="1" smtClean="0">
                <a:solidFill>
                  <a:schemeClr val="tx1"/>
                </a:solidFill>
                <a:latin typeface="Lucida Sans Unicode" panose="020B0602030504020204" pitchFamily="34" charset="0"/>
                <a:cs typeface="Lucida Sans Unicode" panose="020B0602030504020204" pitchFamily="34" charset="0"/>
              </a:rPr>
              <a:t>IUCr</a:t>
            </a:r>
            <a:r>
              <a:rPr lang="en-GB" sz="1200" dirty="0" smtClean="0">
                <a:solidFill>
                  <a:schemeClr val="tx1"/>
                </a:solidFill>
                <a:latin typeface="Lucida Sans Unicode" panose="020B0602030504020204" pitchFamily="34" charset="0"/>
                <a:cs typeface="Lucida Sans Unicode" panose="020B0602030504020204" pitchFamily="34" charset="0"/>
              </a:rPr>
              <a:t> Commission </a:t>
            </a:r>
            <a:r>
              <a:rPr lang="en-GB" sz="1200" dirty="0" smtClean="0">
                <a:solidFill>
                  <a:schemeClr val="tx1"/>
                </a:solidFill>
                <a:latin typeface="Lucida Sans Unicode" panose="020B0602030504020204" pitchFamily="34" charset="0"/>
                <a:cs typeface="Lucida Sans Unicode" panose="020B0602030504020204" pitchFamily="34" charset="0"/>
              </a:rPr>
              <a:t>are presented to the neutron </a:t>
            </a:r>
            <a:r>
              <a:rPr lang="en-GB" sz="1200" dirty="0" smtClean="0">
                <a:solidFill>
                  <a:schemeClr val="tx1"/>
                </a:solidFill>
                <a:latin typeface="Lucida Sans Unicode" panose="020B0602030504020204" pitchFamily="34" charset="0"/>
                <a:cs typeface="Lucida Sans Unicode" panose="020B0602030504020204" pitchFamily="34" charset="0"/>
              </a:rPr>
              <a:t>community</a:t>
            </a:r>
            <a:endParaRPr lang="en-GB" sz="1200" dirty="0">
              <a:solidFill>
                <a:schemeClr val="tx1"/>
              </a:solidFill>
              <a:latin typeface="Lucida Sans Unicode" panose="020B0602030504020204" pitchFamily="34" charset="0"/>
              <a:cs typeface="Lucida Sans Unicode" panose="020B0602030504020204" pitchFamily="34" charset="0"/>
            </a:endParaRPr>
          </a:p>
        </p:txBody>
      </p:sp>
      <p:sp>
        <p:nvSpPr>
          <p:cNvPr id="10" name="Rectangle 9"/>
          <p:cNvSpPr/>
          <p:nvPr/>
        </p:nvSpPr>
        <p:spPr>
          <a:xfrm>
            <a:off x="1353395" y="502657"/>
            <a:ext cx="5544615" cy="584775"/>
          </a:xfrm>
          <a:prstGeom prst="rect">
            <a:avLst/>
          </a:prstGeom>
        </p:spPr>
        <p:txBody>
          <a:bodyPr wrap="square">
            <a:spAutoFit/>
          </a:bodyPr>
          <a:lstStyle/>
          <a:p>
            <a:r>
              <a:rPr lang="en-GB" sz="2000" b="1" dirty="0" err="1" smtClean="0">
                <a:solidFill>
                  <a:schemeClr val="tx1"/>
                </a:solidFill>
                <a:latin typeface="Lucida Sans Unicode" panose="020B0602030504020204" pitchFamily="34" charset="0"/>
                <a:cs typeface="Lucida Sans Unicode" panose="020B0602030504020204" pitchFamily="34" charset="0"/>
              </a:rPr>
              <a:t>IUCr</a:t>
            </a:r>
            <a:r>
              <a:rPr lang="en-GB" sz="2000" b="1" dirty="0" smtClean="0">
                <a:solidFill>
                  <a:schemeClr val="tx1"/>
                </a:solidFill>
                <a:latin typeface="Lucida Sans Unicode" panose="020B0602030504020204" pitchFamily="34" charset="0"/>
                <a:cs typeface="Lucida Sans Unicode" panose="020B0602030504020204" pitchFamily="34" charset="0"/>
              </a:rPr>
              <a:t> Commission </a:t>
            </a:r>
            <a:r>
              <a:rPr lang="en-GB" sz="2000" b="1" dirty="0" smtClean="0">
                <a:solidFill>
                  <a:schemeClr val="tx1"/>
                </a:solidFill>
                <a:latin typeface="Lucida Sans Unicode" panose="020B0602030504020204" pitchFamily="34" charset="0"/>
                <a:cs typeface="Lucida Sans Unicode" panose="020B0602030504020204" pitchFamily="34" charset="0"/>
              </a:rPr>
              <a:t>on Neutron Scattering </a:t>
            </a:r>
            <a:endParaRPr lang="en-GB" sz="2000" b="1" dirty="0" smtClean="0">
              <a:solidFill>
                <a:schemeClr val="tx1"/>
              </a:solidFill>
              <a:latin typeface="Lucida Sans Unicode" panose="020B0602030504020204" pitchFamily="34" charset="0"/>
              <a:cs typeface="Lucida Sans Unicode" panose="020B0602030504020204" pitchFamily="34" charset="0"/>
            </a:endParaRPr>
          </a:p>
          <a:p>
            <a:r>
              <a:rPr lang="en-GB" sz="1200" dirty="0" smtClean="0">
                <a:solidFill>
                  <a:schemeClr val="tx1"/>
                </a:solidFill>
                <a:latin typeface="Lucida Sans Unicode" panose="020B0602030504020204" pitchFamily="34" charset="0"/>
                <a:cs typeface="Lucida Sans Unicode" panose="020B0602030504020204" pitchFamily="34" charset="0"/>
              </a:rPr>
              <a:t>(</a:t>
            </a:r>
            <a:r>
              <a:rPr lang="en-GB" sz="1200" dirty="0" smtClean="0">
                <a:solidFill>
                  <a:schemeClr val="tx1"/>
                </a:solidFill>
                <a:latin typeface="Lucida Sans Unicode" panose="020B0602030504020204" pitchFamily="34" charset="0"/>
                <a:cs typeface="Lucida Sans Unicode" panose="020B0602030504020204" pitchFamily="34" charset="0"/>
              </a:rPr>
              <a:t>initially </a:t>
            </a:r>
            <a:r>
              <a:rPr lang="en-GB" sz="1200" dirty="0" smtClean="0">
                <a:solidFill>
                  <a:schemeClr val="tx1"/>
                </a:solidFill>
                <a:latin typeface="Lucida Sans Unicode" panose="020B0602030504020204" pitchFamily="34" charset="0"/>
                <a:cs typeface="Lucida Sans Unicode" panose="020B0602030504020204" pitchFamily="34" charset="0"/>
              </a:rPr>
              <a:t>Neutron Diffraction)</a:t>
            </a:r>
            <a:endParaRPr lang="en-GB" sz="1200" dirty="0" smtClean="0">
              <a:solidFill>
                <a:schemeClr val="tx1"/>
              </a:solidFill>
              <a:latin typeface="Lucida Sans Unicode" panose="020B0602030504020204" pitchFamily="34" charset="0"/>
              <a:cs typeface="Lucida Sans Unicode" panose="020B0602030504020204" pitchFamily="34" charset="0"/>
            </a:endParaRPr>
          </a:p>
        </p:txBody>
      </p:sp>
      <p:sp>
        <p:nvSpPr>
          <p:cNvPr id="11" name="Rectangle 10"/>
          <p:cNvSpPr/>
          <p:nvPr/>
        </p:nvSpPr>
        <p:spPr>
          <a:xfrm>
            <a:off x="1209378" y="2857355"/>
            <a:ext cx="8496944" cy="307777"/>
          </a:xfrm>
          <a:prstGeom prst="rect">
            <a:avLst/>
          </a:prstGeom>
        </p:spPr>
        <p:txBody>
          <a:bodyPr wrap="square">
            <a:spAutoFit/>
          </a:bodyPr>
          <a:lstStyle/>
          <a:p>
            <a:r>
              <a:rPr lang="en-GB" sz="1400" dirty="0" smtClean="0">
                <a:solidFill>
                  <a:schemeClr val="tx1"/>
                </a:solidFill>
                <a:latin typeface="Lucida Sans Unicode" panose="020B0602030504020204" pitchFamily="34" charset="0"/>
                <a:cs typeface="Lucida Sans Unicode" panose="020B0602030504020204" pitchFamily="34" charset="0"/>
              </a:rPr>
              <a:t>Organize </a:t>
            </a:r>
            <a:r>
              <a:rPr lang="en-GB" sz="1400" dirty="0" smtClean="0">
                <a:solidFill>
                  <a:schemeClr val="tx1"/>
                </a:solidFill>
                <a:latin typeface="Lucida Sans Unicode" panose="020B0602030504020204" pitchFamily="34" charset="0"/>
                <a:cs typeface="Lucida Sans Unicode" panose="020B0602030504020204" pitchFamily="34" charset="0"/>
              </a:rPr>
              <a:t>and/or support </a:t>
            </a:r>
            <a:r>
              <a:rPr lang="en-GB" sz="1400" dirty="0" smtClean="0">
                <a:solidFill>
                  <a:schemeClr val="tx1"/>
                </a:solidFill>
                <a:latin typeface="Lucida Sans Unicode" panose="020B0602030504020204" pitchFamily="34" charset="0"/>
                <a:cs typeface="Lucida Sans Unicode" panose="020B0602030504020204" pitchFamily="34" charset="0"/>
              </a:rPr>
              <a:t>dedicated </a:t>
            </a:r>
            <a:r>
              <a:rPr lang="en-GB" sz="1400" dirty="0" smtClean="0">
                <a:solidFill>
                  <a:schemeClr val="tx1"/>
                </a:solidFill>
                <a:latin typeface="Lucida Sans Unicode" panose="020B0602030504020204" pitchFamily="34" charset="0"/>
                <a:cs typeface="Lucida Sans Unicode" panose="020B0602030504020204" pitchFamily="34" charset="0"/>
              </a:rPr>
              <a:t>workshops and </a:t>
            </a:r>
            <a:r>
              <a:rPr lang="en-GB" sz="1400" dirty="0" smtClean="0">
                <a:solidFill>
                  <a:schemeClr val="tx1"/>
                </a:solidFill>
                <a:latin typeface="Lucida Sans Unicode" panose="020B0602030504020204" pitchFamily="34" charset="0"/>
                <a:cs typeface="Lucida Sans Unicode" panose="020B0602030504020204" pitchFamily="34" charset="0"/>
              </a:rPr>
              <a:t>schools in </a:t>
            </a:r>
            <a:r>
              <a:rPr lang="en-GB" sz="1400" dirty="0" smtClean="0">
                <a:solidFill>
                  <a:schemeClr val="tx1"/>
                </a:solidFill>
                <a:latin typeface="Lucida Sans Unicode" panose="020B0602030504020204" pitchFamily="34" charset="0"/>
                <a:cs typeface="Lucida Sans Unicode" panose="020B0602030504020204" pitchFamily="34" charset="0"/>
              </a:rPr>
              <a:t>developing neutron communities</a:t>
            </a:r>
            <a:endParaRPr lang="en-GB" sz="1400" dirty="0">
              <a:solidFill>
                <a:schemeClr val="tx1"/>
              </a:solidFill>
              <a:latin typeface="Lucida Sans Unicode" panose="020B0602030504020204" pitchFamily="34" charset="0"/>
              <a:cs typeface="Lucida Sans Unicode" panose="020B0602030504020204" pitchFamily="34" charset="0"/>
            </a:endParaRPr>
          </a:p>
        </p:txBody>
      </p:sp>
      <p:pic>
        <p:nvPicPr>
          <p:cNvPr id="12" name="Picture 8"/>
          <p:cNvPicPr>
            <a:picLocks noChangeAspect="1" noChangeArrowheads="1"/>
          </p:cNvPicPr>
          <p:nvPr/>
        </p:nvPicPr>
        <p:blipFill>
          <a:blip r:embed="rId6" cstate="print"/>
          <a:srcRect/>
          <a:stretch>
            <a:fillRect/>
          </a:stretch>
        </p:blipFill>
        <p:spPr bwMode="auto">
          <a:xfrm>
            <a:off x="7079066" y="3207855"/>
            <a:ext cx="2323537" cy="1698122"/>
          </a:xfrm>
          <a:prstGeom prst="rect">
            <a:avLst/>
          </a:prstGeom>
          <a:noFill/>
          <a:ln w="9525">
            <a:noFill/>
            <a:miter lim="800000"/>
            <a:headEnd/>
            <a:tailEnd/>
          </a:ln>
        </p:spPr>
      </p:pic>
      <p:pic>
        <p:nvPicPr>
          <p:cNvPr id="13" name="Picture 10" descr="http://www.nuklearmalaysia.org/nuklearmalaysia_org/media/Image/icnxLogo.jpg"/>
          <p:cNvPicPr>
            <a:picLocks noChangeAspect="1" noChangeArrowheads="1"/>
          </p:cNvPicPr>
          <p:nvPr/>
        </p:nvPicPr>
        <p:blipFill>
          <a:blip r:embed="rId7" cstate="print"/>
          <a:srcRect/>
          <a:stretch>
            <a:fillRect/>
          </a:stretch>
        </p:blipFill>
        <p:spPr bwMode="auto">
          <a:xfrm>
            <a:off x="5638906" y="3207855"/>
            <a:ext cx="1296143" cy="1209154"/>
          </a:xfrm>
          <a:prstGeom prst="rect">
            <a:avLst/>
          </a:prstGeom>
          <a:noFill/>
        </p:spPr>
      </p:pic>
      <p:pic>
        <p:nvPicPr>
          <p:cNvPr id="14" name="Picture 3"/>
          <p:cNvPicPr>
            <a:picLocks noChangeAspect="1" noChangeArrowheads="1"/>
          </p:cNvPicPr>
          <p:nvPr/>
        </p:nvPicPr>
        <p:blipFill>
          <a:blip r:embed="rId8" cstate="print"/>
          <a:srcRect/>
          <a:stretch>
            <a:fillRect/>
          </a:stretch>
        </p:blipFill>
        <p:spPr bwMode="auto">
          <a:xfrm>
            <a:off x="1332973" y="3202734"/>
            <a:ext cx="4233924" cy="797210"/>
          </a:xfrm>
          <a:prstGeom prst="rect">
            <a:avLst/>
          </a:prstGeom>
          <a:noFill/>
          <a:ln w="9525">
            <a:noFill/>
            <a:miter lim="800000"/>
            <a:headEnd/>
            <a:tailEnd/>
          </a:ln>
        </p:spPr>
      </p:pic>
    </p:spTree>
    <p:extLst>
      <p:ext uri="{BB962C8B-B14F-4D97-AF65-F5344CB8AC3E}">
        <p14:creationId xmlns:p14="http://schemas.microsoft.com/office/powerpoint/2010/main" val="26998938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8"/>
          <p:cNvPicPr>
            <a:picLocks noChangeAspect="1" noChangeArrowheads="1"/>
          </p:cNvPicPr>
          <p:nvPr/>
        </p:nvPicPr>
        <p:blipFill>
          <a:blip r:embed="rId2" cstate="print"/>
          <a:srcRect/>
          <a:stretch>
            <a:fillRect/>
          </a:stretch>
        </p:blipFill>
        <p:spPr bwMode="auto">
          <a:xfrm>
            <a:off x="1359668" y="1245292"/>
            <a:ext cx="1654800" cy="1260000"/>
          </a:xfrm>
          <a:prstGeom prst="rect">
            <a:avLst/>
          </a:prstGeom>
          <a:noFill/>
          <a:ln w="9525">
            <a:noFill/>
            <a:miter lim="800000"/>
            <a:headEnd/>
            <a:tailEnd/>
          </a:ln>
        </p:spPr>
      </p:pic>
      <p:pic>
        <p:nvPicPr>
          <p:cNvPr id="5" name="Picture 13"/>
          <p:cNvPicPr>
            <a:picLocks noChangeAspect="1" noChangeArrowheads="1"/>
          </p:cNvPicPr>
          <p:nvPr/>
        </p:nvPicPr>
        <p:blipFill>
          <a:blip r:embed="rId3" cstate="print"/>
          <a:srcRect/>
          <a:stretch>
            <a:fillRect/>
          </a:stretch>
        </p:blipFill>
        <p:spPr bwMode="auto">
          <a:xfrm>
            <a:off x="7474074" y="620688"/>
            <a:ext cx="1497967" cy="2304566"/>
          </a:xfrm>
          <a:prstGeom prst="rect">
            <a:avLst/>
          </a:prstGeom>
          <a:noFill/>
          <a:ln w="9525">
            <a:noFill/>
            <a:miter lim="800000"/>
            <a:headEnd/>
            <a:tailEnd/>
          </a:ln>
        </p:spPr>
      </p:pic>
      <p:pic>
        <p:nvPicPr>
          <p:cNvPr id="7" name="Picture 18" descr="https://www.ill.eu/fileadmin/users_files/pasted_pictures/RTEmagicC_Diffract-En-1s_01.gif.gif"/>
          <p:cNvPicPr>
            <a:picLocks noChangeAspect="1" noChangeArrowheads="1"/>
          </p:cNvPicPr>
          <p:nvPr/>
        </p:nvPicPr>
        <p:blipFill>
          <a:blip r:embed="rId4" cstate="print"/>
          <a:srcRect/>
          <a:stretch>
            <a:fillRect/>
          </a:stretch>
        </p:blipFill>
        <p:spPr bwMode="auto">
          <a:xfrm>
            <a:off x="1359668" y="3853226"/>
            <a:ext cx="1680000" cy="1260000"/>
          </a:xfrm>
          <a:prstGeom prst="rect">
            <a:avLst/>
          </a:prstGeom>
          <a:noFill/>
        </p:spPr>
      </p:pic>
      <p:pic>
        <p:nvPicPr>
          <p:cNvPr id="8" name="Picture 20" descr="https://www.ill.eu/fileadmin/users_files/pasted_pictures/RTEmagicC_Diffract-En-3s_01.gif.gif"/>
          <p:cNvPicPr>
            <a:picLocks noChangeAspect="1" noChangeArrowheads="1"/>
          </p:cNvPicPr>
          <p:nvPr/>
        </p:nvPicPr>
        <p:blipFill>
          <a:blip r:embed="rId5" cstate="print"/>
          <a:srcRect/>
          <a:stretch>
            <a:fillRect/>
          </a:stretch>
        </p:blipFill>
        <p:spPr bwMode="auto">
          <a:xfrm>
            <a:off x="1359668" y="5157192"/>
            <a:ext cx="1680000" cy="1260000"/>
          </a:xfrm>
          <a:prstGeom prst="rect">
            <a:avLst/>
          </a:prstGeom>
          <a:noFill/>
        </p:spPr>
      </p:pic>
      <p:pic>
        <p:nvPicPr>
          <p:cNvPr id="9" name="Picture 22" descr="https://www.ill.eu/fileadmin/users_files/pasted_pictures/RTEmagicC_Diffract-En-4s_01.gif.gif"/>
          <p:cNvPicPr>
            <a:picLocks noChangeAspect="1" noChangeArrowheads="1"/>
          </p:cNvPicPr>
          <p:nvPr/>
        </p:nvPicPr>
        <p:blipFill>
          <a:blip r:embed="rId6" cstate="print"/>
          <a:srcRect/>
          <a:stretch>
            <a:fillRect/>
          </a:stretch>
        </p:blipFill>
        <p:spPr bwMode="auto">
          <a:xfrm>
            <a:off x="1359668" y="2549259"/>
            <a:ext cx="1680000" cy="1260000"/>
          </a:xfrm>
          <a:prstGeom prst="rect">
            <a:avLst/>
          </a:prstGeom>
          <a:noFill/>
        </p:spPr>
      </p:pic>
      <p:pic>
        <p:nvPicPr>
          <p:cNvPr id="10" name="Picture 14"/>
          <p:cNvPicPr>
            <a:picLocks noChangeAspect="1" noChangeArrowheads="1"/>
          </p:cNvPicPr>
          <p:nvPr/>
        </p:nvPicPr>
        <p:blipFill>
          <a:blip r:embed="rId7" cstate="print"/>
          <a:srcRect/>
          <a:stretch>
            <a:fillRect/>
          </a:stretch>
        </p:blipFill>
        <p:spPr bwMode="auto">
          <a:xfrm>
            <a:off x="6420886" y="1993323"/>
            <a:ext cx="1586392" cy="2304256"/>
          </a:xfrm>
          <a:prstGeom prst="rect">
            <a:avLst/>
          </a:prstGeom>
          <a:noFill/>
          <a:ln w="9525">
            <a:noFill/>
            <a:miter lim="800000"/>
            <a:headEnd/>
            <a:tailEnd/>
          </a:ln>
        </p:spPr>
      </p:pic>
      <p:pic>
        <p:nvPicPr>
          <p:cNvPr id="6" name="Picture 16" descr="http://www.iycr2014.org/__data/assets/image/0006/88296/thumb.jpg"/>
          <p:cNvPicPr>
            <a:picLocks noChangeAspect="1" noChangeArrowheads="1"/>
          </p:cNvPicPr>
          <p:nvPr/>
        </p:nvPicPr>
        <p:blipFill>
          <a:blip r:embed="rId8" cstate="print"/>
          <a:srcRect/>
          <a:stretch>
            <a:fillRect/>
          </a:stretch>
        </p:blipFill>
        <p:spPr bwMode="auto">
          <a:xfrm>
            <a:off x="4958972" y="966361"/>
            <a:ext cx="1584176" cy="2257452"/>
          </a:xfrm>
          <a:prstGeom prst="rect">
            <a:avLst/>
          </a:prstGeom>
          <a:noFill/>
        </p:spPr>
      </p:pic>
      <p:sp>
        <p:nvSpPr>
          <p:cNvPr id="11" name="Rectangle 10"/>
          <p:cNvSpPr/>
          <p:nvPr/>
        </p:nvSpPr>
        <p:spPr>
          <a:xfrm>
            <a:off x="1353395" y="502657"/>
            <a:ext cx="5544615" cy="584775"/>
          </a:xfrm>
          <a:prstGeom prst="rect">
            <a:avLst/>
          </a:prstGeom>
        </p:spPr>
        <p:txBody>
          <a:bodyPr wrap="square">
            <a:spAutoFit/>
          </a:bodyPr>
          <a:lstStyle/>
          <a:p>
            <a:r>
              <a:rPr lang="en-GB" sz="2000" b="1" dirty="0" err="1" smtClean="0">
                <a:solidFill>
                  <a:schemeClr val="tx1"/>
                </a:solidFill>
                <a:latin typeface="Lucida Sans Unicode" panose="020B0602030504020204" pitchFamily="34" charset="0"/>
                <a:cs typeface="Lucida Sans Unicode" panose="020B0602030504020204" pitchFamily="34" charset="0"/>
              </a:rPr>
              <a:t>IUCr</a:t>
            </a:r>
            <a:r>
              <a:rPr lang="en-GB" sz="2000" b="1" dirty="0" smtClean="0">
                <a:solidFill>
                  <a:schemeClr val="tx1"/>
                </a:solidFill>
                <a:latin typeface="Lucida Sans Unicode" panose="020B0602030504020204" pitchFamily="34" charset="0"/>
                <a:cs typeface="Lucida Sans Unicode" panose="020B0602030504020204" pitchFamily="34" charset="0"/>
              </a:rPr>
              <a:t> Commission </a:t>
            </a:r>
            <a:r>
              <a:rPr lang="en-GB" sz="2000" b="1" dirty="0" smtClean="0">
                <a:solidFill>
                  <a:schemeClr val="tx1"/>
                </a:solidFill>
                <a:latin typeface="Lucida Sans Unicode" panose="020B0602030504020204" pitchFamily="34" charset="0"/>
                <a:cs typeface="Lucida Sans Unicode" panose="020B0602030504020204" pitchFamily="34" charset="0"/>
              </a:rPr>
              <a:t>on Neutron Scattering </a:t>
            </a:r>
            <a:endParaRPr lang="en-GB" sz="2000" b="1" dirty="0" smtClean="0">
              <a:solidFill>
                <a:schemeClr val="tx1"/>
              </a:solidFill>
              <a:latin typeface="Lucida Sans Unicode" panose="020B0602030504020204" pitchFamily="34" charset="0"/>
              <a:cs typeface="Lucida Sans Unicode" panose="020B0602030504020204" pitchFamily="34" charset="0"/>
            </a:endParaRPr>
          </a:p>
          <a:p>
            <a:r>
              <a:rPr lang="en-GB" sz="1200" dirty="0" smtClean="0">
                <a:solidFill>
                  <a:schemeClr val="tx1"/>
                </a:solidFill>
                <a:latin typeface="Lucida Sans Unicode" panose="020B0602030504020204" pitchFamily="34" charset="0"/>
                <a:cs typeface="Lucida Sans Unicode" panose="020B0602030504020204" pitchFamily="34" charset="0"/>
              </a:rPr>
              <a:t>(</a:t>
            </a:r>
            <a:r>
              <a:rPr lang="en-GB" sz="1200" dirty="0" smtClean="0">
                <a:solidFill>
                  <a:schemeClr val="tx1"/>
                </a:solidFill>
                <a:latin typeface="Lucida Sans Unicode" panose="020B0602030504020204" pitchFamily="34" charset="0"/>
                <a:cs typeface="Lucida Sans Unicode" panose="020B0602030504020204" pitchFamily="34" charset="0"/>
              </a:rPr>
              <a:t>initially </a:t>
            </a:r>
            <a:r>
              <a:rPr lang="en-GB" sz="1200" dirty="0" smtClean="0">
                <a:solidFill>
                  <a:schemeClr val="tx1"/>
                </a:solidFill>
                <a:latin typeface="Lucida Sans Unicode" panose="020B0602030504020204" pitchFamily="34" charset="0"/>
                <a:cs typeface="Lucida Sans Unicode" panose="020B0602030504020204" pitchFamily="34" charset="0"/>
              </a:rPr>
              <a:t>Neutron Diffraction)</a:t>
            </a:r>
            <a:endParaRPr lang="en-GB" sz="1200" dirty="0" smtClean="0">
              <a:solidFill>
                <a:schemeClr val="tx1"/>
              </a:solidFill>
              <a:latin typeface="Lucida Sans Unicode" panose="020B0602030504020204" pitchFamily="34" charset="0"/>
              <a:cs typeface="Lucida Sans Unicode" panose="020B0602030504020204" pitchFamily="34" charset="0"/>
            </a:endParaRPr>
          </a:p>
        </p:txBody>
      </p:sp>
      <p:sp>
        <p:nvSpPr>
          <p:cNvPr id="12" name="Rectangle 11"/>
          <p:cNvSpPr/>
          <p:nvPr/>
        </p:nvSpPr>
        <p:spPr>
          <a:xfrm>
            <a:off x="3372933" y="4389492"/>
            <a:ext cx="6091964" cy="1415772"/>
          </a:xfrm>
          <a:prstGeom prst="rect">
            <a:avLst/>
          </a:prstGeom>
        </p:spPr>
        <p:txBody>
          <a:bodyPr wrap="square">
            <a:spAutoFit/>
          </a:bodyPr>
          <a:lstStyle/>
          <a:p>
            <a:r>
              <a:rPr lang="en-GB" sz="1400" dirty="0" smtClean="0">
                <a:solidFill>
                  <a:schemeClr val="tx1"/>
                </a:solidFill>
                <a:latin typeface="Lucida Sans Unicode" panose="020B0602030504020204" pitchFamily="34" charset="0"/>
                <a:cs typeface="Lucida Sans Unicode" panose="020B0602030504020204" pitchFamily="34" charset="0"/>
              </a:rPr>
              <a:t>Collaborate in the preparation of the </a:t>
            </a:r>
            <a:r>
              <a:rPr lang="en-GB" sz="1400" dirty="0">
                <a:solidFill>
                  <a:schemeClr val="tx1"/>
                </a:solidFill>
                <a:latin typeface="Lucida Sans Unicode" panose="020B0602030504020204" pitchFamily="34" charset="0"/>
                <a:cs typeface="Lucida Sans Unicode" panose="020B0602030504020204" pitchFamily="34" charset="0"/>
              </a:rPr>
              <a:t>exhibition “Voyage </a:t>
            </a:r>
            <a:r>
              <a:rPr lang="en-GB" sz="1400" dirty="0" err="1">
                <a:solidFill>
                  <a:schemeClr val="tx1"/>
                </a:solidFill>
                <a:latin typeface="Lucida Sans Unicode" panose="020B0602030504020204" pitchFamily="34" charset="0"/>
                <a:cs typeface="Lucida Sans Unicode" panose="020B0602030504020204" pitchFamily="34" charset="0"/>
              </a:rPr>
              <a:t>dans</a:t>
            </a:r>
            <a:r>
              <a:rPr lang="en-GB" sz="1400" dirty="0">
                <a:solidFill>
                  <a:schemeClr val="tx1"/>
                </a:solidFill>
                <a:latin typeface="Lucida Sans Unicode" panose="020B0602030504020204" pitchFamily="34" charset="0"/>
                <a:cs typeface="Lucida Sans Unicode" panose="020B0602030504020204" pitchFamily="34" charset="0"/>
              </a:rPr>
              <a:t> le </a:t>
            </a:r>
            <a:r>
              <a:rPr lang="en-GB" sz="1400" dirty="0" err="1" smtClean="0">
                <a:solidFill>
                  <a:schemeClr val="tx1"/>
                </a:solidFill>
                <a:latin typeface="Lucida Sans Unicode" panose="020B0602030504020204" pitchFamily="34" charset="0"/>
                <a:cs typeface="Lucida Sans Unicode" panose="020B0602030504020204" pitchFamily="34" charset="0"/>
              </a:rPr>
              <a:t>cristal</a:t>
            </a:r>
            <a:r>
              <a:rPr lang="en-GB" sz="1400" dirty="0" smtClean="0">
                <a:solidFill>
                  <a:schemeClr val="tx1"/>
                </a:solidFill>
                <a:latin typeface="Lucida Sans Unicode" panose="020B0602030504020204" pitchFamily="34" charset="0"/>
                <a:cs typeface="Lucida Sans Unicode" panose="020B0602030504020204" pitchFamily="34" charset="0"/>
              </a:rPr>
              <a:t>”, by providing material for the production of posters on neutron diffraction and scattering.</a:t>
            </a:r>
          </a:p>
          <a:p>
            <a:endParaRPr lang="en-GB" sz="1400" dirty="0" smtClean="0">
              <a:solidFill>
                <a:schemeClr val="tx1"/>
              </a:solidFill>
              <a:latin typeface="Lucida Sans Unicode" panose="020B0602030504020204" pitchFamily="34" charset="0"/>
              <a:cs typeface="Lucida Sans Unicode" panose="020B0602030504020204" pitchFamily="34" charset="0"/>
            </a:endParaRPr>
          </a:p>
          <a:p>
            <a:r>
              <a:rPr lang="en-GB" sz="1400" dirty="0" smtClean="0">
                <a:solidFill>
                  <a:schemeClr val="tx1"/>
                </a:solidFill>
                <a:latin typeface="Lucida Sans Unicode" panose="020B0602030504020204" pitchFamily="34" charset="0"/>
                <a:cs typeface="Lucida Sans Unicode" panose="020B0602030504020204" pitchFamily="34" charset="0"/>
              </a:rPr>
              <a:t>The full exhibition is available for download in 11 languages at</a:t>
            </a:r>
            <a:endParaRPr lang="en-GB" sz="1600" dirty="0">
              <a:solidFill>
                <a:schemeClr val="tx1"/>
              </a:solidFill>
              <a:latin typeface="Lucida Sans Unicode" panose="020B0602030504020204" pitchFamily="34" charset="0"/>
              <a:cs typeface="Lucida Sans Unicode" panose="020B0602030504020204" pitchFamily="34" charset="0"/>
            </a:endParaRPr>
          </a:p>
          <a:p>
            <a:pPr algn="ctr"/>
            <a:r>
              <a:rPr lang="en-GB" sz="1600" dirty="0" smtClean="0">
                <a:solidFill>
                  <a:srgbClr val="FF0000"/>
                </a:solidFill>
                <a:latin typeface="Lucida Sans Unicode" panose="020B0602030504020204" pitchFamily="34" charset="0"/>
                <a:cs typeface="Lucida Sans Unicode" panose="020B0602030504020204" pitchFamily="34" charset="0"/>
              </a:rPr>
              <a:t>http</a:t>
            </a:r>
            <a:r>
              <a:rPr lang="en-GB" sz="1600" dirty="0">
                <a:solidFill>
                  <a:srgbClr val="FF0000"/>
                </a:solidFill>
                <a:latin typeface="Lucida Sans Unicode" panose="020B0602030504020204" pitchFamily="34" charset="0"/>
                <a:cs typeface="Lucida Sans Unicode" panose="020B0602030504020204" pitchFamily="34" charset="0"/>
              </a:rPr>
              <a:t>://www.iycr2014.org/voyage</a:t>
            </a:r>
          </a:p>
        </p:txBody>
      </p:sp>
    </p:spTree>
    <p:extLst>
      <p:ext uri="{BB962C8B-B14F-4D97-AF65-F5344CB8AC3E}">
        <p14:creationId xmlns:p14="http://schemas.microsoft.com/office/powerpoint/2010/main" val="5647344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3"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7513" y="892175"/>
            <a:ext cx="5715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Text Box 1"/>
          <p:cNvSpPr txBox="1">
            <a:spLocks noChangeArrowheads="1"/>
          </p:cNvSpPr>
          <p:nvPr/>
        </p:nvSpPr>
        <p:spPr bwMode="auto">
          <a:xfrm>
            <a:off x="1160463" y="188913"/>
            <a:ext cx="7681912"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eaLnBrk="1" hangingPunct="1">
              <a:lnSpc>
                <a:spcPct val="99000"/>
              </a:lnSpc>
              <a:spcBef>
                <a:spcPct val="0"/>
              </a:spcBef>
              <a:buFont typeface="Optima" pitchFamily="34" charset="0"/>
              <a:buNone/>
            </a:pPr>
            <a:r>
              <a:rPr lang="en-GB" altLang="en-US" sz="1400" dirty="0">
                <a:solidFill>
                  <a:schemeClr val="bg2"/>
                </a:solidFill>
                <a:latin typeface="Lucida Sans Unicode" pitchFamily="34" charset="0"/>
              </a:rPr>
              <a:t>ACTA CRYSTALLOGRAPHICA SECTION B</a:t>
            </a:r>
          </a:p>
          <a:p>
            <a:pPr eaLnBrk="1" hangingPunct="1">
              <a:lnSpc>
                <a:spcPct val="99000"/>
              </a:lnSpc>
              <a:spcBef>
                <a:spcPct val="0"/>
              </a:spcBef>
              <a:buFont typeface="Optima" pitchFamily="34" charset="0"/>
              <a:buNone/>
            </a:pPr>
            <a:r>
              <a:rPr lang="en-GB" altLang="en-US" sz="1600" dirty="0">
                <a:solidFill>
                  <a:schemeClr val="bg2"/>
                </a:solidFill>
                <a:latin typeface="Lucida Sans Unicode" pitchFamily="34" charset="0"/>
              </a:rPr>
              <a:t>STRUCTURAL SCIENCE, CRYSTAL ENGINEERING AND MATERIALS</a:t>
            </a:r>
          </a:p>
        </p:txBody>
      </p:sp>
      <p:sp>
        <p:nvSpPr>
          <p:cNvPr id="12" name="Text Box 2"/>
          <p:cNvSpPr txBox="1">
            <a:spLocks noChangeArrowheads="1"/>
          </p:cNvSpPr>
          <p:nvPr/>
        </p:nvSpPr>
        <p:spPr bwMode="auto">
          <a:xfrm>
            <a:off x="1164370" y="1055260"/>
            <a:ext cx="8593137" cy="619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81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charset="0"/>
                <a:ea typeface="Arial Unicode MS" pitchFamily="34" charset="-128"/>
                <a:cs typeface="Arial Unicode MS" pitchFamily="34" charset="-128"/>
              </a:defRPr>
            </a:lvl1pPr>
            <a:lvl2pPr>
              <a:lnSpc>
                <a:spcPct val="81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ea typeface="Arial Unicode MS" pitchFamily="34" charset="-128"/>
                <a:cs typeface="Arial Unicode MS" pitchFamily="34" charset="-128"/>
              </a:defRPr>
            </a:lvl2pPr>
            <a:lvl3pPr>
              <a:lnSpc>
                <a:spcPct val="81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ea typeface="Arial Unicode MS" pitchFamily="34" charset="-128"/>
                <a:cs typeface="Arial Unicode MS" pitchFamily="34" charset="-128"/>
              </a:defRPr>
            </a:lvl3pPr>
            <a:lvl4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4pPr>
            <a:lvl5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5pPr>
            <a:lvl6pPr marL="25146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6pPr>
            <a:lvl7pPr marL="29718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7pPr>
            <a:lvl8pPr marL="34290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8pPr>
            <a:lvl9pPr marL="38862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9pPr>
          </a:lstStyle>
          <a:p>
            <a:pPr eaLnBrk="1" hangingPunct="1">
              <a:spcBef>
                <a:spcPct val="0"/>
              </a:spcBef>
              <a:buFont typeface="Optima" pitchFamily="34" charset="0"/>
              <a:buNone/>
            </a:pPr>
            <a:r>
              <a:rPr lang="en-GB" altLang="en-US" sz="2800" b="1" dirty="0" smtClean="0">
                <a:solidFill>
                  <a:schemeClr val="bg2"/>
                </a:solidFill>
                <a:latin typeface="Lucida Sans Unicode" panose="020B0602030504020204" pitchFamily="34" charset="0"/>
                <a:ea typeface="DejaVu Sans" pitchFamily="34" charset="0"/>
                <a:cs typeface="Lucida Sans Unicode" panose="020B0602030504020204" pitchFamily="34" charset="0"/>
              </a:rPr>
              <a:t>Main Editors</a:t>
            </a:r>
            <a:endParaRPr lang="en-GB" altLang="en-US" sz="28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p:txBody>
      </p:sp>
      <p:sp>
        <p:nvSpPr>
          <p:cNvPr id="11" name="Text Box 4"/>
          <p:cNvSpPr txBox="1">
            <a:spLocks noChangeArrowheads="1"/>
          </p:cNvSpPr>
          <p:nvPr/>
        </p:nvSpPr>
        <p:spPr bwMode="auto">
          <a:xfrm>
            <a:off x="1281386" y="6093296"/>
            <a:ext cx="5471864" cy="504056"/>
          </a:xfrm>
          <a:prstGeom prst="rect">
            <a:avLst/>
          </a:prstGeom>
          <a:solidFill>
            <a:srgbClr val="E6E6E6">
              <a:alpha val="85097"/>
            </a:srgbClr>
          </a:solidFill>
          <a:ln>
            <a:noFill/>
          </a:ln>
          <a:effectLst>
            <a:outerShdw dist="38184" dir="2700000" algn="ctr" rotWithShape="0">
              <a:srgbClr val="000000">
                <a:alpha val="40033"/>
              </a:srgbClr>
            </a:outerShdw>
          </a:effectLst>
          <a:extLs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a:spcBef>
                <a:spcPts val="1200"/>
              </a:spcBef>
              <a:buClrTx/>
              <a:buFontTx/>
              <a:buNone/>
            </a:pPr>
            <a:endParaRPr lang="en-US" altLang="en-US" sz="100" b="1" dirty="0" smtClean="0">
              <a:solidFill>
                <a:schemeClr val="tx1">
                  <a:lumMod val="50000"/>
                  <a:lumOff val="50000"/>
                </a:schemeClr>
              </a:solidFill>
              <a:latin typeface="Lucida Sans" panose="020B0602030504020204" pitchFamily="34" charset="0"/>
              <a:cs typeface="Times New Roman" pitchFamily="18" charset="0"/>
            </a:endParaRPr>
          </a:p>
          <a:p>
            <a:pPr>
              <a:spcBef>
                <a:spcPts val="400"/>
              </a:spcBef>
              <a:buClrTx/>
              <a:buFontTx/>
              <a:buNone/>
            </a:pPr>
            <a:r>
              <a:rPr lang="en-US" altLang="en-US" sz="1050" b="1" dirty="0" smtClean="0">
                <a:solidFill>
                  <a:schemeClr val="tx1">
                    <a:lumMod val="50000"/>
                    <a:lumOff val="50000"/>
                  </a:schemeClr>
                </a:solidFill>
                <a:latin typeface="Lucida Sans" panose="020B0602030504020204" pitchFamily="34" charset="0"/>
                <a:cs typeface="Times New Roman" pitchFamily="18" charset="0"/>
              </a:rPr>
              <a:t>XII </a:t>
            </a:r>
            <a:r>
              <a:rPr lang="en-US" altLang="en-US" sz="1050" b="1" dirty="0" err="1" smtClean="0">
                <a:solidFill>
                  <a:schemeClr val="tx1">
                    <a:lumMod val="50000"/>
                    <a:lumOff val="50000"/>
                  </a:schemeClr>
                </a:solidFill>
                <a:latin typeface="Lucida Sans" panose="020B0602030504020204" pitchFamily="34" charset="0"/>
                <a:cs typeface="Times New Roman" pitchFamily="18" charset="0"/>
              </a:rPr>
              <a:t>SoNS</a:t>
            </a:r>
            <a:r>
              <a:rPr lang="en-US" altLang="en-US" sz="1050" b="1" dirty="0" smtClean="0">
                <a:solidFill>
                  <a:schemeClr val="tx1">
                    <a:lumMod val="50000"/>
                    <a:lumOff val="50000"/>
                  </a:schemeClr>
                </a:solidFill>
                <a:latin typeface="Lucida Sans" panose="020B0602030504020204" pitchFamily="34" charset="0"/>
                <a:cs typeface="Times New Roman" pitchFamily="18" charset="0"/>
              </a:rPr>
              <a:t> School, April 30 – May 9, 2014</a:t>
            </a:r>
          </a:p>
          <a:p>
            <a:pPr>
              <a:spcBef>
                <a:spcPts val="400"/>
              </a:spcBef>
              <a:buClrTx/>
              <a:buFontTx/>
              <a:buNone/>
            </a:pPr>
            <a:r>
              <a:rPr lang="en-GB" altLang="en-US" sz="1050" b="1" dirty="0" err="1" smtClean="0">
                <a:solidFill>
                  <a:schemeClr val="tx1">
                    <a:lumMod val="50000"/>
                    <a:lumOff val="50000"/>
                  </a:schemeClr>
                </a:solidFill>
                <a:latin typeface="Lucida Sans" panose="020B0602030504020204" pitchFamily="34" charset="0"/>
                <a:cs typeface="Times New Roman" pitchFamily="18" charset="0"/>
              </a:rPr>
              <a:t>Erice</a:t>
            </a:r>
            <a:r>
              <a:rPr lang="en-GB" altLang="en-US" sz="1050" b="1" dirty="0" smtClean="0">
                <a:solidFill>
                  <a:schemeClr val="tx1">
                    <a:lumMod val="50000"/>
                    <a:lumOff val="50000"/>
                  </a:schemeClr>
                </a:solidFill>
                <a:latin typeface="Lucida Sans" panose="020B0602030504020204" pitchFamily="34" charset="0"/>
                <a:cs typeface="Times New Roman" pitchFamily="18" charset="0"/>
              </a:rPr>
              <a:t>, Italy</a:t>
            </a:r>
            <a:endParaRPr lang="en-US" altLang="en-US" sz="1050" b="1" dirty="0">
              <a:solidFill>
                <a:schemeClr val="tx1">
                  <a:lumMod val="50000"/>
                  <a:lumOff val="50000"/>
                </a:schemeClr>
              </a:solidFill>
              <a:latin typeface="Lucida Sans" panose="020B0602030504020204" pitchFamily="34" charset="0"/>
              <a:cs typeface="Times New Roman" pitchFamily="18"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1386" y="1844824"/>
            <a:ext cx="571500" cy="720080"/>
          </a:xfrm>
          <a:prstGeom prst="rect">
            <a:avLst/>
          </a:prstGeom>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74446" y="1856439"/>
            <a:ext cx="558070" cy="696849"/>
          </a:xfrm>
          <a:prstGeom prst="rect">
            <a:avLst/>
          </a:prstGeom>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81647" y="5185337"/>
            <a:ext cx="542402" cy="725805"/>
          </a:xfrm>
          <a:prstGeom prst="rect">
            <a:avLst/>
          </a:prstGeom>
        </p:spPr>
      </p:pic>
      <p:sp>
        <p:nvSpPr>
          <p:cNvPr id="13" name="Text Box 1"/>
          <p:cNvSpPr txBox="1">
            <a:spLocks noChangeArrowheads="1"/>
          </p:cNvSpPr>
          <p:nvPr/>
        </p:nvSpPr>
        <p:spPr bwMode="auto">
          <a:xfrm>
            <a:off x="1948497" y="1845676"/>
            <a:ext cx="2698225" cy="6709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t"/>
          <a:lstStyle/>
          <a:p>
            <a:r>
              <a:rPr lang="en-US" sz="1400" dirty="0">
                <a:solidFill>
                  <a:schemeClr val="tx1"/>
                </a:solidFill>
                <a:latin typeface="Lucida Sans Unicode" panose="020B0602030504020204" pitchFamily="34" charset="0"/>
                <a:cs typeface="Lucida Sans Unicode" panose="020B0602030504020204" pitchFamily="34" charset="0"/>
              </a:rPr>
              <a:t>Alexander </a:t>
            </a:r>
            <a:r>
              <a:rPr lang="en-US" sz="1400" dirty="0" smtClean="0">
                <a:solidFill>
                  <a:schemeClr val="tx1"/>
                </a:solidFill>
                <a:latin typeface="Lucida Sans Unicode" panose="020B0602030504020204" pitchFamily="34" charset="0"/>
                <a:cs typeface="Lucida Sans Unicode" panose="020B0602030504020204" pitchFamily="34" charset="0"/>
              </a:rPr>
              <a:t>J. Blake</a:t>
            </a:r>
            <a:endParaRPr lang="en-GB" sz="1400" dirty="0">
              <a:solidFill>
                <a:schemeClr val="tx1"/>
              </a:solidFill>
              <a:latin typeface="Lucida Sans Unicode" panose="020B0602030504020204" pitchFamily="34" charset="0"/>
              <a:cs typeface="Lucida Sans Unicode" panose="020B0602030504020204" pitchFamily="34" charset="0"/>
            </a:endParaRPr>
          </a:p>
          <a:p>
            <a:r>
              <a:rPr lang="en-US" sz="1400" dirty="0" smtClean="0">
                <a:solidFill>
                  <a:schemeClr val="tx1"/>
                </a:solidFill>
                <a:latin typeface="Lucida Sans Unicode" panose="020B0602030504020204" pitchFamily="34" charset="0"/>
                <a:cs typeface="Lucida Sans Unicode" panose="020B0602030504020204" pitchFamily="34" charset="0"/>
              </a:rPr>
              <a:t>University </a:t>
            </a:r>
            <a:r>
              <a:rPr lang="en-US" sz="1400" dirty="0">
                <a:solidFill>
                  <a:schemeClr val="tx1"/>
                </a:solidFill>
                <a:latin typeface="Lucida Sans Unicode" panose="020B0602030504020204" pitchFamily="34" charset="0"/>
                <a:cs typeface="Lucida Sans Unicode" panose="020B0602030504020204" pitchFamily="34" charset="0"/>
              </a:rPr>
              <a:t>of Nottingham, UK</a:t>
            </a:r>
            <a:endParaRPr lang="en-GB" sz="1400" dirty="0">
              <a:solidFill>
                <a:schemeClr val="tx1"/>
              </a:solidFill>
              <a:latin typeface="Lucida Sans Unicode" panose="020B0602030504020204" pitchFamily="34" charset="0"/>
              <a:cs typeface="Lucida Sans Unicode" panose="020B0602030504020204" pitchFamily="34" charset="0"/>
            </a:endParaRPr>
          </a:p>
          <a:p>
            <a:pPr eaLnBrk="1" hangingPunct="1">
              <a:buClr>
                <a:srgbClr val="000000"/>
              </a:buClr>
              <a:buSzPct val="100000"/>
              <a:buFont typeface="Times New Roman" pitchFamily="18" charset="0"/>
              <a:buNone/>
            </a:pPr>
            <a:endParaRPr lang="en-US" altLang="en-US" dirty="0" smtClean="0">
              <a:solidFill>
                <a:schemeClr val="tx1"/>
              </a:solidFill>
              <a:latin typeface="Lucida Sans Unicode" panose="020B0602030504020204" pitchFamily="34" charset="0"/>
              <a:cs typeface="Lucida Sans Unicode" panose="020B0602030504020204" pitchFamily="34" charset="0"/>
            </a:endParaRPr>
          </a:p>
        </p:txBody>
      </p:sp>
      <p:sp>
        <p:nvSpPr>
          <p:cNvPr id="15" name="Text Box 1"/>
          <p:cNvSpPr txBox="1">
            <a:spLocks noChangeArrowheads="1"/>
          </p:cNvSpPr>
          <p:nvPr/>
        </p:nvSpPr>
        <p:spPr bwMode="auto">
          <a:xfrm>
            <a:off x="1193680" y="3645024"/>
            <a:ext cx="8224609" cy="13681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t"/>
          <a:lstStyle/>
          <a:p>
            <a:pPr algn="just"/>
            <a:r>
              <a:rPr lang="en-GB" sz="1400" dirty="0" smtClean="0">
                <a:solidFill>
                  <a:schemeClr val="tx1"/>
                </a:solidFill>
                <a:latin typeface="Lucida Sans Unicode" panose="020B0602030504020204" pitchFamily="34" charset="0"/>
                <a:cs typeface="Lucida Sans Unicode" panose="020B0602030504020204" pitchFamily="34" charset="0"/>
              </a:rPr>
              <a:t>D</a:t>
            </a:r>
            <a:r>
              <a:rPr lang="en-GB" sz="1400" dirty="0">
                <a:solidFill>
                  <a:schemeClr val="tx1"/>
                </a:solidFill>
                <a:latin typeface="Lucida Sans Unicode" panose="020B0602030504020204" pitchFamily="34" charset="0"/>
                <a:cs typeface="Lucida Sans Unicode" panose="020B0602030504020204" pitchFamily="34" charset="0"/>
              </a:rPr>
              <a:t>. G. </a:t>
            </a:r>
            <a:r>
              <a:rPr lang="en-GB" sz="1400" dirty="0" smtClean="0">
                <a:solidFill>
                  <a:schemeClr val="tx1"/>
                </a:solidFill>
                <a:latin typeface="Lucida Sans Unicode" panose="020B0602030504020204" pitchFamily="34" charset="0"/>
                <a:cs typeface="Lucida Sans Unicode" panose="020B0602030504020204" pitchFamily="34" charset="0"/>
              </a:rPr>
              <a:t>Billing (South Africa), E</a:t>
            </a:r>
            <a:r>
              <a:rPr lang="en-GB" sz="1400" dirty="0">
                <a:solidFill>
                  <a:schemeClr val="tx1"/>
                </a:solidFill>
                <a:latin typeface="Lucida Sans Unicode" panose="020B0602030504020204" pitchFamily="34" charset="0"/>
                <a:cs typeface="Lucida Sans Unicode" panose="020B0602030504020204" pitchFamily="34" charset="0"/>
              </a:rPr>
              <a:t>. V. </a:t>
            </a:r>
            <a:r>
              <a:rPr lang="en-GB" sz="1400" dirty="0" err="1" smtClean="0">
                <a:solidFill>
                  <a:schemeClr val="tx1"/>
                </a:solidFill>
                <a:latin typeface="Lucida Sans Unicode" panose="020B0602030504020204" pitchFamily="34" charset="0"/>
                <a:cs typeface="Lucida Sans Unicode" panose="020B0602030504020204" pitchFamily="34" charset="0"/>
              </a:rPr>
              <a:t>Boldyreva</a:t>
            </a:r>
            <a:r>
              <a:rPr lang="en-GB" sz="1400" dirty="0" smtClean="0">
                <a:solidFill>
                  <a:schemeClr val="tx1"/>
                </a:solidFill>
                <a:latin typeface="Lucida Sans Unicode" panose="020B0602030504020204" pitchFamily="34" charset="0"/>
                <a:cs typeface="Lucida Sans Unicode" panose="020B0602030504020204" pitchFamily="34" charset="0"/>
              </a:rPr>
              <a:t> (Russia), N</a:t>
            </a:r>
            <a:r>
              <a:rPr lang="en-GB" sz="1400" dirty="0">
                <a:solidFill>
                  <a:schemeClr val="tx1"/>
                </a:solidFill>
                <a:latin typeface="Lucida Sans Unicode" panose="020B0602030504020204" pitchFamily="34" charset="0"/>
                <a:cs typeface="Lucida Sans Unicode" panose="020B0602030504020204" pitchFamily="34" charset="0"/>
              </a:rPr>
              <a:t>. B. </a:t>
            </a:r>
            <a:r>
              <a:rPr lang="en-GB" sz="1400" dirty="0" err="1" smtClean="0">
                <a:solidFill>
                  <a:schemeClr val="tx1"/>
                </a:solidFill>
                <a:latin typeface="Lucida Sans Unicode" panose="020B0602030504020204" pitchFamily="34" charset="0"/>
                <a:cs typeface="Lucida Sans Unicode" panose="020B0602030504020204" pitchFamily="34" charset="0"/>
              </a:rPr>
              <a:t>Bolotina</a:t>
            </a:r>
            <a:r>
              <a:rPr lang="en-GB" sz="1400" dirty="0" smtClean="0">
                <a:solidFill>
                  <a:schemeClr val="tx1"/>
                </a:solidFill>
                <a:latin typeface="Lucida Sans Unicode" panose="020B0602030504020204" pitchFamily="34" charset="0"/>
                <a:cs typeface="Lucida Sans Unicode" panose="020B0602030504020204" pitchFamily="34" charset="0"/>
              </a:rPr>
              <a:t> (Russia), A</a:t>
            </a:r>
            <a:r>
              <a:rPr lang="en-GB" sz="1400" dirty="0">
                <a:solidFill>
                  <a:schemeClr val="tx1"/>
                </a:solidFill>
                <a:latin typeface="Lucida Sans Unicode" panose="020B0602030504020204" pitchFamily="34" charset="0"/>
                <a:cs typeface="Lucida Sans Unicode" panose="020B0602030504020204" pitchFamily="34" charset="0"/>
              </a:rPr>
              <a:t>. D. </a:t>
            </a:r>
            <a:r>
              <a:rPr lang="en-GB" sz="1400" dirty="0" smtClean="0">
                <a:solidFill>
                  <a:schemeClr val="tx1"/>
                </a:solidFill>
                <a:latin typeface="Lucida Sans Unicode" panose="020B0602030504020204" pitchFamily="34" charset="0"/>
                <a:cs typeface="Lucida Sans Unicode" panose="020B0602030504020204" pitchFamily="34" charset="0"/>
              </a:rPr>
              <a:t>Bond </a:t>
            </a:r>
          </a:p>
          <a:p>
            <a:pPr algn="just"/>
            <a:r>
              <a:rPr lang="en-GB" sz="1400" dirty="0" smtClean="0">
                <a:solidFill>
                  <a:schemeClr val="tx1"/>
                </a:solidFill>
                <a:latin typeface="Lucida Sans Unicode" panose="020B0602030504020204" pitchFamily="34" charset="0"/>
                <a:cs typeface="Lucida Sans Unicode" panose="020B0602030504020204" pitchFamily="34" charset="0"/>
              </a:rPr>
              <a:t>(Denmark), P</a:t>
            </a:r>
            <a:r>
              <a:rPr lang="en-GB" sz="1400" dirty="0">
                <a:solidFill>
                  <a:schemeClr val="tx1"/>
                </a:solidFill>
                <a:latin typeface="Lucida Sans Unicode" panose="020B0602030504020204" pitchFamily="34" charset="0"/>
                <a:cs typeface="Lucida Sans Unicode" panose="020B0602030504020204" pitchFamily="34" charset="0"/>
              </a:rPr>
              <a:t>. </a:t>
            </a:r>
            <a:r>
              <a:rPr lang="en-GB" sz="1400" dirty="0" smtClean="0">
                <a:solidFill>
                  <a:schemeClr val="tx1"/>
                </a:solidFill>
                <a:latin typeface="Lucida Sans Unicode" panose="020B0602030504020204" pitchFamily="34" charset="0"/>
                <a:cs typeface="Lucida Sans Unicode" panose="020B0602030504020204" pitchFamily="34" charset="0"/>
              </a:rPr>
              <a:t>Bordet (France), M</a:t>
            </a:r>
            <a:r>
              <a:rPr lang="en-GB" sz="1400" dirty="0">
                <a:solidFill>
                  <a:schemeClr val="tx1"/>
                </a:solidFill>
                <a:latin typeface="Lucida Sans Unicode" panose="020B0602030504020204" pitchFamily="34" charset="0"/>
                <a:cs typeface="Lucida Sans Unicode" panose="020B0602030504020204" pitchFamily="34" charset="0"/>
              </a:rPr>
              <a:t>. </a:t>
            </a:r>
            <a:r>
              <a:rPr lang="en-GB" sz="1400" dirty="0" err="1" smtClean="0">
                <a:solidFill>
                  <a:schemeClr val="tx1"/>
                </a:solidFill>
                <a:latin typeface="Lucida Sans Unicode" panose="020B0602030504020204" pitchFamily="34" charset="0"/>
                <a:cs typeface="Lucida Sans Unicode" panose="020B0602030504020204" pitchFamily="34" charset="0"/>
              </a:rPr>
              <a:t>Dusek</a:t>
            </a:r>
            <a:r>
              <a:rPr lang="en-GB" sz="1400" dirty="0" smtClean="0">
                <a:solidFill>
                  <a:schemeClr val="tx1"/>
                </a:solidFill>
                <a:latin typeface="Lucida Sans Unicode" panose="020B0602030504020204" pitchFamily="34" charset="0"/>
                <a:cs typeface="Lucida Sans Unicode" panose="020B0602030504020204" pitchFamily="34" charset="0"/>
              </a:rPr>
              <a:t> (Czech Republic), </a:t>
            </a:r>
            <a:r>
              <a:rPr lang="en-GB" sz="1400" dirty="0">
                <a:solidFill>
                  <a:schemeClr val="tx1"/>
                </a:solidFill>
                <a:latin typeface="Lucida Sans Unicode" panose="020B0602030504020204" pitchFamily="34" charset="0"/>
                <a:cs typeface="Lucida Sans Unicode" panose="020B0602030504020204" pitchFamily="34" charset="0"/>
              </a:rPr>
              <a:t>C. H. </a:t>
            </a:r>
            <a:r>
              <a:rPr lang="en-GB" sz="1400" dirty="0" err="1" smtClean="0">
                <a:solidFill>
                  <a:schemeClr val="tx1"/>
                </a:solidFill>
                <a:latin typeface="Lucida Sans Unicode" panose="020B0602030504020204" pitchFamily="34" charset="0"/>
                <a:cs typeface="Lucida Sans Unicode" panose="020B0602030504020204" pitchFamily="34" charset="0"/>
              </a:rPr>
              <a:t>Görbitz</a:t>
            </a:r>
            <a:r>
              <a:rPr lang="en-GB" sz="1400" dirty="0" smtClean="0">
                <a:solidFill>
                  <a:schemeClr val="tx1"/>
                </a:solidFill>
                <a:latin typeface="Lucida Sans Unicode" panose="020B0602030504020204" pitchFamily="34" charset="0"/>
                <a:cs typeface="Lucida Sans Unicode" panose="020B0602030504020204" pitchFamily="34" charset="0"/>
              </a:rPr>
              <a:t> (Norway), </a:t>
            </a:r>
          </a:p>
          <a:p>
            <a:pPr algn="just"/>
            <a:r>
              <a:rPr lang="en-GB" sz="1400" dirty="0" smtClean="0">
                <a:solidFill>
                  <a:schemeClr val="tx1"/>
                </a:solidFill>
                <a:latin typeface="Lucida Sans Unicode" panose="020B0602030504020204" pitchFamily="34" charset="0"/>
                <a:cs typeface="Lucida Sans Unicode" panose="020B0602030504020204" pitchFamily="34" charset="0"/>
              </a:rPr>
              <a:t>T</a:t>
            </a:r>
            <a:r>
              <a:rPr lang="en-GB" sz="1400" dirty="0">
                <a:solidFill>
                  <a:schemeClr val="tx1"/>
                </a:solidFill>
                <a:latin typeface="Lucida Sans Unicode" panose="020B0602030504020204" pitchFamily="34" charset="0"/>
                <a:cs typeface="Lucida Sans Unicode" panose="020B0602030504020204" pitchFamily="34" charset="0"/>
              </a:rPr>
              <a:t>. N. Guru </a:t>
            </a:r>
            <a:r>
              <a:rPr lang="en-GB" sz="1400" dirty="0" smtClean="0">
                <a:solidFill>
                  <a:schemeClr val="tx1"/>
                </a:solidFill>
                <a:latin typeface="Lucida Sans Unicode" panose="020B0602030504020204" pitchFamily="34" charset="0"/>
                <a:cs typeface="Lucida Sans Unicode" panose="020B0602030504020204" pitchFamily="34" charset="0"/>
              </a:rPr>
              <a:t>Row (India), C</a:t>
            </a:r>
            <a:r>
              <a:rPr lang="en-GB" sz="1400" dirty="0">
                <a:solidFill>
                  <a:schemeClr val="tx1"/>
                </a:solidFill>
                <a:latin typeface="Lucida Sans Unicode" panose="020B0602030504020204" pitchFamily="34" charset="0"/>
                <a:cs typeface="Lucida Sans Unicode" panose="020B0602030504020204" pitchFamily="34" charset="0"/>
              </a:rPr>
              <a:t>. J. </a:t>
            </a:r>
            <a:r>
              <a:rPr lang="en-GB" sz="1400" dirty="0" smtClean="0">
                <a:solidFill>
                  <a:schemeClr val="tx1"/>
                </a:solidFill>
                <a:latin typeface="Lucida Sans Unicode" panose="020B0602030504020204" pitchFamily="34" charset="0"/>
                <a:cs typeface="Lucida Sans Unicode" panose="020B0602030504020204" pitchFamily="34" charset="0"/>
              </a:rPr>
              <a:t>Howard (Australia), J</a:t>
            </a:r>
            <a:r>
              <a:rPr lang="en-GB" sz="1400" dirty="0">
                <a:solidFill>
                  <a:schemeClr val="tx1"/>
                </a:solidFill>
                <a:latin typeface="Lucida Sans Unicode" panose="020B0602030504020204" pitchFamily="34" charset="0"/>
                <a:cs typeface="Lucida Sans Unicode" panose="020B0602030504020204" pitchFamily="34" charset="0"/>
              </a:rPr>
              <a:t>. A. </a:t>
            </a:r>
            <a:r>
              <a:rPr lang="en-GB" sz="1400" dirty="0" err="1" smtClean="0">
                <a:solidFill>
                  <a:schemeClr val="tx1"/>
                </a:solidFill>
                <a:latin typeface="Lucida Sans Unicode" panose="020B0602030504020204" pitchFamily="34" charset="0"/>
                <a:cs typeface="Lucida Sans Unicode" panose="020B0602030504020204" pitchFamily="34" charset="0"/>
              </a:rPr>
              <a:t>Kaduk</a:t>
            </a:r>
            <a:r>
              <a:rPr lang="en-GB" sz="1400" dirty="0" smtClean="0">
                <a:solidFill>
                  <a:schemeClr val="tx1"/>
                </a:solidFill>
                <a:latin typeface="Lucida Sans Unicode" panose="020B0602030504020204" pitchFamily="34" charset="0"/>
                <a:cs typeface="Lucida Sans Unicode" panose="020B0602030504020204" pitchFamily="34" charset="0"/>
              </a:rPr>
              <a:t> (USA), K</a:t>
            </a:r>
            <a:r>
              <a:rPr lang="en-GB" sz="1400" dirty="0">
                <a:solidFill>
                  <a:schemeClr val="tx1"/>
                </a:solidFill>
                <a:latin typeface="Lucida Sans Unicode" panose="020B0602030504020204" pitchFamily="34" charset="0"/>
                <a:cs typeface="Lucida Sans Unicode" panose="020B0602030504020204" pitchFamily="34" charset="0"/>
              </a:rPr>
              <a:t>. </a:t>
            </a:r>
            <a:r>
              <a:rPr lang="en-GB" sz="1400" dirty="0" smtClean="0">
                <a:solidFill>
                  <a:schemeClr val="tx1"/>
                </a:solidFill>
                <a:latin typeface="Lucida Sans Unicode" panose="020B0602030504020204" pitchFamily="34" charset="0"/>
                <a:cs typeface="Lucida Sans Unicode" panose="020B0602030504020204" pitchFamily="34" charset="0"/>
              </a:rPr>
              <a:t>Ogawa (Japan), </a:t>
            </a:r>
          </a:p>
          <a:p>
            <a:pPr algn="just"/>
            <a:r>
              <a:rPr lang="en-GB" sz="1400" dirty="0" smtClean="0">
                <a:solidFill>
                  <a:schemeClr val="tx1"/>
                </a:solidFill>
                <a:latin typeface="Lucida Sans Unicode" panose="020B0602030504020204" pitchFamily="34" charset="0"/>
                <a:cs typeface="Lucida Sans Unicode" panose="020B0602030504020204" pitchFamily="34" charset="0"/>
              </a:rPr>
              <a:t>S</a:t>
            </a:r>
            <a:r>
              <a:rPr lang="en-GB" sz="1400" dirty="0">
                <a:solidFill>
                  <a:schemeClr val="tx1"/>
                </a:solidFill>
                <a:latin typeface="Lucida Sans Unicode" panose="020B0602030504020204" pitchFamily="34" charset="0"/>
                <a:cs typeface="Lucida Sans Unicode" panose="020B0602030504020204" pitchFamily="34" charset="0"/>
              </a:rPr>
              <a:t>. </a:t>
            </a:r>
            <a:r>
              <a:rPr lang="en-GB" sz="1400" dirty="0" smtClean="0">
                <a:solidFill>
                  <a:schemeClr val="tx1"/>
                </a:solidFill>
                <a:latin typeface="Lucida Sans Unicode" panose="020B0602030504020204" pitchFamily="34" charset="0"/>
                <a:cs typeface="Lucida Sans Unicode" panose="020B0602030504020204" pitchFamily="34" charset="0"/>
              </a:rPr>
              <a:t>Parsons (UK), A</a:t>
            </a:r>
            <a:r>
              <a:rPr lang="en-GB" sz="1400" dirty="0">
                <a:solidFill>
                  <a:schemeClr val="tx1"/>
                </a:solidFill>
                <a:latin typeface="Lucida Sans Unicode" panose="020B0602030504020204" pitchFamily="34" charset="0"/>
                <a:cs typeface="Lucida Sans Unicode" panose="020B0602030504020204" pitchFamily="34" charset="0"/>
              </a:rPr>
              <a:t>. A. </a:t>
            </a:r>
            <a:r>
              <a:rPr lang="en-GB" sz="1400" dirty="0" smtClean="0">
                <a:solidFill>
                  <a:schemeClr val="tx1"/>
                </a:solidFill>
                <a:latin typeface="Lucida Sans Unicode" panose="020B0602030504020204" pitchFamily="34" charset="0"/>
                <a:cs typeface="Lucida Sans Unicode" panose="020B0602030504020204" pitchFamily="34" charset="0"/>
              </a:rPr>
              <a:t>Pinkerton (USA), U</a:t>
            </a:r>
            <a:r>
              <a:rPr lang="en-GB" sz="1400" dirty="0">
                <a:solidFill>
                  <a:schemeClr val="tx1"/>
                </a:solidFill>
                <a:latin typeface="Lucida Sans Unicode" panose="020B0602030504020204" pitchFamily="34" charset="0"/>
                <a:cs typeface="Lucida Sans Unicode" panose="020B0602030504020204" pitchFamily="34" charset="0"/>
              </a:rPr>
              <a:t>. </a:t>
            </a:r>
            <a:r>
              <a:rPr lang="en-GB" sz="1400" dirty="0" err="1" smtClean="0">
                <a:solidFill>
                  <a:schemeClr val="tx1"/>
                </a:solidFill>
                <a:latin typeface="Lucida Sans Unicode" panose="020B0602030504020204" pitchFamily="34" charset="0"/>
                <a:cs typeface="Lucida Sans Unicode" panose="020B0602030504020204" pitchFamily="34" charset="0"/>
              </a:rPr>
              <a:t>Rychlewska</a:t>
            </a:r>
            <a:r>
              <a:rPr lang="en-GB" sz="1400" dirty="0" smtClean="0">
                <a:solidFill>
                  <a:schemeClr val="tx1"/>
                </a:solidFill>
                <a:latin typeface="Lucida Sans Unicode" panose="020B0602030504020204" pitchFamily="34" charset="0"/>
                <a:cs typeface="Lucida Sans Unicode" panose="020B0602030504020204" pitchFamily="34" charset="0"/>
              </a:rPr>
              <a:t> (Poland), M</a:t>
            </a:r>
            <a:r>
              <a:rPr lang="en-GB" sz="1400" dirty="0">
                <a:solidFill>
                  <a:schemeClr val="tx1"/>
                </a:solidFill>
                <a:latin typeface="Lucida Sans Unicode" panose="020B0602030504020204" pitchFamily="34" charset="0"/>
                <a:cs typeface="Lucida Sans Unicode" panose="020B0602030504020204" pitchFamily="34" charset="0"/>
              </a:rPr>
              <a:t>. A. </a:t>
            </a:r>
            <a:r>
              <a:rPr lang="en-GB" sz="1400" dirty="0" err="1" smtClean="0">
                <a:solidFill>
                  <a:schemeClr val="tx1"/>
                </a:solidFill>
                <a:latin typeface="Lucida Sans Unicode" panose="020B0602030504020204" pitchFamily="34" charset="0"/>
                <a:cs typeface="Lucida Sans Unicode" panose="020B0602030504020204" pitchFamily="34" charset="0"/>
              </a:rPr>
              <a:t>Spackman</a:t>
            </a:r>
            <a:r>
              <a:rPr lang="en-GB" sz="1400" dirty="0">
                <a:solidFill>
                  <a:schemeClr val="tx1"/>
                </a:solidFill>
                <a:latin typeface="Lucida Sans Unicode" panose="020B0602030504020204" pitchFamily="34" charset="0"/>
                <a:cs typeface="Lucida Sans Unicode" panose="020B0602030504020204" pitchFamily="34" charset="0"/>
              </a:rPr>
              <a:t> </a:t>
            </a:r>
            <a:r>
              <a:rPr lang="en-GB" sz="1400" dirty="0" smtClean="0">
                <a:solidFill>
                  <a:schemeClr val="tx1"/>
                </a:solidFill>
                <a:latin typeface="Lucida Sans Unicode" panose="020B0602030504020204" pitchFamily="34" charset="0"/>
                <a:cs typeface="Lucida Sans Unicode" panose="020B0602030504020204" pitchFamily="34" charset="0"/>
              </a:rPr>
              <a:t>(Australia), </a:t>
            </a:r>
          </a:p>
          <a:p>
            <a:pPr algn="just"/>
            <a:r>
              <a:rPr lang="en-GB" sz="1400" dirty="0" smtClean="0">
                <a:solidFill>
                  <a:schemeClr val="tx1"/>
                </a:solidFill>
                <a:latin typeface="Lucida Sans Unicode" panose="020B0602030504020204" pitchFamily="34" charset="0"/>
                <a:cs typeface="Lucida Sans Unicode" panose="020B0602030504020204" pitchFamily="34" charset="0"/>
              </a:rPr>
              <a:t>T</a:t>
            </a:r>
            <a:r>
              <a:rPr lang="en-GB" sz="1400" dirty="0">
                <a:solidFill>
                  <a:schemeClr val="tx1"/>
                </a:solidFill>
                <a:latin typeface="Lucida Sans Unicode" panose="020B0602030504020204" pitchFamily="34" charset="0"/>
                <a:cs typeface="Lucida Sans Unicode" panose="020B0602030504020204" pitchFamily="34" charset="0"/>
              </a:rPr>
              <a:t>. R. </a:t>
            </a:r>
            <a:r>
              <a:rPr lang="en-GB" sz="1400" dirty="0" err="1" smtClean="0">
                <a:solidFill>
                  <a:schemeClr val="tx1"/>
                </a:solidFill>
                <a:latin typeface="Lucida Sans Unicode" panose="020B0602030504020204" pitchFamily="34" charset="0"/>
                <a:cs typeface="Lucida Sans Unicode" panose="020B0602030504020204" pitchFamily="34" charset="0"/>
              </a:rPr>
              <a:t>Welberry</a:t>
            </a:r>
            <a:r>
              <a:rPr lang="en-GB" sz="1400" dirty="0" smtClean="0">
                <a:solidFill>
                  <a:schemeClr val="tx1"/>
                </a:solidFill>
                <a:latin typeface="Lucida Sans Unicode" panose="020B0602030504020204" pitchFamily="34" charset="0"/>
                <a:cs typeface="Lucida Sans Unicode" panose="020B0602030504020204" pitchFamily="34" charset="0"/>
              </a:rPr>
              <a:t> (Australia) </a:t>
            </a:r>
          </a:p>
          <a:p>
            <a:endParaRPr lang="en-GB" sz="1200" dirty="0">
              <a:solidFill>
                <a:schemeClr val="tx1"/>
              </a:solidFill>
            </a:endParaRPr>
          </a:p>
          <a:p>
            <a:pPr eaLnBrk="1" hangingPunct="1">
              <a:buClr>
                <a:srgbClr val="000000"/>
              </a:buClr>
              <a:buSzPct val="100000"/>
              <a:buFont typeface="Times New Roman" pitchFamily="18" charset="0"/>
              <a:buNone/>
            </a:pPr>
            <a:endParaRPr lang="en-US" altLang="en-US" sz="1200" dirty="0" smtClean="0">
              <a:solidFill>
                <a:schemeClr val="tx1"/>
              </a:solidFill>
              <a:latin typeface="Lucida Sans Unicode" panose="020B0602030504020204" pitchFamily="34" charset="0"/>
              <a:cs typeface="Lucida Sans Unicode" panose="020B0602030504020204" pitchFamily="34" charset="0"/>
            </a:endParaRPr>
          </a:p>
        </p:txBody>
      </p:sp>
      <p:sp>
        <p:nvSpPr>
          <p:cNvPr id="16" name="Text Box 1"/>
          <p:cNvSpPr txBox="1">
            <a:spLocks noChangeArrowheads="1"/>
          </p:cNvSpPr>
          <p:nvPr/>
        </p:nvSpPr>
        <p:spPr bwMode="auto">
          <a:xfrm>
            <a:off x="1919871" y="5185337"/>
            <a:ext cx="3312368" cy="8869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t"/>
          <a:lstStyle/>
          <a:p>
            <a:r>
              <a:rPr lang="en-US" sz="1400" dirty="0" smtClean="0">
                <a:solidFill>
                  <a:schemeClr val="tx1"/>
                </a:solidFill>
                <a:latin typeface="Lucida Sans Unicode" panose="020B0602030504020204" pitchFamily="34" charset="0"/>
                <a:cs typeface="Lucida Sans Unicode" panose="020B0602030504020204" pitchFamily="34" charset="0"/>
              </a:rPr>
              <a:t>Managing Editor</a:t>
            </a:r>
          </a:p>
          <a:p>
            <a:r>
              <a:rPr lang="en-US" sz="1400" dirty="0" smtClean="0">
                <a:solidFill>
                  <a:schemeClr val="tx1"/>
                </a:solidFill>
                <a:latin typeface="Lucida Sans Unicode" panose="020B0602030504020204" pitchFamily="34" charset="0"/>
                <a:cs typeface="Lucida Sans Unicode" panose="020B0602030504020204" pitchFamily="34" charset="0"/>
              </a:rPr>
              <a:t>Jill Bradshaw</a:t>
            </a:r>
          </a:p>
          <a:p>
            <a:r>
              <a:rPr lang="en-US" sz="1400" dirty="0" smtClean="0">
                <a:solidFill>
                  <a:schemeClr val="tx1"/>
                </a:solidFill>
                <a:latin typeface="Lucida Sans Unicode" panose="020B0602030504020204" pitchFamily="34" charset="0"/>
                <a:cs typeface="Lucida Sans Unicode" panose="020B0602030504020204" pitchFamily="34" charset="0"/>
              </a:rPr>
              <a:t>jb@iucr.org</a:t>
            </a:r>
            <a:endParaRPr lang="en-GB" sz="1400" dirty="0">
              <a:solidFill>
                <a:schemeClr val="tx1"/>
              </a:solidFill>
              <a:latin typeface="Lucida Sans Unicode" panose="020B0602030504020204" pitchFamily="34" charset="0"/>
              <a:cs typeface="Lucida Sans Unicode" panose="020B0602030504020204" pitchFamily="34" charset="0"/>
            </a:endParaRPr>
          </a:p>
        </p:txBody>
      </p:sp>
      <p:sp>
        <p:nvSpPr>
          <p:cNvPr id="17" name="Text Box 1"/>
          <p:cNvSpPr txBox="1">
            <a:spLocks noChangeArrowheads="1"/>
          </p:cNvSpPr>
          <p:nvPr/>
        </p:nvSpPr>
        <p:spPr bwMode="auto">
          <a:xfrm>
            <a:off x="5817890" y="1845676"/>
            <a:ext cx="3528392" cy="7084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t"/>
          <a:lstStyle/>
          <a:p>
            <a:r>
              <a:rPr lang="en-US" sz="1400" dirty="0" smtClean="0">
                <a:solidFill>
                  <a:schemeClr val="tx1"/>
                </a:solidFill>
                <a:latin typeface="Lucida Sans Unicode" panose="020B0602030504020204" pitchFamily="34" charset="0"/>
                <a:cs typeface="Lucida Sans Unicode" panose="020B0602030504020204" pitchFamily="34" charset="0"/>
              </a:rPr>
              <a:t>Marc de </a:t>
            </a:r>
            <a:r>
              <a:rPr lang="en-US" sz="1400" dirty="0" err="1" smtClean="0">
                <a:solidFill>
                  <a:schemeClr val="tx1"/>
                </a:solidFill>
                <a:latin typeface="Lucida Sans Unicode" panose="020B0602030504020204" pitchFamily="34" charset="0"/>
                <a:cs typeface="Lucida Sans Unicode" panose="020B0602030504020204" pitchFamily="34" charset="0"/>
              </a:rPr>
              <a:t>Boissieu</a:t>
            </a:r>
            <a:endParaRPr lang="en-US" sz="1400" dirty="0" smtClean="0">
              <a:solidFill>
                <a:schemeClr val="tx1"/>
              </a:solidFill>
              <a:latin typeface="Lucida Sans Unicode" panose="020B0602030504020204" pitchFamily="34" charset="0"/>
              <a:cs typeface="Lucida Sans Unicode" panose="020B0602030504020204" pitchFamily="34" charset="0"/>
            </a:endParaRPr>
          </a:p>
          <a:p>
            <a:r>
              <a:rPr lang="en-US" sz="1400" dirty="0" smtClean="0">
                <a:solidFill>
                  <a:schemeClr val="tx1"/>
                </a:solidFill>
                <a:latin typeface="Lucida Sans Unicode" panose="020B0602030504020204" pitchFamily="34" charset="0"/>
                <a:cs typeface="Lucida Sans Unicode" panose="020B0602030504020204" pitchFamily="34" charset="0"/>
              </a:rPr>
              <a:t>Science </a:t>
            </a:r>
            <a:r>
              <a:rPr lang="en-US" sz="1400" dirty="0">
                <a:solidFill>
                  <a:schemeClr val="tx1"/>
                </a:solidFill>
                <a:latin typeface="Lucida Sans Unicode" panose="020B0602030504020204" pitchFamily="34" charset="0"/>
                <a:cs typeface="Lucida Sans Unicode" panose="020B0602030504020204" pitchFamily="34" charset="0"/>
              </a:rPr>
              <a:t>de </a:t>
            </a:r>
            <a:r>
              <a:rPr lang="en-US" sz="1400" dirty="0" err="1">
                <a:solidFill>
                  <a:schemeClr val="tx1"/>
                </a:solidFill>
                <a:latin typeface="Lucida Sans Unicode" panose="020B0602030504020204" pitchFamily="34" charset="0"/>
                <a:cs typeface="Lucida Sans Unicode" panose="020B0602030504020204" pitchFamily="34" charset="0"/>
              </a:rPr>
              <a:t>l'Ingénierie</a:t>
            </a:r>
            <a:r>
              <a:rPr lang="en-US" sz="1400" dirty="0">
                <a:solidFill>
                  <a:schemeClr val="tx1"/>
                </a:solidFill>
                <a:latin typeface="Lucida Sans Unicode" panose="020B0602030504020204" pitchFamily="34" charset="0"/>
                <a:cs typeface="Lucida Sans Unicode" panose="020B0602030504020204" pitchFamily="34" charset="0"/>
              </a:rPr>
              <a:t> des </a:t>
            </a:r>
            <a:r>
              <a:rPr lang="en-US" sz="1400" dirty="0" err="1">
                <a:solidFill>
                  <a:schemeClr val="tx1"/>
                </a:solidFill>
                <a:latin typeface="Lucida Sans Unicode" panose="020B0602030504020204" pitchFamily="34" charset="0"/>
                <a:cs typeface="Lucida Sans Unicode" panose="020B0602030504020204" pitchFamily="34" charset="0"/>
              </a:rPr>
              <a:t>Matériaux</a:t>
            </a:r>
            <a:r>
              <a:rPr lang="en-US" sz="1400" dirty="0">
                <a:solidFill>
                  <a:schemeClr val="tx1"/>
                </a:solidFill>
                <a:latin typeface="Lucida Sans Unicode" panose="020B0602030504020204" pitchFamily="34" charset="0"/>
                <a:cs typeface="Lucida Sans Unicode" panose="020B0602030504020204" pitchFamily="34" charset="0"/>
              </a:rPr>
              <a:t> </a:t>
            </a:r>
            <a:r>
              <a:rPr lang="en-US" sz="1400" dirty="0" smtClean="0">
                <a:solidFill>
                  <a:schemeClr val="tx1"/>
                </a:solidFill>
                <a:latin typeface="Lucida Sans Unicode" panose="020B0602030504020204" pitchFamily="34" charset="0"/>
                <a:cs typeface="Lucida Sans Unicode" panose="020B0602030504020204" pitchFamily="34" charset="0"/>
              </a:rPr>
              <a:t>et</a:t>
            </a:r>
          </a:p>
          <a:p>
            <a:r>
              <a:rPr lang="en-US" sz="1400" dirty="0" err="1" smtClean="0">
                <a:solidFill>
                  <a:schemeClr val="tx1"/>
                </a:solidFill>
                <a:latin typeface="Lucida Sans Unicode" panose="020B0602030504020204" pitchFamily="34" charset="0"/>
                <a:cs typeface="Lucida Sans Unicode" panose="020B0602030504020204" pitchFamily="34" charset="0"/>
              </a:rPr>
              <a:t>Procédés</a:t>
            </a:r>
            <a:r>
              <a:rPr lang="en-US" sz="1400" dirty="0" smtClean="0">
                <a:solidFill>
                  <a:schemeClr val="tx1"/>
                </a:solidFill>
                <a:latin typeface="Lucida Sans Unicode" panose="020B0602030504020204" pitchFamily="34" charset="0"/>
                <a:cs typeface="Lucida Sans Unicode" panose="020B0602030504020204" pitchFamily="34" charset="0"/>
              </a:rPr>
              <a:t> </a:t>
            </a:r>
            <a:r>
              <a:rPr lang="en-US" sz="1400" dirty="0">
                <a:solidFill>
                  <a:schemeClr val="tx1"/>
                </a:solidFill>
                <a:latin typeface="Lucida Sans Unicode" panose="020B0602030504020204" pitchFamily="34" charset="0"/>
                <a:cs typeface="Lucida Sans Unicode" panose="020B0602030504020204" pitchFamily="34" charset="0"/>
              </a:rPr>
              <a:t>(</a:t>
            </a:r>
            <a:r>
              <a:rPr lang="en-US" sz="1400" dirty="0" err="1" smtClean="0">
                <a:solidFill>
                  <a:schemeClr val="tx1"/>
                </a:solidFill>
                <a:latin typeface="Lucida Sans Unicode" panose="020B0602030504020204" pitchFamily="34" charset="0"/>
                <a:cs typeface="Lucida Sans Unicode" panose="020B0602030504020204" pitchFamily="34" charset="0"/>
              </a:rPr>
              <a:t>SIMaP</a:t>
            </a:r>
            <a:r>
              <a:rPr lang="en-US" sz="1400" dirty="0" smtClean="0">
                <a:solidFill>
                  <a:schemeClr val="tx1"/>
                </a:solidFill>
                <a:latin typeface="Lucida Sans Unicode" panose="020B0602030504020204" pitchFamily="34" charset="0"/>
                <a:cs typeface="Lucida Sans Unicode" panose="020B0602030504020204" pitchFamily="34" charset="0"/>
              </a:rPr>
              <a:t>),</a:t>
            </a:r>
            <a:r>
              <a:rPr lang="en-US" sz="1400" dirty="0">
                <a:solidFill>
                  <a:schemeClr val="tx1"/>
                </a:solidFill>
                <a:latin typeface="Lucida Sans Unicode" panose="020B0602030504020204" pitchFamily="34" charset="0"/>
                <a:cs typeface="Lucida Sans Unicode" panose="020B0602030504020204" pitchFamily="34" charset="0"/>
              </a:rPr>
              <a:t> </a:t>
            </a:r>
            <a:r>
              <a:rPr lang="en-US" sz="1400" dirty="0" smtClean="0">
                <a:solidFill>
                  <a:schemeClr val="tx1"/>
                </a:solidFill>
                <a:latin typeface="Lucida Sans Unicode" panose="020B0602030504020204" pitchFamily="34" charset="0"/>
                <a:cs typeface="Lucida Sans Unicode" panose="020B0602030504020204" pitchFamily="34" charset="0"/>
              </a:rPr>
              <a:t>France</a:t>
            </a:r>
            <a:endParaRPr lang="en-GB" sz="1400" dirty="0">
              <a:solidFill>
                <a:schemeClr val="tx1"/>
              </a:solidFill>
              <a:latin typeface="Lucida Sans Unicode" panose="020B0602030504020204" pitchFamily="34" charset="0"/>
              <a:cs typeface="Lucida Sans Unicode" panose="020B0602030504020204" pitchFamily="34" charset="0"/>
            </a:endParaRPr>
          </a:p>
          <a:p>
            <a:pPr eaLnBrk="1" hangingPunct="1">
              <a:buClr>
                <a:srgbClr val="000000"/>
              </a:buClr>
              <a:buSzPct val="100000"/>
              <a:buFont typeface="Times New Roman" pitchFamily="18" charset="0"/>
              <a:buNone/>
            </a:pPr>
            <a:endParaRPr lang="en-US" altLang="en-US" dirty="0" smtClean="0">
              <a:solidFill>
                <a:schemeClr val="tx1"/>
              </a:solidFill>
              <a:latin typeface="Lucida Sans Unicode" panose="020B0602030504020204" pitchFamily="34" charset="0"/>
              <a:cs typeface="Lucida Sans Unicode" panose="020B0602030504020204" pitchFamily="34" charset="0"/>
            </a:endParaRPr>
          </a:p>
        </p:txBody>
      </p:sp>
      <p:sp>
        <p:nvSpPr>
          <p:cNvPr id="18" name="Text Box 2"/>
          <p:cNvSpPr txBox="1">
            <a:spLocks noChangeArrowheads="1"/>
          </p:cNvSpPr>
          <p:nvPr/>
        </p:nvSpPr>
        <p:spPr bwMode="auto">
          <a:xfrm>
            <a:off x="1156913" y="2949915"/>
            <a:ext cx="4304026" cy="504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81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charset="0"/>
                <a:ea typeface="Arial Unicode MS" pitchFamily="34" charset="-128"/>
                <a:cs typeface="Arial Unicode MS" pitchFamily="34" charset="-128"/>
              </a:defRPr>
            </a:lvl1pPr>
            <a:lvl2pPr>
              <a:lnSpc>
                <a:spcPct val="81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ea typeface="Arial Unicode MS" pitchFamily="34" charset="-128"/>
                <a:cs typeface="Arial Unicode MS" pitchFamily="34" charset="-128"/>
              </a:defRPr>
            </a:lvl2pPr>
            <a:lvl3pPr>
              <a:lnSpc>
                <a:spcPct val="81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ea typeface="Arial Unicode MS" pitchFamily="34" charset="-128"/>
                <a:cs typeface="Arial Unicode MS" pitchFamily="34" charset="-128"/>
              </a:defRPr>
            </a:lvl3pPr>
            <a:lvl4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4pPr>
            <a:lvl5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5pPr>
            <a:lvl6pPr marL="25146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6pPr>
            <a:lvl7pPr marL="29718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7pPr>
            <a:lvl8pPr marL="34290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8pPr>
            <a:lvl9pPr marL="38862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9pPr>
          </a:lstStyle>
          <a:p>
            <a:pPr eaLnBrk="1" hangingPunct="1">
              <a:spcBef>
                <a:spcPct val="0"/>
              </a:spcBef>
              <a:buFont typeface="Optima" pitchFamily="34" charset="0"/>
              <a:buNone/>
            </a:pPr>
            <a:r>
              <a:rPr lang="en-GB" altLang="en-US" sz="2400" b="1" dirty="0" smtClean="0">
                <a:solidFill>
                  <a:schemeClr val="bg2"/>
                </a:solidFill>
                <a:latin typeface="Lucida Sans Unicode" panose="020B0602030504020204" pitchFamily="34" charset="0"/>
                <a:ea typeface="DejaVu Sans" pitchFamily="34" charset="0"/>
                <a:cs typeface="Lucida Sans Unicode" panose="020B0602030504020204" pitchFamily="34" charset="0"/>
              </a:rPr>
              <a:t>Editorial Board</a:t>
            </a:r>
            <a:endParaRPr lang="en-GB" altLang="en-US" sz="24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p:txBody>
      </p:sp>
    </p:spTree>
    <p:extLst>
      <p:ext uri="{BB962C8B-B14F-4D97-AF65-F5344CB8AC3E}">
        <p14:creationId xmlns:p14="http://schemas.microsoft.com/office/powerpoint/2010/main" val="994062237"/>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afterEffect">
                                  <p:stCondLst>
                                    <p:cond delay="0"/>
                                  </p:stCondLst>
                                  <p:childTnLst>
                                    <p:set>
                                      <p:cBhvr>
                                        <p:cTn id="6" dur="1" fill="hold">
                                          <p:stCondLst>
                                            <p:cond delay="0"/>
                                          </p:stCondLst>
                                        </p:cTn>
                                        <p:tgtEl>
                                          <p:spTgt spid="32773"/>
                                        </p:tgtEl>
                                        <p:attrNameLst>
                                          <p:attrName>style.visibility</p:attrName>
                                        </p:attrNameLst>
                                      </p:cBhvr>
                                      <p:to>
                                        <p:strVal val="visible"/>
                                      </p:to>
                                    </p:set>
                                    <p:anim calcmode="lin" valueType="num">
                                      <p:cBhvr>
                                        <p:cTn id="7" dur="500" fill="hold"/>
                                        <p:tgtEl>
                                          <p:spTgt spid="32773"/>
                                        </p:tgtEl>
                                        <p:attrNameLst>
                                          <p:attrName>ppt_w</p:attrName>
                                        </p:attrNameLst>
                                      </p:cBhvr>
                                      <p:tavLst>
                                        <p:tav tm="0">
                                          <p:val>
                                            <p:fltVal val="0"/>
                                          </p:val>
                                        </p:tav>
                                        <p:tav tm="100000">
                                          <p:val>
                                            <p:strVal val="#ppt_w"/>
                                          </p:val>
                                        </p:tav>
                                      </p:tavLst>
                                    </p:anim>
                                    <p:anim calcmode="lin" valueType="num">
                                      <p:cBhvr>
                                        <p:cTn id="8" dur="500" fill="hold"/>
                                        <p:tgtEl>
                                          <p:spTgt spid="32773"/>
                                        </p:tgtEl>
                                        <p:attrNameLst>
                                          <p:attrName>ppt_h</p:attrName>
                                        </p:attrNameLst>
                                      </p:cBhvr>
                                      <p:tavLst>
                                        <p:tav tm="0">
                                          <p:val>
                                            <p:fltVal val="0"/>
                                          </p:val>
                                        </p:tav>
                                        <p:tav tm="100000">
                                          <p:val>
                                            <p:strVal val="#ppt_h"/>
                                          </p:val>
                                        </p:tav>
                                      </p:tavLst>
                                    </p:anim>
                                    <p:animEffect transition="in" filter="fade">
                                      <p:cBhvr>
                                        <p:cTn id="9" dur="500"/>
                                        <p:tgtEl>
                                          <p:spTgt spid="327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1"/>
          <p:cNvSpPr txBox="1">
            <a:spLocks noChangeArrowheads="1"/>
          </p:cNvSpPr>
          <p:nvPr/>
        </p:nvSpPr>
        <p:spPr bwMode="auto">
          <a:xfrm>
            <a:off x="1130300" y="1600200"/>
            <a:ext cx="8280400"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Clr>
                <a:srgbClr val="000000"/>
              </a:buClr>
              <a:buSzPct val="100000"/>
              <a:buFont typeface="Times New Roman" pitchFamily="18" charset="0"/>
              <a:buNone/>
            </a:pPr>
            <a:endParaRPr lang="en-US" altLang="en-US"/>
          </a:p>
        </p:txBody>
      </p:sp>
      <p:pic>
        <p:nvPicPr>
          <p:cNvPr id="32773"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7513" y="892175"/>
            <a:ext cx="5715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Text Box 1"/>
          <p:cNvSpPr txBox="1">
            <a:spLocks noChangeArrowheads="1"/>
          </p:cNvSpPr>
          <p:nvPr/>
        </p:nvSpPr>
        <p:spPr bwMode="auto">
          <a:xfrm>
            <a:off x="1160463" y="188913"/>
            <a:ext cx="7681912"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eaLnBrk="1" hangingPunct="1">
              <a:lnSpc>
                <a:spcPct val="99000"/>
              </a:lnSpc>
              <a:spcBef>
                <a:spcPct val="0"/>
              </a:spcBef>
              <a:buFont typeface="Optima" pitchFamily="34" charset="0"/>
              <a:buNone/>
            </a:pPr>
            <a:r>
              <a:rPr lang="en-GB" altLang="en-US" sz="1400" dirty="0">
                <a:solidFill>
                  <a:schemeClr val="bg2"/>
                </a:solidFill>
                <a:latin typeface="Lucida Sans Unicode" pitchFamily="34" charset="0"/>
              </a:rPr>
              <a:t>ACTA CRYSTALLOGRAPHICA SECTION B</a:t>
            </a:r>
          </a:p>
          <a:p>
            <a:pPr eaLnBrk="1" hangingPunct="1">
              <a:lnSpc>
                <a:spcPct val="99000"/>
              </a:lnSpc>
              <a:spcBef>
                <a:spcPct val="0"/>
              </a:spcBef>
              <a:buFont typeface="Optima" pitchFamily="34" charset="0"/>
              <a:buNone/>
            </a:pPr>
            <a:r>
              <a:rPr lang="en-GB" altLang="en-US" sz="1600" dirty="0">
                <a:solidFill>
                  <a:schemeClr val="bg2"/>
                </a:solidFill>
                <a:latin typeface="Lucida Sans Unicode" pitchFamily="34" charset="0"/>
              </a:rPr>
              <a:t>STRUCTURAL SCIENCE, CRYSTAL ENGINEERING AND MATERIALS</a:t>
            </a:r>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062935" y="1052513"/>
            <a:ext cx="2441281" cy="3175000"/>
          </a:xfrm>
          <a:prstGeom prst="rect">
            <a:avLst/>
          </a:prstGeom>
          <a:solidFill>
            <a:srgbClr val="FFFFCC"/>
          </a:solidFill>
          <a:ln>
            <a:noFill/>
          </a:ln>
          <a:effectLst>
            <a:outerShdw blurRad="190500" dist="76200" dir="2700000" algn="ctr" rotWithShape="0">
              <a:srgbClr val="808080">
                <a:alpha val="70000"/>
              </a:srgbClr>
            </a:outerShdw>
          </a:effectLst>
          <a:extLst>
            <a:ext uri="{91240B29-F687-4F45-9708-019B960494DF}">
              <a14:hiddenLine xmlns:a14="http://schemas.microsoft.com/office/drawing/2010/main" w="9525">
                <a:solidFill>
                  <a:srgbClr val="000000"/>
                </a:solidFill>
                <a:round/>
                <a:headEnd/>
                <a:tailEnd/>
              </a14:hiddenLine>
            </a:ext>
          </a:extLst>
        </p:spPr>
      </p:pic>
      <p:sp>
        <p:nvSpPr>
          <p:cNvPr id="12" name="Text Box 2"/>
          <p:cNvSpPr txBox="1">
            <a:spLocks noChangeArrowheads="1"/>
          </p:cNvSpPr>
          <p:nvPr/>
        </p:nvSpPr>
        <p:spPr bwMode="auto">
          <a:xfrm>
            <a:off x="1164370" y="1055260"/>
            <a:ext cx="8593137" cy="619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81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charset="0"/>
                <a:ea typeface="Arial Unicode MS" pitchFamily="34" charset="-128"/>
                <a:cs typeface="Arial Unicode MS" pitchFamily="34" charset="-128"/>
              </a:defRPr>
            </a:lvl1pPr>
            <a:lvl2pPr>
              <a:lnSpc>
                <a:spcPct val="81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ea typeface="Arial Unicode MS" pitchFamily="34" charset="-128"/>
                <a:cs typeface="Arial Unicode MS" pitchFamily="34" charset="-128"/>
              </a:defRPr>
            </a:lvl2pPr>
            <a:lvl3pPr>
              <a:lnSpc>
                <a:spcPct val="81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ea typeface="Arial Unicode MS" pitchFamily="34" charset="-128"/>
                <a:cs typeface="Arial Unicode MS" pitchFamily="34" charset="-128"/>
              </a:defRPr>
            </a:lvl3pPr>
            <a:lvl4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4pPr>
            <a:lvl5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5pPr>
            <a:lvl6pPr marL="25146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6pPr>
            <a:lvl7pPr marL="29718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7pPr>
            <a:lvl8pPr marL="34290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8pPr>
            <a:lvl9pPr marL="38862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9pPr>
          </a:lstStyle>
          <a:p>
            <a:pPr eaLnBrk="1" hangingPunct="1">
              <a:spcBef>
                <a:spcPct val="0"/>
              </a:spcBef>
              <a:buFont typeface="Optima" pitchFamily="34" charset="0"/>
              <a:buNone/>
            </a:pPr>
            <a:r>
              <a:rPr lang="en-GB" altLang="en-US" sz="2800" b="1" dirty="0" smtClean="0">
                <a:solidFill>
                  <a:schemeClr val="bg2"/>
                </a:solidFill>
                <a:latin typeface="Lucida Sans Unicode" panose="020B0602030504020204" pitchFamily="34" charset="0"/>
                <a:ea typeface="DejaVu Sans" pitchFamily="34" charset="0"/>
                <a:cs typeface="Lucida Sans Unicode" panose="020B0602030504020204" pitchFamily="34" charset="0"/>
              </a:rPr>
              <a:t>Scope of the journal </a:t>
            </a:r>
            <a:endParaRPr lang="en-GB" altLang="en-US" sz="28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p:txBody>
      </p:sp>
      <p:sp>
        <p:nvSpPr>
          <p:cNvPr id="14" name="Text Box 2"/>
          <p:cNvSpPr txBox="1">
            <a:spLocks noChangeArrowheads="1"/>
          </p:cNvSpPr>
          <p:nvPr/>
        </p:nvSpPr>
        <p:spPr bwMode="auto">
          <a:xfrm>
            <a:off x="1148667" y="1600200"/>
            <a:ext cx="5749343" cy="44033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5pPr>
            <a:lvl6pPr marL="2514600" indent="-228600" defTabSz="449263"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6pPr>
            <a:lvl7pPr marL="2971800" indent="-228600" defTabSz="449263"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7pPr>
            <a:lvl8pPr marL="3429000" indent="-228600" defTabSz="449263"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8pPr>
            <a:lvl9pPr marL="3886200" indent="-228600" defTabSz="449263"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9pPr>
          </a:lstStyle>
          <a:p>
            <a:pPr marL="285750" indent="-285750">
              <a:spcAft>
                <a:spcPts val="1200"/>
              </a:spcAft>
              <a:buFont typeface="Arial" panose="020B0604020202020204" pitchFamily="34" charset="0"/>
              <a:buChar char="•"/>
            </a:pPr>
            <a:r>
              <a:rPr lang="en-US" altLang="en-US" sz="1600" dirty="0" smtClean="0">
                <a:latin typeface="Lucida Sans Unicode" panose="020B0602030504020204" pitchFamily="34" charset="0"/>
                <a:cs typeface="Lucida Sans Unicode" panose="020B0602030504020204" pitchFamily="34" charset="0"/>
              </a:rPr>
              <a:t>All aspects of Structural Science</a:t>
            </a:r>
          </a:p>
          <a:p>
            <a:pPr marL="285750" indent="-285750">
              <a:spcAft>
                <a:spcPts val="1200"/>
              </a:spcAft>
              <a:buFont typeface="Arial" panose="020B0604020202020204" pitchFamily="34" charset="0"/>
              <a:buChar char="•"/>
            </a:pPr>
            <a:r>
              <a:rPr lang="en-US" altLang="en-US" sz="1600" dirty="0" smtClean="0">
                <a:latin typeface="Lucida Sans Unicode" panose="020B0602030504020204" pitchFamily="34" charset="0"/>
                <a:cs typeface="Lucida Sans Unicode" panose="020B0602030504020204" pitchFamily="34" charset="0"/>
              </a:rPr>
              <a:t>Crystal </a:t>
            </a:r>
            <a:r>
              <a:rPr lang="en-US" altLang="en-US" sz="1600" dirty="0">
                <a:latin typeface="Lucida Sans Unicode" panose="020B0602030504020204" pitchFamily="34" charset="0"/>
                <a:cs typeface="Lucida Sans Unicode" panose="020B0602030504020204" pitchFamily="34" charset="0"/>
              </a:rPr>
              <a:t>E</a:t>
            </a:r>
            <a:r>
              <a:rPr lang="en-US" altLang="en-US" sz="1600" dirty="0" smtClean="0">
                <a:latin typeface="Lucida Sans Unicode" panose="020B0602030504020204" pitchFamily="34" charset="0"/>
                <a:cs typeface="Lucida Sans Unicode" panose="020B0602030504020204" pitchFamily="34" charset="0"/>
              </a:rPr>
              <a:t>ngineering </a:t>
            </a:r>
            <a:r>
              <a:rPr lang="en-US" altLang="en-US" sz="1600" dirty="0">
                <a:latin typeface="Lucida Sans Unicode" panose="020B0602030504020204" pitchFamily="34" charset="0"/>
                <a:cs typeface="Lucida Sans Unicode" panose="020B0602030504020204" pitchFamily="34" charset="0"/>
              </a:rPr>
              <a:t>− Special Issue published in early 2014</a:t>
            </a:r>
          </a:p>
          <a:p>
            <a:pPr marL="285750" indent="-285750">
              <a:spcAft>
                <a:spcPts val="1200"/>
              </a:spcAft>
              <a:buFont typeface="Arial" panose="020B0604020202020204" pitchFamily="34" charset="0"/>
              <a:buChar char="•"/>
            </a:pPr>
            <a:r>
              <a:rPr lang="en-US" altLang="en-US" sz="1600" dirty="0">
                <a:latin typeface="Lucida Sans Unicode" panose="020B0602030504020204" pitchFamily="34" charset="0"/>
                <a:cs typeface="Lucida Sans Unicode" panose="020B0602030504020204" pitchFamily="34" charset="0"/>
              </a:rPr>
              <a:t>Non-ambient crystallography </a:t>
            </a:r>
            <a:r>
              <a:rPr lang="en-US" altLang="en-US" sz="1600" dirty="0" smtClean="0">
                <a:latin typeface="Lucida Sans Unicode" panose="020B0602030504020204" pitchFamily="34" charset="0"/>
                <a:cs typeface="Lucida Sans Unicode" panose="020B0602030504020204" pitchFamily="34" charset="0"/>
              </a:rPr>
              <a:t>− Special Issue due June 2014</a:t>
            </a:r>
            <a:endParaRPr lang="en-US" altLang="en-US" sz="1600" dirty="0">
              <a:latin typeface="Lucida Sans Unicode" panose="020B0602030504020204" pitchFamily="34" charset="0"/>
              <a:cs typeface="Lucida Sans Unicode" panose="020B0602030504020204" pitchFamily="34" charset="0"/>
            </a:endParaRPr>
          </a:p>
          <a:p>
            <a:pPr marL="285750" indent="-285750">
              <a:spcAft>
                <a:spcPts val="1200"/>
              </a:spcAft>
              <a:buFont typeface="Arial" panose="020B0604020202020204" pitchFamily="34" charset="0"/>
              <a:buChar char="•"/>
            </a:pPr>
            <a:r>
              <a:rPr lang="en-US" altLang="en-US" sz="1600" dirty="0" smtClean="0">
                <a:latin typeface="Lucida Sans Unicode" panose="020B0602030504020204" pitchFamily="34" charset="0"/>
                <a:cs typeface="Lucida Sans Unicode" panose="020B0602030504020204" pitchFamily="34" charset="0"/>
              </a:rPr>
              <a:t>New keywords: </a:t>
            </a:r>
            <a:r>
              <a:rPr lang="en-GB" altLang="en-US" sz="1400" b="1" dirty="0">
                <a:solidFill>
                  <a:srgbClr val="3E6539"/>
                </a:solidFill>
                <a:latin typeface="Lucida Sans Unicode" panose="020B0602030504020204" pitchFamily="34" charset="0"/>
                <a:cs typeface="Lucida Sans Unicode" panose="020B0602030504020204" pitchFamily="34" charset="0"/>
              </a:rPr>
              <a:t>aperiodic crystals, charge densities, chemical bonding, coherent scattering, crystal engineering, crystal growth and epitaxy, crystal-structure prediction, database analysis, diffuse scattering, electron crystallography, electron </a:t>
            </a:r>
            <a:r>
              <a:rPr lang="en-GB" altLang="en-US" sz="1400" b="1" dirty="0" smtClean="0">
                <a:solidFill>
                  <a:srgbClr val="3E6539"/>
                </a:solidFill>
                <a:latin typeface="Lucida Sans Unicode" panose="020B0602030504020204" pitchFamily="34" charset="0"/>
                <a:cs typeface="Lucida Sans Unicode" panose="020B0602030504020204" pitchFamily="34" charset="0"/>
              </a:rPr>
              <a:t>densities, </a:t>
            </a:r>
            <a:r>
              <a:rPr lang="en-GB" altLang="en-US" sz="1400" b="1" dirty="0" smtClean="0">
                <a:solidFill>
                  <a:srgbClr val="FF0000"/>
                </a:solidFill>
                <a:latin typeface="Lucida Sans Unicode" panose="020B0602030504020204" pitchFamily="34" charset="0"/>
                <a:cs typeface="Lucida Sans Unicode" panose="020B0602030504020204" pitchFamily="34" charset="0"/>
              </a:rPr>
              <a:t>neutron, electron and    X-ray </a:t>
            </a:r>
            <a:r>
              <a:rPr lang="en-GB" altLang="en-US" sz="1400" b="1" dirty="0">
                <a:solidFill>
                  <a:srgbClr val="FF0000"/>
                </a:solidFill>
                <a:latin typeface="Lucida Sans Unicode" panose="020B0602030504020204" pitchFamily="34" charset="0"/>
                <a:cs typeface="Lucida Sans Unicode" panose="020B0602030504020204" pitchFamily="34" charset="0"/>
              </a:rPr>
              <a:t>diffraction and scattering</a:t>
            </a:r>
            <a:r>
              <a:rPr lang="en-GB" altLang="en-US" sz="1400" b="1" dirty="0">
                <a:solidFill>
                  <a:srgbClr val="3E6539"/>
                </a:solidFill>
                <a:latin typeface="Lucida Sans Unicode" panose="020B0602030504020204" pitchFamily="34" charset="0"/>
                <a:cs typeface="Lucida Sans Unicode" panose="020B0602030504020204" pitchFamily="34" charset="0"/>
              </a:rPr>
              <a:t>, functional materials, magnetic structures, mineralogy, NMR crystallography, phase transitions in materials, porous materials, powder diffraction, soft condensed matter, solid-state physics and chemistry, structural dynamics, structural materials, structural schematics, structures under extreme conditions, thin films, time-resolved studies</a:t>
            </a:r>
          </a:p>
        </p:txBody>
      </p:sp>
      <p:sp>
        <p:nvSpPr>
          <p:cNvPr id="11" name="Text Box 4"/>
          <p:cNvSpPr txBox="1">
            <a:spLocks noChangeArrowheads="1"/>
          </p:cNvSpPr>
          <p:nvPr/>
        </p:nvSpPr>
        <p:spPr bwMode="auto">
          <a:xfrm>
            <a:off x="1281386" y="6093296"/>
            <a:ext cx="5471864" cy="504056"/>
          </a:xfrm>
          <a:prstGeom prst="rect">
            <a:avLst/>
          </a:prstGeom>
          <a:solidFill>
            <a:srgbClr val="E6E6E6">
              <a:alpha val="85097"/>
            </a:srgbClr>
          </a:solidFill>
          <a:ln>
            <a:noFill/>
          </a:ln>
          <a:effectLst>
            <a:outerShdw dist="38184" dir="2700000" algn="ctr" rotWithShape="0">
              <a:srgbClr val="000000">
                <a:alpha val="40033"/>
              </a:srgbClr>
            </a:outerShdw>
          </a:effectLst>
          <a:extLs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a:spcBef>
                <a:spcPts val="1200"/>
              </a:spcBef>
              <a:buClrTx/>
              <a:buFontTx/>
              <a:buNone/>
            </a:pPr>
            <a:r>
              <a:rPr lang="en-GB" altLang="en-US" sz="1050" b="1" dirty="0" smtClean="0">
                <a:solidFill>
                  <a:schemeClr val="tx1">
                    <a:lumMod val="50000"/>
                    <a:lumOff val="50000"/>
                  </a:schemeClr>
                </a:solidFill>
                <a:latin typeface="Lucida Sans" panose="020B0602030504020204" pitchFamily="34" charset="0"/>
                <a:cs typeface="Times New Roman" pitchFamily="18" charset="0"/>
              </a:rPr>
              <a:t>XII </a:t>
            </a:r>
            <a:r>
              <a:rPr lang="en-GB" altLang="en-US" sz="1050" b="1" dirty="0" err="1" smtClean="0">
                <a:solidFill>
                  <a:schemeClr val="tx1">
                    <a:lumMod val="50000"/>
                    <a:lumOff val="50000"/>
                  </a:schemeClr>
                </a:solidFill>
                <a:latin typeface="Lucida Sans" panose="020B0602030504020204" pitchFamily="34" charset="0"/>
                <a:cs typeface="Times New Roman" pitchFamily="18" charset="0"/>
              </a:rPr>
              <a:t>SoNS</a:t>
            </a:r>
            <a:r>
              <a:rPr lang="en-GB" altLang="en-US" sz="1050" b="1" dirty="0" smtClean="0">
                <a:solidFill>
                  <a:schemeClr val="tx1">
                    <a:lumMod val="50000"/>
                    <a:lumOff val="50000"/>
                  </a:schemeClr>
                </a:solidFill>
                <a:latin typeface="Lucida Sans" panose="020B0602030504020204" pitchFamily="34" charset="0"/>
                <a:cs typeface="Times New Roman" pitchFamily="18" charset="0"/>
              </a:rPr>
              <a:t> School</a:t>
            </a:r>
            <a:r>
              <a:rPr lang="en-US" altLang="en-US" sz="1050" b="1" dirty="0" smtClean="0">
                <a:solidFill>
                  <a:schemeClr val="tx1">
                    <a:lumMod val="50000"/>
                    <a:lumOff val="50000"/>
                  </a:schemeClr>
                </a:solidFill>
                <a:latin typeface="Lucida Sans" panose="020B0602030504020204" pitchFamily="34" charset="0"/>
                <a:cs typeface="Times New Roman" pitchFamily="18" charset="0"/>
              </a:rPr>
              <a:t>, April 30 – May 9, 2014</a:t>
            </a:r>
          </a:p>
          <a:p>
            <a:pPr>
              <a:spcBef>
                <a:spcPts val="1200"/>
              </a:spcBef>
              <a:buClrTx/>
              <a:buFontTx/>
              <a:buNone/>
            </a:pPr>
            <a:r>
              <a:rPr lang="en-US" altLang="en-US" sz="1050" b="1" dirty="0" err="1" smtClean="0">
                <a:solidFill>
                  <a:schemeClr val="tx1">
                    <a:lumMod val="50000"/>
                    <a:lumOff val="50000"/>
                  </a:schemeClr>
                </a:solidFill>
                <a:latin typeface="Lucida Sans" panose="020B0602030504020204" pitchFamily="34" charset="0"/>
                <a:cs typeface="Times New Roman" pitchFamily="18" charset="0"/>
              </a:rPr>
              <a:t>Erice</a:t>
            </a:r>
            <a:r>
              <a:rPr lang="en-US" altLang="en-US" sz="1050" b="1" dirty="0" smtClean="0">
                <a:solidFill>
                  <a:schemeClr val="tx1">
                    <a:lumMod val="50000"/>
                    <a:lumOff val="50000"/>
                  </a:schemeClr>
                </a:solidFill>
                <a:latin typeface="Lucida Sans" panose="020B0602030504020204" pitchFamily="34" charset="0"/>
                <a:cs typeface="Times New Roman" pitchFamily="18" charset="0"/>
              </a:rPr>
              <a:t>, Italy </a:t>
            </a:r>
            <a:endParaRPr lang="en-GB" altLang="en-US" sz="1050" b="1" dirty="0" smtClean="0">
              <a:solidFill>
                <a:schemeClr val="tx1">
                  <a:lumMod val="50000"/>
                  <a:lumOff val="50000"/>
                </a:schemeClr>
              </a:solidFill>
              <a:latin typeface="Lucida Sans" panose="020B0602030504020204" pitchFamily="34" charset="0"/>
              <a:cs typeface="Times New Roman" pitchFamily="18" charset="0"/>
            </a:endParaRPr>
          </a:p>
        </p:txBody>
      </p:sp>
    </p:spTree>
    <p:extLst>
      <p:ext uri="{BB962C8B-B14F-4D97-AF65-F5344CB8AC3E}">
        <p14:creationId xmlns:p14="http://schemas.microsoft.com/office/powerpoint/2010/main" val="1092411755"/>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3"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7513" y="892175"/>
            <a:ext cx="5715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Text Box 1"/>
          <p:cNvSpPr txBox="1">
            <a:spLocks noChangeArrowheads="1"/>
          </p:cNvSpPr>
          <p:nvPr/>
        </p:nvSpPr>
        <p:spPr bwMode="auto">
          <a:xfrm>
            <a:off x="1160463" y="188913"/>
            <a:ext cx="7681912"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eaLnBrk="1" hangingPunct="1">
              <a:lnSpc>
                <a:spcPct val="99000"/>
              </a:lnSpc>
              <a:spcBef>
                <a:spcPct val="0"/>
              </a:spcBef>
              <a:buFont typeface="Optima" pitchFamily="34" charset="0"/>
              <a:buNone/>
            </a:pPr>
            <a:r>
              <a:rPr lang="en-GB" altLang="en-US" sz="1400">
                <a:solidFill>
                  <a:schemeClr val="bg2"/>
                </a:solidFill>
                <a:latin typeface="Lucida Sans Unicode" pitchFamily="34" charset="0"/>
              </a:rPr>
              <a:t>ACTA CRYSTALLOGRAPHICA SECTION B</a:t>
            </a:r>
          </a:p>
          <a:p>
            <a:pPr eaLnBrk="1" hangingPunct="1">
              <a:lnSpc>
                <a:spcPct val="99000"/>
              </a:lnSpc>
              <a:spcBef>
                <a:spcPct val="0"/>
              </a:spcBef>
              <a:buFont typeface="Optima" pitchFamily="34" charset="0"/>
              <a:buNone/>
            </a:pPr>
            <a:r>
              <a:rPr lang="en-GB" altLang="en-US" sz="1600">
                <a:solidFill>
                  <a:schemeClr val="bg2"/>
                </a:solidFill>
                <a:latin typeface="Lucida Sans Unicode" pitchFamily="34" charset="0"/>
              </a:rPr>
              <a:t>STRUCTURAL SCIENCE, CRYSTAL ENGINEERING AND MATERIALS</a:t>
            </a:r>
          </a:p>
        </p:txBody>
      </p:sp>
      <p:sp>
        <p:nvSpPr>
          <p:cNvPr id="7" name="Text Box 3"/>
          <p:cNvSpPr txBox="1">
            <a:spLocks noChangeArrowheads="1"/>
          </p:cNvSpPr>
          <p:nvPr/>
        </p:nvSpPr>
        <p:spPr bwMode="auto">
          <a:xfrm>
            <a:off x="1185937" y="1698713"/>
            <a:ext cx="8473851" cy="36724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5pPr>
            <a:lvl6pPr marL="2514600" indent="-228600" defTabSz="449263"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6pPr>
            <a:lvl7pPr marL="2971800" indent="-228600" defTabSz="449263"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7pPr>
            <a:lvl8pPr marL="3429000" indent="-228600" defTabSz="449263"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8pPr>
            <a:lvl9pPr marL="3886200" indent="-228600" defTabSz="449263"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9pPr>
          </a:lstStyle>
          <a:p>
            <a:pPr marL="285750" indent="-285750">
              <a:lnSpc>
                <a:spcPct val="150000"/>
              </a:lnSpc>
              <a:buFont typeface="Arial" panose="020B0604020202020204" pitchFamily="34" charset="0"/>
              <a:buChar char="•"/>
            </a:pPr>
            <a:r>
              <a:rPr lang="en-US" altLang="en-US" sz="1200" dirty="0" smtClean="0">
                <a:latin typeface="Lucida Sans Unicode" panose="020B0602030504020204" pitchFamily="34" charset="0"/>
                <a:cs typeface="Lucida Sans Unicode" panose="020B0602030504020204" pitchFamily="34" charset="0"/>
              </a:rPr>
              <a:t>Reintroduction </a:t>
            </a:r>
            <a:r>
              <a:rPr lang="en-US" altLang="en-US" sz="1200" dirty="0">
                <a:latin typeface="Lucida Sans Unicode" panose="020B0602030504020204" pitchFamily="34" charset="0"/>
                <a:cs typeface="Lucida Sans Unicode" panose="020B0602030504020204" pitchFamily="34" charset="0"/>
              </a:rPr>
              <a:t>of Feature Articles and Lead Articles, </a:t>
            </a:r>
            <a:r>
              <a:rPr lang="en-US" altLang="en-US" sz="1200" dirty="0" smtClean="0">
                <a:latin typeface="Lucida Sans Unicode" panose="020B0602030504020204" pitchFamily="34" charset="0"/>
                <a:cs typeface="Lucida Sans Unicode" panose="020B0602030504020204" pitchFamily="34" charset="0"/>
              </a:rPr>
              <a:t>topics so </a:t>
            </a:r>
            <a:r>
              <a:rPr lang="en-US" altLang="en-US" sz="1200" dirty="0">
                <a:latin typeface="Lucida Sans Unicode" panose="020B0602030504020204" pitchFamily="34" charset="0"/>
                <a:cs typeface="Lucida Sans Unicode" panose="020B0602030504020204" pitchFamily="34" charset="0"/>
              </a:rPr>
              <a:t>far </a:t>
            </a:r>
            <a:r>
              <a:rPr lang="en-US" altLang="en-US" sz="1200" dirty="0" smtClean="0">
                <a:latin typeface="Lucida Sans Unicode" panose="020B0602030504020204" pitchFamily="34" charset="0"/>
                <a:cs typeface="Lucida Sans Unicode" panose="020B0602030504020204" pitchFamily="34" charset="0"/>
              </a:rPr>
              <a:t>include</a:t>
            </a:r>
            <a:r>
              <a:rPr lang="en-US" altLang="en-US" sz="1200" dirty="0">
                <a:latin typeface="Lucida Sans Unicode" panose="020B0602030504020204" pitchFamily="34" charset="0"/>
                <a:cs typeface="Lucida Sans Unicode" panose="020B0602030504020204" pitchFamily="34" charset="0"/>
              </a:rPr>
              <a:t>:</a:t>
            </a:r>
          </a:p>
          <a:p>
            <a:pPr marL="1019175" lvl="1" indent="-285750">
              <a:lnSpc>
                <a:spcPct val="150000"/>
              </a:lnSpc>
              <a:buFont typeface="Arial" panose="020B0604020202020204" pitchFamily="34" charset="0"/>
              <a:buChar char="•"/>
            </a:pPr>
            <a:r>
              <a:rPr lang="en-US" altLang="en-US" sz="1200" dirty="0">
                <a:solidFill>
                  <a:srgbClr val="3E6539"/>
                </a:solidFill>
                <a:latin typeface="Lucida Sans Unicode" panose="020B0602030504020204" pitchFamily="34" charset="0"/>
                <a:cs typeface="Lucida Sans Unicode" panose="020B0602030504020204" pitchFamily="34" charset="0"/>
              </a:rPr>
              <a:t>Charge </a:t>
            </a:r>
            <a:r>
              <a:rPr lang="en-US" altLang="en-US" sz="1200" dirty="0" smtClean="0">
                <a:solidFill>
                  <a:srgbClr val="3E6539"/>
                </a:solidFill>
                <a:latin typeface="Lucida Sans Unicode" panose="020B0602030504020204" pitchFamily="34" charset="0"/>
                <a:cs typeface="Lucida Sans Unicode" panose="020B0602030504020204" pitchFamily="34" charset="0"/>
              </a:rPr>
              <a:t>flipping</a:t>
            </a:r>
            <a:endParaRPr lang="en-US" altLang="en-US" sz="1200" dirty="0">
              <a:solidFill>
                <a:schemeClr val="tx1"/>
              </a:solidFill>
              <a:latin typeface="Lucida Sans Unicode" panose="020B0602030504020204" pitchFamily="34" charset="0"/>
              <a:cs typeface="Lucida Sans Unicode" panose="020B0602030504020204" pitchFamily="34" charset="0"/>
            </a:endParaRPr>
          </a:p>
          <a:p>
            <a:pPr marL="1019175" lvl="1" indent="-285750">
              <a:lnSpc>
                <a:spcPct val="150000"/>
              </a:lnSpc>
              <a:buFont typeface="Arial" panose="020B0604020202020204" pitchFamily="34" charset="0"/>
              <a:buChar char="•"/>
            </a:pPr>
            <a:r>
              <a:rPr lang="en-US" altLang="en-US" sz="1200" dirty="0" smtClean="0">
                <a:solidFill>
                  <a:srgbClr val="3E6539"/>
                </a:solidFill>
                <a:latin typeface="Lucida Sans Unicode" panose="020B0602030504020204" pitchFamily="34" charset="0"/>
                <a:cs typeface="Lucida Sans Unicode" panose="020B0602030504020204" pitchFamily="34" charset="0"/>
              </a:rPr>
              <a:t>Generalized </a:t>
            </a:r>
            <a:r>
              <a:rPr lang="en-US" altLang="en-US" sz="1200" dirty="0" err="1">
                <a:solidFill>
                  <a:srgbClr val="3E6539"/>
                </a:solidFill>
                <a:latin typeface="Lucida Sans Unicode" panose="020B0602030504020204" pitchFamily="34" charset="0"/>
                <a:cs typeface="Lucida Sans Unicode" panose="020B0602030504020204" pitchFamily="34" charset="0"/>
              </a:rPr>
              <a:t>i</a:t>
            </a:r>
            <a:r>
              <a:rPr lang="en-US" altLang="en-US" sz="1200" dirty="0" err="1" smtClean="0">
                <a:solidFill>
                  <a:srgbClr val="3E6539"/>
                </a:solidFill>
                <a:latin typeface="Lucida Sans Unicode" panose="020B0602030504020204" pitchFamily="34" charset="0"/>
                <a:cs typeface="Lucida Sans Unicode" panose="020B0602030504020204" pitchFamily="34" charset="0"/>
              </a:rPr>
              <a:t>nvariom</a:t>
            </a:r>
            <a:r>
              <a:rPr lang="en-US" altLang="en-US" sz="1200" dirty="0" smtClean="0">
                <a:solidFill>
                  <a:srgbClr val="3E6539"/>
                </a:solidFill>
                <a:latin typeface="Lucida Sans Unicode" panose="020B0602030504020204" pitchFamily="34" charset="0"/>
                <a:cs typeface="Lucida Sans Unicode" panose="020B0602030504020204" pitchFamily="34" charset="0"/>
              </a:rPr>
              <a:t> database</a:t>
            </a:r>
          </a:p>
          <a:p>
            <a:pPr marL="1019175" lvl="1" indent="-285750">
              <a:lnSpc>
                <a:spcPct val="150000"/>
              </a:lnSpc>
              <a:buFont typeface="Arial" panose="020B0604020202020204" pitchFamily="34" charset="0"/>
              <a:buChar char="•"/>
            </a:pPr>
            <a:r>
              <a:rPr lang="en-US" altLang="en-US" sz="1200" dirty="0">
                <a:solidFill>
                  <a:srgbClr val="3E6539"/>
                </a:solidFill>
                <a:latin typeface="Lucida Sans Unicode" panose="020B0602030504020204" pitchFamily="34" charset="0"/>
                <a:cs typeface="Lucida Sans Unicode" panose="020B0602030504020204" pitchFamily="34" charset="0"/>
              </a:rPr>
              <a:t>C</a:t>
            </a:r>
            <a:r>
              <a:rPr lang="en-US" altLang="en-US" sz="1200" dirty="0" smtClean="0">
                <a:solidFill>
                  <a:srgbClr val="3E6539"/>
                </a:solidFill>
                <a:latin typeface="Lucida Sans Unicode" panose="020B0602030504020204" pitchFamily="34" charset="0"/>
                <a:cs typeface="Lucida Sans Unicode" panose="020B0602030504020204" pitchFamily="34" charset="0"/>
              </a:rPr>
              <a:t>rystal </a:t>
            </a:r>
            <a:r>
              <a:rPr lang="en-US" altLang="en-US" sz="1200" dirty="0">
                <a:solidFill>
                  <a:srgbClr val="3E6539"/>
                </a:solidFill>
                <a:latin typeface="Lucida Sans Unicode" panose="020B0602030504020204" pitchFamily="34" charset="0"/>
                <a:cs typeface="Lucida Sans Unicode" panose="020B0602030504020204" pitchFamily="34" charset="0"/>
              </a:rPr>
              <a:t>s</a:t>
            </a:r>
            <a:r>
              <a:rPr lang="en-US" altLang="en-US" sz="1200" dirty="0" smtClean="0">
                <a:solidFill>
                  <a:srgbClr val="3E6539"/>
                </a:solidFill>
                <a:latin typeface="Lucida Sans Unicode" panose="020B0602030504020204" pitchFamily="34" charset="0"/>
                <a:cs typeface="Lucida Sans Unicode" panose="020B0602030504020204" pitchFamily="34" charset="0"/>
              </a:rPr>
              <a:t>tructure </a:t>
            </a:r>
            <a:r>
              <a:rPr lang="en-US" altLang="en-US" sz="1200" dirty="0">
                <a:solidFill>
                  <a:srgbClr val="3E6539"/>
                </a:solidFill>
                <a:latin typeface="Lucida Sans Unicode" panose="020B0602030504020204" pitchFamily="34" charset="0"/>
                <a:cs typeface="Lucida Sans Unicode" panose="020B0602030504020204" pitchFamily="34" charset="0"/>
              </a:rPr>
              <a:t>p</a:t>
            </a:r>
            <a:r>
              <a:rPr lang="en-US" altLang="en-US" sz="1200" dirty="0" smtClean="0">
                <a:solidFill>
                  <a:srgbClr val="3E6539"/>
                </a:solidFill>
                <a:latin typeface="Lucida Sans Unicode" panose="020B0602030504020204" pitchFamily="34" charset="0"/>
                <a:cs typeface="Lucida Sans Unicode" panose="020B0602030504020204" pitchFamily="34" charset="0"/>
              </a:rPr>
              <a:t>rediction</a:t>
            </a:r>
            <a:endParaRPr lang="en-US" altLang="en-US" sz="1200" dirty="0">
              <a:solidFill>
                <a:srgbClr val="3E6539"/>
              </a:solidFill>
              <a:latin typeface="Lucida Sans Unicode" panose="020B0602030504020204" pitchFamily="34" charset="0"/>
              <a:cs typeface="Lucida Sans Unicode" panose="020B0602030504020204" pitchFamily="34" charset="0"/>
            </a:endParaRPr>
          </a:p>
          <a:p>
            <a:pPr marL="285750" indent="-285750">
              <a:lnSpc>
                <a:spcPct val="150000"/>
              </a:lnSpc>
              <a:buFont typeface="Arial" panose="020B0604020202020204" pitchFamily="34" charset="0"/>
              <a:buChar char="•"/>
            </a:pPr>
            <a:r>
              <a:rPr lang="en-US" altLang="en-US" sz="1200" dirty="0">
                <a:latin typeface="Lucida Sans Unicode" panose="020B0602030504020204" pitchFamily="34" charset="0"/>
                <a:cs typeface="Lucida Sans Unicode" panose="020B0602030504020204" pitchFamily="34" charset="0"/>
              </a:rPr>
              <a:t>New category of </a:t>
            </a:r>
            <a:r>
              <a:rPr lang="en-US" altLang="en-US" sz="1200" dirty="0" smtClean="0">
                <a:latin typeface="Lucida Sans Unicode" panose="020B0602030504020204" pitchFamily="34" charset="0"/>
                <a:cs typeface="Lucida Sans Unicode" panose="020B0602030504020204" pitchFamily="34" charset="0"/>
              </a:rPr>
              <a:t>Perspectives </a:t>
            </a:r>
            <a:r>
              <a:rPr lang="en-US" altLang="en-US" sz="1200" dirty="0">
                <a:latin typeface="Lucida Sans Unicode" panose="020B0602030504020204" pitchFamily="34" charset="0"/>
                <a:cs typeface="Lucida Sans Unicode" panose="020B0602030504020204" pitchFamily="34" charset="0"/>
              </a:rPr>
              <a:t>Article (one per year)</a:t>
            </a:r>
          </a:p>
          <a:p>
            <a:pPr marL="285750" indent="-285750">
              <a:lnSpc>
                <a:spcPct val="150000"/>
              </a:lnSpc>
              <a:buFont typeface="Arial" panose="020B0604020202020204" pitchFamily="34" charset="0"/>
              <a:buChar char="•"/>
            </a:pPr>
            <a:r>
              <a:rPr lang="en-US" altLang="en-US" sz="1200" dirty="0">
                <a:latin typeface="Lucida Sans Unicode" panose="020B0602030504020204" pitchFamily="34" charset="0"/>
                <a:cs typeface="Lucida Sans Unicode" panose="020B0602030504020204" pitchFamily="34" charset="0"/>
              </a:rPr>
              <a:t>Special </a:t>
            </a:r>
            <a:r>
              <a:rPr lang="en-US" altLang="en-US" sz="1200" dirty="0" smtClean="0">
                <a:latin typeface="Lucida Sans Unicode" panose="020B0602030504020204" pitchFamily="34" charset="0"/>
                <a:cs typeface="Lucida Sans Unicode" panose="020B0602030504020204" pitchFamily="34" charset="0"/>
              </a:rPr>
              <a:t>issue </a:t>
            </a:r>
            <a:r>
              <a:rPr lang="en-US" altLang="en-US" sz="1200" dirty="0">
                <a:latin typeface="Lucida Sans Unicode" panose="020B0602030504020204" pitchFamily="34" charset="0"/>
                <a:cs typeface="Lucida Sans Unicode" panose="020B0602030504020204" pitchFamily="34" charset="0"/>
              </a:rPr>
              <a:t>on </a:t>
            </a:r>
            <a:r>
              <a:rPr lang="en-US" altLang="en-US" sz="1200" dirty="0">
                <a:solidFill>
                  <a:srgbClr val="3E6539"/>
                </a:solidFill>
                <a:latin typeface="Lucida Sans Unicode" panose="020B0602030504020204" pitchFamily="34" charset="0"/>
                <a:cs typeface="Lucida Sans Unicode" panose="020B0602030504020204" pitchFamily="34" charset="0"/>
              </a:rPr>
              <a:t>Non-ambient Crystallography</a:t>
            </a:r>
            <a:r>
              <a:rPr lang="en-US" altLang="en-US" sz="1200" dirty="0">
                <a:latin typeface="Lucida Sans Unicode" panose="020B0602030504020204" pitchFamily="34" charset="0"/>
                <a:cs typeface="Lucida Sans Unicode" panose="020B0602030504020204" pitchFamily="34" charset="0"/>
              </a:rPr>
              <a:t> will be published in </a:t>
            </a:r>
            <a:r>
              <a:rPr lang="en-US" altLang="en-US" sz="1200" dirty="0" smtClean="0">
                <a:latin typeface="Lucida Sans Unicode" panose="020B0602030504020204" pitchFamily="34" charset="0"/>
                <a:cs typeface="Lucida Sans Unicode" panose="020B0602030504020204" pitchFamily="34" charset="0"/>
              </a:rPr>
              <a:t>mid-2014. Articles include:</a:t>
            </a:r>
            <a:r>
              <a:rPr lang="en-GB" sz="1200" dirty="0"/>
              <a:t> </a:t>
            </a:r>
            <a:endParaRPr lang="en-GB" sz="1200" dirty="0" smtClean="0"/>
          </a:p>
          <a:p>
            <a:pPr marL="904875" lvl="1" indent="-171450">
              <a:lnSpc>
                <a:spcPct val="150000"/>
              </a:lnSpc>
              <a:buFont typeface="Arial" panose="020B0604020202020204" pitchFamily="34" charset="0"/>
              <a:buChar char="•"/>
            </a:pPr>
            <a:r>
              <a:rPr lang="en-GB" sz="1200" dirty="0" smtClean="0">
                <a:latin typeface="Lucida Sans Unicode" panose="020B0602030504020204" pitchFamily="34" charset="0"/>
                <a:cs typeface="Lucida Sans Unicode" panose="020B0602030504020204" pitchFamily="34" charset="0"/>
              </a:rPr>
              <a:t>Isothermal and isochoric crystallization of highly hygroscopic pyridine </a:t>
            </a:r>
            <a:r>
              <a:rPr lang="en-GB" sz="1200" i="1" dirty="0" smtClean="0">
                <a:latin typeface="Lucida Sans Unicode" panose="020B0602030504020204" pitchFamily="34" charset="0"/>
                <a:cs typeface="Lucida Sans Unicode" panose="020B0602030504020204" pitchFamily="34" charset="0"/>
              </a:rPr>
              <a:t>N</a:t>
            </a:r>
            <a:r>
              <a:rPr lang="en-GB" sz="1200" dirty="0" smtClean="0">
                <a:latin typeface="Lucida Sans Unicode" panose="020B0602030504020204" pitchFamily="34" charset="0"/>
                <a:cs typeface="Lucida Sans Unicode" panose="020B0602030504020204" pitchFamily="34" charset="0"/>
              </a:rPr>
              <a:t>-oxide of aqueous solution (</a:t>
            </a:r>
            <a:r>
              <a:rPr lang="en-GB" sz="1200" dirty="0" err="1" smtClean="0">
                <a:latin typeface="Lucida Sans Unicode" panose="020B0602030504020204" pitchFamily="34" charset="0"/>
                <a:cs typeface="Lucida Sans Unicode" panose="020B0602030504020204" pitchFamily="34" charset="0"/>
              </a:rPr>
              <a:t>Patyk</a:t>
            </a:r>
            <a:r>
              <a:rPr lang="en-GB" sz="1200" dirty="0" smtClean="0">
                <a:latin typeface="Lucida Sans Unicode" panose="020B0602030504020204" pitchFamily="34" charset="0"/>
                <a:cs typeface="Lucida Sans Unicode" panose="020B0602030504020204" pitchFamily="34" charset="0"/>
              </a:rPr>
              <a:t>, </a:t>
            </a:r>
            <a:r>
              <a:rPr lang="en-GB" sz="1200" dirty="0" err="1" smtClean="0">
                <a:latin typeface="Lucida Sans Unicode" panose="020B0602030504020204" pitchFamily="34" charset="0"/>
                <a:cs typeface="Lucida Sans Unicode" panose="020B0602030504020204" pitchFamily="34" charset="0"/>
              </a:rPr>
              <a:t>Marciniak</a:t>
            </a:r>
            <a:r>
              <a:rPr lang="en-GB" sz="1200" dirty="0" smtClean="0">
                <a:latin typeface="Lucida Sans Unicode" panose="020B0602030504020204" pitchFamily="34" charset="0"/>
                <a:cs typeface="Lucida Sans Unicode" panose="020B0602030504020204" pitchFamily="34" charset="0"/>
              </a:rPr>
              <a:t>, </a:t>
            </a:r>
            <a:r>
              <a:rPr lang="en-GB" sz="1200" dirty="0" err="1" smtClean="0">
                <a:latin typeface="Lucida Sans Unicode" panose="020B0602030504020204" pitchFamily="34" charset="0"/>
                <a:cs typeface="Lucida Sans Unicode" panose="020B0602030504020204" pitchFamily="34" charset="0"/>
              </a:rPr>
              <a:t>Tomkowiak</a:t>
            </a:r>
            <a:r>
              <a:rPr lang="en-GB" sz="1200" dirty="0" smtClean="0">
                <a:latin typeface="Lucida Sans Unicode" panose="020B0602030504020204" pitchFamily="34" charset="0"/>
                <a:cs typeface="Lucida Sans Unicode" panose="020B0602030504020204" pitchFamily="34" charset="0"/>
              </a:rPr>
              <a:t>, </a:t>
            </a:r>
            <a:r>
              <a:rPr lang="en-GB" sz="1200" dirty="0" err="1" smtClean="0">
                <a:latin typeface="Lucida Sans Unicode" panose="020B0602030504020204" pitchFamily="34" charset="0"/>
                <a:cs typeface="Lucida Sans Unicode" panose="020B0602030504020204" pitchFamily="34" charset="0"/>
              </a:rPr>
              <a:t>Katrusiak</a:t>
            </a:r>
            <a:r>
              <a:rPr lang="en-GB" sz="1200" dirty="0" smtClean="0">
                <a:latin typeface="Lucida Sans Unicode" panose="020B0602030504020204" pitchFamily="34" charset="0"/>
                <a:cs typeface="Lucida Sans Unicode" panose="020B0602030504020204" pitchFamily="34" charset="0"/>
              </a:rPr>
              <a:t> and </a:t>
            </a:r>
            <a:r>
              <a:rPr lang="en-GB" sz="1200" dirty="0" err="1" smtClean="0">
                <a:latin typeface="Lucida Sans Unicode" panose="020B0602030504020204" pitchFamily="34" charset="0"/>
                <a:cs typeface="Lucida Sans Unicode" panose="020B0602030504020204" pitchFamily="34" charset="0"/>
              </a:rPr>
              <a:t>Merz</a:t>
            </a:r>
            <a:r>
              <a:rPr lang="en-GB" sz="1200" dirty="0" smtClean="0">
                <a:latin typeface="Lucida Sans Unicode" panose="020B0602030504020204" pitchFamily="34" charset="0"/>
                <a:cs typeface="Lucida Sans Unicode" panose="020B0602030504020204" pitchFamily="34" charset="0"/>
              </a:rPr>
              <a:t>)</a:t>
            </a:r>
          </a:p>
          <a:p>
            <a:pPr marL="904875" lvl="1" indent="-171450">
              <a:lnSpc>
                <a:spcPct val="150000"/>
              </a:lnSpc>
              <a:buFont typeface="Arial" panose="020B0604020202020204" pitchFamily="34" charset="0"/>
              <a:buChar char="•"/>
            </a:pPr>
            <a:r>
              <a:rPr lang="en-GB" sz="1200" dirty="0" smtClean="0">
                <a:latin typeface="Lucida Sans Unicode" panose="020B0602030504020204" pitchFamily="34" charset="0"/>
                <a:cs typeface="Lucida Sans Unicode" panose="020B0602030504020204" pitchFamily="34" charset="0"/>
              </a:rPr>
              <a:t>In-situ XRD activation study on an Fe/TiO</a:t>
            </a:r>
            <a:r>
              <a:rPr lang="en-GB" sz="1200" baseline="-25000" dirty="0" smtClean="0">
                <a:latin typeface="Lucida Sans Unicode" panose="020B0602030504020204" pitchFamily="34" charset="0"/>
                <a:cs typeface="Lucida Sans Unicode" panose="020B0602030504020204" pitchFamily="34" charset="0"/>
              </a:rPr>
              <a:t>2</a:t>
            </a:r>
            <a:r>
              <a:rPr lang="en-GB" sz="1200" dirty="0" smtClean="0">
                <a:latin typeface="Lucida Sans Unicode" panose="020B0602030504020204" pitchFamily="34" charset="0"/>
                <a:cs typeface="Lucida Sans Unicode" panose="020B0602030504020204" pitchFamily="34" charset="0"/>
              </a:rPr>
              <a:t> pre-catalyst (Rayner, Billing and </a:t>
            </a:r>
            <a:r>
              <a:rPr lang="en-GB" sz="1200" dirty="0" err="1" smtClean="0">
                <a:latin typeface="Lucida Sans Unicode" panose="020B0602030504020204" pitchFamily="34" charset="0"/>
                <a:cs typeface="Lucida Sans Unicode" panose="020B0602030504020204" pitchFamily="34" charset="0"/>
              </a:rPr>
              <a:t>Coville</a:t>
            </a:r>
            <a:r>
              <a:rPr lang="en-GB" sz="1200" dirty="0" smtClean="0">
                <a:latin typeface="Lucida Sans Unicode" panose="020B0602030504020204" pitchFamily="34" charset="0"/>
                <a:cs typeface="Lucida Sans Unicode" panose="020B0602030504020204" pitchFamily="34" charset="0"/>
              </a:rPr>
              <a:t>)</a:t>
            </a:r>
          </a:p>
          <a:p>
            <a:pPr marL="904875" lvl="1" indent="-171450">
              <a:lnSpc>
                <a:spcPct val="150000"/>
              </a:lnSpc>
              <a:buFont typeface="Arial" panose="020B0604020202020204" pitchFamily="34" charset="0"/>
              <a:buChar char="•"/>
            </a:pPr>
            <a:r>
              <a:rPr lang="en-GB" sz="1200" dirty="0">
                <a:latin typeface="Lucida Sans Unicode" panose="020B0602030504020204" pitchFamily="34" charset="0"/>
                <a:cs typeface="Lucida Sans Unicode" panose="020B0602030504020204" pitchFamily="34" charset="0"/>
              </a:rPr>
              <a:t>Structural simplicity and complexity of compressed calcium: electronic </a:t>
            </a:r>
            <a:r>
              <a:rPr lang="en-GB" sz="1200" dirty="0" smtClean="0">
                <a:latin typeface="Lucida Sans Unicode" panose="020B0602030504020204" pitchFamily="34" charset="0"/>
                <a:cs typeface="Lucida Sans Unicode" panose="020B0602030504020204" pitchFamily="34" charset="0"/>
              </a:rPr>
              <a:t>origin (</a:t>
            </a:r>
            <a:r>
              <a:rPr lang="en-GB" sz="1200" dirty="0" err="1" smtClean="0">
                <a:latin typeface="Lucida Sans Unicode" panose="020B0602030504020204" pitchFamily="34" charset="0"/>
                <a:cs typeface="Lucida Sans Unicode" panose="020B0602030504020204" pitchFamily="34" charset="0"/>
              </a:rPr>
              <a:t>Degtyareva</a:t>
            </a:r>
            <a:r>
              <a:rPr lang="en-GB" sz="1200" dirty="0" smtClean="0">
                <a:latin typeface="Lucida Sans Unicode" panose="020B0602030504020204" pitchFamily="34" charset="0"/>
                <a:cs typeface="Lucida Sans Unicode" panose="020B0602030504020204" pitchFamily="34" charset="0"/>
              </a:rPr>
              <a:t>)</a:t>
            </a:r>
            <a:endParaRPr lang="en-US" altLang="en-US" sz="1200" dirty="0" smtClean="0">
              <a:latin typeface="Lucida Sans Unicode" panose="020B0602030504020204" pitchFamily="34" charset="0"/>
              <a:cs typeface="Lucida Sans Unicode" panose="020B0602030504020204" pitchFamily="34" charset="0"/>
            </a:endParaRPr>
          </a:p>
          <a:p>
            <a:pPr marL="285750" indent="-285750">
              <a:lnSpc>
                <a:spcPct val="150000"/>
              </a:lnSpc>
              <a:buFont typeface="Arial" panose="020B0604020202020204" pitchFamily="34" charset="0"/>
              <a:buChar char="•"/>
            </a:pPr>
            <a:r>
              <a:rPr lang="en-US" altLang="en-US" sz="1200" dirty="0" smtClean="0">
                <a:latin typeface="Lucida Sans Unicode" panose="020B0602030504020204" pitchFamily="34" charset="0"/>
                <a:cs typeface="Lucida Sans Unicode" panose="020B0602030504020204" pitchFamily="34" charset="0"/>
              </a:rPr>
              <a:t>Special issues on </a:t>
            </a:r>
            <a:r>
              <a:rPr lang="en-US" altLang="en-US" sz="1200" dirty="0" smtClean="0">
                <a:solidFill>
                  <a:srgbClr val="3E6539"/>
                </a:solidFill>
                <a:latin typeface="Lucida Sans Unicode" panose="020B0602030504020204" pitchFamily="34" charset="0"/>
                <a:cs typeface="Lucida Sans Unicode" panose="020B0602030504020204" pitchFamily="34" charset="0"/>
              </a:rPr>
              <a:t>Energy Materials</a:t>
            </a:r>
            <a:r>
              <a:rPr lang="en-US" altLang="en-US" sz="1200" dirty="0" smtClean="0">
                <a:latin typeface="Lucida Sans Unicode" panose="020B0602030504020204" pitchFamily="34" charset="0"/>
                <a:cs typeface="Lucida Sans Unicode" panose="020B0602030504020204" pitchFamily="34" charset="0"/>
              </a:rPr>
              <a:t> and </a:t>
            </a:r>
            <a:r>
              <a:rPr lang="en-US" altLang="en-US" sz="1200" dirty="0" smtClean="0">
                <a:solidFill>
                  <a:srgbClr val="3E6539"/>
                </a:solidFill>
                <a:latin typeface="Lucida Sans Unicode" panose="020B0602030504020204" pitchFamily="34" charset="0"/>
                <a:cs typeface="Lucida Sans Unicode" panose="020B0602030504020204" pitchFamily="34" charset="0"/>
              </a:rPr>
              <a:t>Crystal Structure Prediction </a:t>
            </a:r>
            <a:r>
              <a:rPr lang="en-US" altLang="en-US" sz="1200" dirty="0" smtClean="0">
                <a:latin typeface="Lucida Sans Unicode" panose="020B0602030504020204" pitchFamily="34" charset="0"/>
                <a:cs typeface="Lucida Sans Unicode" panose="020B0602030504020204" pitchFamily="34" charset="0"/>
              </a:rPr>
              <a:t>planned for 2015/2016</a:t>
            </a:r>
          </a:p>
          <a:p>
            <a:pPr marL="285750" indent="-285750">
              <a:lnSpc>
                <a:spcPct val="150000"/>
              </a:lnSpc>
              <a:buFont typeface="Arial" panose="020B0604020202020204" pitchFamily="34" charset="0"/>
              <a:buChar char="•"/>
            </a:pPr>
            <a:r>
              <a:rPr lang="en-US" altLang="en-US" sz="1200" dirty="0" smtClean="0">
                <a:latin typeface="Lucida Sans Unicode" panose="020B0602030504020204" pitchFamily="34" charset="0"/>
                <a:cs typeface="Lucida Sans Unicode" panose="020B0602030504020204" pitchFamily="34" charset="0"/>
              </a:rPr>
              <a:t>Historic </a:t>
            </a:r>
            <a:r>
              <a:rPr lang="en-US" altLang="en-US" sz="1200" dirty="0">
                <a:latin typeface="Lucida Sans Unicode" panose="020B0602030504020204" pitchFamily="34" charset="0"/>
                <a:cs typeface="Lucida Sans Unicode" panose="020B0602030504020204" pitchFamily="34" charset="0"/>
              </a:rPr>
              <a:t>trend towards longer papers – but shorter ones are equally welcome</a:t>
            </a:r>
          </a:p>
          <a:p>
            <a:pPr marL="285750" indent="-285750">
              <a:lnSpc>
                <a:spcPct val="150000"/>
              </a:lnSpc>
              <a:buFont typeface="Arial" panose="020B0604020202020204" pitchFamily="34" charset="0"/>
              <a:buChar char="•"/>
            </a:pPr>
            <a:r>
              <a:rPr lang="en-US" altLang="en-US" sz="1200" dirty="0">
                <a:latin typeface="Lucida Sans Unicode" panose="020B0602030504020204" pitchFamily="34" charset="0"/>
                <a:cs typeface="Lucida Sans Unicode" panose="020B0602030504020204" pitchFamily="34" charset="0"/>
              </a:rPr>
              <a:t>Increase capture in established areas such as </a:t>
            </a:r>
            <a:r>
              <a:rPr lang="en-US" altLang="en-US" sz="1200" dirty="0" smtClean="0">
                <a:solidFill>
                  <a:srgbClr val="3E6539"/>
                </a:solidFill>
                <a:latin typeface="Lucida Sans Unicode" panose="020B0602030504020204" pitchFamily="34" charset="0"/>
                <a:cs typeface="Lucida Sans Unicode" panose="020B0602030504020204" pitchFamily="34" charset="0"/>
              </a:rPr>
              <a:t>high-pressure </a:t>
            </a:r>
            <a:r>
              <a:rPr lang="en-US" altLang="en-US" sz="1200" dirty="0">
                <a:solidFill>
                  <a:srgbClr val="3E6539"/>
                </a:solidFill>
                <a:latin typeface="Lucida Sans Unicode" panose="020B0602030504020204" pitchFamily="34" charset="0"/>
                <a:cs typeface="Lucida Sans Unicode" panose="020B0602030504020204" pitchFamily="34" charset="0"/>
              </a:rPr>
              <a:t>crystallography</a:t>
            </a:r>
          </a:p>
        </p:txBody>
      </p:sp>
      <p:sp>
        <p:nvSpPr>
          <p:cNvPr id="11" name="Text Box 2"/>
          <p:cNvSpPr txBox="1">
            <a:spLocks noChangeArrowheads="1"/>
          </p:cNvSpPr>
          <p:nvPr/>
        </p:nvSpPr>
        <p:spPr bwMode="auto">
          <a:xfrm>
            <a:off x="1154827" y="1079588"/>
            <a:ext cx="8593137" cy="619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81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charset="0"/>
                <a:ea typeface="Arial Unicode MS" pitchFamily="34" charset="-128"/>
                <a:cs typeface="Arial Unicode MS" pitchFamily="34" charset="-128"/>
              </a:defRPr>
            </a:lvl1pPr>
            <a:lvl2pPr>
              <a:lnSpc>
                <a:spcPct val="81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ea typeface="Arial Unicode MS" pitchFamily="34" charset="-128"/>
                <a:cs typeface="Arial Unicode MS" pitchFamily="34" charset="-128"/>
              </a:defRPr>
            </a:lvl2pPr>
            <a:lvl3pPr>
              <a:lnSpc>
                <a:spcPct val="81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ea typeface="Arial Unicode MS" pitchFamily="34" charset="-128"/>
                <a:cs typeface="Arial Unicode MS" pitchFamily="34" charset="-128"/>
              </a:defRPr>
            </a:lvl3pPr>
            <a:lvl4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4pPr>
            <a:lvl5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5pPr>
            <a:lvl6pPr marL="25146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6pPr>
            <a:lvl7pPr marL="29718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7pPr>
            <a:lvl8pPr marL="34290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8pPr>
            <a:lvl9pPr marL="38862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9pPr>
          </a:lstStyle>
          <a:p>
            <a:pPr eaLnBrk="1" hangingPunct="1">
              <a:spcBef>
                <a:spcPct val="0"/>
              </a:spcBef>
              <a:buFont typeface="Optima" pitchFamily="34" charset="0"/>
              <a:buNone/>
            </a:pPr>
            <a:r>
              <a:rPr lang="en-GB" altLang="en-US" sz="2800" b="1" dirty="0" smtClean="0">
                <a:solidFill>
                  <a:schemeClr val="bg2"/>
                </a:solidFill>
                <a:latin typeface="Lucida Sans Unicode" panose="020B0602030504020204" pitchFamily="34" charset="0"/>
                <a:ea typeface="DejaVu Sans" pitchFamily="34" charset="0"/>
                <a:cs typeface="Lucida Sans Unicode" panose="020B0602030504020204" pitchFamily="34" charset="0"/>
              </a:rPr>
              <a:t>Recent developments </a:t>
            </a:r>
            <a:endParaRPr lang="en-GB" altLang="en-US" sz="28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p:txBody>
      </p:sp>
      <p:sp>
        <p:nvSpPr>
          <p:cNvPr id="8" name="Text Box 4"/>
          <p:cNvSpPr txBox="1">
            <a:spLocks noChangeArrowheads="1"/>
          </p:cNvSpPr>
          <p:nvPr/>
        </p:nvSpPr>
        <p:spPr bwMode="auto">
          <a:xfrm>
            <a:off x="1281386" y="6093296"/>
            <a:ext cx="5471864" cy="504056"/>
          </a:xfrm>
          <a:prstGeom prst="rect">
            <a:avLst/>
          </a:prstGeom>
          <a:solidFill>
            <a:srgbClr val="E6E6E6">
              <a:alpha val="85097"/>
            </a:srgbClr>
          </a:solidFill>
          <a:ln>
            <a:noFill/>
          </a:ln>
          <a:effectLst>
            <a:outerShdw dist="38184" dir="2700000" algn="ctr" rotWithShape="0">
              <a:srgbClr val="000000">
                <a:alpha val="40033"/>
              </a:srgbClr>
            </a:outerShdw>
          </a:effectLst>
          <a:extLs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a:spcBef>
                <a:spcPts val="1200"/>
              </a:spcBef>
              <a:buClrTx/>
              <a:buFontTx/>
              <a:buNone/>
            </a:pPr>
            <a:endParaRPr lang="en-US" altLang="en-US" sz="100" b="1" dirty="0" smtClean="0">
              <a:solidFill>
                <a:schemeClr val="tx1">
                  <a:lumMod val="50000"/>
                  <a:lumOff val="50000"/>
                </a:schemeClr>
              </a:solidFill>
              <a:latin typeface="Lucida Sans" panose="020B0602030504020204" pitchFamily="34" charset="0"/>
              <a:cs typeface="Times New Roman" pitchFamily="18" charset="0"/>
            </a:endParaRPr>
          </a:p>
          <a:p>
            <a:pPr>
              <a:spcBef>
                <a:spcPts val="400"/>
              </a:spcBef>
              <a:buClrTx/>
              <a:buFontTx/>
              <a:buNone/>
            </a:pPr>
            <a:r>
              <a:rPr lang="en-GB" altLang="en-US" sz="1050" b="1" dirty="0" smtClean="0">
                <a:solidFill>
                  <a:schemeClr val="tx1">
                    <a:lumMod val="50000"/>
                    <a:lumOff val="50000"/>
                  </a:schemeClr>
                </a:solidFill>
                <a:latin typeface="Lucida Sans" panose="020B0602030504020204" pitchFamily="34" charset="0"/>
                <a:cs typeface="Times New Roman" pitchFamily="18" charset="0"/>
              </a:rPr>
              <a:t>XII </a:t>
            </a:r>
            <a:r>
              <a:rPr lang="en-GB" altLang="en-US" sz="1050" b="1" dirty="0" err="1" smtClean="0">
                <a:solidFill>
                  <a:schemeClr val="tx1">
                    <a:lumMod val="50000"/>
                    <a:lumOff val="50000"/>
                  </a:schemeClr>
                </a:solidFill>
                <a:latin typeface="Lucida Sans" panose="020B0602030504020204" pitchFamily="34" charset="0"/>
                <a:cs typeface="Times New Roman" pitchFamily="18" charset="0"/>
              </a:rPr>
              <a:t>SoNS</a:t>
            </a:r>
            <a:r>
              <a:rPr lang="en-GB" altLang="en-US" sz="1050" b="1" dirty="0" smtClean="0">
                <a:solidFill>
                  <a:schemeClr val="tx1">
                    <a:lumMod val="50000"/>
                    <a:lumOff val="50000"/>
                  </a:schemeClr>
                </a:solidFill>
                <a:latin typeface="Lucida Sans" panose="020B0602030504020204" pitchFamily="34" charset="0"/>
                <a:cs typeface="Times New Roman" pitchFamily="18" charset="0"/>
              </a:rPr>
              <a:t> School, April 30-May 9, 2014</a:t>
            </a:r>
          </a:p>
          <a:p>
            <a:pPr>
              <a:spcBef>
                <a:spcPts val="400"/>
              </a:spcBef>
              <a:buClrTx/>
              <a:buFontTx/>
              <a:buNone/>
            </a:pPr>
            <a:r>
              <a:rPr lang="en-GB" altLang="en-US" sz="1050" b="1" dirty="0" err="1" smtClean="0">
                <a:solidFill>
                  <a:schemeClr val="tx1">
                    <a:lumMod val="50000"/>
                    <a:lumOff val="50000"/>
                  </a:schemeClr>
                </a:solidFill>
                <a:latin typeface="Lucida Sans" panose="020B0602030504020204" pitchFamily="34" charset="0"/>
                <a:cs typeface="Times New Roman" pitchFamily="18" charset="0"/>
              </a:rPr>
              <a:t>Erice</a:t>
            </a:r>
            <a:r>
              <a:rPr lang="en-GB" altLang="en-US" sz="1050" b="1" dirty="0" smtClean="0">
                <a:solidFill>
                  <a:schemeClr val="tx1">
                    <a:lumMod val="50000"/>
                    <a:lumOff val="50000"/>
                  </a:schemeClr>
                </a:solidFill>
                <a:latin typeface="Lucida Sans" panose="020B0602030504020204" pitchFamily="34" charset="0"/>
                <a:cs typeface="Times New Roman" pitchFamily="18" charset="0"/>
              </a:rPr>
              <a:t>, Italy</a:t>
            </a:r>
            <a:endParaRPr lang="en-US" altLang="en-US" sz="1050" b="1" dirty="0">
              <a:solidFill>
                <a:schemeClr val="tx1">
                  <a:lumMod val="50000"/>
                  <a:lumOff val="50000"/>
                </a:schemeClr>
              </a:solidFill>
              <a:latin typeface="Lucida Sans" panose="020B0602030504020204" pitchFamily="34" charset="0"/>
              <a:cs typeface="Times New Roman" pitchFamily="18" charset="0"/>
            </a:endParaRPr>
          </a:p>
        </p:txBody>
      </p:sp>
    </p:spTree>
    <p:extLst>
      <p:ext uri="{BB962C8B-B14F-4D97-AF65-F5344CB8AC3E}">
        <p14:creationId xmlns:p14="http://schemas.microsoft.com/office/powerpoint/2010/main" val="697290948"/>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8" name="Text Box 1"/>
          <p:cNvSpPr txBox="1">
            <a:spLocks noChangeArrowheads="1"/>
          </p:cNvSpPr>
          <p:nvPr/>
        </p:nvSpPr>
        <p:spPr bwMode="auto">
          <a:xfrm>
            <a:off x="1160463" y="188913"/>
            <a:ext cx="7681912"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eaLnBrk="1" hangingPunct="1">
              <a:lnSpc>
                <a:spcPct val="99000"/>
              </a:lnSpc>
              <a:spcBef>
                <a:spcPct val="0"/>
              </a:spcBef>
              <a:buFont typeface="Optima" pitchFamily="34" charset="0"/>
              <a:buNone/>
            </a:pPr>
            <a:r>
              <a:rPr lang="en-GB" altLang="en-US" sz="1400" dirty="0" smtClean="0">
                <a:solidFill>
                  <a:schemeClr val="bg2"/>
                </a:solidFill>
                <a:latin typeface="Lucida Sans Unicode" pitchFamily="34" charset="0"/>
              </a:rPr>
              <a:t>JOURNAL OF APPLIED CRYSTALLOGRAPHY</a:t>
            </a:r>
            <a:endParaRPr lang="en-GB" altLang="en-US" sz="1600" dirty="0">
              <a:solidFill>
                <a:schemeClr val="bg2"/>
              </a:solidFill>
              <a:latin typeface="Lucida Sans Unicode" pitchFamily="34" charset="0"/>
            </a:endParaRPr>
          </a:p>
        </p:txBody>
      </p:sp>
      <p:sp>
        <p:nvSpPr>
          <p:cNvPr id="12" name="Text Box 2"/>
          <p:cNvSpPr txBox="1">
            <a:spLocks noChangeArrowheads="1"/>
          </p:cNvSpPr>
          <p:nvPr/>
        </p:nvSpPr>
        <p:spPr bwMode="auto">
          <a:xfrm>
            <a:off x="1153053" y="745697"/>
            <a:ext cx="8593137" cy="619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81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charset="0"/>
                <a:ea typeface="Arial Unicode MS" pitchFamily="34" charset="-128"/>
                <a:cs typeface="Arial Unicode MS" pitchFamily="34" charset="-128"/>
              </a:defRPr>
            </a:lvl1pPr>
            <a:lvl2pPr>
              <a:lnSpc>
                <a:spcPct val="81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ea typeface="Arial Unicode MS" pitchFamily="34" charset="-128"/>
                <a:cs typeface="Arial Unicode MS" pitchFamily="34" charset="-128"/>
              </a:defRPr>
            </a:lvl2pPr>
            <a:lvl3pPr>
              <a:lnSpc>
                <a:spcPct val="81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ea typeface="Arial Unicode MS" pitchFamily="34" charset="-128"/>
                <a:cs typeface="Arial Unicode MS" pitchFamily="34" charset="-128"/>
              </a:defRPr>
            </a:lvl3pPr>
            <a:lvl4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4pPr>
            <a:lvl5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5pPr>
            <a:lvl6pPr marL="25146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6pPr>
            <a:lvl7pPr marL="29718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7pPr>
            <a:lvl8pPr marL="34290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8pPr>
            <a:lvl9pPr marL="38862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9pPr>
          </a:lstStyle>
          <a:p>
            <a:pPr eaLnBrk="1" hangingPunct="1">
              <a:spcBef>
                <a:spcPct val="0"/>
              </a:spcBef>
              <a:buFont typeface="Optima" pitchFamily="34" charset="0"/>
              <a:buNone/>
            </a:pPr>
            <a:r>
              <a:rPr lang="en-GB" altLang="en-US" sz="2800" b="1" dirty="0" smtClean="0">
                <a:solidFill>
                  <a:schemeClr val="bg2"/>
                </a:solidFill>
                <a:latin typeface="Lucida Sans Unicode" panose="020B0602030504020204" pitchFamily="34" charset="0"/>
                <a:ea typeface="DejaVu Sans" pitchFamily="34" charset="0"/>
                <a:cs typeface="Lucida Sans Unicode" panose="020B0602030504020204" pitchFamily="34" charset="0"/>
              </a:rPr>
              <a:t>Main Editors</a:t>
            </a:r>
            <a:endParaRPr lang="en-GB" altLang="en-US" sz="28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p:txBody>
      </p:sp>
      <p:sp>
        <p:nvSpPr>
          <p:cNvPr id="11" name="Text Box 4"/>
          <p:cNvSpPr txBox="1">
            <a:spLocks noChangeArrowheads="1"/>
          </p:cNvSpPr>
          <p:nvPr/>
        </p:nvSpPr>
        <p:spPr bwMode="auto">
          <a:xfrm>
            <a:off x="1281386" y="6093296"/>
            <a:ext cx="5471864" cy="504056"/>
          </a:xfrm>
          <a:prstGeom prst="rect">
            <a:avLst/>
          </a:prstGeom>
          <a:solidFill>
            <a:srgbClr val="E6E6E6">
              <a:alpha val="85097"/>
            </a:srgbClr>
          </a:solidFill>
          <a:ln>
            <a:noFill/>
          </a:ln>
          <a:effectLst>
            <a:outerShdw dist="38184" dir="2700000" algn="ctr" rotWithShape="0">
              <a:srgbClr val="000000">
                <a:alpha val="40033"/>
              </a:srgbClr>
            </a:outerShdw>
          </a:effectLst>
          <a:extLs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a:spcBef>
                <a:spcPts val="1200"/>
              </a:spcBef>
              <a:buClrTx/>
              <a:buFontTx/>
              <a:buNone/>
            </a:pPr>
            <a:endParaRPr lang="en-US" altLang="en-US" sz="100" b="1" dirty="0" smtClean="0">
              <a:solidFill>
                <a:schemeClr val="tx1">
                  <a:lumMod val="50000"/>
                  <a:lumOff val="50000"/>
                </a:schemeClr>
              </a:solidFill>
              <a:latin typeface="Lucida Sans" panose="020B0602030504020204" pitchFamily="34" charset="0"/>
              <a:cs typeface="Times New Roman" pitchFamily="18" charset="0"/>
            </a:endParaRPr>
          </a:p>
          <a:p>
            <a:pPr>
              <a:spcBef>
                <a:spcPts val="400"/>
              </a:spcBef>
              <a:buClrTx/>
              <a:buFontTx/>
              <a:buNone/>
            </a:pPr>
            <a:r>
              <a:rPr lang="en-US" altLang="en-US" sz="1050" b="1" dirty="0" smtClean="0">
                <a:solidFill>
                  <a:schemeClr val="tx1">
                    <a:lumMod val="50000"/>
                    <a:lumOff val="50000"/>
                  </a:schemeClr>
                </a:solidFill>
                <a:latin typeface="Lucida Sans" panose="020B0602030504020204" pitchFamily="34" charset="0"/>
                <a:cs typeface="Times New Roman" pitchFamily="18" charset="0"/>
              </a:rPr>
              <a:t>XII </a:t>
            </a:r>
            <a:r>
              <a:rPr lang="en-US" altLang="en-US" sz="1050" b="1" dirty="0" err="1" smtClean="0">
                <a:solidFill>
                  <a:schemeClr val="tx1">
                    <a:lumMod val="50000"/>
                    <a:lumOff val="50000"/>
                  </a:schemeClr>
                </a:solidFill>
                <a:latin typeface="Lucida Sans" panose="020B0602030504020204" pitchFamily="34" charset="0"/>
                <a:cs typeface="Times New Roman" pitchFamily="18" charset="0"/>
              </a:rPr>
              <a:t>SoNS</a:t>
            </a:r>
            <a:r>
              <a:rPr lang="en-US" altLang="en-US" sz="1050" b="1" dirty="0" smtClean="0">
                <a:solidFill>
                  <a:schemeClr val="tx1">
                    <a:lumMod val="50000"/>
                    <a:lumOff val="50000"/>
                  </a:schemeClr>
                </a:solidFill>
                <a:latin typeface="Lucida Sans" panose="020B0602030504020204" pitchFamily="34" charset="0"/>
                <a:cs typeface="Times New Roman" pitchFamily="18" charset="0"/>
              </a:rPr>
              <a:t> School, April 30 – May 9, 2014</a:t>
            </a:r>
          </a:p>
          <a:p>
            <a:pPr>
              <a:spcBef>
                <a:spcPts val="400"/>
              </a:spcBef>
              <a:buClrTx/>
              <a:buFontTx/>
              <a:buNone/>
            </a:pPr>
            <a:r>
              <a:rPr lang="en-GB" altLang="en-US" sz="1050" b="1" dirty="0" err="1" smtClean="0">
                <a:solidFill>
                  <a:schemeClr val="tx1">
                    <a:lumMod val="50000"/>
                    <a:lumOff val="50000"/>
                  </a:schemeClr>
                </a:solidFill>
                <a:latin typeface="Lucida Sans" panose="020B0602030504020204" pitchFamily="34" charset="0"/>
                <a:cs typeface="Times New Roman" pitchFamily="18" charset="0"/>
              </a:rPr>
              <a:t>Erice</a:t>
            </a:r>
            <a:r>
              <a:rPr lang="en-GB" altLang="en-US" sz="1050" b="1" dirty="0" smtClean="0">
                <a:solidFill>
                  <a:schemeClr val="tx1">
                    <a:lumMod val="50000"/>
                    <a:lumOff val="50000"/>
                  </a:schemeClr>
                </a:solidFill>
                <a:latin typeface="Lucida Sans" panose="020B0602030504020204" pitchFamily="34" charset="0"/>
                <a:cs typeface="Times New Roman" pitchFamily="18" charset="0"/>
              </a:rPr>
              <a:t>, Italy</a:t>
            </a:r>
            <a:endParaRPr lang="en-US" altLang="en-US" sz="1050" b="1" dirty="0">
              <a:solidFill>
                <a:schemeClr val="tx1">
                  <a:lumMod val="50000"/>
                  <a:lumOff val="50000"/>
                </a:schemeClr>
              </a:solidFill>
              <a:latin typeface="Lucida Sans" panose="020B0602030504020204" pitchFamily="34" charset="0"/>
              <a:cs typeface="Times New Roman" pitchFamily="18" charset="0"/>
            </a:endParaRPr>
          </a:p>
        </p:txBody>
      </p:sp>
      <p:sp>
        <p:nvSpPr>
          <p:cNvPr id="13" name="Text Box 1"/>
          <p:cNvSpPr txBox="1">
            <a:spLocks noChangeArrowheads="1"/>
          </p:cNvSpPr>
          <p:nvPr/>
        </p:nvSpPr>
        <p:spPr bwMode="auto">
          <a:xfrm>
            <a:off x="2029108" y="1319549"/>
            <a:ext cx="2698225" cy="6709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t"/>
          <a:lstStyle/>
          <a:p>
            <a:r>
              <a:rPr lang="en-GB" sz="1400" dirty="0" smtClean="0">
                <a:solidFill>
                  <a:srgbClr val="43260A"/>
                </a:solidFill>
                <a:latin typeface="Lucida Sans Unicode" panose="020B0602030504020204" pitchFamily="34" charset="0"/>
                <a:cs typeface="Lucida Sans Unicode" panose="020B0602030504020204" pitchFamily="34" charset="0"/>
              </a:rPr>
              <a:t>A.J. Allen</a:t>
            </a:r>
            <a:r>
              <a:rPr lang="en-GB" sz="1400" dirty="0" smtClean="0">
                <a:solidFill>
                  <a:schemeClr val="tx1"/>
                </a:solidFill>
                <a:latin typeface="Lucida Sans Unicode" panose="020B0602030504020204" pitchFamily="34" charset="0"/>
                <a:cs typeface="Lucida Sans Unicode" panose="020B0602030504020204" pitchFamily="34" charset="0"/>
              </a:rPr>
              <a:t>, </a:t>
            </a:r>
          </a:p>
          <a:p>
            <a:r>
              <a:rPr lang="en-GB" sz="1400" dirty="0" smtClean="0">
                <a:solidFill>
                  <a:schemeClr val="tx1"/>
                </a:solidFill>
                <a:latin typeface="Lucida Sans Unicode" panose="020B0602030504020204" pitchFamily="34" charset="0"/>
                <a:cs typeface="Lucida Sans Unicode" panose="020B0602030504020204" pitchFamily="34" charset="0"/>
              </a:rPr>
              <a:t>NIST, MD, USA</a:t>
            </a:r>
            <a:endParaRPr lang="en-GB" sz="1400" dirty="0">
              <a:solidFill>
                <a:schemeClr val="tx1"/>
              </a:solidFill>
              <a:latin typeface="Lucida Sans Unicode" panose="020B0602030504020204" pitchFamily="34" charset="0"/>
              <a:cs typeface="Lucida Sans Unicode" panose="020B0602030504020204" pitchFamily="34" charset="0"/>
            </a:endParaRPr>
          </a:p>
          <a:p>
            <a:pPr eaLnBrk="1" hangingPunct="1">
              <a:buClr>
                <a:srgbClr val="000000"/>
              </a:buClr>
              <a:buSzPct val="100000"/>
              <a:buFont typeface="Times New Roman" pitchFamily="18" charset="0"/>
              <a:buNone/>
            </a:pPr>
            <a:endParaRPr lang="en-US" altLang="en-US" dirty="0" smtClean="0">
              <a:solidFill>
                <a:schemeClr val="tx1"/>
              </a:solidFill>
              <a:latin typeface="Lucida Sans Unicode" panose="020B0602030504020204" pitchFamily="34" charset="0"/>
              <a:cs typeface="Lucida Sans Unicode" panose="020B0602030504020204" pitchFamily="34" charset="0"/>
            </a:endParaRPr>
          </a:p>
        </p:txBody>
      </p:sp>
      <p:sp>
        <p:nvSpPr>
          <p:cNvPr id="15" name="Text Box 1"/>
          <p:cNvSpPr txBox="1">
            <a:spLocks noChangeArrowheads="1"/>
          </p:cNvSpPr>
          <p:nvPr/>
        </p:nvSpPr>
        <p:spPr bwMode="auto">
          <a:xfrm>
            <a:off x="1281386" y="4222370"/>
            <a:ext cx="8563827" cy="9361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t"/>
          <a:lstStyle/>
          <a:p>
            <a:pPr algn="just"/>
            <a:r>
              <a:rPr lang="en-GB" sz="1400" dirty="0" smtClean="0">
                <a:solidFill>
                  <a:srgbClr val="43260A"/>
                </a:solidFill>
                <a:latin typeface="Lucida Sans Unicode" panose="020B0602030504020204" pitchFamily="34" charset="0"/>
                <a:cs typeface="Lucida Sans Unicode" panose="020B0602030504020204" pitchFamily="34" charset="0"/>
              </a:rPr>
              <a:t>A. </a:t>
            </a:r>
            <a:r>
              <a:rPr lang="en-GB" sz="1400" dirty="0" err="1" smtClean="0">
                <a:solidFill>
                  <a:srgbClr val="43260A"/>
                </a:solidFill>
                <a:latin typeface="Lucida Sans Unicode" panose="020B0602030504020204" pitchFamily="34" charset="0"/>
                <a:cs typeface="Lucida Sans Unicode" panose="020B0602030504020204" pitchFamily="34" charset="0"/>
              </a:rPr>
              <a:t>Borbély</a:t>
            </a:r>
            <a:r>
              <a:rPr lang="en-GB" sz="1400" dirty="0" smtClean="0">
                <a:solidFill>
                  <a:srgbClr val="43260A"/>
                </a:solidFill>
                <a:latin typeface="Lucida Sans Unicode" panose="020B0602030504020204" pitchFamily="34" charset="0"/>
                <a:cs typeface="Lucida Sans Unicode" panose="020B0602030504020204" pitchFamily="34" charset="0"/>
              </a:rPr>
              <a:t> </a:t>
            </a:r>
            <a:r>
              <a:rPr lang="en-GB" sz="1400" dirty="0" smtClean="0">
                <a:solidFill>
                  <a:schemeClr val="tx1"/>
                </a:solidFill>
                <a:latin typeface="Lucida Sans Unicode" panose="020B0602030504020204" pitchFamily="34" charset="0"/>
                <a:cs typeface="Lucida Sans Unicode" panose="020B0602030504020204" pitchFamily="34" charset="0"/>
              </a:rPr>
              <a:t>(France), </a:t>
            </a:r>
            <a:r>
              <a:rPr lang="en-GB" sz="1400" dirty="0" smtClean="0">
                <a:solidFill>
                  <a:srgbClr val="43260A"/>
                </a:solidFill>
                <a:latin typeface="Lucida Sans Unicode" panose="020B0602030504020204" pitchFamily="34" charset="0"/>
                <a:cs typeface="Lucida Sans Unicode" panose="020B0602030504020204" pitchFamily="34" charset="0"/>
              </a:rPr>
              <a:t>V.T. Forsyth </a:t>
            </a:r>
            <a:r>
              <a:rPr lang="en-GB" sz="1400" dirty="0" smtClean="0">
                <a:solidFill>
                  <a:schemeClr val="tx1"/>
                </a:solidFill>
                <a:latin typeface="Lucida Sans Unicode" panose="020B0602030504020204" pitchFamily="34" charset="0"/>
                <a:cs typeface="Lucida Sans Unicode" panose="020B0602030504020204" pitchFamily="34" charset="0"/>
              </a:rPr>
              <a:t>(UK), </a:t>
            </a:r>
            <a:r>
              <a:rPr lang="en-GB" sz="1400" dirty="0" smtClean="0">
                <a:solidFill>
                  <a:srgbClr val="43260A"/>
                </a:solidFill>
                <a:latin typeface="Lucida Sans Unicode" panose="020B0602030504020204" pitchFamily="34" charset="0"/>
                <a:cs typeface="Lucida Sans Unicode" panose="020B0602030504020204" pitchFamily="34" charset="0"/>
              </a:rPr>
              <a:t>J.M</a:t>
            </a:r>
            <a:r>
              <a:rPr lang="en-GB" sz="1400" dirty="0">
                <a:solidFill>
                  <a:srgbClr val="43260A"/>
                </a:solidFill>
                <a:latin typeface="Lucida Sans Unicode" panose="020B0602030504020204" pitchFamily="34" charset="0"/>
                <a:cs typeface="Lucida Sans Unicode" panose="020B0602030504020204" pitchFamily="34" charset="0"/>
              </a:rPr>
              <a:t>. </a:t>
            </a:r>
            <a:r>
              <a:rPr lang="en-GB" sz="1400" dirty="0" err="1" smtClean="0">
                <a:solidFill>
                  <a:srgbClr val="43260A"/>
                </a:solidFill>
                <a:latin typeface="Lucida Sans Unicode" panose="020B0602030504020204" pitchFamily="34" charset="0"/>
                <a:cs typeface="Lucida Sans Unicode" panose="020B0602030504020204" pitchFamily="34" charset="0"/>
              </a:rPr>
              <a:t>García</a:t>
            </a:r>
            <a:r>
              <a:rPr lang="en-GB" sz="1400" dirty="0" smtClean="0">
                <a:solidFill>
                  <a:srgbClr val="43260A"/>
                </a:solidFill>
                <a:latin typeface="Lucida Sans Unicode" panose="020B0602030504020204" pitchFamily="34" charset="0"/>
                <a:cs typeface="Lucida Sans Unicode" panose="020B0602030504020204" pitchFamily="34" charset="0"/>
              </a:rPr>
              <a:t>-Ruiz </a:t>
            </a:r>
            <a:r>
              <a:rPr lang="en-GB" sz="1400" dirty="0" smtClean="0">
                <a:solidFill>
                  <a:schemeClr val="tx1"/>
                </a:solidFill>
                <a:latin typeface="Lucida Sans Unicode" panose="020B0602030504020204" pitchFamily="34" charset="0"/>
                <a:cs typeface="Lucida Sans Unicode" panose="020B0602030504020204" pitchFamily="34" charset="0"/>
              </a:rPr>
              <a:t>(Spain), </a:t>
            </a:r>
            <a:r>
              <a:rPr lang="en-GB" sz="1400" dirty="0" smtClean="0">
                <a:solidFill>
                  <a:srgbClr val="43260A"/>
                </a:solidFill>
                <a:latin typeface="Lucida Sans Unicode" panose="020B0602030504020204" pitchFamily="34" charset="0"/>
                <a:cs typeface="Lucida Sans Unicode" panose="020B0602030504020204" pitchFamily="34" charset="0"/>
              </a:rPr>
              <a:t>J.R. </a:t>
            </a:r>
            <a:r>
              <a:rPr lang="en-GB" sz="1400" dirty="0" err="1" smtClean="0">
                <a:solidFill>
                  <a:srgbClr val="43260A"/>
                </a:solidFill>
                <a:latin typeface="Lucida Sans Unicode" panose="020B0602030504020204" pitchFamily="34" charset="0"/>
                <a:cs typeface="Lucida Sans Unicode" panose="020B0602030504020204" pitchFamily="34" charset="0"/>
              </a:rPr>
              <a:t>Helliwell</a:t>
            </a:r>
            <a:r>
              <a:rPr lang="en-GB" sz="1400" dirty="0" smtClean="0">
                <a:solidFill>
                  <a:srgbClr val="43260A"/>
                </a:solidFill>
                <a:latin typeface="Lucida Sans Unicode" panose="020B0602030504020204" pitchFamily="34" charset="0"/>
                <a:cs typeface="Lucida Sans Unicode" panose="020B0602030504020204" pitchFamily="34" charset="0"/>
              </a:rPr>
              <a:t> </a:t>
            </a:r>
            <a:r>
              <a:rPr lang="en-GB" sz="1400" dirty="0">
                <a:solidFill>
                  <a:schemeClr val="tx1"/>
                </a:solidFill>
                <a:latin typeface="Lucida Sans Unicode" panose="020B0602030504020204" pitchFamily="34" charset="0"/>
                <a:cs typeface="Lucida Sans Unicode" panose="020B0602030504020204" pitchFamily="34" charset="0"/>
              </a:rPr>
              <a:t>(UK), </a:t>
            </a:r>
            <a:endParaRPr lang="en-GB" sz="1400" dirty="0" smtClean="0">
              <a:solidFill>
                <a:schemeClr val="tx1"/>
              </a:solidFill>
              <a:latin typeface="Lucida Sans Unicode" panose="020B0602030504020204" pitchFamily="34" charset="0"/>
              <a:cs typeface="Lucida Sans Unicode" panose="020B0602030504020204" pitchFamily="34" charset="0"/>
            </a:endParaRPr>
          </a:p>
          <a:p>
            <a:pPr algn="just"/>
            <a:r>
              <a:rPr lang="en-GB" sz="1400" dirty="0" smtClean="0">
                <a:solidFill>
                  <a:srgbClr val="43260A"/>
                </a:solidFill>
                <a:latin typeface="Lucida Sans Unicode" panose="020B0602030504020204" pitchFamily="34" charset="0"/>
                <a:cs typeface="Lucida Sans Unicode" panose="020B0602030504020204" pitchFamily="34" charset="0"/>
              </a:rPr>
              <a:t>V.H</a:t>
            </a:r>
            <a:r>
              <a:rPr lang="en-GB" sz="1400" dirty="0">
                <a:solidFill>
                  <a:srgbClr val="43260A"/>
                </a:solidFill>
                <a:latin typeface="Lucida Sans Unicode" panose="020B0602030504020204" pitchFamily="34" charset="0"/>
                <a:cs typeface="Lucida Sans Unicode" panose="020B0602030504020204" pitchFamily="34" charset="0"/>
              </a:rPr>
              <a:t>. V. </a:t>
            </a:r>
            <a:r>
              <a:rPr lang="en-GB" sz="1400" dirty="0" err="1" smtClean="0">
                <a:solidFill>
                  <a:srgbClr val="43260A"/>
                </a:solidFill>
                <a:latin typeface="Lucida Sans Unicode" panose="020B0602030504020204" pitchFamily="34" charset="0"/>
                <a:cs typeface="Lucida Sans Unicode" panose="020B0602030504020204" pitchFamily="34" charset="0"/>
              </a:rPr>
              <a:t>Holý</a:t>
            </a:r>
            <a:r>
              <a:rPr lang="en-GB" sz="1400" dirty="0" smtClean="0">
                <a:solidFill>
                  <a:srgbClr val="43260A"/>
                </a:solidFill>
                <a:latin typeface="Lucida Sans Unicode" panose="020B0602030504020204" pitchFamily="34" charset="0"/>
                <a:cs typeface="Lucida Sans Unicode" panose="020B0602030504020204" pitchFamily="34" charset="0"/>
              </a:rPr>
              <a:t> </a:t>
            </a:r>
            <a:r>
              <a:rPr lang="en-GB" sz="1400" dirty="0" smtClean="0">
                <a:solidFill>
                  <a:schemeClr val="tx1"/>
                </a:solidFill>
                <a:latin typeface="Lucida Sans Unicode" panose="020B0602030504020204" pitchFamily="34" charset="0"/>
                <a:cs typeface="Lucida Sans Unicode" panose="020B0602030504020204" pitchFamily="34" charset="0"/>
              </a:rPr>
              <a:t>(Czech Republic), </a:t>
            </a:r>
            <a:r>
              <a:rPr lang="en-GB" sz="1400" dirty="0" smtClean="0">
                <a:solidFill>
                  <a:srgbClr val="43260A"/>
                </a:solidFill>
                <a:latin typeface="Lucida Sans Unicode" panose="020B0602030504020204" pitchFamily="34" charset="0"/>
                <a:cs typeface="Lucida Sans Unicode" panose="020B0602030504020204" pitchFamily="34" charset="0"/>
              </a:rPr>
              <a:t>K.A. </a:t>
            </a:r>
            <a:r>
              <a:rPr lang="en-GB" sz="1400" dirty="0" err="1" smtClean="0">
                <a:solidFill>
                  <a:srgbClr val="43260A"/>
                </a:solidFill>
                <a:latin typeface="Lucida Sans Unicode" panose="020B0602030504020204" pitchFamily="34" charset="0"/>
                <a:cs typeface="Lucida Sans Unicode" panose="020B0602030504020204" pitchFamily="34" charset="0"/>
              </a:rPr>
              <a:t>Kantardjieff</a:t>
            </a:r>
            <a:r>
              <a:rPr lang="en-GB" sz="1400" dirty="0" smtClean="0">
                <a:solidFill>
                  <a:srgbClr val="43260A"/>
                </a:solidFill>
                <a:latin typeface="Lucida Sans Unicode" panose="020B0602030504020204" pitchFamily="34" charset="0"/>
                <a:cs typeface="Lucida Sans Unicode" panose="020B0602030504020204" pitchFamily="34" charset="0"/>
              </a:rPr>
              <a:t> </a:t>
            </a:r>
            <a:r>
              <a:rPr lang="en-GB" sz="1400" dirty="0" smtClean="0">
                <a:solidFill>
                  <a:schemeClr val="tx1"/>
                </a:solidFill>
                <a:latin typeface="Lucida Sans Unicode" panose="020B0602030504020204" pitchFamily="34" charset="0"/>
                <a:cs typeface="Lucida Sans Unicode" panose="020B0602030504020204" pitchFamily="34" charset="0"/>
              </a:rPr>
              <a:t>(USA), </a:t>
            </a:r>
            <a:r>
              <a:rPr lang="en-GB" sz="1400" dirty="0" smtClean="0">
                <a:solidFill>
                  <a:srgbClr val="43260A"/>
                </a:solidFill>
                <a:latin typeface="Lucida Sans Unicode" panose="020B0602030504020204" pitchFamily="34" charset="0"/>
                <a:cs typeface="Lucida Sans Unicode" panose="020B0602030504020204" pitchFamily="34" charset="0"/>
              </a:rPr>
              <a:t>G. </a:t>
            </a:r>
            <a:r>
              <a:rPr lang="en-GB" sz="1400" dirty="0" err="1" smtClean="0">
                <a:solidFill>
                  <a:srgbClr val="43260A"/>
                </a:solidFill>
                <a:latin typeface="Lucida Sans Unicode" panose="020B0602030504020204" pitchFamily="34" charset="0"/>
                <a:cs typeface="Lucida Sans Unicode" panose="020B0602030504020204" pitchFamily="34" charset="0"/>
              </a:rPr>
              <a:t>Kostorz</a:t>
            </a:r>
            <a:r>
              <a:rPr lang="en-GB" sz="1400" dirty="0" smtClean="0">
                <a:solidFill>
                  <a:srgbClr val="43260A"/>
                </a:solidFill>
                <a:latin typeface="Lucida Sans Unicode" panose="020B0602030504020204" pitchFamily="34" charset="0"/>
                <a:cs typeface="Lucida Sans Unicode" panose="020B0602030504020204" pitchFamily="34" charset="0"/>
              </a:rPr>
              <a:t> </a:t>
            </a:r>
            <a:r>
              <a:rPr lang="en-GB" sz="1400" dirty="0" smtClean="0">
                <a:solidFill>
                  <a:schemeClr val="tx1"/>
                </a:solidFill>
                <a:latin typeface="Lucida Sans Unicode" panose="020B0602030504020204" pitchFamily="34" charset="0"/>
                <a:cs typeface="Lucida Sans Unicode" panose="020B0602030504020204" pitchFamily="34" charset="0"/>
              </a:rPr>
              <a:t>(Switzerland), </a:t>
            </a:r>
          </a:p>
          <a:p>
            <a:pPr algn="just"/>
            <a:r>
              <a:rPr lang="en-GB" sz="1400" dirty="0" smtClean="0">
                <a:solidFill>
                  <a:srgbClr val="43260A"/>
                </a:solidFill>
                <a:latin typeface="Lucida Sans Unicode" panose="020B0602030504020204" pitchFamily="34" charset="0"/>
                <a:cs typeface="Lucida Sans Unicode" panose="020B0602030504020204" pitchFamily="34" charset="0"/>
              </a:rPr>
              <a:t>D. Pandey </a:t>
            </a:r>
            <a:r>
              <a:rPr lang="en-GB" sz="1400" dirty="0" smtClean="0">
                <a:solidFill>
                  <a:schemeClr val="tx1"/>
                </a:solidFill>
                <a:latin typeface="Lucida Sans Unicode" panose="020B0602030504020204" pitchFamily="34" charset="0"/>
                <a:cs typeface="Lucida Sans Unicode" panose="020B0602030504020204" pitchFamily="34" charset="0"/>
              </a:rPr>
              <a:t>(India), </a:t>
            </a:r>
            <a:r>
              <a:rPr lang="en-GB" sz="1400" dirty="0" smtClean="0">
                <a:solidFill>
                  <a:srgbClr val="43260A"/>
                </a:solidFill>
                <a:latin typeface="Lucida Sans Unicode" panose="020B0602030504020204" pitchFamily="34" charset="0"/>
                <a:cs typeface="Lucida Sans Unicode" panose="020B0602030504020204" pitchFamily="34" charset="0"/>
              </a:rPr>
              <a:t>Th. </a:t>
            </a:r>
            <a:r>
              <a:rPr lang="en-GB" sz="1400" dirty="0" err="1" smtClean="0">
                <a:solidFill>
                  <a:srgbClr val="43260A"/>
                </a:solidFill>
                <a:latin typeface="Lucida Sans Unicode" panose="020B0602030504020204" pitchFamily="34" charset="0"/>
                <a:cs typeface="Lucida Sans Unicode" panose="020B0602030504020204" pitchFamily="34" charset="0"/>
              </a:rPr>
              <a:t>Proffen</a:t>
            </a:r>
            <a:r>
              <a:rPr lang="en-GB" sz="1400" dirty="0" smtClean="0">
                <a:solidFill>
                  <a:srgbClr val="43260A"/>
                </a:solidFill>
                <a:latin typeface="Lucida Sans Unicode" panose="020B0602030504020204" pitchFamily="34" charset="0"/>
                <a:cs typeface="Lucida Sans Unicode" panose="020B0602030504020204" pitchFamily="34" charset="0"/>
              </a:rPr>
              <a:t> </a:t>
            </a:r>
            <a:r>
              <a:rPr lang="en-GB" sz="1400" dirty="0" smtClean="0">
                <a:solidFill>
                  <a:schemeClr val="tx1"/>
                </a:solidFill>
                <a:latin typeface="Lucida Sans Unicode" panose="020B0602030504020204" pitchFamily="34" charset="0"/>
                <a:cs typeface="Lucida Sans Unicode" panose="020B0602030504020204" pitchFamily="34" charset="0"/>
              </a:rPr>
              <a:t>(USA), </a:t>
            </a:r>
            <a:r>
              <a:rPr lang="en-GB" sz="1400" dirty="0" smtClean="0">
                <a:solidFill>
                  <a:srgbClr val="43260A"/>
                </a:solidFill>
                <a:latin typeface="Lucida Sans Unicode" panose="020B0602030504020204" pitchFamily="34" charset="0"/>
                <a:cs typeface="Lucida Sans Unicode" panose="020B0602030504020204" pitchFamily="34" charset="0"/>
              </a:rPr>
              <a:t>G. Renaud </a:t>
            </a:r>
            <a:r>
              <a:rPr lang="en-GB" sz="1400" dirty="0" smtClean="0">
                <a:solidFill>
                  <a:schemeClr val="tx1"/>
                </a:solidFill>
                <a:latin typeface="Lucida Sans Unicode" panose="020B0602030504020204" pitchFamily="34" charset="0"/>
                <a:cs typeface="Lucida Sans Unicode" panose="020B0602030504020204" pitchFamily="34" charset="0"/>
              </a:rPr>
              <a:t>(France), </a:t>
            </a:r>
            <a:r>
              <a:rPr lang="en-GB" sz="1400" dirty="0" smtClean="0">
                <a:solidFill>
                  <a:srgbClr val="43260A"/>
                </a:solidFill>
                <a:latin typeface="Lucida Sans Unicode" panose="020B0602030504020204" pitchFamily="34" charset="0"/>
                <a:cs typeface="Lucida Sans Unicode" panose="020B0602030504020204" pitchFamily="34" charset="0"/>
              </a:rPr>
              <a:t>S. Sasaki </a:t>
            </a:r>
            <a:r>
              <a:rPr lang="en-GB" sz="1400" dirty="0" smtClean="0">
                <a:solidFill>
                  <a:schemeClr val="tx1"/>
                </a:solidFill>
                <a:latin typeface="Lucida Sans Unicode" panose="020B0602030504020204" pitchFamily="34" charset="0"/>
                <a:cs typeface="Lucida Sans Unicode" panose="020B0602030504020204" pitchFamily="34" charset="0"/>
              </a:rPr>
              <a:t>(Japan)</a:t>
            </a:r>
          </a:p>
          <a:p>
            <a:endParaRPr lang="en-GB" sz="1200" dirty="0">
              <a:solidFill>
                <a:schemeClr val="tx1"/>
              </a:solidFill>
            </a:endParaRPr>
          </a:p>
          <a:p>
            <a:pPr eaLnBrk="1" hangingPunct="1">
              <a:buClr>
                <a:srgbClr val="000000"/>
              </a:buClr>
              <a:buSzPct val="100000"/>
              <a:buFont typeface="Times New Roman" pitchFamily="18" charset="0"/>
              <a:buNone/>
            </a:pPr>
            <a:endParaRPr lang="en-US" altLang="en-US" sz="1200" dirty="0" smtClean="0">
              <a:solidFill>
                <a:schemeClr val="tx1"/>
              </a:solidFill>
              <a:latin typeface="Lucida Sans Unicode" panose="020B0602030504020204" pitchFamily="34" charset="0"/>
              <a:cs typeface="Lucida Sans Unicode" panose="020B0602030504020204" pitchFamily="34" charset="0"/>
            </a:endParaRPr>
          </a:p>
        </p:txBody>
      </p:sp>
      <p:sp>
        <p:nvSpPr>
          <p:cNvPr id="17" name="Text Box 1"/>
          <p:cNvSpPr txBox="1">
            <a:spLocks noChangeArrowheads="1"/>
          </p:cNvSpPr>
          <p:nvPr/>
        </p:nvSpPr>
        <p:spPr bwMode="auto">
          <a:xfrm>
            <a:off x="5723664" y="1319549"/>
            <a:ext cx="3528392" cy="7084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t"/>
          <a:lstStyle/>
          <a:p>
            <a:r>
              <a:rPr lang="en-GB" sz="1400" dirty="0" smtClean="0">
                <a:solidFill>
                  <a:srgbClr val="43260A"/>
                </a:solidFill>
                <a:latin typeface="Lucida Sans Unicode" panose="020B0602030504020204" pitchFamily="34" charset="0"/>
                <a:cs typeface="Lucida Sans Unicode" panose="020B0602030504020204" pitchFamily="34" charset="0"/>
              </a:rPr>
              <a:t>J. </a:t>
            </a:r>
            <a:r>
              <a:rPr lang="en-GB" sz="1400" dirty="0" err="1" smtClean="0">
                <a:solidFill>
                  <a:srgbClr val="43260A"/>
                </a:solidFill>
                <a:latin typeface="Lucida Sans Unicode" panose="020B0602030504020204" pitchFamily="34" charset="0"/>
                <a:cs typeface="Lucida Sans Unicode" panose="020B0602030504020204" pitchFamily="34" charset="0"/>
              </a:rPr>
              <a:t>Hajdu</a:t>
            </a:r>
            <a:r>
              <a:rPr lang="en-GB" sz="1400" dirty="0" smtClean="0">
                <a:solidFill>
                  <a:schemeClr val="tx1"/>
                </a:solidFill>
                <a:latin typeface="Lucida Sans Unicode" panose="020B0602030504020204" pitchFamily="34" charset="0"/>
                <a:cs typeface="Lucida Sans Unicode" panose="020B0602030504020204" pitchFamily="34" charset="0"/>
              </a:rPr>
              <a:t>, Uppsala University, </a:t>
            </a:r>
          </a:p>
          <a:p>
            <a:r>
              <a:rPr lang="en-GB" sz="1400" dirty="0" smtClean="0">
                <a:solidFill>
                  <a:schemeClr val="tx1"/>
                </a:solidFill>
                <a:latin typeface="Lucida Sans Unicode" panose="020B0602030504020204" pitchFamily="34" charset="0"/>
                <a:cs typeface="Lucida Sans Unicode" panose="020B0602030504020204" pitchFamily="34" charset="0"/>
              </a:rPr>
              <a:t>Uppsala, Sweden</a:t>
            </a:r>
          </a:p>
          <a:p>
            <a:endParaRPr lang="en-GB" sz="1400" dirty="0">
              <a:solidFill>
                <a:schemeClr val="tx1"/>
              </a:solidFill>
              <a:latin typeface="Lucida Sans Unicode" panose="020B0602030504020204" pitchFamily="34" charset="0"/>
              <a:cs typeface="Lucida Sans Unicode" panose="020B0602030504020204" pitchFamily="34" charset="0"/>
            </a:endParaRPr>
          </a:p>
          <a:p>
            <a:pPr eaLnBrk="1" hangingPunct="1">
              <a:buClr>
                <a:srgbClr val="000000"/>
              </a:buClr>
              <a:buSzPct val="100000"/>
              <a:buFont typeface="Times New Roman" pitchFamily="18" charset="0"/>
              <a:buNone/>
            </a:pPr>
            <a:endParaRPr lang="en-US" altLang="en-US" dirty="0" smtClean="0">
              <a:solidFill>
                <a:schemeClr val="tx1"/>
              </a:solidFill>
              <a:latin typeface="Lucida Sans Unicode" panose="020B0602030504020204" pitchFamily="34" charset="0"/>
              <a:cs typeface="Lucida Sans Unicode" panose="020B0602030504020204" pitchFamily="34" charset="0"/>
            </a:endParaRPr>
          </a:p>
        </p:txBody>
      </p:sp>
      <p:sp>
        <p:nvSpPr>
          <p:cNvPr id="18" name="Text Box 2"/>
          <p:cNvSpPr txBox="1">
            <a:spLocks noChangeArrowheads="1"/>
          </p:cNvSpPr>
          <p:nvPr/>
        </p:nvSpPr>
        <p:spPr bwMode="auto">
          <a:xfrm>
            <a:off x="1145595" y="3718314"/>
            <a:ext cx="4304026" cy="5040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81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charset="0"/>
                <a:ea typeface="Arial Unicode MS" pitchFamily="34" charset="-128"/>
                <a:cs typeface="Arial Unicode MS" pitchFamily="34" charset="-128"/>
              </a:defRPr>
            </a:lvl1pPr>
            <a:lvl2pPr>
              <a:lnSpc>
                <a:spcPct val="81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ea typeface="Arial Unicode MS" pitchFamily="34" charset="-128"/>
                <a:cs typeface="Arial Unicode MS" pitchFamily="34" charset="-128"/>
              </a:defRPr>
            </a:lvl2pPr>
            <a:lvl3pPr>
              <a:lnSpc>
                <a:spcPct val="81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ea typeface="Arial Unicode MS" pitchFamily="34" charset="-128"/>
                <a:cs typeface="Arial Unicode MS" pitchFamily="34" charset="-128"/>
              </a:defRPr>
            </a:lvl3pPr>
            <a:lvl4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4pPr>
            <a:lvl5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5pPr>
            <a:lvl6pPr marL="25146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6pPr>
            <a:lvl7pPr marL="29718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7pPr>
            <a:lvl8pPr marL="34290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8pPr>
            <a:lvl9pPr marL="38862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9pPr>
          </a:lstStyle>
          <a:p>
            <a:pPr eaLnBrk="1" hangingPunct="1">
              <a:spcBef>
                <a:spcPct val="0"/>
              </a:spcBef>
              <a:buFont typeface="Optima" pitchFamily="34" charset="0"/>
              <a:buNone/>
            </a:pPr>
            <a:r>
              <a:rPr lang="en-GB" altLang="en-US" sz="2400" b="1" dirty="0" smtClean="0">
                <a:solidFill>
                  <a:schemeClr val="bg2"/>
                </a:solidFill>
                <a:latin typeface="Lucida Sans Unicode" panose="020B0602030504020204" pitchFamily="34" charset="0"/>
                <a:ea typeface="DejaVu Sans" pitchFamily="34" charset="0"/>
                <a:cs typeface="Lucida Sans Unicode" panose="020B0602030504020204" pitchFamily="34" charset="0"/>
              </a:rPr>
              <a:t>Editorial Board</a:t>
            </a:r>
            <a:endParaRPr lang="en-GB" altLang="en-US" sz="24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p:txBody>
      </p:sp>
      <p:pic>
        <p:nvPicPr>
          <p:cNvPr id="1026" name="Picture 2" descr="C:\Users\ja\Pictures\JAC\andrewallen.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81647" y="1319549"/>
            <a:ext cx="730643" cy="7429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ja\Pictures\JAC\Hajdu.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5521" y="1319549"/>
            <a:ext cx="738143" cy="86161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353940" y="3198168"/>
            <a:ext cx="338554" cy="461665"/>
          </a:xfrm>
          <a:prstGeom prst="rect">
            <a:avLst/>
          </a:prstGeom>
        </p:spPr>
        <p:txBody>
          <a:bodyPr wrap="none">
            <a:spAutoFit/>
          </a:bodyPr>
          <a:lstStyle/>
          <a:p>
            <a:r>
              <a:rPr lang="en-US" dirty="0" smtClean="0"/>
              <a:t>,</a:t>
            </a:r>
            <a:r>
              <a:rPr lang="en-US" dirty="0"/>
              <a:t> </a:t>
            </a:r>
          </a:p>
        </p:txBody>
      </p:sp>
      <p:pic>
        <p:nvPicPr>
          <p:cNvPr id="1028" name="Picture 4" descr="C:\Users\ja\Pictures\JAC\Kaysser-Pyzall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1647" y="2512679"/>
            <a:ext cx="747461" cy="91408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17513" y="5186363"/>
            <a:ext cx="5715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81647" y="5265969"/>
            <a:ext cx="597408" cy="621792"/>
          </a:xfrm>
          <a:prstGeom prst="rect">
            <a:avLst/>
          </a:prstGeom>
        </p:spPr>
      </p:pic>
      <p:sp>
        <p:nvSpPr>
          <p:cNvPr id="21" name="Text Box 1"/>
          <p:cNvSpPr txBox="1">
            <a:spLocks noChangeArrowheads="1"/>
          </p:cNvSpPr>
          <p:nvPr/>
        </p:nvSpPr>
        <p:spPr bwMode="auto">
          <a:xfrm>
            <a:off x="1919871" y="5185337"/>
            <a:ext cx="3312368" cy="8869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t"/>
          <a:lstStyle/>
          <a:p>
            <a:r>
              <a:rPr lang="en-US" sz="1400" dirty="0" smtClean="0">
                <a:solidFill>
                  <a:schemeClr val="tx1"/>
                </a:solidFill>
                <a:latin typeface="Lucida Sans Unicode" panose="020B0602030504020204" pitchFamily="34" charset="0"/>
                <a:cs typeface="Lucida Sans Unicode" panose="020B0602030504020204" pitchFamily="34" charset="0"/>
              </a:rPr>
              <a:t>Managing Editor</a:t>
            </a:r>
          </a:p>
          <a:p>
            <a:r>
              <a:rPr lang="en-US" sz="1400" dirty="0" smtClean="0">
                <a:solidFill>
                  <a:srgbClr val="43260A"/>
                </a:solidFill>
                <a:latin typeface="Lucida Sans Unicode" panose="020B0602030504020204" pitchFamily="34" charset="0"/>
                <a:cs typeface="Lucida Sans Unicode" panose="020B0602030504020204" pitchFamily="34" charset="0"/>
              </a:rPr>
              <a:t>Lisa Stephenson</a:t>
            </a:r>
          </a:p>
          <a:p>
            <a:r>
              <a:rPr lang="en-US" sz="1400" dirty="0" smtClean="0">
                <a:solidFill>
                  <a:schemeClr val="tx1"/>
                </a:solidFill>
                <a:latin typeface="Lucida Sans Unicode" panose="020B0602030504020204" pitchFamily="34" charset="0"/>
                <a:cs typeface="Lucida Sans Unicode" panose="020B0602030504020204" pitchFamily="34" charset="0"/>
              </a:rPr>
              <a:t>ls@iucr.org</a:t>
            </a:r>
            <a:endParaRPr lang="en-GB" sz="1400" dirty="0">
              <a:solidFill>
                <a:schemeClr val="tx1"/>
              </a:solidFill>
              <a:latin typeface="Lucida Sans Unicode" panose="020B0602030504020204" pitchFamily="34" charset="0"/>
              <a:cs typeface="Lucida Sans Unicode" panose="020B0602030504020204" pitchFamily="34" charset="0"/>
            </a:endParaRPr>
          </a:p>
        </p:txBody>
      </p:sp>
      <p:sp>
        <p:nvSpPr>
          <p:cNvPr id="22" name="Text Box 1"/>
          <p:cNvSpPr txBox="1">
            <a:spLocks noChangeArrowheads="1"/>
          </p:cNvSpPr>
          <p:nvPr/>
        </p:nvSpPr>
        <p:spPr bwMode="auto">
          <a:xfrm>
            <a:off x="2174103" y="2634240"/>
            <a:ext cx="3549561" cy="6709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t"/>
          <a:lstStyle/>
          <a:p>
            <a:r>
              <a:rPr lang="en-GB" sz="1400" dirty="0" smtClean="0">
                <a:solidFill>
                  <a:srgbClr val="43260A"/>
                </a:solidFill>
                <a:latin typeface="Lucida Sans Unicode" panose="020B0602030504020204" pitchFamily="34" charset="0"/>
                <a:cs typeface="Lucida Sans Unicode" panose="020B0602030504020204" pitchFamily="34" charset="0"/>
              </a:rPr>
              <a:t>A.R. </a:t>
            </a:r>
            <a:r>
              <a:rPr lang="en-GB" sz="1400" dirty="0" err="1" smtClean="0">
                <a:solidFill>
                  <a:srgbClr val="43260A"/>
                </a:solidFill>
                <a:latin typeface="Lucida Sans Unicode" panose="020B0602030504020204" pitchFamily="34" charset="0"/>
                <a:cs typeface="Lucida Sans Unicode" panose="020B0602030504020204" pitchFamily="34" charset="0"/>
              </a:rPr>
              <a:t>Kaysser-Pyzalla</a:t>
            </a:r>
            <a:r>
              <a:rPr lang="en-GB" sz="1400" dirty="0" smtClean="0">
                <a:solidFill>
                  <a:schemeClr val="tx1"/>
                </a:solidFill>
                <a:latin typeface="Lucida Sans Unicode" panose="020B0602030504020204" pitchFamily="34" charset="0"/>
                <a:cs typeface="Lucida Sans Unicode" panose="020B0602030504020204" pitchFamily="34" charset="0"/>
              </a:rPr>
              <a:t>,</a:t>
            </a:r>
          </a:p>
          <a:p>
            <a:r>
              <a:rPr lang="en-GB" sz="1400" dirty="0" smtClean="0">
                <a:solidFill>
                  <a:schemeClr val="tx1"/>
                </a:solidFill>
                <a:latin typeface="Lucida Sans Unicode" panose="020B0602030504020204" pitchFamily="34" charset="0"/>
                <a:cs typeface="Lucida Sans Unicode" panose="020B0602030504020204" pitchFamily="34" charset="0"/>
              </a:rPr>
              <a:t>Helmholtz-</a:t>
            </a:r>
            <a:r>
              <a:rPr lang="en-GB" sz="1400" dirty="0" err="1" smtClean="0">
                <a:solidFill>
                  <a:schemeClr val="tx1"/>
                </a:solidFill>
                <a:latin typeface="Lucida Sans Unicode" panose="020B0602030504020204" pitchFamily="34" charset="0"/>
                <a:cs typeface="Lucida Sans Unicode" panose="020B0602030504020204" pitchFamily="34" charset="0"/>
              </a:rPr>
              <a:t>Zentrum</a:t>
            </a:r>
            <a:r>
              <a:rPr lang="en-GB" sz="1400" dirty="0" smtClean="0">
                <a:solidFill>
                  <a:schemeClr val="tx1"/>
                </a:solidFill>
                <a:latin typeface="Lucida Sans Unicode" panose="020B0602030504020204" pitchFamily="34" charset="0"/>
                <a:cs typeface="Lucida Sans Unicode" panose="020B0602030504020204" pitchFamily="34" charset="0"/>
              </a:rPr>
              <a:t> Berlin, Germany</a:t>
            </a:r>
            <a:endParaRPr lang="en-GB" sz="1400" dirty="0">
              <a:solidFill>
                <a:schemeClr val="tx1"/>
              </a:solidFill>
              <a:latin typeface="Lucida Sans Unicode" panose="020B0602030504020204" pitchFamily="34" charset="0"/>
              <a:cs typeface="Lucida Sans Unicode" panose="020B0602030504020204" pitchFamily="34" charset="0"/>
            </a:endParaRPr>
          </a:p>
          <a:p>
            <a:pPr eaLnBrk="1" hangingPunct="1">
              <a:buClr>
                <a:srgbClr val="000000"/>
              </a:buClr>
              <a:buSzPct val="100000"/>
              <a:buFont typeface="Times New Roman" pitchFamily="18" charset="0"/>
              <a:buNone/>
            </a:pPr>
            <a:endParaRPr lang="en-US" altLang="en-US" dirty="0" smtClean="0">
              <a:solidFill>
                <a:schemeClr val="tx1"/>
              </a:solidFill>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119539932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8" name="Text Box 1"/>
          <p:cNvSpPr txBox="1">
            <a:spLocks noChangeArrowheads="1"/>
          </p:cNvSpPr>
          <p:nvPr/>
        </p:nvSpPr>
        <p:spPr bwMode="auto">
          <a:xfrm>
            <a:off x="1160463" y="188913"/>
            <a:ext cx="7681912"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eaLnBrk="1" hangingPunct="1">
              <a:lnSpc>
                <a:spcPct val="99000"/>
              </a:lnSpc>
              <a:spcBef>
                <a:spcPct val="0"/>
              </a:spcBef>
              <a:buFont typeface="Optima" pitchFamily="34" charset="0"/>
              <a:buNone/>
            </a:pPr>
            <a:r>
              <a:rPr lang="en-GB" altLang="en-US" sz="1400" dirty="0" smtClean="0">
                <a:solidFill>
                  <a:schemeClr val="bg2"/>
                </a:solidFill>
                <a:latin typeface="Lucida Sans Unicode" pitchFamily="34" charset="0"/>
              </a:rPr>
              <a:t>JOURNAL OF APPLIED CRYSTALLOGRAPHY</a:t>
            </a:r>
            <a:endParaRPr lang="en-GB" altLang="en-US" sz="1600" dirty="0">
              <a:solidFill>
                <a:schemeClr val="bg2"/>
              </a:solidFill>
              <a:latin typeface="Lucida Sans Unicode" pitchFamily="34" charset="0"/>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062935" y="1052513"/>
            <a:ext cx="2441281" cy="3174999"/>
          </a:xfrm>
          <a:prstGeom prst="rect">
            <a:avLst/>
          </a:prstGeom>
          <a:solidFill>
            <a:srgbClr val="FFFFCC"/>
          </a:solidFill>
          <a:ln>
            <a:noFill/>
          </a:ln>
          <a:effectLst>
            <a:outerShdw blurRad="190500" dist="76200" dir="2700000" algn="ctr" rotWithShape="0">
              <a:srgbClr val="808080">
                <a:alpha val="70000"/>
              </a:srgbClr>
            </a:outerShdw>
          </a:effectLst>
          <a:extLst>
            <a:ext uri="{91240B29-F687-4F45-9708-019B960494DF}">
              <a14:hiddenLine xmlns:a14="http://schemas.microsoft.com/office/drawing/2010/main" w="9525">
                <a:solidFill>
                  <a:srgbClr val="000000"/>
                </a:solidFill>
                <a:round/>
                <a:headEnd/>
                <a:tailEnd/>
              </a14:hiddenLine>
            </a:ext>
          </a:extLst>
        </p:spPr>
      </p:pic>
      <p:sp>
        <p:nvSpPr>
          <p:cNvPr id="12" name="Text Box 2"/>
          <p:cNvSpPr txBox="1">
            <a:spLocks noChangeArrowheads="1"/>
          </p:cNvSpPr>
          <p:nvPr/>
        </p:nvSpPr>
        <p:spPr bwMode="auto">
          <a:xfrm>
            <a:off x="1148667" y="745697"/>
            <a:ext cx="8593137" cy="619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81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charset="0"/>
                <a:ea typeface="Arial Unicode MS" pitchFamily="34" charset="-128"/>
                <a:cs typeface="Arial Unicode MS" pitchFamily="34" charset="-128"/>
              </a:defRPr>
            </a:lvl1pPr>
            <a:lvl2pPr>
              <a:lnSpc>
                <a:spcPct val="81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ea typeface="Arial Unicode MS" pitchFamily="34" charset="-128"/>
                <a:cs typeface="Arial Unicode MS" pitchFamily="34" charset="-128"/>
              </a:defRPr>
            </a:lvl2pPr>
            <a:lvl3pPr>
              <a:lnSpc>
                <a:spcPct val="81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ea typeface="Arial Unicode MS" pitchFamily="34" charset="-128"/>
                <a:cs typeface="Arial Unicode MS" pitchFamily="34" charset="-128"/>
              </a:defRPr>
            </a:lvl3pPr>
            <a:lvl4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4pPr>
            <a:lvl5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5pPr>
            <a:lvl6pPr marL="25146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6pPr>
            <a:lvl7pPr marL="29718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7pPr>
            <a:lvl8pPr marL="34290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8pPr>
            <a:lvl9pPr marL="38862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9pPr>
          </a:lstStyle>
          <a:p>
            <a:pPr eaLnBrk="1" hangingPunct="1">
              <a:spcBef>
                <a:spcPct val="0"/>
              </a:spcBef>
              <a:buFont typeface="Optima" pitchFamily="34" charset="0"/>
              <a:buNone/>
            </a:pPr>
            <a:r>
              <a:rPr lang="en-GB" altLang="en-US" sz="2800" b="1" dirty="0" smtClean="0">
                <a:solidFill>
                  <a:schemeClr val="bg2"/>
                </a:solidFill>
                <a:latin typeface="Lucida Sans Unicode" panose="020B0602030504020204" pitchFamily="34" charset="0"/>
                <a:ea typeface="DejaVu Sans" pitchFamily="34" charset="0"/>
                <a:cs typeface="Lucida Sans Unicode" panose="020B0602030504020204" pitchFamily="34" charset="0"/>
              </a:rPr>
              <a:t>Scope of the journal </a:t>
            </a:r>
            <a:endParaRPr lang="en-GB" altLang="en-US" sz="28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p:txBody>
      </p:sp>
      <p:sp>
        <p:nvSpPr>
          <p:cNvPr id="14" name="Text Box 2"/>
          <p:cNvSpPr txBox="1">
            <a:spLocks noChangeArrowheads="1"/>
          </p:cNvSpPr>
          <p:nvPr/>
        </p:nvSpPr>
        <p:spPr bwMode="auto">
          <a:xfrm>
            <a:off x="1148667" y="1364822"/>
            <a:ext cx="5749343" cy="3280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5pPr>
            <a:lvl6pPr marL="2514600" indent="-228600" defTabSz="449263"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6pPr>
            <a:lvl7pPr marL="2971800" indent="-228600" defTabSz="449263"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7pPr>
            <a:lvl8pPr marL="3429000" indent="-228600" defTabSz="449263"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8pPr>
            <a:lvl9pPr marL="3886200" indent="-228600" defTabSz="449263"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9pPr>
          </a:lstStyle>
          <a:p>
            <a:pPr>
              <a:spcAft>
                <a:spcPts val="1200"/>
              </a:spcAft>
            </a:pPr>
            <a:r>
              <a:rPr lang="en-GB" altLang="en-US" sz="1400" dirty="0">
                <a:latin typeface="Lucida Sans Unicode" panose="020B0602030504020204" pitchFamily="34" charset="0"/>
                <a:cs typeface="Lucida Sans Unicode" panose="020B0602030504020204" pitchFamily="34" charset="0"/>
              </a:rPr>
              <a:t>JAC focuses on the use of crystallographic methods to study crystalline and non-crystalline matter with neutrons, X-rays and electrons. Developments of instrumentation and apparatus, theory and interpretation, numerical analysis etc. are also covered. The journal is a primary source of crystallographic computer program information.</a:t>
            </a:r>
          </a:p>
          <a:p>
            <a:pPr>
              <a:spcAft>
                <a:spcPts val="1200"/>
              </a:spcAft>
            </a:pPr>
            <a:r>
              <a:rPr lang="en-GB" altLang="en-US" sz="1400" dirty="0" smtClean="0">
                <a:solidFill>
                  <a:schemeClr val="tx1">
                    <a:lumMod val="65000"/>
                    <a:lumOff val="35000"/>
                  </a:schemeClr>
                </a:solidFill>
                <a:latin typeface="Lucida Sans Unicode" panose="020B0602030504020204" pitchFamily="34" charset="0"/>
                <a:cs typeface="Lucida Sans Unicode" panose="020B0602030504020204" pitchFamily="34" charset="0"/>
              </a:rPr>
              <a:t>Special issues</a:t>
            </a:r>
          </a:p>
          <a:p>
            <a:pPr>
              <a:spcAft>
                <a:spcPts val="300"/>
              </a:spcAft>
              <a:buFont typeface="Arial" panose="020B0604020202020204" pitchFamily="34" charset="0"/>
              <a:buChar char="•"/>
            </a:pPr>
            <a:r>
              <a:rPr lang="en-GB" altLang="en-US" sz="1400" dirty="0">
                <a:latin typeface="Lucida Sans Unicode" panose="020B0602030504020204" pitchFamily="34" charset="0"/>
                <a:cs typeface="Lucida Sans Unicode" panose="020B0602030504020204" pitchFamily="34" charset="0"/>
              </a:rPr>
              <a:t>Small-angle scattering (February 2014): </a:t>
            </a:r>
            <a:r>
              <a:rPr lang="en-GB" altLang="en-US" sz="1400" dirty="0">
                <a:solidFill>
                  <a:srgbClr val="43260A"/>
                </a:solidFill>
                <a:latin typeface="Lucida Sans Unicode" panose="020B0602030504020204" pitchFamily="34" charset="0"/>
                <a:cs typeface="Lucida Sans Unicode" panose="020B0602030504020204" pitchFamily="34" charset="0"/>
              </a:rPr>
              <a:t>Guest Editors E. P. Gilbert and A. J. </a:t>
            </a:r>
            <a:r>
              <a:rPr lang="en-GB" altLang="en-US" sz="1400" dirty="0" smtClean="0">
                <a:solidFill>
                  <a:srgbClr val="43260A"/>
                </a:solidFill>
                <a:latin typeface="Lucida Sans Unicode" panose="020B0602030504020204" pitchFamily="34" charset="0"/>
                <a:cs typeface="Lucida Sans Unicode" panose="020B0602030504020204" pitchFamily="34" charset="0"/>
              </a:rPr>
              <a:t>Allen</a:t>
            </a:r>
            <a:endParaRPr lang="en-GB" altLang="en-US" sz="1400" dirty="0">
              <a:solidFill>
                <a:srgbClr val="43260A"/>
              </a:solidFill>
              <a:latin typeface="Lucida Sans Unicode" panose="020B0602030504020204" pitchFamily="34" charset="0"/>
              <a:cs typeface="Lucida Sans Unicode" panose="020B0602030504020204" pitchFamily="34" charset="0"/>
            </a:endParaRPr>
          </a:p>
          <a:p>
            <a:pPr>
              <a:spcAft>
                <a:spcPts val="300"/>
              </a:spcAft>
              <a:buFont typeface="Arial" panose="020B0604020202020204" pitchFamily="34" charset="0"/>
              <a:buChar char="•"/>
            </a:pPr>
            <a:r>
              <a:rPr lang="en-GB" altLang="en-US" sz="1400" dirty="0">
                <a:latin typeface="Lucida Sans Unicode" panose="020B0602030504020204" pitchFamily="34" charset="0"/>
                <a:cs typeface="Lucida Sans Unicode" panose="020B0602030504020204" pitchFamily="34" charset="0"/>
              </a:rPr>
              <a:t>High-resolution X-ray diffraction and imaging (August 2013): </a:t>
            </a:r>
            <a:r>
              <a:rPr lang="en-GB" altLang="en-US" sz="1400" dirty="0">
                <a:solidFill>
                  <a:srgbClr val="43260A"/>
                </a:solidFill>
                <a:latin typeface="Lucida Sans Unicode" panose="020B0602030504020204" pitchFamily="34" charset="0"/>
                <a:cs typeface="Lucida Sans Unicode" panose="020B0602030504020204" pitchFamily="34" charset="0"/>
              </a:rPr>
              <a:t>Guest Editors P. F. </a:t>
            </a:r>
            <a:r>
              <a:rPr lang="en-GB" altLang="en-US" sz="1400" dirty="0" err="1">
                <a:solidFill>
                  <a:srgbClr val="43260A"/>
                </a:solidFill>
                <a:latin typeface="Lucida Sans Unicode" panose="020B0602030504020204" pitchFamily="34" charset="0"/>
                <a:cs typeface="Lucida Sans Unicode" panose="020B0602030504020204" pitchFamily="34" charset="0"/>
              </a:rPr>
              <a:t>Fewster</a:t>
            </a:r>
            <a:r>
              <a:rPr lang="en-GB" altLang="en-US" sz="1400" dirty="0">
                <a:solidFill>
                  <a:srgbClr val="43260A"/>
                </a:solidFill>
                <a:latin typeface="Lucida Sans Unicode" panose="020B0602030504020204" pitchFamily="34" charset="0"/>
                <a:cs typeface="Lucida Sans Unicode" panose="020B0602030504020204" pitchFamily="34" charset="0"/>
              </a:rPr>
              <a:t>, M. V. </a:t>
            </a:r>
            <a:r>
              <a:rPr lang="en-GB" altLang="en-US" sz="1400" dirty="0" err="1">
                <a:solidFill>
                  <a:srgbClr val="43260A"/>
                </a:solidFill>
                <a:latin typeface="Lucida Sans Unicode" panose="020B0602030504020204" pitchFamily="34" charset="0"/>
                <a:cs typeface="Lucida Sans Unicode" panose="020B0602030504020204" pitchFamily="34" charset="0"/>
              </a:rPr>
              <a:t>Baidakova</a:t>
            </a:r>
            <a:r>
              <a:rPr lang="en-GB" altLang="en-US" sz="1400" dirty="0">
                <a:solidFill>
                  <a:srgbClr val="43260A"/>
                </a:solidFill>
                <a:latin typeface="Lucida Sans Unicode" panose="020B0602030504020204" pitchFamily="34" charset="0"/>
                <a:cs typeface="Lucida Sans Unicode" panose="020B0602030504020204" pitchFamily="34" charset="0"/>
              </a:rPr>
              <a:t> and R. </a:t>
            </a:r>
            <a:r>
              <a:rPr lang="en-GB" altLang="en-US" sz="1400" dirty="0" err="1" smtClean="0">
                <a:solidFill>
                  <a:srgbClr val="43260A"/>
                </a:solidFill>
                <a:latin typeface="Lucida Sans Unicode" panose="020B0602030504020204" pitchFamily="34" charset="0"/>
                <a:cs typeface="Lucida Sans Unicode" panose="020B0602030504020204" pitchFamily="34" charset="0"/>
              </a:rPr>
              <a:t>Kyutt</a:t>
            </a:r>
            <a:endParaRPr lang="en-GB" altLang="en-US" sz="1400" dirty="0">
              <a:solidFill>
                <a:srgbClr val="43260A"/>
              </a:solidFill>
              <a:latin typeface="Lucida Sans Unicode" panose="020B0602030504020204" pitchFamily="34" charset="0"/>
              <a:cs typeface="Lucida Sans Unicode" panose="020B0602030504020204" pitchFamily="34" charset="0"/>
            </a:endParaRPr>
          </a:p>
          <a:p>
            <a:pPr>
              <a:spcAft>
                <a:spcPts val="300"/>
              </a:spcAft>
              <a:buFont typeface="Arial" panose="020B0604020202020204" pitchFamily="34" charset="0"/>
              <a:buChar char="•"/>
            </a:pPr>
            <a:r>
              <a:rPr lang="en-GB" altLang="en-US" sz="1400" dirty="0">
                <a:latin typeface="Lucida Sans Unicode" panose="020B0602030504020204" pitchFamily="34" charset="0"/>
                <a:cs typeface="Lucida Sans Unicode" panose="020B0602030504020204" pitchFamily="34" charset="0"/>
              </a:rPr>
              <a:t>X-ray diffraction microscopy (March 2013): </a:t>
            </a:r>
            <a:r>
              <a:rPr lang="en-GB" altLang="en-US" sz="1400" dirty="0">
                <a:solidFill>
                  <a:srgbClr val="43260A"/>
                </a:solidFill>
                <a:latin typeface="Lucida Sans Unicode" panose="020B0602030504020204" pitchFamily="34" charset="0"/>
                <a:cs typeface="Lucida Sans Unicode" panose="020B0602030504020204" pitchFamily="34" charset="0"/>
              </a:rPr>
              <a:t>Guest Editor A. </a:t>
            </a:r>
            <a:r>
              <a:rPr lang="en-GB" altLang="en-US" sz="1400" dirty="0" err="1" smtClean="0">
                <a:solidFill>
                  <a:srgbClr val="43260A"/>
                </a:solidFill>
                <a:latin typeface="Lucida Sans Unicode" panose="020B0602030504020204" pitchFamily="34" charset="0"/>
                <a:cs typeface="Lucida Sans Unicode" panose="020B0602030504020204" pitchFamily="34" charset="0"/>
              </a:rPr>
              <a:t>Borbély</a:t>
            </a:r>
            <a:endParaRPr lang="en-GB" altLang="en-US" sz="1400" dirty="0" smtClean="0">
              <a:solidFill>
                <a:srgbClr val="43260A"/>
              </a:solidFill>
              <a:latin typeface="Lucida Sans Unicode" panose="020B0602030504020204" pitchFamily="34" charset="0"/>
              <a:cs typeface="Lucida Sans Unicode" panose="020B0602030504020204" pitchFamily="34" charset="0"/>
            </a:endParaRPr>
          </a:p>
        </p:txBody>
      </p:sp>
      <p:sp>
        <p:nvSpPr>
          <p:cNvPr id="11" name="Text Box 4"/>
          <p:cNvSpPr txBox="1">
            <a:spLocks noChangeArrowheads="1"/>
          </p:cNvSpPr>
          <p:nvPr/>
        </p:nvSpPr>
        <p:spPr bwMode="auto">
          <a:xfrm>
            <a:off x="1281386" y="6093296"/>
            <a:ext cx="5471864" cy="504056"/>
          </a:xfrm>
          <a:prstGeom prst="rect">
            <a:avLst/>
          </a:prstGeom>
          <a:solidFill>
            <a:srgbClr val="E6E6E6">
              <a:alpha val="85097"/>
            </a:srgbClr>
          </a:solidFill>
          <a:ln>
            <a:noFill/>
          </a:ln>
          <a:effectLst>
            <a:outerShdw dist="38184" dir="2700000" algn="ctr" rotWithShape="0">
              <a:srgbClr val="000000">
                <a:alpha val="40033"/>
              </a:srgbClr>
            </a:outerShdw>
          </a:effectLst>
          <a:extLs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a:spcBef>
                <a:spcPts val="1200"/>
              </a:spcBef>
              <a:buClrTx/>
              <a:buFontTx/>
              <a:buNone/>
            </a:pPr>
            <a:r>
              <a:rPr lang="en-GB" altLang="en-US" sz="1050" b="1" dirty="0" smtClean="0">
                <a:solidFill>
                  <a:schemeClr val="tx1">
                    <a:lumMod val="50000"/>
                    <a:lumOff val="50000"/>
                  </a:schemeClr>
                </a:solidFill>
                <a:latin typeface="Lucida Sans" panose="020B0602030504020204" pitchFamily="34" charset="0"/>
                <a:cs typeface="Times New Roman" pitchFamily="18" charset="0"/>
              </a:rPr>
              <a:t>XII </a:t>
            </a:r>
            <a:r>
              <a:rPr lang="en-GB" altLang="en-US" sz="1050" b="1" dirty="0" err="1" smtClean="0">
                <a:solidFill>
                  <a:schemeClr val="tx1">
                    <a:lumMod val="50000"/>
                    <a:lumOff val="50000"/>
                  </a:schemeClr>
                </a:solidFill>
                <a:latin typeface="Lucida Sans" panose="020B0602030504020204" pitchFamily="34" charset="0"/>
                <a:cs typeface="Times New Roman" pitchFamily="18" charset="0"/>
              </a:rPr>
              <a:t>SoNS</a:t>
            </a:r>
            <a:r>
              <a:rPr lang="en-GB" altLang="en-US" sz="1050" b="1" dirty="0" smtClean="0">
                <a:solidFill>
                  <a:schemeClr val="tx1">
                    <a:lumMod val="50000"/>
                    <a:lumOff val="50000"/>
                  </a:schemeClr>
                </a:solidFill>
                <a:latin typeface="Lucida Sans" panose="020B0602030504020204" pitchFamily="34" charset="0"/>
                <a:cs typeface="Times New Roman" pitchFamily="18" charset="0"/>
              </a:rPr>
              <a:t> School</a:t>
            </a:r>
            <a:r>
              <a:rPr lang="en-US" altLang="en-US" sz="1050" b="1" dirty="0" smtClean="0">
                <a:solidFill>
                  <a:schemeClr val="tx1">
                    <a:lumMod val="50000"/>
                    <a:lumOff val="50000"/>
                  </a:schemeClr>
                </a:solidFill>
                <a:latin typeface="Lucida Sans" panose="020B0602030504020204" pitchFamily="34" charset="0"/>
                <a:cs typeface="Times New Roman" pitchFamily="18" charset="0"/>
              </a:rPr>
              <a:t>, April 30 – May 9, 2014</a:t>
            </a:r>
          </a:p>
          <a:p>
            <a:pPr>
              <a:spcBef>
                <a:spcPts val="1200"/>
              </a:spcBef>
              <a:buClrTx/>
              <a:buFontTx/>
              <a:buNone/>
            </a:pPr>
            <a:r>
              <a:rPr lang="en-US" altLang="en-US" sz="1050" b="1" dirty="0" err="1" smtClean="0">
                <a:solidFill>
                  <a:schemeClr val="tx1">
                    <a:lumMod val="50000"/>
                    <a:lumOff val="50000"/>
                  </a:schemeClr>
                </a:solidFill>
                <a:latin typeface="Lucida Sans" panose="020B0602030504020204" pitchFamily="34" charset="0"/>
                <a:cs typeface="Times New Roman" pitchFamily="18" charset="0"/>
              </a:rPr>
              <a:t>Erice</a:t>
            </a:r>
            <a:r>
              <a:rPr lang="en-US" altLang="en-US" sz="1050" b="1" dirty="0" smtClean="0">
                <a:solidFill>
                  <a:schemeClr val="tx1">
                    <a:lumMod val="50000"/>
                    <a:lumOff val="50000"/>
                  </a:schemeClr>
                </a:solidFill>
                <a:latin typeface="Lucida Sans" panose="020B0602030504020204" pitchFamily="34" charset="0"/>
                <a:cs typeface="Times New Roman" pitchFamily="18" charset="0"/>
              </a:rPr>
              <a:t>, Italy </a:t>
            </a:r>
            <a:endParaRPr lang="en-GB" altLang="en-US" sz="1050" b="1" dirty="0" smtClean="0">
              <a:solidFill>
                <a:schemeClr val="tx1">
                  <a:lumMod val="50000"/>
                  <a:lumOff val="50000"/>
                </a:schemeClr>
              </a:solidFill>
              <a:latin typeface="Lucida Sans" panose="020B0602030504020204" pitchFamily="34" charset="0"/>
              <a:cs typeface="Times New Roman" pitchFamily="18" charset="0"/>
            </a:endParaRPr>
          </a:p>
        </p:txBody>
      </p:sp>
      <p:pic>
        <p:nvPicPr>
          <p:cNvPr id="9"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7513" y="5186363"/>
            <a:ext cx="5715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174259" y="4708301"/>
            <a:ext cx="8541952" cy="1384995"/>
          </a:xfrm>
          <a:prstGeom prst="rect">
            <a:avLst/>
          </a:prstGeom>
          <a:noFill/>
        </p:spPr>
        <p:txBody>
          <a:bodyPr wrap="square" rtlCol="0">
            <a:spAutoFit/>
          </a:bodyPr>
          <a:lstStyle/>
          <a:p>
            <a:r>
              <a:rPr lang="en-US" altLang="en-US" sz="1200" dirty="0">
                <a:solidFill>
                  <a:srgbClr val="43260A"/>
                </a:solidFill>
                <a:latin typeface="Lucida Sans Unicode" panose="020B0602030504020204" pitchFamily="34" charset="0"/>
                <a:cs typeface="Lucida Sans Unicode" panose="020B0602030504020204" pitchFamily="34" charset="0"/>
              </a:rPr>
              <a:t>Keywords: anomalous scattering; computer programs; </a:t>
            </a:r>
            <a:r>
              <a:rPr lang="en-US" altLang="en-US" sz="1200" dirty="0" err="1">
                <a:solidFill>
                  <a:srgbClr val="43260A"/>
                </a:solidFill>
                <a:latin typeface="Lucida Sans Unicode" panose="020B0602030504020204" pitchFamily="34" charset="0"/>
                <a:cs typeface="Lucida Sans Unicode" panose="020B0602030504020204" pitchFamily="34" charset="0"/>
              </a:rPr>
              <a:t>cryocrystallography</a:t>
            </a:r>
            <a:r>
              <a:rPr lang="en-US" altLang="en-US" sz="1200" dirty="0">
                <a:solidFill>
                  <a:srgbClr val="43260A"/>
                </a:solidFill>
                <a:latin typeface="Lucida Sans Unicode" panose="020B0602030504020204" pitchFamily="34" charset="0"/>
                <a:cs typeface="Lucida Sans Unicode" panose="020B0602030504020204" pitchFamily="34" charset="0"/>
              </a:rPr>
              <a:t>; crystallographic teaching; diffuse scattering; dislocations and defects; electron diffraction; ferroelectrics; grazing-incidence techniques; high-pressure crystallography; instrumentation; </a:t>
            </a:r>
            <a:r>
              <a:rPr lang="en-US" altLang="en-US" sz="1200" dirty="0" err="1">
                <a:solidFill>
                  <a:srgbClr val="43260A"/>
                </a:solidFill>
                <a:latin typeface="Lucida Sans Unicode" panose="020B0602030504020204" pitchFamily="34" charset="0"/>
                <a:cs typeface="Lucida Sans Unicode" panose="020B0602030504020204" pitchFamily="34" charset="0"/>
              </a:rPr>
              <a:t>nanomaterials</a:t>
            </a:r>
            <a:r>
              <a:rPr lang="en-US" altLang="en-US" sz="1200" dirty="0">
                <a:solidFill>
                  <a:srgbClr val="43260A"/>
                </a:solidFill>
                <a:latin typeface="Lucida Sans Unicode" panose="020B0602030504020204" pitchFamily="34" charset="0"/>
                <a:cs typeface="Lucida Sans Unicode" panose="020B0602030504020204" pitchFamily="34" charset="0"/>
              </a:rPr>
              <a:t> and nanostructure; </a:t>
            </a:r>
            <a:r>
              <a:rPr lang="en-US" altLang="en-US" sz="1200" b="1" dirty="0">
                <a:solidFill>
                  <a:srgbClr val="43260A"/>
                </a:solidFill>
                <a:latin typeface="Lucida Sans Unicode" panose="020B0602030504020204" pitchFamily="34" charset="0"/>
                <a:cs typeface="Lucida Sans Unicode" panose="020B0602030504020204" pitchFamily="34" charset="0"/>
              </a:rPr>
              <a:t>neutron diffraction</a:t>
            </a:r>
            <a:r>
              <a:rPr lang="en-US" altLang="en-US" sz="1200" dirty="0">
                <a:solidFill>
                  <a:srgbClr val="43260A"/>
                </a:solidFill>
                <a:latin typeface="Lucida Sans Unicode" panose="020B0602030504020204" pitchFamily="34" charset="0"/>
                <a:cs typeface="Lucida Sans Unicode" panose="020B0602030504020204" pitchFamily="34" charset="0"/>
              </a:rPr>
              <a:t>; </a:t>
            </a:r>
            <a:r>
              <a:rPr lang="en-US" altLang="en-US" sz="1200" b="1" dirty="0">
                <a:solidFill>
                  <a:srgbClr val="43260A"/>
                </a:solidFill>
                <a:latin typeface="Lucida Sans Unicode" panose="020B0602030504020204" pitchFamily="34" charset="0"/>
                <a:cs typeface="Lucida Sans Unicode" panose="020B0602030504020204" pitchFamily="34" charset="0"/>
              </a:rPr>
              <a:t>neutron scattering</a:t>
            </a:r>
            <a:r>
              <a:rPr lang="en-US" altLang="en-US" sz="1200" dirty="0">
                <a:solidFill>
                  <a:srgbClr val="43260A"/>
                </a:solidFill>
                <a:latin typeface="Lucida Sans Unicode" panose="020B0602030504020204" pitchFamily="34" charset="0"/>
                <a:cs typeface="Lucida Sans Unicode" panose="020B0602030504020204" pitchFamily="34" charset="0"/>
              </a:rPr>
              <a:t>; phase transformations; powder diffraction; protein/macromolecular crystallography; small-angle scattering; strain and stress analysis; structure solution methods; texture; thin films; X-ray diffraction; X-ray scattering; X-ray topography</a:t>
            </a:r>
            <a:endParaRPr lang="en-GB" altLang="en-US" sz="1200" b="1" dirty="0">
              <a:solidFill>
                <a:srgbClr val="43260A"/>
              </a:solidFill>
              <a:latin typeface="Lucida Sans Unicode" panose="020B0602030504020204" pitchFamily="34" charset="0"/>
              <a:cs typeface="Lucida Sans Unicode" panose="020B0602030504020204" pitchFamily="34" charset="0"/>
            </a:endParaRPr>
          </a:p>
          <a:p>
            <a:endParaRPr lang="en-GB" sz="1200" dirty="0">
              <a:solidFill>
                <a:srgbClr val="43260A"/>
              </a:solidFill>
            </a:endParaRPr>
          </a:p>
        </p:txBody>
      </p:sp>
    </p:spTree>
    <p:extLst>
      <p:ext uri="{BB962C8B-B14F-4D97-AF65-F5344CB8AC3E}">
        <p14:creationId xmlns:p14="http://schemas.microsoft.com/office/powerpoint/2010/main" val="131283158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3"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231" y="978488"/>
            <a:ext cx="360064" cy="390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Text Box 1"/>
          <p:cNvSpPr txBox="1">
            <a:spLocks noChangeArrowheads="1"/>
          </p:cNvSpPr>
          <p:nvPr/>
        </p:nvSpPr>
        <p:spPr bwMode="auto">
          <a:xfrm>
            <a:off x="1160463" y="188913"/>
            <a:ext cx="7681912"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eaLnBrk="1" hangingPunct="1">
              <a:lnSpc>
                <a:spcPct val="99000"/>
              </a:lnSpc>
              <a:spcBef>
                <a:spcPct val="0"/>
              </a:spcBef>
              <a:buFont typeface="Optima" pitchFamily="34" charset="0"/>
              <a:buNone/>
            </a:pPr>
            <a:r>
              <a:rPr lang="en-GB" altLang="en-US" sz="1400" dirty="0" smtClean="0">
                <a:solidFill>
                  <a:schemeClr val="bg2"/>
                </a:solidFill>
                <a:latin typeface="Lucida Sans Unicode" pitchFamily="34" charset="0"/>
              </a:rPr>
              <a:t>JOURNAL OF APPLIED CRYSTALLOGRAPHY</a:t>
            </a:r>
            <a:endParaRPr lang="en-GB" altLang="en-US" sz="1600" dirty="0">
              <a:solidFill>
                <a:schemeClr val="bg2"/>
              </a:solidFill>
              <a:latin typeface="Lucida Sans Unicode" pitchFamily="34" charset="0"/>
            </a:endParaRPr>
          </a:p>
        </p:txBody>
      </p:sp>
      <p:sp>
        <p:nvSpPr>
          <p:cNvPr id="7" name="Text Box 3"/>
          <p:cNvSpPr txBox="1">
            <a:spLocks noChangeArrowheads="1"/>
          </p:cNvSpPr>
          <p:nvPr/>
        </p:nvSpPr>
        <p:spPr bwMode="auto">
          <a:xfrm>
            <a:off x="1281387" y="3310317"/>
            <a:ext cx="8424936" cy="2679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5pPr>
            <a:lvl6pPr marL="2514600" indent="-228600" defTabSz="449263"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6pPr>
            <a:lvl7pPr marL="2971800" indent="-228600" defTabSz="449263"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7pPr>
            <a:lvl8pPr marL="3429000" indent="-228600" defTabSz="449263"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8pPr>
            <a:lvl9pPr marL="3886200" indent="-228600" defTabSz="449263" fontAlgn="base">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cs typeface="DejaVu Sans" pitchFamily="34" charset="0"/>
              </a:defRPr>
            </a:lvl9pPr>
          </a:lstStyle>
          <a:p>
            <a:r>
              <a:rPr lang="en-GB" sz="1200" b="1" dirty="0" smtClean="0">
                <a:solidFill>
                  <a:schemeClr val="tx2">
                    <a:lumMod val="50000"/>
                    <a:lumOff val="50000"/>
                  </a:schemeClr>
                </a:solidFill>
                <a:latin typeface="Lucida Sans Unicode" panose="020B0602030504020204" pitchFamily="34" charset="0"/>
                <a:cs typeface="Lucida Sans Unicode" panose="020B0602030504020204" pitchFamily="34" charset="0"/>
              </a:rPr>
              <a:t>Forthcoming articles</a:t>
            </a:r>
          </a:p>
          <a:p>
            <a:endParaRPr lang="en-GB" sz="1200" dirty="0"/>
          </a:p>
          <a:p>
            <a:r>
              <a:rPr lang="en-GB" sz="1200" b="1" dirty="0">
                <a:solidFill>
                  <a:schemeClr val="tx1">
                    <a:lumMod val="65000"/>
                    <a:lumOff val="35000"/>
                  </a:schemeClr>
                </a:solidFill>
              </a:rPr>
              <a:t>An improved method for calibrating time-of-flight Laue single-crystal neutron </a:t>
            </a:r>
            <a:r>
              <a:rPr lang="en-GB" sz="1200" b="1" dirty="0" err="1">
                <a:solidFill>
                  <a:schemeClr val="tx1">
                    <a:lumMod val="65000"/>
                    <a:lumOff val="35000"/>
                  </a:schemeClr>
                </a:solidFill>
              </a:rPr>
              <a:t>diffractometers</a:t>
            </a:r>
            <a:endParaRPr lang="en-GB" sz="1200" b="1" dirty="0">
              <a:solidFill>
                <a:schemeClr val="tx1">
                  <a:lumMod val="65000"/>
                  <a:lumOff val="35000"/>
                </a:schemeClr>
              </a:solidFill>
            </a:endParaRPr>
          </a:p>
          <a:p>
            <a:r>
              <a:rPr lang="en-GB" sz="1200" b="1" dirty="0">
                <a:solidFill>
                  <a:srgbClr val="800000"/>
                </a:solidFill>
              </a:rPr>
              <a:t>C. L. Bull, M. W. Johnson, H. </a:t>
            </a:r>
            <a:r>
              <a:rPr lang="en-GB" sz="1200" b="1" dirty="0" err="1">
                <a:solidFill>
                  <a:srgbClr val="800000"/>
                </a:solidFill>
              </a:rPr>
              <a:t>Hamidov</a:t>
            </a:r>
            <a:r>
              <a:rPr lang="en-GB" sz="1200" b="1" dirty="0">
                <a:solidFill>
                  <a:srgbClr val="800000"/>
                </a:solidFill>
              </a:rPr>
              <a:t>, K. Komatsu, M. Guthrie, M. J. </a:t>
            </a:r>
            <a:r>
              <a:rPr lang="en-GB" sz="1200" b="1" dirty="0" err="1">
                <a:solidFill>
                  <a:srgbClr val="800000"/>
                </a:solidFill>
              </a:rPr>
              <a:t>Gutmann</a:t>
            </a:r>
            <a:r>
              <a:rPr lang="en-GB" sz="1200" b="1" dirty="0">
                <a:solidFill>
                  <a:srgbClr val="800000"/>
                </a:solidFill>
              </a:rPr>
              <a:t>, J. S. </a:t>
            </a:r>
            <a:r>
              <a:rPr lang="en-GB" sz="1200" b="1" dirty="0" err="1">
                <a:solidFill>
                  <a:srgbClr val="800000"/>
                </a:solidFill>
              </a:rPr>
              <a:t>Loveday</a:t>
            </a:r>
            <a:r>
              <a:rPr lang="en-GB" sz="1200" b="1" dirty="0">
                <a:solidFill>
                  <a:srgbClr val="800000"/>
                </a:solidFill>
              </a:rPr>
              <a:t> and R. J. </a:t>
            </a:r>
            <a:r>
              <a:rPr lang="en-GB" sz="1200" b="1" dirty="0" err="1">
                <a:solidFill>
                  <a:srgbClr val="800000"/>
                </a:solidFill>
              </a:rPr>
              <a:t>Nelmes</a:t>
            </a:r>
            <a:endParaRPr lang="en-GB" sz="1200" b="1" dirty="0">
              <a:solidFill>
                <a:srgbClr val="800000"/>
              </a:solidFill>
            </a:endParaRPr>
          </a:p>
          <a:p>
            <a:endParaRPr lang="en-GB" sz="1200" b="1" dirty="0" smtClean="0"/>
          </a:p>
          <a:p>
            <a:r>
              <a:rPr lang="en-GB" sz="1200" b="1" dirty="0" smtClean="0">
                <a:solidFill>
                  <a:schemeClr val="tx1">
                    <a:lumMod val="65000"/>
                    <a:lumOff val="35000"/>
                  </a:schemeClr>
                </a:solidFill>
              </a:rPr>
              <a:t>Integration </a:t>
            </a:r>
            <a:r>
              <a:rPr lang="en-GB" sz="1200" b="1" dirty="0">
                <a:solidFill>
                  <a:schemeClr val="tx1">
                    <a:lumMod val="65000"/>
                    <a:lumOff val="35000"/>
                  </a:schemeClr>
                </a:solidFill>
              </a:rPr>
              <a:t>of neutron time-of-flight single-crystal Bragg peaks in reciprocal space</a:t>
            </a:r>
            <a:endParaRPr lang="en-GB" sz="1200" b="1" dirty="0">
              <a:solidFill>
                <a:srgbClr val="800000"/>
              </a:solidFill>
            </a:endParaRPr>
          </a:p>
          <a:p>
            <a:r>
              <a:rPr lang="en-GB" sz="1200" b="1" dirty="0">
                <a:solidFill>
                  <a:srgbClr val="800000"/>
                </a:solidFill>
              </a:rPr>
              <a:t>A. J. Schultz, M. R. V. </a:t>
            </a:r>
            <a:r>
              <a:rPr lang="en-GB" sz="1200" b="1" dirty="0" err="1">
                <a:solidFill>
                  <a:srgbClr val="800000"/>
                </a:solidFill>
              </a:rPr>
              <a:t>Jørgensen</a:t>
            </a:r>
            <a:r>
              <a:rPr lang="en-GB" sz="1200" b="1" dirty="0">
                <a:solidFill>
                  <a:srgbClr val="800000"/>
                </a:solidFill>
              </a:rPr>
              <a:t>, X. Wang, R. L. </a:t>
            </a:r>
            <a:r>
              <a:rPr lang="en-GB" sz="1200" b="1" dirty="0" err="1">
                <a:solidFill>
                  <a:srgbClr val="800000"/>
                </a:solidFill>
              </a:rPr>
              <a:t>Mikkelson</a:t>
            </a:r>
            <a:r>
              <a:rPr lang="en-GB" sz="1200" b="1" dirty="0">
                <a:solidFill>
                  <a:srgbClr val="800000"/>
                </a:solidFill>
              </a:rPr>
              <a:t>, D. J. </a:t>
            </a:r>
            <a:r>
              <a:rPr lang="en-GB" sz="1200" b="1" dirty="0" err="1">
                <a:solidFill>
                  <a:srgbClr val="800000"/>
                </a:solidFill>
              </a:rPr>
              <a:t>Mikkelson</a:t>
            </a:r>
            <a:r>
              <a:rPr lang="en-GB" sz="1200" b="1" dirty="0">
                <a:solidFill>
                  <a:srgbClr val="800000"/>
                </a:solidFill>
              </a:rPr>
              <a:t>, V. E. Lynch, P. F. Peterson, M. L. Green and C. M. Hoffmann</a:t>
            </a:r>
          </a:p>
          <a:p>
            <a:endParaRPr lang="en-US" sz="1200" b="1" u="sng" dirty="0"/>
          </a:p>
          <a:p>
            <a:r>
              <a:rPr lang="en-GB" sz="1200" b="1" i="1" dirty="0" smtClean="0">
                <a:solidFill>
                  <a:schemeClr val="tx1">
                    <a:lumMod val="65000"/>
                    <a:lumOff val="35000"/>
                  </a:schemeClr>
                </a:solidFill>
              </a:rPr>
              <a:t>GENFIT</a:t>
            </a:r>
            <a:r>
              <a:rPr lang="en-GB" sz="1200" b="1" dirty="0">
                <a:solidFill>
                  <a:schemeClr val="tx1">
                    <a:lumMod val="65000"/>
                    <a:lumOff val="35000"/>
                  </a:schemeClr>
                </a:solidFill>
              </a:rPr>
              <a:t>: software for the analysis of small-angle X-ray and neutron scattering data of macro­molecules in solution</a:t>
            </a:r>
          </a:p>
          <a:p>
            <a:r>
              <a:rPr lang="en-GB" sz="1200" b="1" dirty="0">
                <a:solidFill>
                  <a:srgbClr val="800000"/>
                </a:solidFill>
              </a:rPr>
              <a:t>F. </a:t>
            </a:r>
            <a:r>
              <a:rPr lang="en-GB" sz="1200" b="1" dirty="0" err="1">
                <a:solidFill>
                  <a:srgbClr val="800000"/>
                </a:solidFill>
              </a:rPr>
              <a:t>Spinozzi</a:t>
            </a:r>
            <a:r>
              <a:rPr lang="en-GB" sz="1200" b="1" dirty="0">
                <a:solidFill>
                  <a:srgbClr val="800000"/>
                </a:solidFill>
              </a:rPr>
              <a:t>, C. Ferrero, M. G. </a:t>
            </a:r>
            <a:r>
              <a:rPr lang="en-GB" sz="1200" b="1" dirty="0" err="1">
                <a:solidFill>
                  <a:srgbClr val="800000"/>
                </a:solidFill>
              </a:rPr>
              <a:t>Ortore</a:t>
            </a:r>
            <a:r>
              <a:rPr lang="en-GB" sz="1200" b="1" dirty="0">
                <a:solidFill>
                  <a:srgbClr val="800000"/>
                </a:solidFill>
              </a:rPr>
              <a:t>, A. De Maria </a:t>
            </a:r>
            <a:r>
              <a:rPr lang="en-GB" sz="1200" b="1" dirty="0" err="1">
                <a:solidFill>
                  <a:srgbClr val="800000"/>
                </a:solidFill>
              </a:rPr>
              <a:t>Antolinos</a:t>
            </a:r>
            <a:r>
              <a:rPr lang="en-GB" sz="1200" b="1" dirty="0">
                <a:solidFill>
                  <a:srgbClr val="800000"/>
                </a:solidFill>
              </a:rPr>
              <a:t> and P. </a:t>
            </a:r>
            <a:r>
              <a:rPr lang="en-GB" sz="1200" b="1" dirty="0" err="1">
                <a:solidFill>
                  <a:srgbClr val="800000"/>
                </a:solidFill>
              </a:rPr>
              <a:t>Mariani</a:t>
            </a:r>
            <a:endParaRPr lang="en-GB" sz="1200" b="1" dirty="0">
              <a:solidFill>
                <a:srgbClr val="800000"/>
              </a:solidFill>
            </a:endParaRPr>
          </a:p>
          <a:p>
            <a:endParaRPr lang="en-US" sz="1200" b="1" u="sng" dirty="0"/>
          </a:p>
          <a:p>
            <a:endParaRPr lang="en-US" sz="1200" b="1" u="sng" dirty="0"/>
          </a:p>
          <a:p>
            <a:endParaRPr lang="en-US" sz="1200" b="1" dirty="0" smtClean="0"/>
          </a:p>
        </p:txBody>
      </p:sp>
      <p:sp>
        <p:nvSpPr>
          <p:cNvPr id="11" name="Text Box 2"/>
          <p:cNvSpPr txBox="1">
            <a:spLocks noChangeArrowheads="1"/>
          </p:cNvSpPr>
          <p:nvPr/>
        </p:nvSpPr>
        <p:spPr bwMode="auto">
          <a:xfrm>
            <a:off x="1154825" y="764704"/>
            <a:ext cx="8593137" cy="2545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81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charset="0"/>
                <a:ea typeface="Arial Unicode MS" pitchFamily="34" charset="-128"/>
                <a:cs typeface="Arial Unicode MS" pitchFamily="34" charset="-128"/>
              </a:defRPr>
            </a:lvl1pPr>
            <a:lvl2pPr>
              <a:lnSpc>
                <a:spcPct val="81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ea typeface="Arial Unicode MS" pitchFamily="34" charset="-128"/>
                <a:cs typeface="Arial Unicode MS" pitchFamily="34" charset="-128"/>
              </a:defRPr>
            </a:lvl2pPr>
            <a:lvl3pPr>
              <a:lnSpc>
                <a:spcPct val="81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ea typeface="Arial Unicode MS" pitchFamily="34" charset="-128"/>
                <a:cs typeface="Arial Unicode MS" pitchFamily="34" charset="-128"/>
              </a:defRPr>
            </a:lvl3pPr>
            <a:lvl4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4pPr>
            <a:lvl5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5pPr>
            <a:lvl6pPr marL="25146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6pPr>
            <a:lvl7pPr marL="29718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7pPr>
            <a:lvl8pPr marL="34290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8pPr>
            <a:lvl9pPr marL="38862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9pPr>
          </a:lstStyle>
          <a:p>
            <a:pPr eaLnBrk="1" hangingPunct="1">
              <a:spcBef>
                <a:spcPct val="0"/>
              </a:spcBef>
              <a:buFont typeface="Optima" pitchFamily="34" charset="0"/>
              <a:buNone/>
            </a:pPr>
            <a:endParaRPr lang="en-GB" altLang="en-US" sz="1200" b="1" dirty="0" smtClean="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smtClean="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smtClean="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smtClean="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smtClean="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smtClean="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smtClean="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smtClean="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smtClean="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smtClean="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smtClean="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smtClean="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smtClean="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smtClean="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r>
              <a:rPr lang="en-GB" altLang="en-US" sz="1200" b="1" dirty="0" smtClean="0">
                <a:solidFill>
                  <a:schemeClr val="bg2"/>
                </a:solidFill>
                <a:latin typeface="Lucida Sans Unicode" panose="020B0602030504020204" pitchFamily="34" charset="0"/>
                <a:ea typeface="DejaVu Sans" pitchFamily="34" charset="0"/>
                <a:cs typeface="Lucida Sans Unicode" panose="020B0602030504020204" pitchFamily="34" charset="0"/>
              </a:rPr>
              <a:t>  </a:t>
            </a:r>
            <a:r>
              <a:rPr lang="en-GB" altLang="en-US" sz="1200" b="1" dirty="0" smtClean="0">
                <a:solidFill>
                  <a:schemeClr val="bg1">
                    <a:lumMod val="50000"/>
                  </a:schemeClr>
                </a:solidFill>
                <a:latin typeface="Lucida Sans Unicode" panose="020B0602030504020204" pitchFamily="34" charset="0"/>
                <a:ea typeface="DejaVu Sans" pitchFamily="34" charset="0"/>
                <a:cs typeface="Lucida Sans Unicode" panose="020B0602030504020204" pitchFamily="34" charset="0"/>
              </a:rPr>
              <a:t>Recently published articles</a:t>
            </a:r>
          </a:p>
          <a:p>
            <a:pPr eaLnBrk="1" hangingPunct="1">
              <a:spcBef>
                <a:spcPct val="0"/>
              </a:spcBef>
              <a:buFont typeface="Optima" pitchFamily="34" charset="0"/>
              <a:buNone/>
            </a:pPr>
            <a:r>
              <a:rPr lang="en-GB" altLang="en-US" sz="1200" b="1" dirty="0" smtClean="0">
                <a:solidFill>
                  <a:schemeClr val="bg2"/>
                </a:solidFill>
                <a:latin typeface="Lucida Sans Unicode" panose="020B0602030504020204" pitchFamily="34" charset="0"/>
                <a:ea typeface="DejaVu Sans" pitchFamily="34" charset="0"/>
                <a:cs typeface="Lucida Sans Unicode" panose="020B0602030504020204" pitchFamily="34" charset="0"/>
              </a:rPr>
              <a:t>  </a:t>
            </a:r>
          </a:p>
          <a:p>
            <a:pPr eaLnBrk="1" hangingPunct="1">
              <a:spcBef>
                <a:spcPct val="0"/>
              </a:spcBef>
              <a:buFont typeface="Optima" pitchFamily="34" charset="0"/>
              <a:buNone/>
            </a:pPr>
            <a:r>
              <a:rPr lang="en-GB" altLang="en-US" sz="1200" b="1" dirty="0" smtClean="0">
                <a:solidFill>
                  <a:schemeClr val="bg2"/>
                </a:solidFill>
                <a:latin typeface="Lucida Sans Unicode" panose="020B0602030504020204" pitchFamily="34" charset="0"/>
                <a:ea typeface="DejaVu Sans" pitchFamily="34" charset="0"/>
                <a:cs typeface="Lucida Sans Unicode" panose="020B0602030504020204" pitchFamily="34" charset="0"/>
              </a:rPr>
              <a:t>  </a:t>
            </a:r>
            <a:r>
              <a:rPr lang="en-GB" altLang="en-US" sz="1200" b="1" dirty="0" smtClean="0">
                <a:solidFill>
                  <a:schemeClr val="tx1">
                    <a:lumMod val="75000"/>
                    <a:lumOff val="25000"/>
                  </a:schemeClr>
                </a:solidFill>
                <a:latin typeface="Lucida Sans Unicode" panose="020B0602030504020204" pitchFamily="34" charset="0"/>
                <a:ea typeface="DejaVu Sans" pitchFamily="34" charset="0"/>
                <a:cs typeface="Lucida Sans Unicode" panose="020B0602030504020204" pitchFamily="34" charset="0"/>
              </a:rPr>
              <a:t>Focusing neutrons with a combination of parabolic and elliptical </a:t>
            </a:r>
            <a:r>
              <a:rPr lang="en-GB" altLang="en-US" sz="1200" b="1" dirty="0" err="1" smtClean="0">
                <a:solidFill>
                  <a:schemeClr val="tx1">
                    <a:lumMod val="75000"/>
                    <a:lumOff val="25000"/>
                  </a:schemeClr>
                </a:solidFill>
                <a:latin typeface="Lucida Sans Unicode" panose="020B0602030504020204" pitchFamily="34" charset="0"/>
                <a:ea typeface="DejaVu Sans" pitchFamily="34" charset="0"/>
                <a:cs typeface="Lucida Sans Unicode" panose="020B0602030504020204" pitchFamily="34" charset="0"/>
              </a:rPr>
              <a:t>supermirrors</a:t>
            </a:r>
            <a:endParaRPr lang="en-GB" altLang="en-US" sz="1200" b="1" dirty="0" smtClean="0">
              <a:solidFill>
                <a:schemeClr val="tx1">
                  <a:lumMod val="75000"/>
                  <a:lumOff val="25000"/>
                </a:schemeClr>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r>
              <a:rPr lang="en-GB" altLang="en-US" sz="1200" b="1" dirty="0" smtClean="0">
                <a:solidFill>
                  <a:schemeClr val="bg2"/>
                </a:solidFill>
                <a:latin typeface="Lucida Sans Unicode" panose="020B0602030504020204" pitchFamily="34" charset="0"/>
                <a:ea typeface="DejaVu Sans" pitchFamily="34" charset="0"/>
                <a:cs typeface="Lucida Sans Unicode" panose="020B0602030504020204" pitchFamily="34" charset="0"/>
              </a:rPr>
              <a:t>  </a:t>
            </a:r>
            <a:r>
              <a:rPr lang="en-GB" altLang="en-US" sz="1200" b="1" dirty="0" smtClean="0">
                <a:solidFill>
                  <a:srgbClr val="800000"/>
                </a:solidFill>
                <a:latin typeface="Lucida Sans Unicode" panose="020B0602030504020204" pitchFamily="34" charset="0"/>
                <a:ea typeface="DejaVu Sans" pitchFamily="34" charset="0"/>
                <a:cs typeface="Lucida Sans Unicode" panose="020B0602030504020204" pitchFamily="34" charset="0"/>
              </a:rPr>
              <a:t>S. </a:t>
            </a:r>
            <a:r>
              <a:rPr lang="en-GB" altLang="en-US" sz="1200" b="1" dirty="0" err="1" smtClean="0">
                <a:solidFill>
                  <a:srgbClr val="800000"/>
                </a:solidFill>
                <a:latin typeface="Lucida Sans Unicode" panose="020B0602030504020204" pitchFamily="34" charset="0"/>
                <a:ea typeface="DejaVu Sans" pitchFamily="34" charset="0"/>
                <a:cs typeface="Lucida Sans Unicode" panose="020B0602030504020204" pitchFamily="34" charset="0"/>
              </a:rPr>
              <a:t>Désert</a:t>
            </a:r>
            <a:r>
              <a:rPr lang="en-GB" altLang="en-US" sz="1200" b="1" dirty="0" smtClean="0">
                <a:solidFill>
                  <a:srgbClr val="800000"/>
                </a:solidFill>
                <a:latin typeface="Lucida Sans Unicode" panose="020B0602030504020204" pitchFamily="34" charset="0"/>
                <a:ea typeface="DejaVu Sans" pitchFamily="34" charset="0"/>
                <a:cs typeface="Lucida Sans Unicode" panose="020B0602030504020204" pitchFamily="34" charset="0"/>
              </a:rPr>
              <a:t>, T. </a:t>
            </a:r>
            <a:r>
              <a:rPr lang="en-GB" altLang="en-US" sz="1200" b="1" dirty="0" err="1" smtClean="0">
                <a:solidFill>
                  <a:srgbClr val="800000"/>
                </a:solidFill>
                <a:latin typeface="Lucida Sans Unicode" panose="020B0602030504020204" pitchFamily="34" charset="0"/>
                <a:ea typeface="DejaVu Sans" pitchFamily="34" charset="0"/>
                <a:cs typeface="Lucida Sans Unicode" panose="020B0602030504020204" pitchFamily="34" charset="0"/>
              </a:rPr>
              <a:t>Panzner</a:t>
            </a:r>
            <a:r>
              <a:rPr lang="en-GB" altLang="en-US" sz="1200" b="1" dirty="0" smtClean="0">
                <a:solidFill>
                  <a:srgbClr val="800000"/>
                </a:solidFill>
                <a:latin typeface="Lucida Sans Unicode" panose="020B0602030504020204" pitchFamily="34" charset="0"/>
                <a:ea typeface="DejaVu Sans" pitchFamily="34" charset="0"/>
                <a:cs typeface="Lucida Sans Unicode" panose="020B0602030504020204" pitchFamily="34" charset="0"/>
              </a:rPr>
              <a:t> and P. </a:t>
            </a:r>
            <a:r>
              <a:rPr lang="en-GB" altLang="en-US" sz="1200" b="1" dirty="0" err="1" smtClean="0">
                <a:solidFill>
                  <a:srgbClr val="800000"/>
                </a:solidFill>
                <a:latin typeface="Lucida Sans Unicode" panose="020B0602030504020204" pitchFamily="34" charset="0"/>
                <a:ea typeface="DejaVu Sans" pitchFamily="34" charset="0"/>
                <a:cs typeface="Lucida Sans Unicode" panose="020B0602030504020204" pitchFamily="34" charset="0"/>
              </a:rPr>
              <a:t>Permingeat</a:t>
            </a:r>
            <a:endParaRPr lang="en-GB" altLang="en-US" sz="1200" b="1" dirty="0" smtClean="0">
              <a:solidFill>
                <a:srgbClr val="800000"/>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smtClean="0">
              <a:solidFill>
                <a:srgbClr val="800000"/>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r>
              <a:rPr lang="en-US" sz="1200" i="1" dirty="0" smtClean="0">
                <a:latin typeface="Lucida Sans Unicode" panose="020B0602030504020204" pitchFamily="34" charset="0"/>
                <a:ea typeface="Times New Roman"/>
                <a:cs typeface="Lucida Sans Unicode" panose="020B0602030504020204" pitchFamily="34" charset="0"/>
              </a:rPr>
              <a:t>   J. Appl. </a:t>
            </a:r>
            <a:r>
              <a:rPr lang="en-US" sz="1200" i="1" dirty="0" err="1" smtClean="0">
                <a:latin typeface="Lucida Sans Unicode" panose="020B0602030504020204" pitchFamily="34" charset="0"/>
                <a:ea typeface="Times New Roman"/>
                <a:cs typeface="Lucida Sans Unicode" panose="020B0602030504020204" pitchFamily="34" charset="0"/>
              </a:rPr>
              <a:t>Cryst</a:t>
            </a:r>
            <a:r>
              <a:rPr lang="en-US" sz="1200" i="1" dirty="0" smtClean="0">
                <a:latin typeface="Lucida Sans Unicode" panose="020B0602030504020204" pitchFamily="34" charset="0"/>
                <a:ea typeface="Times New Roman"/>
                <a:cs typeface="Lucida Sans Unicode" panose="020B0602030504020204" pitchFamily="34" charset="0"/>
              </a:rPr>
              <a:t>.</a:t>
            </a:r>
            <a:r>
              <a:rPr lang="en-US" sz="1200" dirty="0" smtClean="0">
                <a:latin typeface="Lucida Sans Unicode" panose="020B0602030504020204" pitchFamily="34" charset="0"/>
                <a:ea typeface="Times New Roman"/>
                <a:cs typeface="Lucida Sans Unicode" panose="020B0602030504020204" pitchFamily="34" charset="0"/>
              </a:rPr>
              <a:t> (2013). </a:t>
            </a:r>
            <a:r>
              <a:rPr lang="en-US" sz="1200" b="1" dirty="0" smtClean="0">
                <a:latin typeface="Lucida Sans Unicode" panose="020B0602030504020204" pitchFamily="34" charset="0"/>
                <a:ea typeface="Times New Roman"/>
                <a:cs typeface="Lucida Sans Unicode" panose="020B0602030504020204" pitchFamily="34" charset="0"/>
              </a:rPr>
              <a:t>46</a:t>
            </a:r>
            <a:r>
              <a:rPr lang="en-US" sz="1200" dirty="0" smtClean="0">
                <a:latin typeface="Lucida Sans Unicode" panose="020B0602030504020204" pitchFamily="34" charset="0"/>
                <a:ea typeface="Times New Roman"/>
                <a:cs typeface="Lucida Sans Unicode" panose="020B0602030504020204" pitchFamily="34" charset="0"/>
              </a:rPr>
              <a:t>, 35-42    </a:t>
            </a:r>
          </a:p>
          <a:p>
            <a:pPr eaLnBrk="1" hangingPunct="1">
              <a:spcBef>
                <a:spcPct val="0"/>
              </a:spcBef>
              <a:buFont typeface="Optima" pitchFamily="34" charset="0"/>
              <a:buNone/>
            </a:pPr>
            <a:endParaRPr lang="en-GB" altLang="en-US" sz="1200" b="1" dirty="0" smtClean="0">
              <a:solidFill>
                <a:srgbClr val="800000"/>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r>
              <a:rPr lang="en-US" sz="1200" dirty="0" smtClean="0">
                <a:latin typeface="Lucida Sans Unicode" panose="020B0602030504020204" pitchFamily="34" charset="0"/>
                <a:cs typeface="Lucida Sans Unicode" panose="020B0602030504020204" pitchFamily="34" charset="0"/>
              </a:rPr>
              <a:t>  In this work, a new device for focusing neutrons using a combination of a parabolic </a:t>
            </a:r>
            <a:r>
              <a:rPr lang="en-US" sz="1200" dirty="0" err="1" smtClean="0">
                <a:latin typeface="Lucida Sans Unicode" panose="020B0602030504020204" pitchFamily="34" charset="0"/>
                <a:cs typeface="Lucida Sans Unicode" panose="020B0602030504020204" pitchFamily="34" charset="0"/>
              </a:rPr>
              <a:t>supermirror</a:t>
            </a:r>
            <a:r>
              <a:rPr lang="en-US" sz="1200" dirty="0" smtClean="0">
                <a:latin typeface="Lucida Sans Unicode" panose="020B0602030504020204" pitchFamily="34" charset="0"/>
                <a:cs typeface="Lucida Sans Unicode" panose="020B0602030504020204" pitchFamily="34" charset="0"/>
              </a:rPr>
              <a:t>, an </a:t>
            </a:r>
          </a:p>
          <a:p>
            <a:pPr eaLnBrk="1" hangingPunct="1">
              <a:spcBef>
                <a:spcPct val="0"/>
              </a:spcBef>
              <a:buFont typeface="Optima" pitchFamily="34" charset="0"/>
              <a:buNone/>
            </a:pPr>
            <a:r>
              <a:rPr lang="en-US" sz="1200" dirty="0">
                <a:latin typeface="Lucida Sans Unicode" panose="020B0602030504020204" pitchFamily="34" charset="0"/>
                <a:cs typeface="Lucida Sans Unicode" panose="020B0602030504020204" pitchFamily="34" charset="0"/>
              </a:rPr>
              <a:t> </a:t>
            </a:r>
            <a:r>
              <a:rPr lang="en-US" sz="1200" dirty="0" smtClean="0">
                <a:latin typeface="Lucida Sans Unicode" panose="020B0602030504020204" pitchFamily="34" charset="0"/>
                <a:cs typeface="Lucida Sans Unicode" panose="020B0602030504020204" pitchFamily="34" charset="0"/>
              </a:rPr>
              <a:t> asymmetric slit system and an elliptical </a:t>
            </a:r>
            <a:r>
              <a:rPr lang="en-US" sz="1200" dirty="0" err="1" smtClean="0">
                <a:latin typeface="Lucida Sans Unicode" panose="020B0602030504020204" pitchFamily="34" charset="0"/>
                <a:cs typeface="Lucida Sans Unicode" panose="020B0602030504020204" pitchFamily="34" charset="0"/>
              </a:rPr>
              <a:t>supermirror</a:t>
            </a:r>
            <a:r>
              <a:rPr lang="en-US" sz="1200" dirty="0" smtClean="0">
                <a:latin typeface="Lucida Sans Unicode" panose="020B0602030504020204" pitchFamily="34" charset="0"/>
                <a:cs typeface="Lucida Sans Unicode" panose="020B0602030504020204" pitchFamily="34" charset="0"/>
              </a:rPr>
              <a:t> is presented. </a:t>
            </a:r>
          </a:p>
          <a:p>
            <a:pPr eaLnBrk="1" hangingPunct="1">
              <a:spcBef>
                <a:spcPct val="0"/>
              </a:spcBef>
              <a:buFont typeface="Optima" pitchFamily="34" charset="0"/>
              <a:buNone/>
            </a:pPr>
            <a:endParaRPr lang="en-GB" altLang="en-US" sz="1200" b="1" dirty="0" smtClean="0">
              <a:solidFill>
                <a:schemeClr val="tx1">
                  <a:lumMod val="75000"/>
                  <a:lumOff val="25000"/>
                </a:schemeClr>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r>
              <a:rPr lang="en-GB" altLang="en-US" sz="1200" b="1" dirty="0" smtClean="0">
                <a:solidFill>
                  <a:schemeClr val="tx1">
                    <a:lumMod val="75000"/>
                    <a:lumOff val="25000"/>
                  </a:schemeClr>
                </a:solidFill>
                <a:latin typeface="Lucida Sans Unicode" panose="020B0602030504020204" pitchFamily="34" charset="0"/>
                <a:ea typeface="DejaVu Sans" pitchFamily="34" charset="0"/>
                <a:cs typeface="Lucida Sans Unicode" panose="020B0602030504020204" pitchFamily="34" charset="0"/>
              </a:rPr>
              <a:t>  A new method for evaluating the size of plate-like precipitates by small-angle scattering</a:t>
            </a:r>
          </a:p>
          <a:p>
            <a:pPr eaLnBrk="1" hangingPunct="1">
              <a:spcBef>
                <a:spcPct val="0"/>
              </a:spcBef>
              <a:buFont typeface="Optima" pitchFamily="34" charset="0"/>
              <a:buNone/>
            </a:pPr>
            <a:r>
              <a:rPr lang="en-GB" altLang="en-US" sz="1200" b="1" dirty="0" smtClean="0">
                <a:solidFill>
                  <a:srgbClr val="800000"/>
                </a:solidFill>
                <a:latin typeface="Lucida Sans Unicode" panose="020B0602030504020204" pitchFamily="34" charset="0"/>
                <a:ea typeface="DejaVu Sans" pitchFamily="34" charset="0"/>
                <a:cs typeface="Lucida Sans Unicode" panose="020B0602030504020204" pitchFamily="34" charset="0"/>
              </a:rPr>
              <a:t>  F. De </a:t>
            </a:r>
            <a:r>
              <a:rPr lang="en-GB" altLang="en-US" sz="1200" b="1" dirty="0" err="1" smtClean="0">
                <a:solidFill>
                  <a:srgbClr val="800000"/>
                </a:solidFill>
                <a:latin typeface="Lucida Sans Unicode" panose="020B0602030504020204" pitchFamily="34" charset="0"/>
                <a:ea typeface="DejaVu Sans" pitchFamily="34" charset="0"/>
                <a:cs typeface="Lucida Sans Unicode" panose="020B0602030504020204" pitchFamily="34" charset="0"/>
              </a:rPr>
              <a:t>Geuser</a:t>
            </a:r>
            <a:r>
              <a:rPr lang="en-GB" altLang="en-US" sz="1200" b="1" dirty="0" smtClean="0">
                <a:solidFill>
                  <a:srgbClr val="800000"/>
                </a:solidFill>
                <a:latin typeface="Lucida Sans Unicode" panose="020B0602030504020204" pitchFamily="34" charset="0"/>
                <a:ea typeface="DejaVu Sans" pitchFamily="34" charset="0"/>
                <a:cs typeface="Lucida Sans Unicode" panose="020B0602030504020204" pitchFamily="34" charset="0"/>
              </a:rPr>
              <a:t>, F. </a:t>
            </a:r>
            <a:r>
              <a:rPr lang="en-GB" altLang="en-US" sz="1200" b="1" dirty="0" err="1" smtClean="0">
                <a:solidFill>
                  <a:srgbClr val="800000"/>
                </a:solidFill>
                <a:latin typeface="Lucida Sans Unicode" panose="020B0602030504020204" pitchFamily="34" charset="0"/>
                <a:ea typeface="DejaVu Sans" pitchFamily="34" charset="0"/>
                <a:cs typeface="Lucida Sans Unicode" panose="020B0602030504020204" pitchFamily="34" charset="0"/>
              </a:rPr>
              <a:t>Bley</a:t>
            </a:r>
            <a:r>
              <a:rPr lang="en-GB" altLang="en-US" sz="1200" b="1" dirty="0" smtClean="0">
                <a:solidFill>
                  <a:srgbClr val="800000"/>
                </a:solidFill>
                <a:latin typeface="Lucida Sans Unicode" panose="020B0602030504020204" pitchFamily="34" charset="0"/>
                <a:ea typeface="DejaVu Sans" pitchFamily="34" charset="0"/>
                <a:cs typeface="Lucida Sans Unicode" panose="020B0602030504020204" pitchFamily="34" charset="0"/>
              </a:rPr>
              <a:t> and A. </a:t>
            </a:r>
            <a:r>
              <a:rPr lang="en-GB" altLang="en-US" sz="1200" b="1" dirty="0" err="1" smtClean="0">
                <a:solidFill>
                  <a:srgbClr val="800000"/>
                </a:solidFill>
                <a:latin typeface="Lucida Sans Unicode" panose="020B0602030504020204" pitchFamily="34" charset="0"/>
                <a:ea typeface="DejaVu Sans" pitchFamily="34" charset="0"/>
                <a:cs typeface="Lucida Sans Unicode" panose="020B0602030504020204" pitchFamily="34" charset="0"/>
              </a:rPr>
              <a:t>Deschamps</a:t>
            </a:r>
            <a:endParaRPr lang="en-GB" altLang="en-US" sz="1200" b="1" dirty="0" smtClean="0">
              <a:solidFill>
                <a:srgbClr val="800000"/>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r>
              <a:rPr lang="en-US" sz="1200" i="1" dirty="0" smtClean="0">
                <a:latin typeface="Lucida Sans Unicode" panose="020B0602030504020204" pitchFamily="34" charset="0"/>
                <a:ea typeface="Times New Roman"/>
                <a:cs typeface="Lucida Sans Unicode" panose="020B0602030504020204" pitchFamily="34" charset="0"/>
              </a:rPr>
              <a:t>  </a:t>
            </a:r>
          </a:p>
          <a:p>
            <a:pPr eaLnBrk="1" hangingPunct="1">
              <a:spcBef>
                <a:spcPct val="0"/>
              </a:spcBef>
              <a:buFont typeface="Optima" pitchFamily="34" charset="0"/>
              <a:buNone/>
            </a:pPr>
            <a:r>
              <a:rPr lang="en-US" sz="1200" i="1" dirty="0">
                <a:latin typeface="Lucida Sans Unicode" panose="020B0602030504020204" pitchFamily="34" charset="0"/>
                <a:ea typeface="Times New Roman"/>
                <a:cs typeface="Lucida Sans Unicode" panose="020B0602030504020204" pitchFamily="34" charset="0"/>
              </a:rPr>
              <a:t> </a:t>
            </a:r>
            <a:r>
              <a:rPr lang="en-US" sz="1200" i="1" dirty="0" smtClean="0">
                <a:latin typeface="Lucida Sans Unicode" panose="020B0602030504020204" pitchFamily="34" charset="0"/>
                <a:ea typeface="Times New Roman"/>
                <a:cs typeface="Lucida Sans Unicode" panose="020B0602030504020204" pitchFamily="34" charset="0"/>
              </a:rPr>
              <a:t>  J</a:t>
            </a:r>
            <a:r>
              <a:rPr lang="en-US" sz="1200" i="1" dirty="0">
                <a:latin typeface="Lucida Sans Unicode" panose="020B0602030504020204" pitchFamily="34" charset="0"/>
                <a:ea typeface="Times New Roman"/>
                <a:cs typeface="Lucida Sans Unicode" panose="020B0602030504020204" pitchFamily="34" charset="0"/>
              </a:rPr>
              <a:t>. Appl. </a:t>
            </a:r>
            <a:r>
              <a:rPr lang="en-US" sz="1200" i="1" dirty="0" err="1">
                <a:latin typeface="Lucida Sans Unicode" panose="020B0602030504020204" pitchFamily="34" charset="0"/>
                <a:ea typeface="Times New Roman"/>
                <a:cs typeface="Lucida Sans Unicode" panose="020B0602030504020204" pitchFamily="34" charset="0"/>
              </a:rPr>
              <a:t>Cryst</a:t>
            </a:r>
            <a:r>
              <a:rPr lang="en-US" sz="1200" i="1" dirty="0">
                <a:latin typeface="Lucida Sans Unicode" panose="020B0602030504020204" pitchFamily="34" charset="0"/>
                <a:ea typeface="Times New Roman"/>
                <a:cs typeface="Lucida Sans Unicode" panose="020B0602030504020204" pitchFamily="34" charset="0"/>
              </a:rPr>
              <a:t>.</a:t>
            </a:r>
            <a:r>
              <a:rPr lang="en-US" sz="1200" dirty="0">
                <a:latin typeface="Lucida Sans Unicode" panose="020B0602030504020204" pitchFamily="34" charset="0"/>
                <a:ea typeface="Times New Roman"/>
                <a:cs typeface="Lucida Sans Unicode" panose="020B0602030504020204" pitchFamily="34" charset="0"/>
              </a:rPr>
              <a:t> (2012). </a:t>
            </a:r>
            <a:r>
              <a:rPr lang="en-US" sz="1200" b="1" dirty="0">
                <a:latin typeface="Lucida Sans Unicode" panose="020B0602030504020204" pitchFamily="34" charset="0"/>
                <a:ea typeface="Times New Roman"/>
                <a:cs typeface="Lucida Sans Unicode" panose="020B0602030504020204" pitchFamily="34" charset="0"/>
              </a:rPr>
              <a:t>45</a:t>
            </a:r>
            <a:r>
              <a:rPr lang="en-US" sz="1200" dirty="0">
                <a:latin typeface="Lucida Sans Unicode" panose="020B0602030504020204" pitchFamily="34" charset="0"/>
                <a:ea typeface="Times New Roman"/>
                <a:cs typeface="Lucida Sans Unicode" panose="020B0602030504020204" pitchFamily="34" charset="0"/>
              </a:rPr>
              <a:t>, </a:t>
            </a:r>
            <a:r>
              <a:rPr lang="en-US" sz="1200" dirty="0" smtClean="0">
                <a:latin typeface="Lucida Sans Unicode" panose="020B0602030504020204" pitchFamily="34" charset="0"/>
                <a:ea typeface="Times New Roman"/>
                <a:cs typeface="Lucida Sans Unicode" panose="020B0602030504020204" pitchFamily="34" charset="0"/>
              </a:rPr>
              <a:t>1208-1218</a:t>
            </a:r>
          </a:p>
          <a:p>
            <a:pPr eaLnBrk="1" hangingPunct="1">
              <a:spcBef>
                <a:spcPct val="0"/>
              </a:spcBef>
              <a:buFont typeface="Optima" pitchFamily="34" charset="0"/>
              <a:buNone/>
            </a:pPr>
            <a:endParaRPr lang="en-US" sz="1200" dirty="0" smtClean="0">
              <a:latin typeface="Lucida Sans Unicode" panose="020B0602030504020204" pitchFamily="34" charset="0"/>
              <a:ea typeface="Times New Roman"/>
              <a:cs typeface="Lucida Sans Unicode" panose="020B0602030504020204" pitchFamily="34" charset="0"/>
            </a:endParaRPr>
          </a:p>
          <a:p>
            <a:pPr eaLnBrk="1" hangingPunct="1">
              <a:spcBef>
                <a:spcPct val="0"/>
              </a:spcBef>
              <a:buFont typeface="Optima" pitchFamily="34" charset="0"/>
              <a:buNone/>
            </a:pPr>
            <a:r>
              <a:rPr lang="en-GB" altLang="en-US" sz="1200" b="1" dirty="0" smtClean="0">
                <a:solidFill>
                  <a:srgbClr val="800000"/>
                </a:solidFill>
                <a:latin typeface="Lucida Sans Unicode" panose="020B0602030504020204" pitchFamily="34" charset="0"/>
                <a:ea typeface="DejaVu Sans" pitchFamily="34" charset="0"/>
                <a:cs typeface="Lucida Sans Unicode" panose="020B0602030504020204" pitchFamily="34" charset="0"/>
              </a:rPr>
              <a:t>  </a:t>
            </a:r>
            <a:r>
              <a:rPr lang="en-GB" altLang="en-US" sz="1200" dirty="0" smtClean="0">
                <a:solidFill>
                  <a:schemeClr val="tx1"/>
                </a:solidFill>
                <a:latin typeface="Lucida Sans Unicode" panose="020B0602030504020204" pitchFamily="34" charset="0"/>
                <a:ea typeface="DejaVu Sans" pitchFamily="34" charset="0"/>
                <a:cs typeface="Lucida Sans Unicode" panose="020B0602030504020204" pitchFamily="34" charset="0"/>
              </a:rPr>
              <a:t>A </a:t>
            </a:r>
            <a:r>
              <a:rPr lang="en-GB" altLang="en-US" sz="1200" dirty="0">
                <a:solidFill>
                  <a:schemeClr val="tx1"/>
                </a:solidFill>
                <a:latin typeface="Lucida Sans Unicode" panose="020B0602030504020204" pitchFamily="34" charset="0"/>
                <a:ea typeface="DejaVu Sans" pitchFamily="34" charset="0"/>
                <a:cs typeface="Lucida Sans Unicode" panose="020B0602030504020204" pitchFamily="34" charset="0"/>
              </a:rPr>
              <a:t>methodology is presented for extracting the thickness and length of plate-like precipitates from </a:t>
            </a:r>
            <a:endParaRPr lang="en-GB" altLang="en-US" sz="1200" dirty="0" smtClean="0">
              <a:solidFill>
                <a:schemeClr val="tx1"/>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r>
              <a:rPr lang="en-GB" altLang="en-US" sz="1200" dirty="0">
                <a:solidFill>
                  <a:schemeClr val="tx1"/>
                </a:solidFill>
                <a:latin typeface="Lucida Sans Unicode" panose="020B0602030504020204" pitchFamily="34" charset="0"/>
                <a:ea typeface="DejaVu Sans" pitchFamily="34" charset="0"/>
                <a:cs typeface="Lucida Sans Unicode" panose="020B0602030504020204" pitchFamily="34" charset="0"/>
              </a:rPr>
              <a:t> </a:t>
            </a:r>
            <a:r>
              <a:rPr lang="en-GB" altLang="en-US" sz="1200" dirty="0" smtClean="0">
                <a:solidFill>
                  <a:schemeClr val="tx1"/>
                </a:solidFill>
                <a:latin typeface="Lucida Sans Unicode" panose="020B0602030504020204" pitchFamily="34" charset="0"/>
                <a:ea typeface="DejaVu Sans" pitchFamily="34" charset="0"/>
                <a:cs typeface="Lucida Sans Unicode" panose="020B0602030504020204" pitchFamily="34" charset="0"/>
              </a:rPr>
              <a:t> streaking  that </a:t>
            </a:r>
            <a:r>
              <a:rPr lang="en-GB" altLang="en-US" sz="1200" dirty="0">
                <a:solidFill>
                  <a:schemeClr val="tx1"/>
                </a:solidFill>
                <a:latin typeface="Lucida Sans Unicode" panose="020B0602030504020204" pitchFamily="34" charset="0"/>
                <a:ea typeface="DejaVu Sans" pitchFamily="34" charset="0"/>
                <a:cs typeface="Lucida Sans Unicode" panose="020B0602030504020204" pitchFamily="34" charset="0"/>
              </a:rPr>
              <a:t>appears in the small-angle scattering pattern of moderately textured polycrystalline samples.</a:t>
            </a:r>
          </a:p>
          <a:p>
            <a:pPr eaLnBrk="1" hangingPunct="1">
              <a:spcBef>
                <a:spcPct val="0"/>
              </a:spcBef>
              <a:buFont typeface="Optima" pitchFamily="34" charset="0"/>
              <a:buNone/>
            </a:pPr>
            <a:endParaRPr lang="en-GB" altLang="en-US" sz="1200" b="1" dirty="0" smtClean="0">
              <a:solidFill>
                <a:srgbClr val="800000"/>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200" b="1" dirty="0">
              <a:solidFill>
                <a:srgbClr val="800000"/>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100" b="1" dirty="0" smtClean="0">
              <a:solidFill>
                <a:srgbClr val="800000"/>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100" b="1" dirty="0" smtClean="0">
              <a:solidFill>
                <a:srgbClr val="800000"/>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100" b="1" dirty="0">
              <a:solidFill>
                <a:srgbClr val="800000"/>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100" b="1" dirty="0">
              <a:solidFill>
                <a:srgbClr val="800000"/>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100" b="1" dirty="0" smtClean="0">
              <a:solidFill>
                <a:srgbClr val="800000"/>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100" b="1" dirty="0">
              <a:solidFill>
                <a:srgbClr val="800000"/>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100" b="1" dirty="0" smtClean="0">
              <a:solidFill>
                <a:srgbClr val="800000"/>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100" b="1" dirty="0">
              <a:solidFill>
                <a:srgbClr val="800000"/>
              </a:solidFill>
              <a:latin typeface="Verdana"/>
              <a:ea typeface="DejaVu Sans" pitchFamily="34" charset="0"/>
              <a:cs typeface="Times New Roman"/>
            </a:endParaRPr>
          </a:p>
          <a:p>
            <a:pPr eaLnBrk="1" hangingPunct="1">
              <a:spcBef>
                <a:spcPct val="0"/>
              </a:spcBef>
              <a:buFont typeface="Optima" pitchFamily="34" charset="0"/>
              <a:buNone/>
            </a:pPr>
            <a:endParaRPr lang="en-GB" altLang="en-US" sz="1100" b="1" dirty="0">
              <a:solidFill>
                <a:srgbClr val="800000"/>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100" b="1" dirty="0" smtClean="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1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100" b="1" dirty="0" smtClean="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1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100" b="1" dirty="0" smtClean="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05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050" b="1" dirty="0" smtClean="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05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050" b="1" dirty="0" smtClean="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05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050" b="1" dirty="0" smtClean="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050" b="1" dirty="0">
              <a:solidFill>
                <a:srgbClr val="800000"/>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050" b="1" dirty="0" smtClean="0">
              <a:solidFill>
                <a:srgbClr val="800000"/>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05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050" b="1" dirty="0" smtClean="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05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r>
              <a:rPr lang="en-GB" altLang="en-US" sz="1050" b="1" dirty="0" smtClean="0">
                <a:solidFill>
                  <a:schemeClr val="bg2"/>
                </a:solidFill>
                <a:latin typeface="Lucida Sans Unicode" panose="020B0602030504020204" pitchFamily="34" charset="0"/>
                <a:ea typeface="DejaVu Sans" pitchFamily="34" charset="0"/>
                <a:cs typeface="Lucida Sans Unicode" panose="020B0602030504020204" pitchFamily="34" charset="0"/>
              </a:rPr>
              <a:t> </a:t>
            </a:r>
            <a:endParaRPr lang="en-GB" altLang="en-US" sz="105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p:txBody>
      </p:sp>
      <p:sp>
        <p:nvSpPr>
          <p:cNvPr id="8" name="Text Box 4"/>
          <p:cNvSpPr txBox="1">
            <a:spLocks noChangeArrowheads="1"/>
          </p:cNvSpPr>
          <p:nvPr/>
        </p:nvSpPr>
        <p:spPr bwMode="auto">
          <a:xfrm>
            <a:off x="1281386" y="6090485"/>
            <a:ext cx="5471864" cy="504056"/>
          </a:xfrm>
          <a:prstGeom prst="rect">
            <a:avLst/>
          </a:prstGeom>
          <a:solidFill>
            <a:srgbClr val="E6E6E6">
              <a:alpha val="85097"/>
            </a:srgbClr>
          </a:solidFill>
          <a:ln>
            <a:noFill/>
          </a:ln>
          <a:effectLst>
            <a:outerShdw dist="38184" dir="2700000" algn="ctr" rotWithShape="0">
              <a:srgbClr val="000000">
                <a:alpha val="40033"/>
              </a:srgbClr>
            </a:outerShdw>
          </a:effectLst>
          <a:extLs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a:spcBef>
                <a:spcPts val="1200"/>
              </a:spcBef>
              <a:buClrTx/>
              <a:buFontTx/>
              <a:buNone/>
            </a:pPr>
            <a:endParaRPr lang="en-US" altLang="en-US" sz="100" b="1" dirty="0" smtClean="0">
              <a:solidFill>
                <a:schemeClr val="tx1">
                  <a:lumMod val="50000"/>
                  <a:lumOff val="50000"/>
                </a:schemeClr>
              </a:solidFill>
              <a:latin typeface="Lucida Sans" panose="020B0602030504020204" pitchFamily="34" charset="0"/>
              <a:cs typeface="Times New Roman" pitchFamily="18" charset="0"/>
            </a:endParaRPr>
          </a:p>
          <a:p>
            <a:pPr>
              <a:spcBef>
                <a:spcPts val="400"/>
              </a:spcBef>
              <a:buClrTx/>
              <a:buFontTx/>
              <a:buNone/>
            </a:pPr>
            <a:r>
              <a:rPr lang="en-US" altLang="en-US" sz="1050" b="1" dirty="0" smtClean="0">
                <a:solidFill>
                  <a:schemeClr val="tx1">
                    <a:lumMod val="50000"/>
                    <a:lumOff val="50000"/>
                  </a:schemeClr>
                </a:solidFill>
                <a:latin typeface="Lucida Sans" panose="020B0602030504020204" pitchFamily="34" charset="0"/>
                <a:cs typeface="Times New Roman" pitchFamily="18" charset="0"/>
              </a:rPr>
              <a:t>XII </a:t>
            </a:r>
            <a:r>
              <a:rPr lang="en-US" altLang="en-US" sz="1050" b="1" dirty="0" err="1" smtClean="0">
                <a:solidFill>
                  <a:schemeClr val="tx1">
                    <a:lumMod val="50000"/>
                    <a:lumOff val="50000"/>
                  </a:schemeClr>
                </a:solidFill>
                <a:latin typeface="Lucida Sans" panose="020B0602030504020204" pitchFamily="34" charset="0"/>
                <a:cs typeface="Times New Roman" pitchFamily="18" charset="0"/>
              </a:rPr>
              <a:t>SoNS</a:t>
            </a:r>
            <a:r>
              <a:rPr lang="en-US" altLang="en-US" sz="1050" b="1" dirty="0" smtClean="0">
                <a:solidFill>
                  <a:schemeClr val="tx1">
                    <a:lumMod val="50000"/>
                    <a:lumOff val="50000"/>
                  </a:schemeClr>
                </a:solidFill>
                <a:latin typeface="Lucida Sans" panose="020B0602030504020204" pitchFamily="34" charset="0"/>
                <a:cs typeface="Times New Roman" pitchFamily="18" charset="0"/>
              </a:rPr>
              <a:t> School, April 30-May 9, 2014</a:t>
            </a:r>
          </a:p>
          <a:p>
            <a:pPr>
              <a:spcBef>
                <a:spcPts val="400"/>
              </a:spcBef>
              <a:buClrTx/>
              <a:buFontTx/>
              <a:buNone/>
            </a:pPr>
            <a:r>
              <a:rPr lang="en-US" altLang="en-US" sz="1050" b="1" dirty="0" err="1" smtClean="0">
                <a:solidFill>
                  <a:schemeClr val="tx1">
                    <a:lumMod val="50000"/>
                    <a:lumOff val="50000"/>
                  </a:schemeClr>
                </a:solidFill>
                <a:latin typeface="Lucida Sans" panose="020B0602030504020204" pitchFamily="34" charset="0"/>
                <a:cs typeface="Times New Roman" pitchFamily="18" charset="0"/>
              </a:rPr>
              <a:t>Erice</a:t>
            </a:r>
            <a:r>
              <a:rPr lang="en-US" altLang="en-US" sz="1050" b="1" dirty="0" smtClean="0">
                <a:solidFill>
                  <a:schemeClr val="tx1">
                    <a:lumMod val="50000"/>
                    <a:lumOff val="50000"/>
                  </a:schemeClr>
                </a:solidFill>
                <a:latin typeface="Lucida Sans" panose="020B0602030504020204" pitchFamily="34" charset="0"/>
                <a:cs typeface="Times New Roman" pitchFamily="18" charset="0"/>
              </a:rPr>
              <a:t>, Italy </a:t>
            </a:r>
            <a:endParaRPr lang="en-US" altLang="en-US" sz="1050" b="1" dirty="0">
              <a:solidFill>
                <a:schemeClr val="tx1">
                  <a:lumMod val="50000"/>
                  <a:lumOff val="50000"/>
                </a:schemeClr>
              </a:solidFill>
              <a:latin typeface="Lucida Sans" panose="020B0602030504020204" pitchFamily="34" charset="0"/>
              <a:cs typeface="Times New Roman" pitchFamily="18" charset="0"/>
            </a:endParaRPr>
          </a:p>
        </p:txBody>
      </p:sp>
      <p:pic>
        <p:nvPicPr>
          <p:cNvPr id="9"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7513" y="5186363"/>
            <a:ext cx="5715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407506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8" name="Text Box 1"/>
          <p:cNvSpPr txBox="1">
            <a:spLocks noChangeArrowheads="1"/>
          </p:cNvSpPr>
          <p:nvPr/>
        </p:nvSpPr>
        <p:spPr bwMode="auto">
          <a:xfrm>
            <a:off x="1177805" y="260648"/>
            <a:ext cx="7681912"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eaLnBrk="1" hangingPunct="1">
              <a:spcBef>
                <a:spcPct val="0"/>
              </a:spcBef>
              <a:buFont typeface="Optima" pitchFamily="34" charset="0"/>
              <a:buNone/>
            </a:pPr>
            <a:r>
              <a:rPr lang="en-GB" altLang="en-US" sz="1600" b="1" dirty="0" smtClean="0">
                <a:solidFill>
                  <a:schemeClr val="bg2"/>
                </a:solidFill>
                <a:latin typeface="Lucida Sans Unicode" panose="020B0602030504020204" pitchFamily="34" charset="0"/>
                <a:ea typeface="DejaVu Sans" pitchFamily="34" charset="0"/>
                <a:cs typeface="Lucida Sans Unicode" panose="020B0602030504020204" pitchFamily="34" charset="0"/>
              </a:rPr>
              <a:t>What’s new in Crystallography?</a:t>
            </a:r>
          </a:p>
          <a:p>
            <a:pPr eaLnBrk="1" hangingPunct="1">
              <a:spcBef>
                <a:spcPct val="0"/>
              </a:spcBef>
              <a:buFont typeface="Optima" pitchFamily="34" charset="0"/>
              <a:buNone/>
            </a:pPr>
            <a:endParaRPr lang="en-GB" altLang="en-US" sz="12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r>
              <a:rPr lang="en-GB" altLang="en-US" sz="1200" b="1" dirty="0" smtClean="0">
                <a:solidFill>
                  <a:schemeClr val="bg2"/>
                </a:solidFill>
                <a:latin typeface="Lucida Sans Unicode" panose="020B0602030504020204" pitchFamily="34" charset="0"/>
                <a:ea typeface="DejaVu Sans" pitchFamily="34" charset="0"/>
                <a:cs typeface="Lucida Sans Unicode" panose="020B0602030504020204" pitchFamily="34" charset="0"/>
              </a:rPr>
              <a:t>Why not visit our website </a:t>
            </a:r>
            <a:r>
              <a:rPr lang="en-GB" altLang="en-US" sz="1200" b="1" dirty="0" smtClean="0">
                <a:solidFill>
                  <a:schemeClr val="tx1"/>
                </a:solidFill>
                <a:latin typeface="Lucida Sans Unicode" panose="020B0602030504020204" pitchFamily="34" charset="0"/>
                <a:ea typeface="DejaVu Sans" pitchFamily="34" charset="0"/>
                <a:cs typeface="Lucida Sans Unicode" panose="020B0602030504020204" pitchFamily="34" charset="0"/>
              </a:rPr>
              <a:t>iucr.org </a:t>
            </a:r>
            <a:r>
              <a:rPr lang="en-GB" altLang="en-US" sz="1200" b="1" dirty="0" smtClean="0">
                <a:solidFill>
                  <a:schemeClr val="bg2"/>
                </a:solidFill>
                <a:latin typeface="Lucida Sans Unicode" panose="020B0602030504020204" pitchFamily="34" charset="0"/>
                <a:ea typeface="DejaVu Sans" pitchFamily="34" charset="0"/>
                <a:cs typeface="Lucida Sans Unicode" panose="020B0602030504020204" pitchFamily="34" charset="0"/>
              </a:rPr>
              <a:t> to find out.</a:t>
            </a:r>
          </a:p>
        </p:txBody>
      </p:sp>
      <p:sp>
        <p:nvSpPr>
          <p:cNvPr id="11" name="Text Box 4"/>
          <p:cNvSpPr txBox="1">
            <a:spLocks noChangeArrowheads="1"/>
          </p:cNvSpPr>
          <p:nvPr/>
        </p:nvSpPr>
        <p:spPr bwMode="auto">
          <a:xfrm>
            <a:off x="1281386" y="6093296"/>
            <a:ext cx="5471864" cy="504056"/>
          </a:xfrm>
          <a:prstGeom prst="rect">
            <a:avLst/>
          </a:prstGeom>
          <a:solidFill>
            <a:srgbClr val="E6E6E6">
              <a:alpha val="85097"/>
            </a:srgbClr>
          </a:solidFill>
          <a:ln>
            <a:noFill/>
          </a:ln>
          <a:effectLst>
            <a:outerShdw dist="38184" dir="2700000" algn="ctr" rotWithShape="0">
              <a:srgbClr val="000000">
                <a:alpha val="40033"/>
              </a:srgbClr>
            </a:outerShdw>
          </a:effectLst>
          <a:extLs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a:spcBef>
                <a:spcPts val="1200"/>
              </a:spcBef>
              <a:buClrTx/>
              <a:buFontTx/>
              <a:buNone/>
            </a:pPr>
            <a:r>
              <a:rPr lang="en-GB" altLang="en-US" sz="1050" b="1" dirty="0" smtClean="0">
                <a:solidFill>
                  <a:schemeClr val="tx1">
                    <a:lumMod val="50000"/>
                    <a:lumOff val="50000"/>
                  </a:schemeClr>
                </a:solidFill>
                <a:latin typeface="Lucida Sans" panose="020B0602030504020204" pitchFamily="34" charset="0"/>
                <a:cs typeface="Times New Roman" pitchFamily="18" charset="0"/>
              </a:rPr>
              <a:t>XII </a:t>
            </a:r>
            <a:r>
              <a:rPr lang="en-GB" altLang="en-US" sz="1050" b="1" dirty="0" err="1" smtClean="0">
                <a:solidFill>
                  <a:schemeClr val="tx1">
                    <a:lumMod val="50000"/>
                    <a:lumOff val="50000"/>
                  </a:schemeClr>
                </a:solidFill>
                <a:latin typeface="Lucida Sans" panose="020B0602030504020204" pitchFamily="34" charset="0"/>
                <a:cs typeface="Times New Roman" pitchFamily="18" charset="0"/>
              </a:rPr>
              <a:t>SoNS</a:t>
            </a:r>
            <a:r>
              <a:rPr lang="en-GB" altLang="en-US" sz="1050" b="1" dirty="0" smtClean="0">
                <a:solidFill>
                  <a:schemeClr val="tx1">
                    <a:lumMod val="50000"/>
                    <a:lumOff val="50000"/>
                  </a:schemeClr>
                </a:solidFill>
                <a:latin typeface="Lucida Sans" panose="020B0602030504020204" pitchFamily="34" charset="0"/>
                <a:cs typeface="Times New Roman" pitchFamily="18" charset="0"/>
              </a:rPr>
              <a:t> School</a:t>
            </a:r>
            <a:r>
              <a:rPr lang="en-US" altLang="en-US" sz="1050" b="1" dirty="0" smtClean="0">
                <a:solidFill>
                  <a:schemeClr val="tx1">
                    <a:lumMod val="50000"/>
                    <a:lumOff val="50000"/>
                  </a:schemeClr>
                </a:solidFill>
                <a:latin typeface="Lucida Sans" panose="020B0602030504020204" pitchFamily="34" charset="0"/>
                <a:cs typeface="Times New Roman" pitchFamily="18" charset="0"/>
              </a:rPr>
              <a:t>, April 30 – May 9, 2014</a:t>
            </a:r>
          </a:p>
          <a:p>
            <a:pPr>
              <a:spcBef>
                <a:spcPts val="1200"/>
              </a:spcBef>
              <a:buClrTx/>
              <a:buFontTx/>
              <a:buNone/>
            </a:pPr>
            <a:r>
              <a:rPr lang="en-US" altLang="en-US" sz="1050" b="1" dirty="0" err="1" smtClean="0">
                <a:solidFill>
                  <a:schemeClr val="tx1">
                    <a:lumMod val="50000"/>
                    <a:lumOff val="50000"/>
                  </a:schemeClr>
                </a:solidFill>
                <a:latin typeface="Lucida Sans" panose="020B0602030504020204" pitchFamily="34" charset="0"/>
                <a:cs typeface="Times New Roman" pitchFamily="18" charset="0"/>
              </a:rPr>
              <a:t>Erice</a:t>
            </a:r>
            <a:r>
              <a:rPr lang="en-US" altLang="en-US" sz="1050" b="1" dirty="0" smtClean="0">
                <a:solidFill>
                  <a:schemeClr val="tx1">
                    <a:lumMod val="50000"/>
                    <a:lumOff val="50000"/>
                  </a:schemeClr>
                </a:solidFill>
                <a:latin typeface="Lucida Sans" panose="020B0602030504020204" pitchFamily="34" charset="0"/>
                <a:cs typeface="Times New Roman" pitchFamily="18" charset="0"/>
              </a:rPr>
              <a:t>, Italy </a:t>
            </a:r>
            <a:endParaRPr lang="en-GB" altLang="en-US" sz="1050" b="1" dirty="0" smtClean="0">
              <a:solidFill>
                <a:schemeClr val="tx1">
                  <a:lumMod val="50000"/>
                  <a:lumOff val="50000"/>
                </a:schemeClr>
              </a:solidFill>
              <a:latin typeface="Lucida Sans" panose="020B0602030504020204" pitchFamily="34" charset="0"/>
              <a:cs typeface="Times New Roman" pitchFamily="18" charset="0"/>
            </a:endParaRPr>
          </a:p>
        </p:txBody>
      </p:sp>
      <p:sp>
        <p:nvSpPr>
          <p:cNvPr id="3" name="Rectangle 2"/>
          <p:cNvSpPr/>
          <p:nvPr/>
        </p:nvSpPr>
        <p:spPr>
          <a:xfrm>
            <a:off x="8056008" y="3861048"/>
            <a:ext cx="269625" cy="461665"/>
          </a:xfrm>
          <a:prstGeom prst="rect">
            <a:avLst/>
          </a:prstGeom>
          <a:solidFill>
            <a:schemeClr val="bg1"/>
          </a:solidFill>
        </p:spPr>
        <p:txBody>
          <a:bodyPr wrap="none">
            <a:spAutoFit/>
          </a:bodyPr>
          <a:lstStyle/>
          <a:p>
            <a:pPr algn="ctr"/>
            <a:r>
              <a:rPr lang="en-US" dirty="0" smtClean="0"/>
              <a:t>/</a:t>
            </a:r>
            <a:endParaRPr lang="en-US" dirty="0"/>
          </a:p>
        </p:txBody>
      </p:sp>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9778" y="625072"/>
            <a:ext cx="4197197" cy="26260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281386" y="1014756"/>
            <a:ext cx="3125366" cy="923330"/>
          </a:xfrm>
          <a:prstGeom prst="rect">
            <a:avLst/>
          </a:prstGeom>
        </p:spPr>
        <p:txBody>
          <a:bodyPr wrap="square">
            <a:spAutoFit/>
          </a:bodyPr>
          <a:lstStyle/>
          <a:p>
            <a:r>
              <a:rPr lang="en-GB" sz="1200" dirty="0" smtClean="0">
                <a:solidFill>
                  <a:srgbClr val="000000"/>
                </a:solidFill>
                <a:latin typeface="Lucida Sans Unicode" panose="020B0602030504020204" pitchFamily="34" charset="0"/>
                <a:cs typeface="Lucida Sans Unicode" panose="020B0602030504020204" pitchFamily="34" charset="0"/>
              </a:rPr>
              <a:t>Now Featuring </a:t>
            </a:r>
            <a:r>
              <a:rPr lang="en-GB" sz="1400" b="1" dirty="0" smtClean="0">
                <a:solidFill>
                  <a:srgbClr val="000000"/>
                </a:solidFill>
                <a:latin typeface="Lucida Sans Unicode" panose="020B0602030504020204" pitchFamily="34" charset="0"/>
                <a:cs typeface="Lucida Sans Unicode" panose="020B0602030504020204" pitchFamily="34" charset="0"/>
              </a:rPr>
              <a:t>news</a:t>
            </a:r>
            <a:r>
              <a:rPr lang="en-GB" sz="1200" dirty="0" smtClean="0">
                <a:solidFill>
                  <a:srgbClr val="000000"/>
                </a:solidFill>
                <a:latin typeface="Lucida Sans Unicode" panose="020B0602030504020204" pitchFamily="34" charset="0"/>
                <a:cs typeface="Lucida Sans Unicode" panose="020B0602030504020204" pitchFamily="34" charset="0"/>
              </a:rPr>
              <a:t> and </a:t>
            </a:r>
            <a:r>
              <a:rPr lang="en-GB" sz="1400" b="1" dirty="0" smtClean="0">
                <a:solidFill>
                  <a:srgbClr val="000000"/>
                </a:solidFill>
                <a:latin typeface="Lucida Sans Unicode" panose="020B0602030504020204" pitchFamily="34" charset="0"/>
                <a:cs typeface="Lucida Sans Unicode" panose="020B0602030504020204" pitchFamily="34" charset="0"/>
              </a:rPr>
              <a:t>commentaries</a:t>
            </a:r>
            <a:r>
              <a:rPr lang="en-GB" sz="1200" dirty="0" smtClean="0">
                <a:solidFill>
                  <a:srgbClr val="000000"/>
                </a:solidFill>
                <a:latin typeface="Lucida Sans Unicode" panose="020B0602030504020204" pitchFamily="34" charset="0"/>
                <a:cs typeface="Lucida Sans Unicode" panose="020B0602030504020204" pitchFamily="34" charset="0"/>
              </a:rPr>
              <a:t> on the </a:t>
            </a:r>
            <a:r>
              <a:rPr lang="en-GB" sz="1400" b="1" dirty="0" smtClean="0">
                <a:solidFill>
                  <a:srgbClr val="000000"/>
                </a:solidFill>
                <a:latin typeface="Lucida Sans Unicode" panose="020B0602030504020204" pitchFamily="34" charset="0"/>
                <a:cs typeface="Lucida Sans Unicode" panose="020B0602030504020204" pitchFamily="34" charset="0"/>
              </a:rPr>
              <a:t>latest research </a:t>
            </a:r>
            <a:r>
              <a:rPr lang="en-GB" sz="1200" dirty="0" smtClean="0">
                <a:solidFill>
                  <a:srgbClr val="000000"/>
                </a:solidFill>
                <a:latin typeface="Lucida Sans Unicode" panose="020B0602030504020204" pitchFamily="34" charset="0"/>
                <a:cs typeface="Lucida Sans Unicode" panose="020B0602030504020204" pitchFamily="34" charset="0"/>
              </a:rPr>
              <a:t>news in the field of crystallography and related disciplines</a:t>
            </a:r>
            <a:endParaRPr lang="en-US" sz="1200" dirty="0"/>
          </a:p>
        </p:txBody>
      </p:sp>
      <p:sp>
        <p:nvSpPr>
          <p:cNvPr id="6" name="Rectangle 5"/>
          <p:cNvSpPr/>
          <p:nvPr/>
        </p:nvSpPr>
        <p:spPr>
          <a:xfrm>
            <a:off x="6033914" y="4302125"/>
            <a:ext cx="2405286" cy="954107"/>
          </a:xfrm>
          <a:prstGeom prst="rect">
            <a:avLst/>
          </a:prstGeom>
        </p:spPr>
        <p:txBody>
          <a:bodyPr wrap="square">
            <a:spAutoFit/>
          </a:bodyPr>
          <a:lstStyle/>
          <a:p>
            <a:r>
              <a:rPr lang="en-GB" sz="1200" dirty="0" smtClean="0">
                <a:solidFill>
                  <a:srgbClr val="000000"/>
                </a:solidFill>
                <a:latin typeface="Lucida Sans Unicode" panose="020B0602030504020204" pitchFamily="34" charset="0"/>
                <a:cs typeface="Lucida Sans Unicode" panose="020B0602030504020204" pitchFamily="34" charset="0"/>
              </a:rPr>
              <a:t>Coming soon: </a:t>
            </a:r>
            <a:r>
              <a:rPr lang="en-GB" sz="1400" b="1" dirty="0" smtClean="0">
                <a:solidFill>
                  <a:srgbClr val="000000"/>
                </a:solidFill>
                <a:latin typeface="Lucida Sans Unicode" panose="020B0602030504020204" pitchFamily="34" charset="0"/>
                <a:cs typeface="Lucida Sans Unicode" panose="020B0602030504020204" pitchFamily="34" charset="0"/>
              </a:rPr>
              <a:t>New and refreshed</a:t>
            </a:r>
            <a:r>
              <a:rPr lang="en-GB" sz="1200" dirty="0" smtClean="0">
                <a:solidFill>
                  <a:srgbClr val="000000"/>
                </a:solidFill>
                <a:latin typeface="Lucida Sans Unicode" panose="020B0602030504020204" pitchFamily="34" charset="0"/>
                <a:cs typeface="Lucida Sans Unicode" panose="020B0602030504020204" pitchFamily="34" charset="0"/>
              </a:rPr>
              <a:t> </a:t>
            </a:r>
            <a:r>
              <a:rPr lang="en-GB" sz="1400" b="1" dirty="0" smtClean="0">
                <a:solidFill>
                  <a:srgbClr val="000000"/>
                </a:solidFill>
                <a:latin typeface="Lucida Sans Unicode" panose="020B0602030504020204" pitchFamily="34" charset="0"/>
                <a:cs typeface="Lucida Sans Unicode" panose="020B0602030504020204" pitchFamily="34" charset="0"/>
              </a:rPr>
              <a:t>events</a:t>
            </a:r>
            <a:r>
              <a:rPr lang="en-GB" sz="1200" dirty="0" smtClean="0">
                <a:solidFill>
                  <a:srgbClr val="000000"/>
                </a:solidFill>
                <a:latin typeface="Lucida Sans Unicode" panose="020B0602030504020204" pitchFamily="34" charset="0"/>
                <a:cs typeface="Lucida Sans Unicode" panose="020B0602030504020204" pitchFamily="34" charset="0"/>
              </a:rPr>
              <a:t> </a:t>
            </a:r>
            <a:r>
              <a:rPr lang="en-GB" sz="1400" b="1" dirty="0" smtClean="0">
                <a:solidFill>
                  <a:srgbClr val="000000"/>
                </a:solidFill>
                <a:latin typeface="Lucida Sans Unicode" panose="020B0602030504020204" pitchFamily="34" charset="0"/>
                <a:cs typeface="Lucida Sans Unicode" panose="020B0602030504020204" pitchFamily="34" charset="0"/>
              </a:rPr>
              <a:t>page</a:t>
            </a:r>
            <a:r>
              <a:rPr lang="en-GB" sz="1200" dirty="0" smtClean="0">
                <a:solidFill>
                  <a:srgbClr val="000000"/>
                </a:solidFill>
                <a:latin typeface="Lucida Sans Unicode" panose="020B0602030504020204" pitchFamily="34" charset="0"/>
                <a:cs typeface="Lucida Sans Unicode" panose="020B0602030504020204" pitchFamily="34" charset="0"/>
              </a:rPr>
              <a:t> where you can </a:t>
            </a:r>
            <a:r>
              <a:rPr lang="en-GB" sz="1400" b="1" dirty="0" smtClean="0">
                <a:solidFill>
                  <a:srgbClr val="000000"/>
                </a:solidFill>
                <a:latin typeface="Lucida Sans Unicode" panose="020B0602030504020204" pitchFamily="34" charset="0"/>
                <a:cs typeface="Lucida Sans Unicode" panose="020B0602030504020204" pitchFamily="34" charset="0"/>
              </a:rPr>
              <a:t>add your own meetings</a:t>
            </a:r>
            <a:endParaRPr lang="en-US" sz="1400" b="1" dirty="0"/>
          </a:p>
        </p:txBody>
      </p:sp>
      <p:sp>
        <p:nvSpPr>
          <p:cNvPr id="7" name="Rectangle 6"/>
          <p:cNvSpPr/>
          <p:nvPr/>
        </p:nvSpPr>
        <p:spPr>
          <a:xfrm>
            <a:off x="3153594" y="2986605"/>
            <a:ext cx="282450" cy="461665"/>
          </a:xfrm>
          <a:prstGeom prst="rect">
            <a:avLst/>
          </a:prstGeom>
        </p:spPr>
        <p:txBody>
          <a:bodyPr wrap="none">
            <a:spAutoFit/>
          </a:bodyPr>
          <a:lstStyle/>
          <a:p>
            <a:r>
              <a:rPr lang="en-GB" dirty="0" smtClean="0">
                <a:solidFill>
                  <a:srgbClr val="000000"/>
                </a:solidFill>
                <a:latin typeface="Lucida Sans Unicode" panose="020B0602030504020204" pitchFamily="34" charset="0"/>
                <a:cs typeface="Lucida Sans Unicode" panose="020B0602030504020204" pitchFamily="34" charset="0"/>
              </a:rPr>
              <a:t> </a:t>
            </a:r>
            <a:endParaRPr lang="en-US" sz="1200" dirty="0"/>
          </a:p>
        </p:txBody>
      </p:sp>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87402" y="3448270"/>
            <a:ext cx="4430488" cy="25010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1269367" y="2276872"/>
            <a:ext cx="3036355" cy="523220"/>
          </a:xfrm>
          <a:prstGeom prst="rect">
            <a:avLst/>
          </a:prstGeom>
        </p:spPr>
        <p:txBody>
          <a:bodyPr wrap="square">
            <a:spAutoFit/>
          </a:bodyPr>
          <a:lstStyle/>
          <a:p>
            <a:r>
              <a:rPr lang="en-US" sz="1400" b="1" dirty="0" smtClean="0">
                <a:solidFill>
                  <a:schemeClr val="bg1">
                    <a:lumMod val="50000"/>
                  </a:schemeClr>
                </a:solidFill>
              </a:rPr>
              <a:t>Bookmark</a:t>
            </a:r>
          </a:p>
          <a:p>
            <a:r>
              <a:rPr lang="en-US" sz="1400" b="1" dirty="0" smtClean="0">
                <a:solidFill>
                  <a:schemeClr val="bg1">
                    <a:lumMod val="50000"/>
                  </a:schemeClr>
                </a:solidFill>
              </a:rPr>
              <a:t>http</a:t>
            </a:r>
            <a:r>
              <a:rPr lang="en-US" sz="1400" b="1" dirty="0">
                <a:solidFill>
                  <a:schemeClr val="bg1">
                    <a:lumMod val="50000"/>
                  </a:schemeClr>
                </a:solidFill>
              </a:rPr>
              <a:t>://www.iucr.org/news/whats-new</a:t>
            </a:r>
          </a:p>
        </p:txBody>
      </p:sp>
    </p:spTree>
    <p:extLst>
      <p:ext uri="{BB962C8B-B14F-4D97-AF65-F5344CB8AC3E}">
        <p14:creationId xmlns:p14="http://schemas.microsoft.com/office/powerpoint/2010/main" val="2548489556"/>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8" name="Text Box 1"/>
          <p:cNvSpPr txBox="1">
            <a:spLocks noChangeArrowheads="1"/>
          </p:cNvSpPr>
          <p:nvPr/>
        </p:nvSpPr>
        <p:spPr bwMode="auto">
          <a:xfrm>
            <a:off x="1160463" y="188913"/>
            <a:ext cx="7681912"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eaLnBrk="1" hangingPunct="1">
              <a:spcBef>
                <a:spcPct val="0"/>
              </a:spcBef>
              <a:buFont typeface="Optima" pitchFamily="34" charset="0"/>
              <a:buNone/>
            </a:pPr>
            <a:r>
              <a:rPr lang="en-GB" altLang="en-US" sz="1600" b="1" dirty="0" smtClean="0">
                <a:solidFill>
                  <a:schemeClr val="bg2"/>
                </a:solidFill>
                <a:latin typeface="Lucida Sans Unicode" panose="020B0602030504020204" pitchFamily="34" charset="0"/>
                <a:ea typeface="DejaVu Sans" pitchFamily="34" charset="0"/>
                <a:cs typeface="Lucida Sans Unicode" panose="020B0602030504020204" pitchFamily="34" charset="0"/>
              </a:rPr>
              <a:t>World Directory of Crystallographers</a:t>
            </a:r>
          </a:p>
          <a:p>
            <a:pPr eaLnBrk="1" hangingPunct="1">
              <a:spcBef>
                <a:spcPct val="0"/>
              </a:spcBef>
              <a:buFont typeface="Optima" pitchFamily="34" charset="0"/>
              <a:buNone/>
            </a:pPr>
            <a:r>
              <a:rPr lang="en-GB" altLang="en-US" sz="1100" dirty="0" smtClean="0">
                <a:solidFill>
                  <a:schemeClr val="bg2"/>
                </a:solidFill>
                <a:latin typeface="Lucida Sans Unicode" panose="020B0602030504020204" pitchFamily="34" charset="0"/>
                <a:ea typeface="DejaVu Sans" pitchFamily="34" charset="0"/>
                <a:cs typeface="Lucida Sans Unicode" panose="020B0602030504020204" pitchFamily="34" charset="0"/>
              </a:rPr>
              <a:t>Facilitating communication </a:t>
            </a:r>
            <a:r>
              <a:rPr lang="en-GB" altLang="en-US" sz="1100" dirty="0">
                <a:solidFill>
                  <a:schemeClr val="bg2"/>
                </a:solidFill>
                <a:latin typeface="Lucida Sans Unicode" panose="020B0602030504020204" pitchFamily="34" charset="0"/>
                <a:ea typeface="DejaVu Sans" pitchFamily="34" charset="0"/>
                <a:cs typeface="Lucida Sans Unicode" panose="020B0602030504020204" pitchFamily="34" charset="0"/>
              </a:rPr>
              <a:t>within the crystallographic </a:t>
            </a:r>
            <a:r>
              <a:rPr lang="en-GB" altLang="en-US" sz="1100" dirty="0" smtClean="0">
                <a:solidFill>
                  <a:schemeClr val="bg2"/>
                </a:solidFill>
                <a:latin typeface="Lucida Sans Unicode" panose="020B0602030504020204" pitchFamily="34" charset="0"/>
                <a:ea typeface="DejaVu Sans" pitchFamily="34" charset="0"/>
                <a:cs typeface="Lucida Sans Unicode" panose="020B0602030504020204" pitchFamily="34" charset="0"/>
              </a:rPr>
              <a:t>community</a:t>
            </a:r>
            <a:endParaRPr lang="en-GB" altLang="en-US" sz="1100" dirty="0">
              <a:solidFill>
                <a:schemeClr val="bg2"/>
              </a:solidFill>
              <a:latin typeface="Lucida Sans Unicode" panose="020B0602030504020204" pitchFamily="34" charset="0"/>
              <a:ea typeface="DejaVu Sans" pitchFamily="34" charset="0"/>
              <a:cs typeface="Lucida Sans Unicode" panose="020B0602030504020204" pitchFamily="34" charset="0"/>
            </a:endParaRPr>
          </a:p>
        </p:txBody>
      </p:sp>
      <p:sp>
        <p:nvSpPr>
          <p:cNvPr id="11" name="Text Box 4"/>
          <p:cNvSpPr txBox="1">
            <a:spLocks noChangeArrowheads="1"/>
          </p:cNvSpPr>
          <p:nvPr/>
        </p:nvSpPr>
        <p:spPr bwMode="auto">
          <a:xfrm>
            <a:off x="1281386" y="6093296"/>
            <a:ext cx="5471864" cy="504056"/>
          </a:xfrm>
          <a:prstGeom prst="rect">
            <a:avLst/>
          </a:prstGeom>
          <a:solidFill>
            <a:srgbClr val="E6E6E6">
              <a:alpha val="85097"/>
            </a:srgbClr>
          </a:solidFill>
          <a:ln>
            <a:noFill/>
          </a:ln>
          <a:effectLst>
            <a:outerShdw dist="38184" dir="2700000" algn="ctr" rotWithShape="0">
              <a:srgbClr val="000000">
                <a:alpha val="40033"/>
              </a:srgbClr>
            </a:outerShdw>
          </a:effectLst>
          <a:extLs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a:spcBef>
                <a:spcPts val="1200"/>
              </a:spcBef>
              <a:buClrTx/>
              <a:buFontTx/>
              <a:buNone/>
            </a:pPr>
            <a:r>
              <a:rPr lang="en-GB" altLang="en-US" sz="1050" b="1" dirty="0" smtClean="0">
                <a:solidFill>
                  <a:schemeClr val="tx1">
                    <a:lumMod val="50000"/>
                    <a:lumOff val="50000"/>
                  </a:schemeClr>
                </a:solidFill>
                <a:latin typeface="Lucida Sans" panose="020B0602030504020204" pitchFamily="34" charset="0"/>
                <a:cs typeface="Times New Roman" pitchFamily="18" charset="0"/>
              </a:rPr>
              <a:t>XII </a:t>
            </a:r>
            <a:r>
              <a:rPr lang="en-GB" altLang="en-US" sz="1050" b="1" dirty="0" err="1" smtClean="0">
                <a:solidFill>
                  <a:schemeClr val="tx1">
                    <a:lumMod val="50000"/>
                    <a:lumOff val="50000"/>
                  </a:schemeClr>
                </a:solidFill>
                <a:latin typeface="Lucida Sans" panose="020B0602030504020204" pitchFamily="34" charset="0"/>
                <a:cs typeface="Times New Roman" pitchFamily="18" charset="0"/>
              </a:rPr>
              <a:t>SoNS</a:t>
            </a:r>
            <a:r>
              <a:rPr lang="en-GB" altLang="en-US" sz="1050" b="1" dirty="0" smtClean="0">
                <a:solidFill>
                  <a:schemeClr val="tx1">
                    <a:lumMod val="50000"/>
                    <a:lumOff val="50000"/>
                  </a:schemeClr>
                </a:solidFill>
                <a:latin typeface="Lucida Sans" panose="020B0602030504020204" pitchFamily="34" charset="0"/>
                <a:cs typeface="Times New Roman" pitchFamily="18" charset="0"/>
              </a:rPr>
              <a:t> School</a:t>
            </a:r>
            <a:r>
              <a:rPr lang="en-US" altLang="en-US" sz="1050" b="1" dirty="0" smtClean="0">
                <a:solidFill>
                  <a:schemeClr val="tx1">
                    <a:lumMod val="50000"/>
                    <a:lumOff val="50000"/>
                  </a:schemeClr>
                </a:solidFill>
                <a:latin typeface="Lucida Sans" panose="020B0602030504020204" pitchFamily="34" charset="0"/>
                <a:cs typeface="Times New Roman" pitchFamily="18" charset="0"/>
              </a:rPr>
              <a:t>, April 30 – May 9, 2014</a:t>
            </a:r>
          </a:p>
          <a:p>
            <a:pPr>
              <a:spcBef>
                <a:spcPts val="1200"/>
              </a:spcBef>
              <a:buClrTx/>
              <a:buFontTx/>
              <a:buNone/>
            </a:pPr>
            <a:r>
              <a:rPr lang="en-US" altLang="en-US" sz="1050" b="1" dirty="0" err="1" smtClean="0">
                <a:solidFill>
                  <a:schemeClr val="tx1">
                    <a:lumMod val="50000"/>
                    <a:lumOff val="50000"/>
                  </a:schemeClr>
                </a:solidFill>
                <a:latin typeface="Lucida Sans" panose="020B0602030504020204" pitchFamily="34" charset="0"/>
                <a:cs typeface="Times New Roman" pitchFamily="18" charset="0"/>
              </a:rPr>
              <a:t>Erice</a:t>
            </a:r>
            <a:r>
              <a:rPr lang="en-US" altLang="en-US" sz="1050" b="1" dirty="0" smtClean="0">
                <a:solidFill>
                  <a:schemeClr val="tx1">
                    <a:lumMod val="50000"/>
                    <a:lumOff val="50000"/>
                  </a:schemeClr>
                </a:solidFill>
                <a:latin typeface="Lucida Sans" panose="020B0602030504020204" pitchFamily="34" charset="0"/>
                <a:cs typeface="Times New Roman" pitchFamily="18" charset="0"/>
              </a:rPr>
              <a:t>, Italy </a:t>
            </a:r>
            <a:endParaRPr lang="en-GB" altLang="en-US" sz="1050" b="1" dirty="0" smtClean="0">
              <a:solidFill>
                <a:schemeClr val="tx1">
                  <a:lumMod val="50000"/>
                  <a:lumOff val="50000"/>
                </a:schemeClr>
              </a:solidFill>
              <a:latin typeface="Lucida Sans" panose="020B0602030504020204" pitchFamily="34" charset="0"/>
              <a:cs typeface="Times New Roman" pitchFamily="18" charset="0"/>
            </a:endParaRPr>
          </a:p>
        </p:txBody>
      </p:sp>
      <p:sp>
        <p:nvSpPr>
          <p:cNvPr id="2" name="TextBox 1"/>
          <p:cNvSpPr txBox="1"/>
          <p:nvPr/>
        </p:nvSpPr>
        <p:spPr>
          <a:xfrm>
            <a:off x="1160463" y="692696"/>
            <a:ext cx="5449515" cy="5047536"/>
          </a:xfrm>
          <a:prstGeom prst="rect">
            <a:avLst/>
          </a:prstGeom>
          <a:noFill/>
        </p:spPr>
        <p:txBody>
          <a:bodyPr wrap="square" rtlCol="0">
            <a:spAutoFit/>
          </a:bodyPr>
          <a:lstStyle/>
          <a:p>
            <a:endParaRPr lang="en-GB" sz="1400" dirty="0" smtClean="0">
              <a:solidFill>
                <a:srgbClr val="000000"/>
              </a:solidFill>
              <a:latin typeface="Lucida Sans Unicode" panose="020B0602030504020204" pitchFamily="34" charset="0"/>
              <a:cs typeface="Lucida Sans Unicode" panose="020B0602030504020204" pitchFamily="34" charset="0"/>
            </a:endParaRPr>
          </a:p>
          <a:p>
            <a:r>
              <a:rPr lang="en-GB" sz="1400" dirty="0" smtClean="0">
                <a:solidFill>
                  <a:srgbClr val="000000"/>
                </a:solidFill>
                <a:latin typeface="Lucida Sans Unicode" panose="020B0602030504020204" pitchFamily="34" charset="0"/>
                <a:cs typeface="Lucida Sans Unicode" panose="020B0602030504020204" pitchFamily="34" charset="0"/>
              </a:rPr>
              <a:t>The first edition of the </a:t>
            </a:r>
            <a:r>
              <a:rPr lang="en-GB" sz="1400" b="1" dirty="0" smtClean="0">
                <a:solidFill>
                  <a:srgbClr val="000000"/>
                </a:solidFill>
                <a:latin typeface="Lucida Sans Unicode" panose="020B0602030504020204" pitchFamily="34" charset="0"/>
                <a:cs typeface="Lucida Sans Unicode" panose="020B0602030504020204" pitchFamily="34" charset="0"/>
              </a:rPr>
              <a:t>World Directory of Crystallographers</a:t>
            </a:r>
            <a:r>
              <a:rPr lang="en-GB" sz="1400" dirty="0" smtClean="0">
                <a:solidFill>
                  <a:srgbClr val="000000"/>
                </a:solidFill>
                <a:latin typeface="Lucida Sans Unicode" panose="020B0602030504020204" pitchFamily="34" charset="0"/>
                <a:cs typeface="Lucida Sans Unicode" panose="020B0602030504020204" pitchFamily="34" charset="0"/>
              </a:rPr>
              <a:t> was produced in 1957.</a:t>
            </a:r>
          </a:p>
          <a:p>
            <a:endParaRPr lang="en-GB" sz="1400" b="0" i="0" dirty="0">
              <a:solidFill>
                <a:srgbClr val="000000"/>
              </a:solidFill>
              <a:effectLst/>
              <a:latin typeface="Lucida Sans Unicode" panose="020B0602030504020204" pitchFamily="34" charset="0"/>
              <a:cs typeface="Lucida Sans Unicode" panose="020B0602030504020204" pitchFamily="34" charset="0"/>
            </a:endParaRPr>
          </a:p>
          <a:p>
            <a:r>
              <a:rPr lang="en-GB" sz="1400" dirty="0" smtClean="0">
                <a:solidFill>
                  <a:srgbClr val="000000"/>
                </a:solidFill>
                <a:latin typeface="Lucida Sans Unicode" panose="020B0602030504020204" pitchFamily="34" charset="0"/>
                <a:cs typeface="Lucida Sans Unicode" panose="020B0602030504020204" pitchFamily="34" charset="0"/>
              </a:rPr>
              <a:t>Since then it has continued to grow and is now available online for all researchers associated with </a:t>
            </a:r>
            <a:r>
              <a:rPr lang="en-GB" sz="1400" dirty="0">
                <a:solidFill>
                  <a:srgbClr val="000000"/>
                </a:solidFill>
                <a:latin typeface="Lucida Sans Unicode" panose="020B0602030504020204" pitchFamily="34" charset="0"/>
                <a:cs typeface="Lucida Sans Unicode" panose="020B0602030504020204" pitchFamily="34" charset="0"/>
              </a:rPr>
              <a:t>c</a:t>
            </a:r>
            <a:r>
              <a:rPr lang="en-GB" sz="1400" dirty="0" smtClean="0">
                <a:solidFill>
                  <a:srgbClr val="000000"/>
                </a:solidFill>
                <a:latin typeface="Lucida Sans Unicode" panose="020B0602030504020204" pitchFamily="34" charset="0"/>
                <a:cs typeface="Lucida Sans Unicode" panose="020B0602030504020204" pitchFamily="34" charset="0"/>
              </a:rPr>
              <a:t>rystallography, the database currently has </a:t>
            </a:r>
            <a:r>
              <a:rPr lang="en-GB" sz="1400" dirty="0" smtClean="0">
                <a:solidFill>
                  <a:srgbClr val="FF0000"/>
                </a:solidFill>
                <a:latin typeface="Lucida Sans Unicode" panose="020B0602030504020204" pitchFamily="34" charset="0"/>
                <a:cs typeface="Lucida Sans Unicode" panose="020B0602030504020204" pitchFamily="34" charset="0"/>
              </a:rPr>
              <a:t>20,000 entries</a:t>
            </a:r>
            <a:r>
              <a:rPr lang="en-GB" sz="1400" dirty="0" smtClean="0">
                <a:solidFill>
                  <a:srgbClr val="000000"/>
                </a:solidFill>
                <a:latin typeface="Lucida Sans Unicode" panose="020B0602030504020204" pitchFamily="34" charset="0"/>
                <a:cs typeface="Lucida Sans Unicode" panose="020B0602030504020204" pitchFamily="34" charset="0"/>
              </a:rPr>
              <a:t>.</a:t>
            </a:r>
          </a:p>
          <a:p>
            <a:endParaRPr lang="en-GB" sz="1400" b="0" i="0" dirty="0">
              <a:solidFill>
                <a:srgbClr val="000000"/>
              </a:solidFill>
              <a:effectLst/>
              <a:latin typeface="Lucida Sans Unicode" panose="020B0602030504020204" pitchFamily="34" charset="0"/>
              <a:cs typeface="Lucida Sans Unicode" panose="020B0602030504020204" pitchFamily="34" charset="0"/>
            </a:endParaRPr>
          </a:p>
          <a:p>
            <a:r>
              <a:rPr lang="en-GB" sz="1400" dirty="0" smtClean="0">
                <a:solidFill>
                  <a:srgbClr val="000000"/>
                </a:solidFill>
                <a:latin typeface="Lucida Sans Unicode" panose="020B0602030504020204" pitchFamily="34" charset="0"/>
                <a:cs typeface="Lucida Sans Unicode" panose="020B0602030504020204" pitchFamily="34" charset="0"/>
              </a:rPr>
              <a:t>To sign-up is free, and members of the directory have access to large network of scientists practising in similar and related fields of interest, tying together research topics, scientists and institutions in one easy to search database.</a:t>
            </a:r>
          </a:p>
          <a:p>
            <a:endParaRPr lang="en-GB" sz="1400" b="0" i="0" dirty="0">
              <a:solidFill>
                <a:srgbClr val="000000"/>
              </a:solidFill>
              <a:effectLst/>
              <a:latin typeface="Lucida Sans Unicode" panose="020B0602030504020204" pitchFamily="34" charset="0"/>
              <a:cs typeface="Lucida Sans Unicode" panose="020B0602030504020204" pitchFamily="34" charset="0"/>
            </a:endParaRPr>
          </a:p>
          <a:p>
            <a:r>
              <a:rPr lang="en-GB" sz="1400" dirty="0" smtClean="0">
                <a:solidFill>
                  <a:srgbClr val="FF0000"/>
                </a:solidFill>
                <a:latin typeface="Lucida Sans Unicode" panose="020B0602030504020204" pitchFamily="34" charset="0"/>
                <a:cs typeface="Lucida Sans Unicode" panose="020B0602030504020204" pitchFamily="34" charset="0"/>
              </a:rPr>
              <a:t>Ideal if you are looking for collaborators </a:t>
            </a:r>
            <a:r>
              <a:rPr lang="en-GB" sz="1400" dirty="0" smtClean="0">
                <a:solidFill>
                  <a:srgbClr val="000000"/>
                </a:solidFill>
                <a:latin typeface="Lucida Sans Unicode" panose="020B0602030504020204" pitchFamily="34" charset="0"/>
                <a:cs typeface="Lucida Sans Unicode" panose="020B0602030504020204" pitchFamily="34" charset="0"/>
              </a:rPr>
              <a:t>in other laboratories around the world or trying to find researchers with a general or detailed research background.</a:t>
            </a:r>
          </a:p>
          <a:p>
            <a:endParaRPr lang="en-GB" sz="1400" b="0" i="0" dirty="0">
              <a:solidFill>
                <a:srgbClr val="000000"/>
              </a:solidFill>
              <a:effectLst/>
              <a:latin typeface="Lucida Sans Unicode" panose="020B0602030504020204" pitchFamily="34" charset="0"/>
              <a:cs typeface="Lucida Sans Unicode" panose="020B0602030504020204" pitchFamily="34" charset="0"/>
            </a:endParaRPr>
          </a:p>
          <a:p>
            <a:r>
              <a:rPr lang="en-GB" sz="1400" dirty="0" smtClean="0">
                <a:solidFill>
                  <a:srgbClr val="000000"/>
                </a:solidFill>
                <a:latin typeface="Lucida Sans Unicode" panose="020B0602030504020204" pitchFamily="34" charset="0"/>
                <a:cs typeface="Lucida Sans Unicode" panose="020B0602030504020204" pitchFamily="34" charset="0"/>
              </a:rPr>
              <a:t>The database allows you to </a:t>
            </a:r>
            <a:r>
              <a:rPr lang="en-GB" sz="1400" dirty="0" smtClean="0">
                <a:solidFill>
                  <a:srgbClr val="FF0000"/>
                </a:solidFill>
                <a:latin typeface="Lucida Sans Unicode" panose="020B0602030504020204" pitchFamily="34" charset="0"/>
                <a:cs typeface="Lucida Sans Unicode" panose="020B0602030504020204" pitchFamily="34" charset="0"/>
              </a:rPr>
              <a:t>create your own unique profile</a:t>
            </a:r>
            <a:r>
              <a:rPr lang="en-GB" sz="1400" dirty="0" smtClean="0">
                <a:solidFill>
                  <a:srgbClr val="000000"/>
                </a:solidFill>
                <a:latin typeface="Lucida Sans Unicode" panose="020B0602030504020204" pitchFamily="34" charset="0"/>
                <a:cs typeface="Lucida Sans Unicode" panose="020B0602030504020204" pitchFamily="34" charset="0"/>
              </a:rPr>
              <a:t>, add your photo, research interests and papers published. </a:t>
            </a:r>
          </a:p>
          <a:p>
            <a:endParaRPr lang="en-GB" sz="1400" b="0" i="0" dirty="0">
              <a:solidFill>
                <a:srgbClr val="000000"/>
              </a:solidFill>
              <a:effectLst/>
              <a:latin typeface="Lucida Sans Unicode" panose="020B0602030504020204" pitchFamily="34" charset="0"/>
              <a:cs typeface="Lucida Sans Unicode" panose="020B0602030504020204" pitchFamily="34" charset="0"/>
            </a:endParaRPr>
          </a:p>
          <a:p>
            <a:r>
              <a:rPr lang="en-GB" sz="1400" dirty="0" smtClean="0">
                <a:solidFill>
                  <a:srgbClr val="000000"/>
                </a:solidFill>
                <a:latin typeface="Lucida Sans Unicode" panose="020B0602030504020204" pitchFamily="34" charset="0"/>
                <a:cs typeface="Lucida Sans Unicode" panose="020B0602030504020204" pitchFamily="34" charset="0"/>
              </a:rPr>
              <a:t>Manage subscriptions to journal e-alerts and the IUCr Newsletter from your profile, as well as enjoying the special offers on publications and services from time to time.</a:t>
            </a:r>
            <a:endParaRPr lang="en-US" sz="1400" b="0" i="0" dirty="0">
              <a:solidFill>
                <a:srgbClr val="000000"/>
              </a:solidFill>
              <a:effectLst/>
              <a:latin typeface="Lucida Sans Unicode" panose="020B0602030504020204" pitchFamily="34" charset="0"/>
              <a:cs typeface="Lucida Sans Unicode" panose="020B0602030504020204" pitchFamily="34" charset="0"/>
            </a:endParaRPr>
          </a:p>
        </p:txBody>
      </p:sp>
      <p:sp>
        <p:nvSpPr>
          <p:cNvPr id="3" name="Rectangle 2"/>
          <p:cNvSpPr/>
          <p:nvPr/>
        </p:nvSpPr>
        <p:spPr>
          <a:xfrm>
            <a:off x="8056008" y="3861048"/>
            <a:ext cx="269625" cy="461665"/>
          </a:xfrm>
          <a:prstGeom prst="rect">
            <a:avLst/>
          </a:prstGeom>
          <a:solidFill>
            <a:schemeClr val="bg1"/>
          </a:solidFill>
        </p:spPr>
        <p:txBody>
          <a:bodyPr wrap="none">
            <a:spAutoFit/>
          </a:bodyPr>
          <a:lstStyle/>
          <a:p>
            <a:pPr algn="ctr"/>
            <a:r>
              <a:rPr lang="en-US" dirty="0" smtClean="0"/>
              <a:t>/</a:t>
            </a:r>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67218" y="1124743"/>
            <a:ext cx="2869463" cy="2088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67218" y="3645024"/>
            <a:ext cx="2898711" cy="18722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6694737" y="3324185"/>
            <a:ext cx="2643672" cy="276999"/>
          </a:xfrm>
          <a:prstGeom prst="rect">
            <a:avLst/>
          </a:prstGeom>
        </p:spPr>
        <p:txBody>
          <a:bodyPr wrap="none">
            <a:spAutoFit/>
          </a:bodyPr>
          <a:lstStyle/>
          <a:p>
            <a:r>
              <a:rPr lang="en-US" sz="1200" dirty="0">
                <a:solidFill>
                  <a:schemeClr val="tx1"/>
                </a:solidFill>
                <a:latin typeface="Lucida Sans Unicode" panose="020B0602030504020204" pitchFamily="34" charset="0"/>
                <a:cs typeface="Lucida Sans Unicode" panose="020B0602030504020204" pitchFamily="34" charset="0"/>
              </a:rPr>
              <a:t>http://www.iucr.org/people/wdc</a:t>
            </a:r>
          </a:p>
        </p:txBody>
      </p:sp>
    </p:spTree>
    <p:extLst>
      <p:ext uri="{BB962C8B-B14F-4D97-AF65-F5344CB8AC3E}">
        <p14:creationId xmlns:p14="http://schemas.microsoft.com/office/powerpoint/2010/main" val="812981813"/>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2196" y="865178"/>
            <a:ext cx="7311804" cy="4704853"/>
          </a:xfrm>
          <a:prstGeom prst="rect">
            <a:avLst/>
          </a:prstGeom>
        </p:spPr>
      </p:pic>
      <p:sp>
        <p:nvSpPr>
          <p:cNvPr id="3" name="TextBox 2"/>
          <p:cNvSpPr txBox="1"/>
          <p:nvPr/>
        </p:nvSpPr>
        <p:spPr>
          <a:xfrm>
            <a:off x="1528520" y="471914"/>
            <a:ext cx="7919156" cy="369332"/>
          </a:xfrm>
          <a:prstGeom prst="rect">
            <a:avLst/>
          </a:prstGeom>
          <a:noFill/>
        </p:spPr>
        <p:txBody>
          <a:bodyPr wrap="none" rtlCol="0">
            <a:spAutoFit/>
          </a:bodyPr>
          <a:lstStyle/>
          <a:p>
            <a:pPr algn="ctr"/>
            <a:r>
              <a:rPr lang="en-GB" sz="1800" dirty="0">
                <a:solidFill>
                  <a:schemeClr val="tx1"/>
                </a:solidFill>
                <a:latin typeface="Lucida Sans Unicode" panose="020B0602030504020204" pitchFamily="34" charset="0"/>
                <a:cs typeface="Lucida Sans Unicode" panose="020B0602030504020204" pitchFamily="34" charset="0"/>
              </a:rPr>
              <a:t>1948 First Congress and General Assembly of the </a:t>
            </a:r>
            <a:r>
              <a:rPr lang="en-GB" sz="1800" dirty="0" err="1">
                <a:solidFill>
                  <a:schemeClr val="tx1"/>
                </a:solidFill>
                <a:latin typeface="Lucida Sans Unicode" panose="020B0602030504020204" pitchFamily="34" charset="0"/>
                <a:cs typeface="Lucida Sans Unicode" panose="020B0602030504020204" pitchFamily="34" charset="0"/>
              </a:rPr>
              <a:t>IUCr</a:t>
            </a:r>
            <a:r>
              <a:rPr lang="en-GB" sz="1800" dirty="0">
                <a:solidFill>
                  <a:schemeClr val="tx1"/>
                </a:solidFill>
                <a:latin typeface="Lucida Sans Unicode" panose="020B0602030504020204" pitchFamily="34" charset="0"/>
                <a:cs typeface="Lucida Sans Unicode" panose="020B0602030504020204" pitchFamily="34" charset="0"/>
              </a:rPr>
              <a:t>, Harvard, USA</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68397" y="4913404"/>
            <a:ext cx="1239401" cy="1234844"/>
          </a:xfrm>
          <a:prstGeom prst="rect">
            <a:avLst/>
          </a:prstGeom>
        </p:spPr>
      </p:pic>
    </p:spTree>
    <p:extLst>
      <p:ext uri="{BB962C8B-B14F-4D97-AF65-F5344CB8AC3E}">
        <p14:creationId xmlns:p14="http://schemas.microsoft.com/office/powerpoint/2010/main" val="30036240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8" name="Text Box 1"/>
          <p:cNvSpPr txBox="1">
            <a:spLocks noChangeArrowheads="1"/>
          </p:cNvSpPr>
          <p:nvPr/>
        </p:nvSpPr>
        <p:spPr bwMode="auto">
          <a:xfrm>
            <a:off x="1160465" y="188913"/>
            <a:ext cx="7681912"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defTabSz="449263" fontAlgn="base">
              <a:spcBef>
                <a:spcPct val="0"/>
              </a:spcBef>
              <a:spcAft>
                <a:spcPct val="0"/>
              </a:spcAft>
              <a:buFont typeface="Optima" pitchFamily="34" charset="0"/>
              <a:buNone/>
            </a:pPr>
            <a:r>
              <a:rPr lang="en-GB" altLang="en-US" sz="1600" b="1" dirty="0">
                <a:solidFill>
                  <a:srgbClr val="808080"/>
                </a:solidFill>
                <a:latin typeface="Lucida Sans Unicode" panose="020B0602030504020204" pitchFamily="34" charset="0"/>
                <a:ea typeface="DejaVu Sans" pitchFamily="34" charset="0"/>
                <a:cs typeface="Lucida Sans Unicode" panose="020B0602030504020204" pitchFamily="34" charset="0"/>
              </a:rPr>
              <a:t>International Tables </a:t>
            </a:r>
            <a:r>
              <a:rPr lang="en-GB" altLang="en-US" sz="1600" b="1" dirty="0" smtClean="0">
                <a:solidFill>
                  <a:srgbClr val="808080"/>
                </a:solidFill>
                <a:latin typeface="Lucida Sans Unicode" panose="020B0602030504020204" pitchFamily="34" charset="0"/>
                <a:ea typeface="DejaVu Sans" pitchFamily="34" charset="0"/>
                <a:cs typeface="Lucida Sans Unicode" panose="020B0602030504020204" pitchFamily="34" charset="0"/>
              </a:rPr>
              <a:t>for Crystallography</a:t>
            </a:r>
            <a:endParaRPr lang="en-GB" altLang="en-US" sz="1600" b="1" dirty="0">
              <a:solidFill>
                <a:srgbClr val="808080"/>
              </a:solidFill>
              <a:latin typeface="Lucida Sans Unicode" panose="020B0602030504020204" pitchFamily="34" charset="0"/>
              <a:ea typeface="DejaVu Sans" pitchFamily="34" charset="0"/>
              <a:cs typeface="Lucida Sans Unicode" panose="020B0602030504020204" pitchFamily="34" charset="0"/>
            </a:endParaRPr>
          </a:p>
        </p:txBody>
      </p:sp>
      <p:sp>
        <p:nvSpPr>
          <p:cNvPr id="12" name="Text Box 2"/>
          <p:cNvSpPr txBox="1">
            <a:spLocks noChangeArrowheads="1"/>
          </p:cNvSpPr>
          <p:nvPr/>
        </p:nvSpPr>
        <p:spPr bwMode="auto">
          <a:xfrm>
            <a:off x="1140353" y="745701"/>
            <a:ext cx="8593137" cy="619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81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charset="0"/>
                <a:ea typeface="Arial Unicode MS" pitchFamily="34" charset="-128"/>
                <a:cs typeface="Arial Unicode MS" pitchFamily="34" charset="-128"/>
              </a:defRPr>
            </a:lvl1pPr>
            <a:lvl2pPr>
              <a:lnSpc>
                <a:spcPct val="81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ea typeface="Arial Unicode MS" pitchFamily="34" charset="-128"/>
                <a:cs typeface="Arial Unicode MS" pitchFamily="34" charset="-128"/>
              </a:defRPr>
            </a:lvl2pPr>
            <a:lvl3pPr>
              <a:lnSpc>
                <a:spcPct val="81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ea typeface="Arial Unicode MS" pitchFamily="34" charset="-128"/>
                <a:cs typeface="Arial Unicode MS" pitchFamily="34" charset="-128"/>
              </a:defRPr>
            </a:lvl3pPr>
            <a:lvl4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4pPr>
            <a:lvl5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5pPr>
            <a:lvl6pPr marL="25146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6pPr>
            <a:lvl7pPr marL="29718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7pPr>
            <a:lvl8pPr marL="34290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8pPr>
            <a:lvl9pPr marL="38862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9pPr>
          </a:lstStyle>
          <a:p>
            <a:pPr defTabSz="449263" fontAlgn="base">
              <a:spcBef>
                <a:spcPct val="0"/>
              </a:spcBef>
              <a:spcAft>
                <a:spcPct val="0"/>
              </a:spcAft>
              <a:buFont typeface="Optima" pitchFamily="34" charset="0"/>
              <a:buNone/>
            </a:pPr>
            <a:endParaRPr lang="en-GB" altLang="en-US" sz="1600" b="1" dirty="0">
              <a:solidFill>
                <a:srgbClr val="808080"/>
              </a:solidFill>
              <a:latin typeface="Lucida Sans Unicode" panose="020B0602030504020204" pitchFamily="34" charset="0"/>
              <a:ea typeface="DejaVu Sans" pitchFamily="34" charset="0"/>
              <a:cs typeface="Lucida Sans Unicode" panose="020B0602030504020204" pitchFamily="34" charset="0"/>
            </a:endParaRPr>
          </a:p>
        </p:txBody>
      </p:sp>
      <p:sp>
        <p:nvSpPr>
          <p:cNvPr id="11" name="Text Box 4"/>
          <p:cNvSpPr txBox="1">
            <a:spLocks noChangeArrowheads="1"/>
          </p:cNvSpPr>
          <p:nvPr/>
        </p:nvSpPr>
        <p:spPr bwMode="auto">
          <a:xfrm>
            <a:off x="1281386" y="6093296"/>
            <a:ext cx="5471864" cy="504056"/>
          </a:xfrm>
          <a:prstGeom prst="rect">
            <a:avLst/>
          </a:prstGeom>
          <a:solidFill>
            <a:srgbClr val="E6E6E6">
              <a:alpha val="85097"/>
            </a:srgbClr>
          </a:solidFill>
          <a:ln>
            <a:noFill/>
          </a:ln>
          <a:effectLst>
            <a:outerShdw dist="38184" dir="2700000" algn="ctr" rotWithShape="0">
              <a:srgbClr val="000000">
                <a:alpha val="40033"/>
              </a:srgbClr>
            </a:outerShdw>
          </a:effectLst>
          <a:extLs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defTabSz="449263" eaLnBrk="0" fontAlgn="base" hangingPunct="0">
              <a:spcBef>
                <a:spcPts val="1200"/>
              </a:spcBef>
              <a:spcAft>
                <a:spcPct val="0"/>
              </a:spcAft>
              <a:buClrTx/>
              <a:buFontTx/>
              <a:buNone/>
            </a:pPr>
            <a:r>
              <a:rPr lang="en-GB" altLang="en-US" sz="1050" b="1" dirty="0" smtClean="0">
                <a:solidFill>
                  <a:srgbClr val="000000">
                    <a:lumMod val="50000"/>
                    <a:lumOff val="50000"/>
                  </a:srgbClr>
                </a:solidFill>
                <a:latin typeface="Lucida Sans" panose="020B0602030504020204" pitchFamily="34" charset="0"/>
                <a:cs typeface="Times New Roman" pitchFamily="18" charset="0"/>
              </a:rPr>
              <a:t>XII </a:t>
            </a:r>
            <a:r>
              <a:rPr lang="en-GB" altLang="en-US" sz="1050" b="1" dirty="0" err="1" smtClean="0">
                <a:solidFill>
                  <a:srgbClr val="000000">
                    <a:lumMod val="50000"/>
                    <a:lumOff val="50000"/>
                  </a:srgbClr>
                </a:solidFill>
                <a:latin typeface="Lucida Sans" panose="020B0602030504020204" pitchFamily="34" charset="0"/>
                <a:cs typeface="Times New Roman" pitchFamily="18" charset="0"/>
              </a:rPr>
              <a:t>SoNS</a:t>
            </a:r>
            <a:r>
              <a:rPr lang="en-GB" altLang="en-US" sz="1050" b="1" dirty="0" smtClean="0">
                <a:solidFill>
                  <a:srgbClr val="000000">
                    <a:lumMod val="50000"/>
                    <a:lumOff val="50000"/>
                  </a:srgbClr>
                </a:solidFill>
                <a:latin typeface="Lucida Sans" panose="020B0602030504020204" pitchFamily="34" charset="0"/>
                <a:cs typeface="Times New Roman" pitchFamily="18" charset="0"/>
              </a:rPr>
              <a:t> School</a:t>
            </a:r>
            <a:r>
              <a:rPr lang="en-US" altLang="en-US" sz="1050" b="1" dirty="0" smtClean="0">
                <a:solidFill>
                  <a:srgbClr val="000000">
                    <a:lumMod val="50000"/>
                    <a:lumOff val="50000"/>
                  </a:srgbClr>
                </a:solidFill>
                <a:latin typeface="Lucida Sans" panose="020B0602030504020204" pitchFamily="34" charset="0"/>
                <a:cs typeface="Times New Roman" pitchFamily="18" charset="0"/>
              </a:rPr>
              <a:t>, April 30 – May 9, 2014</a:t>
            </a:r>
          </a:p>
          <a:p>
            <a:pPr defTabSz="449263" eaLnBrk="0" fontAlgn="base" hangingPunct="0">
              <a:spcBef>
                <a:spcPts val="1200"/>
              </a:spcBef>
              <a:spcAft>
                <a:spcPct val="0"/>
              </a:spcAft>
              <a:buClrTx/>
              <a:buFontTx/>
              <a:buNone/>
            </a:pPr>
            <a:r>
              <a:rPr lang="en-US" altLang="en-US" sz="1050" b="1" dirty="0" err="1" smtClean="0">
                <a:solidFill>
                  <a:srgbClr val="000000">
                    <a:lumMod val="50000"/>
                    <a:lumOff val="50000"/>
                  </a:srgbClr>
                </a:solidFill>
                <a:latin typeface="Lucida Sans" panose="020B0602030504020204" pitchFamily="34" charset="0"/>
                <a:cs typeface="Times New Roman" pitchFamily="18" charset="0"/>
              </a:rPr>
              <a:t>Erice</a:t>
            </a:r>
            <a:r>
              <a:rPr lang="en-US" altLang="en-US" sz="1050" b="1" dirty="0" smtClean="0">
                <a:solidFill>
                  <a:srgbClr val="000000">
                    <a:lumMod val="50000"/>
                    <a:lumOff val="50000"/>
                  </a:srgbClr>
                </a:solidFill>
                <a:latin typeface="Lucida Sans" panose="020B0602030504020204" pitchFamily="34" charset="0"/>
                <a:cs typeface="Times New Roman" pitchFamily="18" charset="0"/>
              </a:rPr>
              <a:t>, Italy </a:t>
            </a:r>
            <a:endParaRPr lang="en-GB" altLang="en-US" sz="1050" b="1" dirty="0" smtClean="0">
              <a:solidFill>
                <a:srgbClr val="000000">
                  <a:lumMod val="50000"/>
                  <a:lumOff val="50000"/>
                </a:srgbClr>
              </a:solidFill>
              <a:latin typeface="Lucida Sans" panose="020B0602030504020204" pitchFamily="34" charset="0"/>
              <a:cs typeface="Times New Roman" pitchFamily="18" charset="0"/>
            </a:endParaRPr>
          </a:p>
        </p:txBody>
      </p:sp>
      <p:sp>
        <p:nvSpPr>
          <p:cNvPr id="2" name="TextBox 1"/>
          <p:cNvSpPr txBox="1"/>
          <p:nvPr/>
        </p:nvSpPr>
        <p:spPr>
          <a:xfrm>
            <a:off x="1160465" y="607783"/>
            <a:ext cx="4228825" cy="5424562"/>
          </a:xfrm>
          <a:prstGeom prst="rect">
            <a:avLst/>
          </a:prstGeom>
          <a:noFill/>
        </p:spPr>
        <p:txBody>
          <a:bodyPr wrap="square" rtlCol="0">
            <a:spAutoFit/>
          </a:bodyPr>
          <a:lstStyle/>
          <a:p>
            <a:pPr defTabSz="449263" eaLnBrk="0" fontAlgn="base" hangingPunct="0">
              <a:spcBef>
                <a:spcPct val="0"/>
              </a:spcBef>
              <a:spcAft>
                <a:spcPct val="0"/>
              </a:spcAft>
            </a:pPr>
            <a:endParaRPr lang="en-GB" sz="1050" dirty="0">
              <a:solidFill>
                <a:srgbClr val="000000"/>
              </a:solidFill>
              <a:latin typeface="Lucida Sans Unicode" panose="020B0602030504020204" pitchFamily="34" charset="0"/>
              <a:cs typeface="Lucida Sans Unicode" panose="020B0602030504020204" pitchFamily="34" charset="0"/>
            </a:endParaRPr>
          </a:p>
          <a:p>
            <a:pPr defTabSz="449263" eaLnBrk="0" fontAlgn="base" hangingPunct="0">
              <a:spcBef>
                <a:spcPct val="0"/>
              </a:spcBef>
              <a:spcAft>
                <a:spcPct val="0"/>
              </a:spcAft>
            </a:pPr>
            <a:r>
              <a:rPr lang="en-GB" sz="1050" dirty="0">
                <a:solidFill>
                  <a:srgbClr val="FF0000"/>
                </a:solidFill>
                <a:latin typeface="Lucida Sans Unicode" panose="020B0602030504020204" pitchFamily="34" charset="0"/>
                <a:cs typeface="Lucida Sans Unicode" panose="020B0602030504020204" pitchFamily="34" charset="0"/>
              </a:rPr>
              <a:t>8 volume set, planned, edited and maintained by the Commission on International Tables.</a:t>
            </a:r>
          </a:p>
          <a:p>
            <a:pPr defTabSz="449263" eaLnBrk="0" fontAlgn="base" hangingPunct="0">
              <a:spcBef>
                <a:spcPct val="0"/>
              </a:spcBef>
              <a:spcAft>
                <a:spcPct val="0"/>
              </a:spcAft>
            </a:pPr>
            <a:endParaRPr lang="en-US" sz="1050" dirty="0">
              <a:solidFill>
                <a:srgbClr val="000000"/>
              </a:solidFill>
              <a:latin typeface="Lucida Sans Unicode" panose="020B0602030504020204" pitchFamily="34" charset="0"/>
              <a:cs typeface="Lucida Sans Unicode" panose="020B0602030504020204" pitchFamily="34" charset="0"/>
            </a:endParaRPr>
          </a:p>
          <a:p>
            <a:pPr defTabSz="449263" eaLnBrk="0" fontAlgn="base" hangingPunct="0">
              <a:spcBef>
                <a:spcPct val="0"/>
              </a:spcBef>
              <a:spcAft>
                <a:spcPct val="0"/>
              </a:spcAft>
              <a:buFont typeface="Arial"/>
              <a:buChar char="•"/>
            </a:pPr>
            <a:r>
              <a:rPr lang="en-US" sz="1050" dirty="0">
                <a:solidFill>
                  <a:srgbClr val="000000"/>
                </a:solidFill>
                <a:latin typeface="Lucida Sans Unicode" panose="020B0602030504020204" pitchFamily="34" charset="0"/>
                <a:cs typeface="Lucida Sans Unicode" panose="020B0602030504020204" pitchFamily="34" charset="0"/>
              </a:rPr>
              <a:t>C.P. Brock (Chair)</a:t>
            </a:r>
          </a:p>
          <a:p>
            <a:pPr defTabSz="449263" eaLnBrk="0" fontAlgn="base" hangingPunct="0">
              <a:spcBef>
                <a:spcPct val="0"/>
              </a:spcBef>
              <a:spcAft>
                <a:spcPct val="0"/>
              </a:spcAft>
              <a:buFont typeface="Arial"/>
              <a:buChar char="•"/>
            </a:pPr>
            <a:r>
              <a:rPr lang="en-US" sz="1050" dirty="0">
                <a:solidFill>
                  <a:srgbClr val="000000"/>
                </a:solidFill>
                <a:latin typeface="Lucida Sans Unicode" panose="020B0602030504020204" pitchFamily="34" charset="0"/>
                <a:cs typeface="Lucida Sans Unicode" panose="020B0602030504020204" pitchFamily="34" charset="0"/>
              </a:rPr>
              <a:t>E. Arnold, Editor of Volume F; Crystallography of biological macromolecules</a:t>
            </a:r>
          </a:p>
          <a:p>
            <a:pPr defTabSz="449263" eaLnBrk="0" fontAlgn="base" hangingPunct="0">
              <a:spcBef>
                <a:spcPct val="0"/>
              </a:spcBef>
              <a:spcAft>
                <a:spcPct val="0"/>
              </a:spcAft>
              <a:buFont typeface="Arial"/>
              <a:buChar char="•"/>
            </a:pPr>
            <a:r>
              <a:rPr lang="en-US" sz="1050" dirty="0">
                <a:solidFill>
                  <a:srgbClr val="000000"/>
                </a:solidFill>
                <a:latin typeface="Lucida Sans Unicode" panose="020B0602030504020204" pitchFamily="34" charset="0"/>
                <a:cs typeface="Lucida Sans Unicode" panose="020B0602030504020204" pitchFamily="34" charset="0"/>
              </a:rPr>
              <a:t>M.I. </a:t>
            </a:r>
            <a:r>
              <a:rPr lang="en-US" sz="1050" dirty="0" err="1">
                <a:solidFill>
                  <a:srgbClr val="000000"/>
                </a:solidFill>
                <a:latin typeface="Lucida Sans Unicode" panose="020B0602030504020204" pitchFamily="34" charset="0"/>
                <a:cs typeface="Lucida Sans Unicode" panose="020B0602030504020204" pitchFamily="34" charset="0"/>
              </a:rPr>
              <a:t>Aroyo</a:t>
            </a:r>
            <a:r>
              <a:rPr lang="en-US" sz="1050" dirty="0">
                <a:solidFill>
                  <a:srgbClr val="000000"/>
                </a:solidFill>
                <a:latin typeface="Lucida Sans Unicode" panose="020B0602030504020204" pitchFamily="34" charset="0"/>
                <a:cs typeface="Lucida Sans Unicode" panose="020B0602030504020204" pitchFamily="34" charset="0"/>
              </a:rPr>
              <a:t>, Editor of Volume A; Space-group symmetry</a:t>
            </a:r>
          </a:p>
          <a:p>
            <a:pPr defTabSz="449263" eaLnBrk="0" fontAlgn="base" hangingPunct="0">
              <a:spcBef>
                <a:spcPct val="0"/>
              </a:spcBef>
              <a:spcAft>
                <a:spcPct val="0"/>
              </a:spcAft>
              <a:buFont typeface="Arial"/>
              <a:buChar char="•"/>
            </a:pPr>
            <a:r>
              <a:rPr lang="en-US" sz="1050" dirty="0">
                <a:solidFill>
                  <a:srgbClr val="000000"/>
                </a:solidFill>
                <a:latin typeface="Lucida Sans Unicode" panose="020B0602030504020204" pitchFamily="34" charset="0"/>
                <a:cs typeface="Lucida Sans Unicode" panose="020B0602030504020204" pitchFamily="34" charset="0"/>
              </a:rPr>
              <a:t>A. </a:t>
            </a:r>
            <a:r>
              <a:rPr lang="en-US" sz="1050" dirty="0" err="1">
                <a:solidFill>
                  <a:srgbClr val="000000"/>
                </a:solidFill>
                <a:latin typeface="Lucida Sans Unicode" panose="020B0602030504020204" pitchFamily="34" charset="0"/>
                <a:cs typeface="Lucida Sans Unicode" panose="020B0602030504020204" pitchFamily="34" charset="0"/>
              </a:rPr>
              <a:t>Authier</a:t>
            </a:r>
            <a:r>
              <a:rPr lang="en-US" sz="1050" dirty="0">
                <a:solidFill>
                  <a:srgbClr val="000000"/>
                </a:solidFill>
                <a:latin typeface="Lucida Sans Unicode" panose="020B0602030504020204" pitchFamily="34" charset="0"/>
                <a:cs typeface="Lucida Sans Unicode" panose="020B0602030504020204" pitchFamily="34" charset="0"/>
              </a:rPr>
              <a:t>, Editor of Volume D; Physical properties of crystals</a:t>
            </a:r>
          </a:p>
          <a:p>
            <a:pPr defTabSz="449263" eaLnBrk="0" fontAlgn="base" hangingPunct="0">
              <a:spcBef>
                <a:spcPct val="0"/>
              </a:spcBef>
              <a:spcAft>
                <a:spcPct val="0"/>
              </a:spcAft>
              <a:buFont typeface="Arial"/>
              <a:buChar char="•"/>
            </a:pPr>
            <a:r>
              <a:rPr lang="en-US" sz="1050" dirty="0">
                <a:solidFill>
                  <a:srgbClr val="000000"/>
                </a:solidFill>
                <a:latin typeface="Lucida Sans Unicode" panose="020B0602030504020204" pitchFamily="34" charset="0"/>
                <a:cs typeface="Lucida Sans Unicode" panose="020B0602030504020204" pitchFamily="34" charset="0"/>
              </a:rPr>
              <a:t>G. </a:t>
            </a:r>
            <a:r>
              <a:rPr lang="en-US" sz="1050" dirty="0" err="1">
                <a:solidFill>
                  <a:srgbClr val="000000"/>
                </a:solidFill>
                <a:latin typeface="Lucida Sans Unicode" panose="020B0602030504020204" pitchFamily="34" charset="0"/>
                <a:cs typeface="Lucida Sans Unicode" panose="020B0602030504020204" pitchFamily="34" charset="0"/>
              </a:rPr>
              <a:t>Chapuis</a:t>
            </a:r>
            <a:r>
              <a:rPr lang="en-US" sz="1050" dirty="0">
                <a:solidFill>
                  <a:srgbClr val="000000"/>
                </a:solidFill>
                <a:latin typeface="Lucida Sans Unicode" panose="020B0602030504020204" pitchFamily="34" charset="0"/>
                <a:cs typeface="Lucida Sans Unicode" panose="020B0602030504020204" pitchFamily="34" charset="0"/>
              </a:rPr>
              <a:t>, Editor of Volume B; Reciprocal space</a:t>
            </a:r>
          </a:p>
          <a:p>
            <a:pPr defTabSz="449263" eaLnBrk="0" fontAlgn="base" hangingPunct="0">
              <a:spcBef>
                <a:spcPct val="0"/>
              </a:spcBef>
              <a:spcAft>
                <a:spcPct val="0"/>
              </a:spcAft>
              <a:buFont typeface="Arial"/>
              <a:buChar char="•"/>
            </a:pPr>
            <a:r>
              <a:rPr lang="en-US" sz="1050" dirty="0">
                <a:solidFill>
                  <a:srgbClr val="000000"/>
                </a:solidFill>
                <a:latin typeface="Lucida Sans Unicode" panose="020B0602030504020204" pitchFamily="34" charset="0"/>
                <a:cs typeface="Lucida Sans Unicode" panose="020B0602030504020204" pitchFamily="34" charset="0"/>
              </a:rPr>
              <a:t>C.J. Gilmore, Editor of Volume H (forthcoming); Powder diffraction</a:t>
            </a:r>
          </a:p>
          <a:p>
            <a:pPr defTabSz="449263" eaLnBrk="0" fontAlgn="base" hangingPunct="0">
              <a:spcBef>
                <a:spcPct val="0"/>
              </a:spcBef>
              <a:spcAft>
                <a:spcPct val="0"/>
              </a:spcAft>
              <a:buFont typeface="Arial"/>
              <a:buChar char="•"/>
            </a:pPr>
            <a:r>
              <a:rPr lang="en-US" sz="1050" dirty="0">
                <a:solidFill>
                  <a:srgbClr val="000000"/>
                </a:solidFill>
                <a:latin typeface="Lucida Sans Unicode" panose="020B0602030504020204" pitchFamily="34" charset="0"/>
                <a:cs typeface="Lucida Sans Unicode" panose="020B0602030504020204" pitchFamily="34" charset="0"/>
              </a:rPr>
              <a:t>S.R. Hall, Editor of Volume G; Definition and exchange of crystallographic data</a:t>
            </a:r>
          </a:p>
          <a:p>
            <a:pPr defTabSz="449263" eaLnBrk="0" fontAlgn="base" hangingPunct="0">
              <a:spcBef>
                <a:spcPct val="0"/>
              </a:spcBef>
              <a:spcAft>
                <a:spcPct val="0"/>
              </a:spcAft>
              <a:buFont typeface="Arial"/>
              <a:buChar char="•"/>
            </a:pPr>
            <a:r>
              <a:rPr lang="en-US" sz="1050" dirty="0">
                <a:solidFill>
                  <a:srgbClr val="000000"/>
                </a:solidFill>
                <a:latin typeface="Lucida Sans Unicode" panose="020B0602030504020204" pitchFamily="34" charset="0"/>
                <a:cs typeface="Lucida Sans Unicode" panose="020B0602030504020204" pitchFamily="34" charset="0"/>
              </a:rPr>
              <a:t>D.M. </a:t>
            </a:r>
            <a:r>
              <a:rPr lang="en-US" sz="1050" dirty="0" err="1">
                <a:solidFill>
                  <a:srgbClr val="000000"/>
                </a:solidFill>
                <a:latin typeface="Lucida Sans Unicode" panose="020B0602030504020204" pitchFamily="34" charset="0"/>
                <a:cs typeface="Lucida Sans Unicode" panose="020B0602030504020204" pitchFamily="34" charset="0"/>
              </a:rPr>
              <a:t>Himmel</a:t>
            </a:r>
            <a:r>
              <a:rPr lang="en-US" sz="1050" dirty="0">
                <a:solidFill>
                  <a:srgbClr val="000000"/>
                </a:solidFill>
                <a:latin typeface="Lucida Sans Unicode" panose="020B0602030504020204" pitchFamily="34" charset="0"/>
                <a:cs typeface="Lucida Sans Unicode" panose="020B0602030504020204" pitchFamily="34" charset="0"/>
              </a:rPr>
              <a:t>, Editor of Volume F; Crystallography of biological macromolecules</a:t>
            </a:r>
          </a:p>
          <a:p>
            <a:pPr defTabSz="449263" eaLnBrk="0" fontAlgn="base" hangingPunct="0">
              <a:spcBef>
                <a:spcPct val="0"/>
              </a:spcBef>
              <a:spcAft>
                <a:spcPct val="0"/>
              </a:spcAft>
              <a:buFont typeface="Arial"/>
              <a:buChar char="•"/>
            </a:pPr>
            <a:r>
              <a:rPr lang="en-US" sz="1050" dirty="0">
                <a:solidFill>
                  <a:srgbClr val="000000"/>
                </a:solidFill>
                <a:latin typeface="Lucida Sans Unicode" panose="020B0602030504020204" pitchFamily="34" charset="0"/>
                <a:cs typeface="Lucida Sans Unicode" panose="020B0602030504020204" pitchFamily="34" charset="0"/>
              </a:rPr>
              <a:t>J.A. </a:t>
            </a:r>
            <a:r>
              <a:rPr lang="en-US" sz="1050" dirty="0" err="1">
                <a:solidFill>
                  <a:srgbClr val="000000"/>
                </a:solidFill>
                <a:latin typeface="Lucida Sans Unicode" panose="020B0602030504020204" pitchFamily="34" charset="0"/>
                <a:cs typeface="Lucida Sans Unicode" panose="020B0602030504020204" pitchFamily="34" charset="0"/>
              </a:rPr>
              <a:t>Kaduk</a:t>
            </a:r>
            <a:r>
              <a:rPr lang="en-US" sz="1050" dirty="0">
                <a:solidFill>
                  <a:srgbClr val="000000"/>
                </a:solidFill>
                <a:latin typeface="Lucida Sans Unicode" panose="020B0602030504020204" pitchFamily="34" charset="0"/>
                <a:cs typeface="Lucida Sans Unicode" panose="020B0602030504020204" pitchFamily="34" charset="0"/>
              </a:rPr>
              <a:t>, Editor of Volume H; (forthcoming) Powder diffraction</a:t>
            </a:r>
          </a:p>
          <a:p>
            <a:pPr defTabSz="449263" eaLnBrk="0" fontAlgn="base" hangingPunct="0">
              <a:spcBef>
                <a:spcPct val="0"/>
              </a:spcBef>
              <a:spcAft>
                <a:spcPct val="0"/>
              </a:spcAft>
              <a:buFont typeface="Arial"/>
              <a:buChar char="•"/>
            </a:pPr>
            <a:r>
              <a:rPr lang="en-US" sz="1050" dirty="0">
                <a:solidFill>
                  <a:srgbClr val="000000"/>
                </a:solidFill>
                <a:latin typeface="Lucida Sans Unicode" panose="020B0602030504020204" pitchFamily="34" charset="0"/>
                <a:cs typeface="Lucida Sans Unicode" panose="020B0602030504020204" pitchFamily="34" charset="0"/>
              </a:rPr>
              <a:t>V. </a:t>
            </a:r>
            <a:r>
              <a:rPr lang="en-US" sz="1050" dirty="0" err="1">
                <a:solidFill>
                  <a:srgbClr val="000000"/>
                </a:solidFill>
                <a:latin typeface="Lucida Sans Unicode" panose="020B0602030504020204" pitchFamily="34" charset="0"/>
                <a:cs typeface="Lucida Sans Unicode" panose="020B0602030504020204" pitchFamily="34" charset="0"/>
              </a:rPr>
              <a:t>Kopsky</a:t>
            </a:r>
            <a:r>
              <a:rPr lang="en-US" sz="1050" dirty="0">
                <a:solidFill>
                  <a:srgbClr val="000000"/>
                </a:solidFill>
                <a:latin typeface="Lucida Sans Unicode" panose="020B0602030504020204" pitchFamily="34" charset="0"/>
                <a:cs typeface="Lucida Sans Unicode" panose="020B0602030504020204" pitchFamily="34" charset="0"/>
              </a:rPr>
              <a:t>, Editor of Volume E; </a:t>
            </a:r>
            <a:r>
              <a:rPr lang="en-US" sz="1050" dirty="0" err="1">
                <a:solidFill>
                  <a:srgbClr val="000000"/>
                </a:solidFill>
                <a:latin typeface="Lucida Sans Unicode" panose="020B0602030504020204" pitchFamily="34" charset="0"/>
                <a:cs typeface="Lucida Sans Unicode" panose="020B0602030504020204" pitchFamily="34" charset="0"/>
              </a:rPr>
              <a:t>Subperiodic</a:t>
            </a:r>
            <a:r>
              <a:rPr lang="en-US" sz="1050" dirty="0">
                <a:solidFill>
                  <a:srgbClr val="000000"/>
                </a:solidFill>
                <a:latin typeface="Lucida Sans Unicode" panose="020B0602030504020204" pitchFamily="34" charset="0"/>
                <a:cs typeface="Lucida Sans Unicode" panose="020B0602030504020204" pitchFamily="34" charset="0"/>
              </a:rPr>
              <a:t> groups</a:t>
            </a:r>
          </a:p>
          <a:p>
            <a:pPr defTabSz="449263" eaLnBrk="0" fontAlgn="base" hangingPunct="0">
              <a:spcBef>
                <a:spcPct val="0"/>
              </a:spcBef>
              <a:spcAft>
                <a:spcPct val="0"/>
              </a:spcAft>
              <a:buFont typeface="Arial"/>
              <a:buChar char="•"/>
            </a:pPr>
            <a:r>
              <a:rPr lang="en-US" sz="1050" dirty="0">
                <a:solidFill>
                  <a:srgbClr val="000000"/>
                </a:solidFill>
                <a:latin typeface="Lucida Sans Unicode" panose="020B0602030504020204" pitchFamily="34" charset="0"/>
                <a:cs typeface="Lucida Sans Unicode" panose="020B0602030504020204" pitchFamily="34" charset="0"/>
              </a:rPr>
              <a:t>D. B. </a:t>
            </a:r>
            <a:r>
              <a:rPr lang="en-US" sz="1050" dirty="0" err="1">
                <a:solidFill>
                  <a:srgbClr val="000000"/>
                </a:solidFill>
                <a:latin typeface="Lucida Sans Unicode" panose="020B0602030504020204" pitchFamily="34" charset="0"/>
                <a:cs typeface="Lucida Sans Unicode" panose="020B0602030504020204" pitchFamily="34" charset="0"/>
              </a:rPr>
              <a:t>Litvin</a:t>
            </a:r>
            <a:r>
              <a:rPr lang="en-US" sz="1050" dirty="0">
                <a:solidFill>
                  <a:srgbClr val="000000"/>
                </a:solidFill>
                <a:latin typeface="Lucida Sans Unicode" panose="020B0602030504020204" pitchFamily="34" charset="0"/>
                <a:cs typeface="Lucida Sans Unicode" panose="020B0602030504020204" pitchFamily="34" charset="0"/>
              </a:rPr>
              <a:t>, Editor of Volume E; </a:t>
            </a:r>
            <a:r>
              <a:rPr lang="en-US" sz="1050" dirty="0" err="1">
                <a:solidFill>
                  <a:srgbClr val="000000"/>
                </a:solidFill>
                <a:latin typeface="Lucida Sans Unicode" panose="020B0602030504020204" pitchFamily="34" charset="0"/>
                <a:cs typeface="Lucida Sans Unicode" panose="020B0602030504020204" pitchFamily="34" charset="0"/>
              </a:rPr>
              <a:t>Subperiodic</a:t>
            </a:r>
            <a:r>
              <a:rPr lang="en-US" sz="1050" dirty="0">
                <a:solidFill>
                  <a:srgbClr val="000000"/>
                </a:solidFill>
                <a:latin typeface="Lucida Sans Unicode" panose="020B0602030504020204" pitchFamily="34" charset="0"/>
                <a:cs typeface="Lucida Sans Unicode" panose="020B0602030504020204" pitchFamily="34" charset="0"/>
              </a:rPr>
              <a:t> groups</a:t>
            </a:r>
          </a:p>
          <a:p>
            <a:pPr defTabSz="449263" eaLnBrk="0" fontAlgn="base" hangingPunct="0">
              <a:spcBef>
                <a:spcPct val="0"/>
              </a:spcBef>
              <a:spcAft>
                <a:spcPct val="0"/>
              </a:spcAft>
              <a:buFont typeface="Arial"/>
              <a:buChar char="•"/>
            </a:pPr>
            <a:r>
              <a:rPr lang="en-US" sz="1050" dirty="0">
                <a:solidFill>
                  <a:srgbClr val="000000"/>
                </a:solidFill>
                <a:latin typeface="Lucida Sans Unicode" panose="020B0602030504020204" pitchFamily="34" charset="0"/>
                <a:cs typeface="Lucida Sans Unicode" panose="020B0602030504020204" pitchFamily="34" charset="0"/>
              </a:rPr>
              <a:t>B. McMahon, Editor of Volume G; Definition and exchange of crystallographic data</a:t>
            </a:r>
          </a:p>
          <a:p>
            <a:pPr defTabSz="449263" eaLnBrk="0" fontAlgn="base" hangingPunct="0">
              <a:spcBef>
                <a:spcPct val="0"/>
              </a:spcBef>
              <a:spcAft>
                <a:spcPct val="0"/>
              </a:spcAft>
              <a:buFont typeface="Arial"/>
              <a:buChar char="•"/>
            </a:pPr>
            <a:r>
              <a:rPr lang="en-US" sz="1050" dirty="0">
                <a:solidFill>
                  <a:srgbClr val="000000"/>
                </a:solidFill>
                <a:latin typeface="Lucida Sans Unicode" panose="020B0602030504020204" pitchFamily="34" charset="0"/>
                <a:cs typeface="Lucida Sans Unicode" panose="020B0602030504020204" pitchFamily="34" charset="0"/>
              </a:rPr>
              <a:t>U. Müller, Editor of Volume A1; Symmetry relations between space groups</a:t>
            </a:r>
          </a:p>
          <a:p>
            <a:pPr defTabSz="449263" eaLnBrk="0" fontAlgn="base" hangingPunct="0">
              <a:spcBef>
                <a:spcPct val="0"/>
              </a:spcBef>
              <a:spcAft>
                <a:spcPct val="0"/>
              </a:spcAft>
              <a:buFont typeface="Arial"/>
              <a:buChar char="•"/>
            </a:pPr>
            <a:r>
              <a:rPr lang="en-US" sz="1050" dirty="0">
                <a:solidFill>
                  <a:srgbClr val="000000"/>
                </a:solidFill>
                <a:latin typeface="Lucida Sans Unicode" panose="020B0602030504020204" pitchFamily="34" charset="0"/>
                <a:cs typeface="Lucida Sans Unicode" panose="020B0602030504020204" pitchFamily="34" charset="0"/>
              </a:rPr>
              <a:t>M. G. </a:t>
            </a:r>
            <a:r>
              <a:rPr lang="en-US" sz="1050" dirty="0" err="1">
                <a:solidFill>
                  <a:srgbClr val="000000"/>
                </a:solidFill>
                <a:latin typeface="Lucida Sans Unicode" panose="020B0602030504020204" pitchFamily="34" charset="0"/>
                <a:cs typeface="Lucida Sans Unicode" panose="020B0602030504020204" pitchFamily="34" charset="0"/>
              </a:rPr>
              <a:t>Rossmann</a:t>
            </a:r>
            <a:r>
              <a:rPr lang="en-US" sz="1050" dirty="0">
                <a:solidFill>
                  <a:srgbClr val="000000"/>
                </a:solidFill>
                <a:latin typeface="Lucida Sans Unicode" panose="020B0602030504020204" pitchFamily="34" charset="0"/>
                <a:cs typeface="Lucida Sans Unicode" panose="020B0602030504020204" pitchFamily="34" charset="0"/>
              </a:rPr>
              <a:t>, Editor of Volume F; Crystallography of biological macromolecules</a:t>
            </a:r>
          </a:p>
          <a:p>
            <a:pPr defTabSz="449263" eaLnBrk="0" fontAlgn="base" hangingPunct="0">
              <a:spcBef>
                <a:spcPct val="0"/>
              </a:spcBef>
              <a:spcAft>
                <a:spcPct val="0"/>
              </a:spcAft>
              <a:buFont typeface="Arial"/>
              <a:buChar char="•"/>
            </a:pPr>
            <a:r>
              <a:rPr lang="en-US" sz="1050" dirty="0">
                <a:solidFill>
                  <a:srgbClr val="000000"/>
                </a:solidFill>
                <a:latin typeface="Lucida Sans Unicode" panose="020B0602030504020204" pitchFamily="34" charset="0"/>
                <a:cs typeface="Lucida Sans Unicode" panose="020B0602030504020204" pitchFamily="34" charset="0"/>
              </a:rPr>
              <a:t>H. Schenk, Editor of Volume H; (forthcoming) Powder diffraction</a:t>
            </a:r>
          </a:p>
          <a:p>
            <a:pPr defTabSz="449263" eaLnBrk="0" fontAlgn="base" hangingPunct="0">
              <a:spcBef>
                <a:spcPct val="0"/>
              </a:spcBef>
              <a:spcAft>
                <a:spcPct val="0"/>
              </a:spcAft>
              <a:buFont typeface="Arial"/>
              <a:buChar char="•"/>
            </a:pPr>
            <a:r>
              <a:rPr lang="en-US" sz="1050" dirty="0">
                <a:solidFill>
                  <a:srgbClr val="000000"/>
                </a:solidFill>
                <a:latin typeface="Lucida Sans Unicode" panose="020B0602030504020204" pitchFamily="34" charset="0"/>
                <a:cs typeface="Lucida Sans Unicode" panose="020B0602030504020204" pitchFamily="34" charset="0"/>
              </a:rPr>
              <a:t>T.R. </a:t>
            </a:r>
            <a:r>
              <a:rPr lang="en-US" sz="1050" dirty="0" err="1">
                <a:solidFill>
                  <a:srgbClr val="000000"/>
                </a:solidFill>
                <a:latin typeface="Lucida Sans Unicode" panose="020B0602030504020204" pitchFamily="34" charset="0"/>
                <a:cs typeface="Lucida Sans Unicode" panose="020B0602030504020204" pitchFamily="34" charset="0"/>
              </a:rPr>
              <a:t>Welberry</a:t>
            </a:r>
            <a:r>
              <a:rPr lang="en-US" sz="1050" dirty="0">
                <a:solidFill>
                  <a:srgbClr val="000000"/>
                </a:solidFill>
                <a:latin typeface="Lucida Sans Unicode" panose="020B0602030504020204" pitchFamily="34" charset="0"/>
                <a:cs typeface="Lucida Sans Unicode" panose="020B0602030504020204" pitchFamily="34" charset="0"/>
              </a:rPr>
              <a:t>, Editor of Volume C; Mathematical, physical and chemical tables</a:t>
            </a:r>
          </a:p>
          <a:p>
            <a:pPr defTabSz="449263" eaLnBrk="0" fontAlgn="base" hangingPunct="0">
              <a:spcBef>
                <a:spcPct val="0"/>
              </a:spcBef>
              <a:spcAft>
                <a:spcPct val="0"/>
              </a:spcAft>
              <a:buFont typeface="Arial"/>
              <a:buChar char="•"/>
            </a:pPr>
            <a:r>
              <a:rPr lang="en-GB" sz="1050" dirty="0">
                <a:solidFill>
                  <a:srgbClr val="000000"/>
                </a:solidFill>
                <a:latin typeface="Lucida Sans Unicode" panose="020B0602030504020204" pitchFamily="34" charset="0"/>
                <a:cs typeface="Lucida Sans Unicode" panose="020B0602030504020204" pitchFamily="34" charset="0"/>
              </a:rPr>
              <a:t>H. </a:t>
            </a:r>
            <a:r>
              <a:rPr lang="en-GB" sz="1050" dirty="0" err="1">
                <a:solidFill>
                  <a:srgbClr val="000000"/>
                </a:solidFill>
                <a:latin typeface="Lucida Sans Unicode" panose="020B0602030504020204" pitchFamily="34" charset="0"/>
                <a:cs typeface="Lucida Sans Unicode" panose="020B0602030504020204" pitchFamily="34" charset="0"/>
              </a:rPr>
              <a:t>Wondratschek</a:t>
            </a:r>
            <a:r>
              <a:rPr lang="en-GB" sz="1050" dirty="0">
                <a:solidFill>
                  <a:srgbClr val="000000"/>
                </a:solidFill>
                <a:latin typeface="Lucida Sans Unicode" panose="020B0602030504020204" pitchFamily="34" charset="0"/>
                <a:cs typeface="Lucida Sans Unicode" panose="020B0602030504020204" pitchFamily="34" charset="0"/>
              </a:rPr>
              <a:t>, Editor of Volume A1; Symmetry relations between space groups</a:t>
            </a:r>
            <a:endParaRPr lang="en-US" sz="1050" dirty="0">
              <a:solidFill>
                <a:srgbClr val="000000"/>
              </a:solidFill>
              <a:latin typeface="Lucida Sans Unicode" panose="020B0602030504020204" pitchFamily="34" charset="0"/>
              <a:cs typeface="Lucida Sans Unicode" panose="020B0602030504020204" pitchFamily="34" charset="0"/>
            </a:endParaRPr>
          </a:p>
        </p:txBody>
      </p:sp>
      <p:sp>
        <p:nvSpPr>
          <p:cNvPr id="3" name="Rectangle 2"/>
          <p:cNvSpPr/>
          <p:nvPr/>
        </p:nvSpPr>
        <p:spPr>
          <a:xfrm>
            <a:off x="5745882" y="3162816"/>
            <a:ext cx="3812965" cy="2523768"/>
          </a:xfrm>
          <a:prstGeom prst="rect">
            <a:avLst/>
          </a:prstGeom>
          <a:solidFill>
            <a:schemeClr val="bg1"/>
          </a:solidFill>
        </p:spPr>
        <p:txBody>
          <a:bodyPr wrap="square">
            <a:spAutoFit/>
          </a:bodyPr>
          <a:lstStyle/>
          <a:p>
            <a:pPr algn="ctr" defTabSz="449263" eaLnBrk="0" fontAlgn="base" hangingPunct="0">
              <a:spcBef>
                <a:spcPct val="0"/>
              </a:spcBef>
              <a:spcAft>
                <a:spcPct val="0"/>
              </a:spcAft>
            </a:pPr>
            <a:r>
              <a:rPr lang="en-US" sz="1400" dirty="0">
                <a:solidFill>
                  <a:srgbClr val="000000"/>
                </a:solidFill>
                <a:latin typeface="Lucida Sans Unicode" panose="020B0602030504020204" pitchFamily="34" charset="0"/>
                <a:cs typeface="Lucida Sans Unicode" panose="020B0602030504020204" pitchFamily="34" charset="0"/>
              </a:rPr>
              <a:t>it.iucr.org</a:t>
            </a:r>
          </a:p>
          <a:p>
            <a:pPr defTabSz="449263" eaLnBrk="0" fontAlgn="base" hangingPunct="0">
              <a:spcBef>
                <a:spcPct val="0"/>
              </a:spcBef>
              <a:spcAft>
                <a:spcPct val="0"/>
              </a:spcAft>
            </a:pPr>
            <a:endParaRPr lang="en-US" sz="1200" dirty="0">
              <a:solidFill>
                <a:srgbClr val="000000"/>
              </a:solidFill>
              <a:latin typeface="Lucida Sans Unicode" panose="020B0602030504020204" pitchFamily="34" charset="0"/>
              <a:cs typeface="Lucida Sans Unicode" panose="020B0602030504020204" pitchFamily="34" charset="0"/>
            </a:endParaRPr>
          </a:p>
          <a:p>
            <a:pPr defTabSz="449263" eaLnBrk="0" fontAlgn="base" hangingPunct="0">
              <a:spcBef>
                <a:spcPct val="0"/>
              </a:spcBef>
              <a:spcAft>
                <a:spcPct val="0"/>
              </a:spcAft>
            </a:pPr>
            <a:endParaRPr lang="en-US" sz="1200" dirty="0">
              <a:solidFill>
                <a:srgbClr val="000000"/>
              </a:solidFill>
              <a:latin typeface="Lucida Sans Unicode" panose="020B0602030504020204" pitchFamily="34" charset="0"/>
              <a:cs typeface="Lucida Sans Unicode" panose="020B0602030504020204" pitchFamily="34" charset="0"/>
            </a:endParaRPr>
          </a:p>
          <a:p>
            <a:pPr defTabSz="449263" eaLnBrk="0" fontAlgn="base" hangingPunct="0">
              <a:spcBef>
                <a:spcPct val="0"/>
              </a:spcBef>
              <a:spcAft>
                <a:spcPct val="0"/>
              </a:spcAft>
            </a:pPr>
            <a:r>
              <a:rPr lang="en-US" sz="1200" b="1" dirty="0">
                <a:solidFill>
                  <a:srgbClr val="FF0000"/>
                </a:solidFill>
                <a:latin typeface="Lucida Sans Unicode" panose="020B0602030504020204" pitchFamily="34" charset="0"/>
                <a:cs typeface="Lucida Sans Unicode" panose="020B0602030504020204" pitchFamily="34" charset="0"/>
              </a:rPr>
              <a:t>New volume on powder diffraction </a:t>
            </a:r>
            <a:r>
              <a:rPr lang="en-US" sz="1200" dirty="0">
                <a:solidFill>
                  <a:srgbClr val="000000"/>
                </a:solidFill>
                <a:latin typeface="Lucida Sans Unicode" panose="020B0602030504020204" pitchFamily="34" charset="0"/>
                <a:cs typeface="Lucida Sans Unicode" panose="020B0602030504020204" pitchFamily="34" charset="0"/>
              </a:rPr>
              <a:t>due summer 2014: </a:t>
            </a:r>
          </a:p>
          <a:p>
            <a:pPr defTabSz="449263" eaLnBrk="0" fontAlgn="base" hangingPunct="0">
              <a:spcBef>
                <a:spcPct val="0"/>
              </a:spcBef>
              <a:spcAft>
                <a:spcPct val="0"/>
              </a:spcAft>
            </a:pPr>
            <a:r>
              <a:rPr lang="en-GB" sz="1200" b="1" dirty="0">
                <a:solidFill>
                  <a:srgbClr val="FF0000"/>
                </a:solidFill>
                <a:latin typeface="Lucida Sans Unicode" panose="020B0602030504020204" pitchFamily="34" charset="0"/>
                <a:cs typeface="Lucida Sans Unicode" panose="020B0602030504020204" pitchFamily="34" charset="0"/>
              </a:rPr>
              <a:t>Covering all aspects of the technique </a:t>
            </a:r>
            <a:r>
              <a:rPr lang="en-GB" sz="1200" dirty="0">
                <a:solidFill>
                  <a:srgbClr val="000000"/>
                </a:solidFill>
                <a:latin typeface="Lucida Sans Unicode" panose="020B0602030504020204" pitchFamily="34" charset="0"/>
                <a:cs typeface="Lucida Sans Unicode" panose="020B0602030504020204" pitchFamily="34" charset="0"/>
              </a:rPr>
              <a:t>with over 60 chapters written by experts in the field</a:t>
            </a:r>
          </a:p>
          <a:p>
            <a:pPr defTabSz="449263" eaLnBrk="0" fontAlgn="base" hangingPunct="0">
              <a:spcBef>
                <a:spcPct val="0"/>
              </a:spcBef>
              <a:spcAft>
                <a:spcPct val="0"/>
              </a:spcAft>
            </a:pPr>
            <a:r>
              <a:rPr lang="en-GB" sz="1200" dirty="0">
                <a:solidFill>
                  <a:srgbClr val="000000"/>
                </a:solidFill>
                <a:latin typeface="Lucida Sans Unicode" panose="020B0602030504020204" pitchFamily="34" charset="0"/>
                <a:cs typeface="Lucida Sans Unicode" panose="020B0602030504020204" pitchFamily="34" charset="0"/>
              </a:rPr>
              <a:t>Volume H will be a practical hands on guide providing </a:t>
            </a:r>
            <a:r>
              <a:rPr lang="en-GB" sz="1200" b="1" dirty="0">
                <a:solidFill>
                  <a:srgbClr val="FF0000"/>
                </a:solidFill>
                <a:latin typeface="Lucida Sans Unicode" panose="020B0602030504020204" pitchFamily="34" charset="0"/>
                <a:cs typeface="Lucida Sans Unicode" panose="020B0602030504020204" pitchFamily="34" charset="0"/>
              </a:rPr>
              <a:t>many examples </a:t>
            </a:r>
            <a:r>
              <a:rPr lang="en-GB" sz="1200" dirty="0">
                <a:solidFill>
                  <a:srgbClr val="000000"/>
                </a:solidFill>
                <a:latin typeface="Lucida Sans Unicode" panose="020B0602030504020204" pitchFamily="34" charset="0"/>
                <a:cs typeface="Lucida Sans Unicode" panose="020B0602030504020204" pitchFamily="34" charset="0"/>
              </a:rPr>
              <a:t>of the various methods used and data collected. Software used, when possible will also be made available.</a:t>
            </a:r>
            <a:endParaRPr lang="en-US" sz="1200" dirty="0">
              <a:solidFill>
                <a:srgbClr val="000000"/>
              </a:solidFill>
              <a:latin typeface="Lucida Sans Unicode" panose="020B0602030504020204" pitchFamily="34" charset="0"/>
              <a:cs typeface="Lucida Sans Unicode" panose="020B0602030504020204" pitchFamily="34" charset="0"/>
            </a:endParaRPr>
          </a:p>
          <a:p>
            <a:pPr algn="ctr" defTabSz="449263" eaLnBrk="0" fontAlgn="base" hangingPunct="0">
              <a:spcBef>
                <a:spcPct val="0"/>
              </a:spcBef>
              <a:spcAft>
                <a:spcPct val="0"/>
              </a:spcAft>
            </a:pPr>
            <a:r>
              <a:rPr lang="en-US" sz="2400" dirty="0">
                <a:solidFill>
                  <a:srgbClr val="FFFFFF"/>
                </a:solidFill>
                <a:latin typeface="Times New Roman" pitchFamily="18" charset="0"/>
              </a:rPr>
              <a:t>/</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37394" y="171688"/>
            <a:ext cx="2857836" cy="3392823"/>
          </a:xfrm>
          <a:prstGeom prst="rect">
            <a:avLst/>
          </a:prstGeom>
        </p:spPr>
      </p:pic>
    </p:spTree>
    <p:extLst>
      <p:ext uri="{BB962C8B-B14F-4D97-AF65-F5344CB8AC3E}">
        <p14:creationId xmlns:p14="http://schemas.microsoft.com/office/powerpoint/2010/main" val="911055362"/>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8" name="Text Box 1"/>
          <p:cNvSpPr txBox="1">
            <a:spLocks noChangeArrowheads="1"/>
          </p:cNvSpPr>
          <p:nvPr/>
        </p:nvSpPr>
        <p:spPr bwMode="auto">
          <a:xfrm>
            <a:off x="1160463" y="188913"/>
            <a:ext cx="7681912"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eaLnBrk="1" hangingPunct="1">
              <a:spcBef>
                <a:spcPct val="0"/>
              </a:spcBef>
              <a:buFont typeface="Optima" pitchFamily="34" charset="0"/>
              <a:buNone/>
            </a:pPr>
            <a:r>
              <a:rPr lang="en-GB" altLang="en-US" sz="1800" b="1" dirty="0" smtClean="0">
                <a:solidFill>
                  <a:schemeClr val="bg2"/>
                </a:solidFill>
                <a:latin typeface="Lucida Sans Unicode" panose="020B0602030504020204" pitchFamily="34" charset="0"/>
                <a:ea typeface="DejaVu Sans" pitchFamily="34" charset="0"/>
                <a:cs typeface="Lucida Sans Unicode" panose="020B0602030504020204" pitchFamily="34" charset="0"/>
              </a:rPr>
              <a:t>Symmetry in crystallography</a:t>
            </a:r>
          </a:p>
          <a:p>
            <a:pPr eaLnBrk="1" hangingPunct="1">
              <a:spcBef>
                <a:spcPct val="0"/>
              </a:spcBef>
              <a:buFont typeface="Optima" pitchFamily="34" charset="0"/>
              <a:buNone/>
            </a:pPr>
            <a:endParaRPr lang="en-GB" altLang="en-US" sz="16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p:txBody>
      </p:sp>
      <p:sp>
        <p:nvSpPr>
          <p:cNvPr id="12" name="Text Box 2"/>
          <p:cNvSpPr txBox="1">
            <a:spLocks noChangeArrowheads="1"/>
          </p:cNvSpPr>
          <p:nvPr/>
        </p:nvSpPr>
        <p:spPr bwMode="auto">
          <a:xfrm>
            <a:off x="1140350" y="745697"/>
            <a:ext cx="8593137" cy="619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81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charset="0"/>
                <a:ea typeface="Arial Unicode MS" pitchFamily="34" charset="-128"/>
                <a:cs typeface="Arial Unicode MS" pitchFamily="34" charset="-128"/>
              </a:defRPr>
            </a:lvl1pPr>
            <a:lvl2pPr>
              <a:lnSpc>
                <a:spcPct val="81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ea typeface="Arial Unicode MS" pitchFamily="34" charset="-128"/>
                <a:cs typeface="Arial Unicode MS" pitchFamily="34" charset="-128"/>
              </a:defRPr>
            </a:lvl2pPr>
            <a:lvl3pPr>
              <a:lnSpc>
                <a:spcPct val="81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ea typeface="Arial Unicode MS" pitchFamily="34" charset="-128"/>
                <a:cs typeface="Arial Unicode MS" pitchFamily="34" charset="-128"/>
              </a:defRPr>
            </a:lvl3pPr>
            <a:lvl4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4pPr>
            <a:lvl5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5pPr>
            <a:lvl6pPr marL="25146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6pPr>
            <a:lvl7pPr marL="29718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7pPr>
            <a:lvl8pPr marL="34290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8pPr>
            <a:lvl9pPr marL="38862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9pPr>
          </a:lstStyle>
          <a:p>
            <a:pPr eaLnBrk="1" hangingPunct="1">
              <a:spcBef>
                <a:spcPct val="0"/>
              </a:spcBef>
              <a:buFont typeface="Optima" pitchFamily="34" charset="0"/>
              <a:buNone/>
            </a:pPr>
            <a:endParaRPr lang="en-GB" altLang="en-US" sz="16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p:txBody>
      </p:sp>
      <p:sp>
        <p:nvSpPr>
          <p:cNvPr id="11" name="Text Box 4"/>
          <p:cNvSpPr txBox="1">
            <a:spLocks noChangeArrowheads="1"/>
          </p:cNvSpPr>
          <p:nvPr/>
        </p:nvSpPr>
        <p:spPr bwMode="auto">
          <a:xfrm>
            <a:off x="1281386" y="6093296"/>
            <a:ext cx="5471864" cy="504056"/>
          </a:xfrm>
          <a:prstGeom prst="rect">
            <a:avLst/>
          </a:prstGeom>
          <a:solidFill>
            <a:srgbClr val="E6E6E6">
              <a:alpha val="85097"/>
            </a:srgbClr>
          </a:solidFill>
          <a:ln>
            <a:noFill/>
          </a:ln>
          <a:effectLst>
            <a:outerShdw dist="38184" dir="2700000" algn="ctr" rotWithShape="0">
              <a:srgbClr val="000000">
                <a:alpha val="40033"/>
              </a:srgbClr>
            </a:outerShdw>
          </a:effectLst>
          <a:extLs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a:spcBef>
                <a:spcPts val="1200"/>
              </a:spcBef>
              <a:buClrTx/>
              <a:buFontTx/>
              <a:buNone/>
            </a:pPr>
            <a:r>
              <a:rPr lang="en-GB" altLang="en-US" sz="1050" b="1" dirty="0" smtClean="0">
                <a:solidFill>
                  <a:schemeClr val="tx1">
                    <a:lumMod val="50000"/>
                    <a:lumOff val="50000"/>
                  </a:schemeClr>
                </a:solidFill>
                <a:latin typeface="Lucida Sans" panose="020B0602030504020204" pitchFamily="34" charset="0"/>
                <a:cs typeface="Times New Roman" pitchFamily="18" charset="0"/>
              </a:rPr>
              <a:t>XII </a:t>
            </a:r>
            <a:r>
              <a:rPr lang="en-GB" altLang="en-US" sz="1050" b="1" dirty="0" err="1" smtClean="0">
                <a:solidFill>
                  <a:schemeClr val="tx1">
                    <a:lumMod val="50000"/>
                    <a:lumOff val="50000"/>
                  </a:schemeClr>
                </a:solidFill>
                <a:latin typeface="Lucida Sans" panose="020B0602030504020204" pitchFamily="34" charset="0"/>
                <a:cs typeface="Times New Roman" pitchFamily="18" charset="0"/>
              </a:rPr>
              <a:t>SoNS</a:t>
            </a:r>
            <a:r>
              <a:rPr lang="en-GB" altLang="en-US" sz="1050" b="1" dirty="0" smtClean="0">
                <a:solidFill>
                  <a:schemeClr val="tx1">
                    <a:lumMod val="50000"/>
                    <a:lumOff val="50000"/>
                  </a:schemeClr>
                </a:solidFill>
                <a:latin typeface="Lucida Sans" panose="020B0602030504020204" pitchFamily="34" charset="0"/>
                <a:cs typeface="Times New Roman" pitchFamily="18" charset="0"/>
              </a:rPr>
              <a:t> School</a:t>
            </a:r>
            <a:r>
              <a:rPr lang="en-US" altLang="en-US" sz="1050" b="1" dirty="0" smtClean="0">
                <a:solidFill>
                  <a:schemeClr val="tx1">
                    <a:lumMod val="50000"/>
                    <a:lumOff val="50000"/>
                  </a:schemeClr>
                </a:solidFill>
                <a:latin typeface="Lucida Sans" panose="020B0602030504020204" pitchFamily="34" charset="0"/>
                <a:cs typeface="Times New Roman" pitchFamily="18" charset="0"/>
              </a:rPr>
              <a:t>, April 30 – May 9, 2014</a:t>
            </a:r>
          </a:p>
          <a:p>
            <a:pPr>
              <a:spcBef>
                <a:spcPts val="1200"/>
              </a:spcBef>
              <a:buClrTx/>
              <a:buFontTx/>
              <a:buNone/>
            </a:pPr>
            <a:r>
              <a:rPr lang="en-US" altLang="en-US" sz="1050" b="1" dirty="0" err="1" smtClean="0">
                <a:solidFill>
                  <a:schemeClr val="tx1">
                    <a:lumMod val="50000"/>
                    <a:lumOff val="50000"/>
                  </a:schemeClr>
                </a:solidFill>
                <a:latin typeface="Lucida Sans" panose="020B0602030504020204" pitchFamily="34" charset="0"/>
                <a:cs typeface="Times New Roman" pitchFamily="18" charset="0"/>
              </a:rPr>
              <a:t>Erice</a:t>
            </a:r>
            <a:r>
              <a:rPr lang="en-US" altLang="en-US" sz="1050" b="1" dirty="0" smtClean="0">
                <a:solidFill>
                  <a:schemeClr val="tx1">
                    <a:lumMod val="50000"/>
                    <a:lumOff val="50000"/>
                  </a:schemeClr>
                </a:solidFill>
                <a:latin typeface="Lucida Sans" panose="020B0602030504020204" pitchFamily="34" charset="0"/>
                <a:cs typeface="Times New Roman" pitchFamily="18" charset="0"/>
              </a:rPr>
              <a:t>, Italy </a:t>
            </a:r>
            <a:endParaRPr lang="en-GB" altLang="en-US" sz="1050" b="1" dirty="0" smtClean="0">
              <a:solidFill>
                <a:schemeClr val="tx1">
                  <a:lumMod val="50000"/>
                  <a:lumOff val="50000"/>
                </a:schemeClr>
              </a:solidFill>
              <a:latin typeface="Lucida Sans" panose="020B0602030504020204" pitchFamily="34" charset="0"/>
              <a:cs typeface="Times New Roman" pitchFamily="18" charset="0"/>
            </a:endParaRPr>
          </a:p>
        </p:txBody>
      </p:sp>
      <p:sp>
        <p:nvSpPr>
          <p:cNvPr id="2" name="TextBox 1"/>
          <p:cNvSpPr txBox="1"/>
          <p:nvPr/>
        </p:nvSpPr>
        <p:spPr>
          <a:xfrm>
            <a:off x="1160462" y="607782"/>
            <a:ext cx="4228825" cy="5386090"/>
          </a:xfrm>
          <a:prstGeom prst="rect">
            <a:avLst/>
          </a:prstGeom>
          <a:noFill/>
        </p:spPr>
        <p:txBody>
          <a:bodyPr wrap="square" rtlCol="0">
            <a:spAutoFit/>
          </a:bodyPr>
          <a:lstStyle/>
          <a:p>
            <a:r>
              <a:rPr lang="en-GB" sz="1600" b="1" dirty="0" smtClean="0">
                <a:solidFill>
                  <a:srgbClr val="FF0000"/>
                </a:solidFill>
                <a:latin typeface="Arial"/>
              </a:rPr>
              <a:t>Understanding the International Tables</a:t>
            </a:r>
          </a:p>
          <a:p>
            <a:endParaRPr lang="en-GB" sz="1200" b="1" dirty="0" smtClean="0">
              <a:solidFill>
                <a:schemeClr val="tx1"/>
              </a:solidFill>
              <a:latin typeface="Lucida Sans Unicode" panose="020B0602030504020204" pitchFamily="34" charset="0"/>
              <a:cs typeface="Lucida Sans Unicode" panose="020B0602030504020204" pitchFamily="34" charset="0"/>
            </a:endParaRPr>
          </a:p>
          <a:p>
            <a:r>
              <a:rPr lang="en-GB" sz="1200" dirty="0" smtClean="0">
                <a:solidFill>
                  <a:schemeClr val="tx1"/>
                </a:solidFill>
                <a:latin typeface="Lucida Sans Unicode" panose="020B0602030504020204" pitchFamily="34" charset="0"/>
                <a:cs typeface="Lucida Sans Unicode" panose="020B0602030504020204" pitchFamily="34" charset="0"/>
              </a:rPr>
              <a:t>By Paolo G. </a:t>
            </a:r>
            <a:r>
              <a:rPr lang="en-GB" sz="1200" dirty="0" err="1" smtClean="0">
                <a:solidFill>
                  <a:schemeClr val="tx1"/>
                </a:solidFill>
                <a:latin typeface="Lucida Sans Unicode" panose="020B0602030504020204" pitchFamily="34" charset="0"/>
                <a:cs typeface="Lucida Sans Unicode" panose="020B0602030504020204" pitchFamily="34" charset="0"/>
              </a:rPr>
              <a:t>Radaelli</a:t>
            </a:r>
            <a:endParaRPr lang="en-GB" sz="1200" dirty="0">
              <a:solidFill>
                <a:schemeClr val="tx1"/>
              </a:solidFill>
              <a:latin typeface="Lucida Sans Unicode" panose="020B0602030504020204" pitchFamily="34" charset="0"/>
              <a:cs typeface="Lucida Sans Unicode" panose="020B0602030504020204" pitchFamily="34" charset="0"/>
            </a:endParaRPr>
          </a:p>
          <a:p>
            <a:endParaRPr lang="en-GB" sz="1600" dirty="0" smtClean="0">
              <a:solidFill>
                <a:srgbClr val="000000"/>
              </a:solidFill>
              <a:latin typeface="Lucida Sans Unicode" panose="020B0602030504020204" pitchFamily="34" charset="0"/>
              <a:cs typeface="Lucida Sans Unicode" panose="020B0602030504020204" pitchFamily="34" charset="0"/>
            </a:endParaRPr>
          </a:p>
          <a:p>
            <a:r>
              <a:rPr lang="en-GB" sz="1200" dirty="0">
                <a:solidFill>
                  <a:srgbClr val="000000"/>
                </a:solidFill>
                <a:latin typeface="Lucida Sans Unicode" panose="020B0602030504020204" pitchFamily="34" charset="0"/>
                <a:cs typeface="Lucida Sans Unicode" panose="020B0602030504020204" pitchFamily="34" charset="0"/>
              </a:rPr>
              <a:t>This book presents the reader with a fresh and unconventional approach to teaching crystallographic symmetry. </a:t>
            </a:r>
            <a:endParaRPr lang="en-GB" sz="1200" dirty="0" smtClean="0">
              <a:solidFill>
                <a:srgbClr val="000000"/>
              </a:solidFill>
              <a:latin typeface="Lucida Sans Unicode" panose="020B0602030504020204" pitchFamily="34" charset="0"/>
              <a:cs typeface="Lucida Sans Unicode" panose="020B0602030504020204" pitchFamily="34" charset="0"/>
            </a:endParaRPr>
          </a:p>
          <a:p>
            <a:endParaRPr lang="en-GB" sz="1200" dirty="0">
              <a:solidFill>
                <a:srgbClr val="000000"/>
              </a:solidFill>
              <a:latin typeface="Lucida Sans Unicode" panose="020B0602030504020204" pitchFamily="34" charset="0"/>
              <a:cs typeface="Lucida Sans Unicode" panose="020B0602030504020204" pitchFamily="34" charset="0"/>
            </a:endParaRPr>
          </a:p>
          <a:p>
            <a:r>
              <a:rPr lang="en-GB" sz="1200" dirty="0" smtClean="0">
                <a:solidFill>
                  <a:srgbClr val="000000"/>
                </a:solidFill>
                <a:latin typeface="Lucida Sans Unicode" panose="020B0602030504020204" pitchFamily="34" charset="0"/>
                <a:cs typeface="Lucida Sans Unicode" panose="020B0602030504020204" pitchFamily="34" charset="0"/>
              </a:rPr>
              <a:t>Whereas </a:t>
            </a:r>
            <a:r>
              <a:rPr lang="en-GB" sz="1200" dirty="0">
                <a:solidFill>
                  <a:srgbClr val="000000"/>
                </a:solidFill>
                <a:latin typeface="Lucida Sans Unicode" panose="020B0602030504020204" pitchFamily="34" charset="0"/>
                <a:cs typeface="Lucida Sans Unicode" panose="020B0602030504020204" pitchFamily="34" charset="0"/>
              </a:rPr>
              <a:t>traditional crystallography textbooks </a:t>
            </a:r>
            <a:r>
              <a:rPr lang="en-GB" sz="1200" dirty="0" smtClean="0">
                <a:solidFill>
                  <a:srgbClr val="000000"/>
                </a:solidFill>
                <a:latin typeface="Lucida Sans Unicode" panose="020B0602030504020204" pitchFamily="34" charset="0"/>
                <a:cs typeface="Lucida Sans Unicode" panose="020B0602030504020204" pitchFamily="34" charset="0"/>
              </a:rPr>
              <a:t>make </a:t>
            </a:r>
            <a:r>
              <a:rPr lang="en-GB" sz="1200" dirty="0">
                <a:solidFill>
                  <a:srgbClr val="000000"/>
                </a:solidFill>
                <a:latin typeface="Lucida Sans Unicode" panose="020B0602030504020204" pitchFamily="34" charset="0"/>
                <a:cs typeface="Lucida Sans Unicode" panose="020B0602030504020204" pitchFamily="34" charset="0"/>
              </a:rPr>
              <a:t>heavy use of </a:t>
            </a:r>
            <a:r>
              <a:rPr lang="en-GB" sz="1200" dirty="0" smtClean="0">
                <a:solidFill>
                  <a:srgbClr val="000000"/>
                </a:solidFill>
                <a:latin typeface="Lucida Sans Unicode" panose="020B0602030504020204" pitchFamily="34" charset="0"/>
                <a:cs typeface="Lucida Sans Unicode" panose="020B0602030504020204" pitchFamily="34" charset="0"/>
              </a:rPr>
              <a:t>algebra, </a:t>
            </a:r>
            <a:r>
              <a:rPr lang="en-GB" sz="1200" dirty="0">
                <a:solidFill>
                  <a:srgbClr val="000000"/>
                </a:solidFill>
                <a:latin typeface="Lucida Sans Unicode" panose="020B0602030504020204" pitchFamily="34" charset="0"/>
                <a:cs typeface="Lucida Sans Unicode" panose="020B0602030504020204" pitchFamily="34" charset="0"/>
              </a:rPr>
              <a:t>this book adopts in the first few chapters a 'pictorial' approach based on the symmetry diagrams of the International Tables for </a:t>
            </a:r>
            <a:r>
              <a:rPr lang="en-GB" sz="1200" dirty="0" smtClean="0">
                <a:solidFill>
                  <a:srgbClr val="000000"/>
                </a:solidFill>
                <a:latin typeface="Lucida Sans Unicode" panose="020B0602030504020204" pitchFamily="34" charset="0"/>
                <a:cs typeface="Lucida Sans Unicode" panose="020B0602030504020204" pitchFamily="34" charset="0"/>
              </a:rPr>
              <a:t>Crystallography.</a:t>
            </a:r>
          </a:p>
          <a:p>
            <a:endParaRPr lang="en-GB" sz="1200" dirty="0">
              <a:solidFill>
                <a:srgbClr val="000000"/>
              </a:solidFill>
              <a:latin typeface="Lucida Sans Unicode" panose="020B0602030504020204" pitchFamily="34" charset="0"/>
              <a:cs typeface="Lucida Sans Unicode" panose="020B0602030504020204" pitchFamily="34" charset="0"/>
            </a:endParaRPr>
          </a:p>
          <a:p>
            <a:r>
              <a:rPr lang="en-GB" sz="1200" dirty="0" smtClean="0">
                <a:solidFill>
                  <a:srgbClr val="000000"/>
                </a:solidFill>
                <a:latin typeface="Lucida Sans Unicode" panose="020B0602030504020204" pitchFamily="34" charset="0"/>
                <a:cs typeface="Lucida Sans Unicode" panose="020B0602030504020204" pitchFamily="34" charset="0"/>
              </a:rPr>
              <a:t>Readers </a:t>
            </a:r>
            <a:r>
              <a:rPr lang="en-GB" sz="1200" dirty="0">
                <a:solidFill>
                  <a:srgbClr val="000000"/>
                </a:solidFill>
                <a:latin typeface="Lucida Sans Unicode" panose="020B0602030504020204" pitchFamily="34" charset="0"/>
                <a:cs typeface="Lucida Sans Unicode" panose="020B0602030504020204" pitchFamily="34" charset="0"/>
              </a:rPr>
              <a:t>are led step-by-step through simple 'frieze' and 'wallpaper' patterns, with many examples from the visual arts. </a:t>
            </a:r>
            <a:endParaRPr lang="en-GB" sz="1200" dirty="0" smtClean="0">
              <a:solidFill>
                <a:srgbClr val="000000"/>
              </a:solidFill>
              <a:latin typeface="Lucida Sans Unicode" panose="020B0602030504020204" pitchFamily="34" charset="0"/>
              <a:cs typeface="Lucida Sans Unicode" panose="020B0602030504020204" pitchFamily="34" charset="0"/>
            </a:endParaRPr>
          </a:p>
          <a:p>
            <a:endParaRPr lang="en-GB" sz="1200" dirty="0">
              <a:solidFill>
                <a:srgbClr val="000000"/>
              </a:solidFill>
              <a:latin typeface="Lucida Sans Unicode" panose="020B0602030504020204" pitchFamily="34" charset="0"/>
              <a:cs typeface="Lucida Sans Unicode" panose="020B0602030504020204" pitchFamily="34" charset="0"/>
            </a:endParaRPr>
          </a:p>
          <a:p>
            <a:r>
              <a:rPr lang="en-GB" sz="1200" dirty="0" smtClean="0">
                <a:solidFill>
                  <a:srgbClr val="000000"/>
                </a:solidFill>
                <a:latin typeface="Lucida Sans Unicode" panose="020B0602030504020204" pitchFamily="34" charset="0"/>
                <a:cs typeface="Lucida Sans Unicode" panose="020B0602030504020204" pitchFamily="34" charset="0"/>
              </a:rPr>
              <a:t>By </a:t>
            </a:r>
            <a:r>
              <a:rPr lang="en-GB" sz="1200" dirty="0">
                <a:solidFill>
                  <a:srgbClr val="000000"/>
                </a:solidFill>
                <a:latin typeface="Lucida Sans Unicode" panose="020B0602030504020204" pitchFamily="34" charset="0"/>
                <a:cs typeface="Lucida Sans Unicode" panose="020B0602030504020204" pitchFamily="34" charset="0"/>
              </a:rPr>
              <a:t>the end of chapter 3 </a:t>
            </a:r>
            <a:r>
              <a:rPr lang="en-GB" sz="1200" dirty="0" smtClean="0">
                <a:solidFill>
                  <a:srgbClr val="000000"/>
                </a:solidFill>
                <a:latin typeface="Lucida Sans Unicode" panose="020B0602030504020204" pitchFamily="34" charset="0"/>
                <a:cs typeface="Lucida Sans Unicode" panose="020B0602030504020204" pitchFamily="34" charset="0"/>
              </a:rPr>
              <a:t>readers will  </a:t>
            </a:r>
            <a:r>
              <a:rPr lang="en-GB" sz="1200" dirty="0">
                <a:solidFill>
                  <a:srgbClr val="000000"/>
                </a:solidFill>
                <a:latin typeface="Lucida Sans Unicode" panose="020B0602030504020204" pitchFamily="34" charset="0"/>
                <a:cs typeface="Lucida Sans Unicode" panose="020B0602030504020204" pitchFamily="34" charset="0"/>
              </a:rPr>
              <a:t>be able to identify and analyse all these simple symmetries and apply to them the nomenclature and symbols of the International Tables. </a:t>
            </a:r>
            <a:endParaRPr lang="en-GB" sz="1200" dirty="0" smtClean="0">
              <a:solidFill>
                <a:srgbClr val="000000"/>
              </a:solidFill>
              <a:latin typeface="Lucida Sans Unicode" panose="020B0602030504020204" pitchFamily="34" charset="0"/>
              <a:cs typeface="Lucida Sans Unicode" panose="020B0602030504020204" pitchFamily="34" charset="0"/>
            </a:endParaRPr>
          </a:p>
          <a:p>
            <a:endParaRPr lang="en-GB" sz="1200" dirty="0">
              <a:solidFill>
                <a:srgbClr val="000000"/>
              </a:solidFill>
              <a:latin typeface="Lucida Sans Unicode" panose="020B0602030504020204" pitchFamily="34" charset="0"/>
              <a:cs typeface="Lucida Sans Unicode" panose="020B0602030504020204" pitchFamily="34" charset="0"/>
            </a:endParaRPr>
          </a:p>
          <a:p>
            <a:r>
              <a:rPr lang="en-GB" sz="1200" b="1" dirty="0">
                <a:solidFill>
                  <a:srgbClr val="FF0000"/>
                </a:solidFill>
                <a:latin typeface="Lucida Sans Unicode" panose="020B0602030504020204" pitchFamily="34" charset="0"/>
                <a:cs typeface="Lucida Sans Unicode" panose="020B0602030504020204" pitchFamily="34" charset="0"/>
              </a:rPr>
              <a:t>Readership</a:t>
            </a:r>
            <a:r>
              <a:rPr lang="en-GB" sz="1200" dirty="0">
                <a:solidFill>
                  <a:srgbClr val="000000"/>
                </a:solidFill>
                <a:latin typeface="Lucida Sans Unicode" panose="020B0602030504020204" pitchFamily="34" charset="0"/>
                <a:cs typeface="Lucida Sans Unicode" panose="020B0602030504020204" pitchFamily="34" charset="0"/>
              </a:rPr>
              <a:t>: Graduate students in a variety of fields employing crystallography as a primary or secondary tool: physics, chemistry, earth science, structural biology etc. Also undergraduate students taking advanced courses in symmetry or </a:t>
            </a:r>
            <a:r>
              <a:rPr lang="en-GB" sz="1200" dirty="0" smtClean="0">
                <a:solidFill>
                  <a:srgbClr val="000000"/>
                </a:solidFill>
                <a:latin typeface="Lucida Sans Unicode" panose="020B0602030504020204" pitchFamily="34" charset="0"/>
                <a:cs typeface="Lucida Sans Unicode" panose="020B0602030504020204" pitchFamily="34" charset="0"/>
              </a:rPr>
              <a:t>crystallography.</a:t>
            </a:r>
            <a:endParaRPr lang="en-US" sz="1200" dirty="0" smtClean="0">
              <a:solidFill>
                <a:srgbClr val="000000"/>
              </a:solidFill>
              <a:latin typeface="Lucida Sans Unicode" panose="020B0602030504020204" pitchFamily="34" charset="0"/>
              <a:cs typeface="Lucida Sans Unicode" panose="020B0602030504020204" pitchFamily="34" charset="0"/>
            </a:endParaRPr>
          </a:p>
        </p:txBody>
      </p:sp>
      <p:sp>
        <p:nvSpPr>
          <p:cNvPr id="3" name="Rectangle 2"/>
          <p:cNvSpPr/>
          <p:nvPr/>
        </p:nvSpPr>
        <p:spPr>
          <a:xfrm>
            <a:off x="5745882" y="3777881"/>
            <a:ext cx="3812965" cy="1077218"/>
          </a:xfrm>
          <a:prstGeom prst="rect">
            <a:avLst/>
          </a:prstGeom>
          <a:solidFill>
            <a:schemeClr val="bg1"/>
          </a:solidFill>
        </p:spPr>
        <p:txBody>
          <a:bodyPr wrap="square">
            <a:spAutoFit/>
          </a:bodyPr>
          <a:lstStyle/>
          <a:p>
            <a:pPr algn="ctr"/>
            <a:r>
              <a:rPr lang="en-US" sz="1400" dirty="0">
                <a:solidFill>
                  <a:schemeClr val="tx1"/>
                </a:solidFill>
                <a:latin typeface="Lucida Sans Unicode" panose="020B0602030504020204" pitchFamily="34" charset="0"/>
                <a:cs typeface="Lucida Sans Unicode" panose="020B0602030504020204" pitchFamily="34" charset="0"/>
              </a:rPr>
              <a:t>http://ukcatalogue.oup.com/product/9780199550654.do</a:t>
            </a:r>
            <a:r>
              <a:rPr lang="en-US" sz="1400" dirty="0" smtClean="0">
                <a:solidFill>
                  <a:schemeClr val="tx1"/>
                </a:solidFill>
                <a:latin typeface="Lucida Sans Unicode" panose="020B0602030504020204" pitchFamily="34" charset="0"/>
                <a:cs typeface="Lucida Sans Unicode" panose="020B0602030504020204" pitchFamily="34" charset="0"/>
              </a:rPr>
              <a:t>#</a:t>
            </a:r>
          </a:p>
          <a:p>
            <a:r>
              <a:rPr lang="en-GB" sz="1200" dirty="0" smtClean="0">
                <a:solidFill>
                  <a:schemeClr val="tx1"/>
                </a:solidFill>
                <a:latin typeface="Lucida Sans Unicode" panose="020B0602030504020204" pitchFamily="34" charset="0"/>
                <a:cs typeface="Lucida Sans Unicode" panose="020B0602030504020204" pitchFamily="34" charset="0"/>
              </a:rPr>
              <a:t>€65.00, 144 pages, </a:t>
            </a:r>
            <a:r>
              <a:rPr lang="en-GB" sz="1200" dirty="0" err="1" smtClean="0">
                <a:solidFill>
                  <a:schemeClr val="tx1"/>
                </a:solidFill>
                <a:latin typeface="Lucida Sans Unicode" panose="020B0602030504020204" pitchFamily="34" charset="0"/>
                <a:cs typeface="Lucida Sans Unicode" panose="020B0602030504020204" pitchFamily="34" charset="0"/>
              </a:rPr>
              <a:t>isbn</a:t>
            </a:r>
            <a:r>
              <a:rPr lang="en-GB" sz="1200" dirty="0">
                <a:solidFill>
                  <a:schemeClr val="tx1"/>
                </a:solidFill>
                <a:latin typeface="Lucida Sans Unicode" panose="020B0602030504020204" pitchFamily="34" charset="0"/>
                <a:cs typeface="Lucida Sans Unicode" panose="020B0602030504020204" pitchFamily="34" charset="0"/>
              </a:rPr>
              <a:t> 978-0-19-955065-4</a:t>
            </a:r>
            <a:endParaRPr lang="en-US" sz="1200" dirty="0" smtClean="0">
              <a:solidFill>
                <a:schemeClr val="tx1"/>
              </a:solidFill>
              <a:latin typeface="Lucida Sans Unicode" panose="020B0602030504020204" pitchFamily="34" charset="0"/>
              <a:cs typeface="Lucida Sans Unicode" panose="020B0602030504020204" pitchFamily="34" charset="0"/>
            </a:endParaRPr>
          </a:p>
          <a:p>
            <a:pPr algn="ctr"/>
            <a:r>
              <a:rPr lang="en-US" dirty="0" smtClean="0"/>
              <a:t>/</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1777" y="199207"/>
            <a:ext cx="2661174" cy="3491336"/>
          </a:xfrm>
          <a:prstGeom prst="rect">
            <a:avLst/>
          </a:prstGeom>
        </p:spPr>
      </p:pic>
    </p:spTree>
    <p:extLst>
      <p:ext uri="{BB962C8B-B14F-4D97-AF65-F5344CB8AC3E}">
        <p14:creationId xmlns:p14="http://schemas.microsoft.com/office/powerpoint/2010/main" val="26595169"/>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8" name="Text Box 1"/>
          <p:cNvSpPr txBox="1">
            <a:spLocks noChangeArrowheads="1"/>
          </p:cNvSpPr>
          <p:nvPr/>
        </p:nvSpPr>
        <p:spPr bwMode="auto">
          <a:xfrm>
            <a:off x="1160463" y="188913"/>
            <a:ext cx="7681912"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eaLnBrk="1" hangingPunct="1">
              <a:spcBef>
                <a:spcPct val="0"/>
              </a:spcBef>
              <a:buFont typeface="Optima" pitchFamily="34" charset="0"/>
              <a:buNone/>
            </a:pPr>
            <a:r>
              <a:rPr lang="en-GB" altLang="en-US" sz="1800" b="1" dirty="0" smtClean="0">
                <a:solidFill>
                  <a:schemeClr val="bg2"/>
                </a:solidFill>
                <a:latin typeface="Lucida Sans Unicode" panose="020B0602030504020204" pitchFamily="34" charset="0"/>
                <a:ea typeface="DejaVu Sans" pitchFamily="34" charset="0"/>
                <a:cs typeface="Lucida Sans Unicode" panose="020B0602030504020204" pitchFamily="34" charset="0"/>
              </a:rPr>
              <a:t>Magnetic Group Tables</a:t>
            </a:r>
          </a:p>
          <a:p>
            <a:pPr eaLnBrk="1" hangingPunct="1">
              <a:spcBef>
                <a:spcPct val="0"/>
              </a:spcBef>
              <a:buFont typeface="Optima" pitchFamily="34" charset="0"/>
              <a:buNone/>
            </a:pPr>
            <a:endParaRPr lang="en-GB" altLang="en-US" sz="16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p:txBody>
      </p:sp>
      <p:sp>
        <p:nvSpPr>
          <p:cNvPr id="12" name="Text Box 2"/>
          <p:cNvSpPr txBox="1">
            <a:spLocks noChangeArrowheads="1"/>
          </p:cNvSpPr>
          <p:nvPr/>
        </p:nvSpPr>
        <p:spPr bwMode="auto">
          <a:xfrm>
            <a:off x="1140350" y="745697"/>
            <a:ext cx="8593137" cy="619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81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charset="0"/>
                <a:ea typeface="Arial Unicode MS" pitchFamily="34" charset="-128"/>
                <a:cs typeface="Arial Unicode MS" pitchFamily="34" charset="-128"/>
              </a:defRPr>
            </a:lvl1pPr>
            <a:lvl2pPr>
              <a:lnSpc>
                <a:spcPct val="81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ea typeface="Arial Unicode MS" pitchFamily="34" charset="-128"/>
                <a:cs typeface="Arial Unicode MS" pitchFamily="34" charset="-128"/>
              </a:defRPr>
            </a:lvl2pPr>
            <a:lvl3pPr>
              <a:lnSpc>
                <a:spcPct val="81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ea typeface="Arial Unicode MS" pitchFamily="34" charset="-128"/>
                <a:cs typeface="Arial Unicode MS" pitchFamily="34" charset="-128"/>
              </a:defRPr>
            </a:lvl3pPr>
            <a:lvl4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4pPr>
            <a:lvl5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5pPr>
            <a:lvl6pPr marL="25146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6pPr>
            <a:lvl7pPr marL="29718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7pPr>
            <a:lvl8pPr marL="34290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8pPr>
            <a:lvl9pPr marL="38862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9pPr>
          </a:lstStyle>
          <a:p>
            <a:pPr eaLnBrk="1" hangingPunct="1">
              <a:spcBef>
                <a:spcPct val="0"/>
              </a:spcBef>
              <a:buFont typeface="Optima" pitchFamily="34" charset="0"/>
              <a:buNone/>
            </a:pPr>
            <a:endParaRPr lang="en-GB" altLang="en-US" sz="16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p:txBody>
      </p:sp>
      <p:sp>
        <p:nvSpPr>
          <p:cNvPr id="11" name="Text Box 4"/>
          <p:cNvSpPr txBox="1">
            <a:spLocks noChangeArrowheads="1"/>
          </p:cNvSpPr>
          <p:nvPr/>
        </p:nvSpPr>
        <p:spPr bwMode="auto">
          <a:xfrm>
            <a:off x="1281386" y="6093296"/>
            <a:ext cx="5471864" cy="504056"/>
          </a:xfrm>
          <a:prstGeom prst="rect">
            <a:avLst/>
          </a:prstGeom>
          <a:solidFill>
            <a:srgbClr val="E6E6E6">
              <a:alpha val="85097"/>
            </a:srgbClr>
          </a:solidFill>
          <a:ln>
            <a:noFill/>
          </a:ln>
          <a:effectLst>
            <a:outerShdw dist="38184" dir="2700000" algn="ctr" rotWithShape="0">
              <a:srgbClr val="000000">
                <a:alpha val="40033"/>
              </a:srgbClr>
            </a:outerShdw>
          </a:effectLst>
          <a:extLs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a:spcBef>
                <a:spcPts val="1200"/>
              </a:spcBef>
              <a:buClrTx/>
              <a:buFontTx/>
              <a:buNone/>
            </a:pPr>
            <a:r>
              <a:rPr lang="en-GB" altLang="en-US" sz="1050" b="1" dirty="0" smtClean="0">
                <a:solidFill>
                  <a:schemeClr val="tx1">
                    <a:lumMod val="50000"/>
                    <a:lumOff val="50000"/>
                  </a:schemeClr>
                </a:solidFill>
                <a:latin typeface="Lucida Sans" panose="020B0602030504020204" pitchFamily="34" charset="0"/>
                <a:cs typeface="Times New Roman" pitchFamily="18" charset="0"/>
              </a:rPr>
              <a:t>XII </a:t>
            </a:r>
            <a:r>
              <a:rPr lang="en-GB" altLang="en-US" sz="1050" b="1" dirty="0" err="1" smtClean="0">
                <a:solidFill>
                  <a:schemeClr val="tx1">
                    <a:lumMod val="50000"/>
                    <a:lumOff val="50000"/>
                  </a:schemeClr>
                </a:solidFill>
                <a:latin typeface="Lucida Sans" panose="020B0602030504020204" pitchFamily="34" charset="0"/>
                <a:cs typeface="Times New Roman" pitchFamily="18" charset="0"/>
              </a:rPr>
              <a:t>SoNS</a:t>
            </a:r>
            <a:r>
              <a:rPr lang="en-GB" altLang="en-US" sz="1050" b="1" dirty="0" smtClean="0">
                <a:solidFill>
                  <a:schemeClr val="tx1">
                    <a:lumMod val="50000"/>
                    <a:lumOff val="50000"/>
                  </a:schemeClr>
                </a:solidFill>
                <a:latin typeface="Lucida Sans" panose="020B0602030504020204" pitchFamily="34" charset="0"/>
                <a:cs typeface="Times New Roman" pitchFamily="18" charset="0"/>
              </a:rPr>
              <a:t> School</a:t>
            </a:r>
            <a:r>
              <a:rPr lang="en-US" altLang="en-US" sz="1050" b="1" dirty="0" smtClean="0">
                <a:solidFill>
                  <a:schemeClr val="tx1">
                    <a:lumMod val="50000"/>
                    <a:lumOff val="50000"/>
                  </a:schemeClr>
                </a:solidFill>
                <a:latin typeface="Lucida Sans" panose="020B0602030504020204" pitchFamily="34" charset="0"/>
                <a:cs typeface="Times New Roman" pitchFamily="18" charset="0"/>
              </a:rPr>
              <a:t>, April 30 – May 9, 2014</a:t>
            </a:r>
          </a:p>
          <a:p>
            <a:pPr>
              <a:spcBef>
                <a:spcPts val="1200"/>
              </a:spcBef>
              <a:buClrTx/>
              <a:buFontTx/>
              <a:buNone/>
            </a:pPr>
            <a:r>
              <a:rPr lang="en-US" altLang="en-US" sz="1050" b="1" dirty="0" err="1" smtClean="0">
                <a:solidFill>
                  <a:schemeClr val="tx1">
                    <a:lumMod val="50000"/>
                    <a:lumOff val="50000"/>
                  </a:schemeClr>
                </a:solidFill>
                <a:latin typeface="Lucida Sans" panose="020B0602030504020204" pitchFamily="34" charset="0"/>
                <a:cs typeface="Times New Roman" pitchFamily="18" charset="0"/>
              </a:rPr>
              <a:t>Erice</a:t>
            </a:r>
            <a:r>
              <a:rPr lang="en-US" altLang="en-US" sz="1050" b="1" dirty="0" smtClean="0">
                <a:solidFill>
                  <a:schemeClr val="tx1">
                    <a:lumMod val="50000"/>
                    <a:lumOff val="50000"/>
                  </a:schemeClr>
                </a:solidFill>
                <a:latin typeface="Lucida Sans" panose="020B0602030504020204" pitchFamily="34" charset="0"/>
                <a:cs typeface="Times New Roman" pitchFamily="18" charset="0"/>
              </a:rPr>
              <a:t>, Italy </a:t>
            </a:r>
            <a:endParaRPr lang="en-GB" altLang="en-US" sz="1050" b="1" dirty="0" smtClean="0">
              <a:solidFill>
                <a:schemeClr val="tx1">
                  <a:lumMod val="50000"/>
                  <a:lumOff val="50000"/>
                </a:schemeClr>
              </a:solidFill>
              <a:latin typeface="Lucida Sans" panose="020B0602030504020204" pitchFamily="34" charset="0"/>
              <a:cs typeface="Times New Roman" pitchFamily="18" charset="0"/>
            </a:endParaRPr>
          </a:p>
        </p:txBody>
      </p:sp>
      <p:sp>
        <p:nvSpPr>
          <p:cNvPr id="2" name="TextBox 1"/>
          <p:cNvSpPr txBox="1"/>
          <p:nvPr/>
        </p:nvSpPr>
        <p:spPr>
          <a:xfrm>
            <a:off x="1160462" y="544408"/>
            <a:ext cx="4729436" cy="5555367"/>
          </a:xfrm>
          <a:prstGeom prst="rect">
            <a:avLst/>
          </a:prstGeom>
          <a:noFill/>
        </p:spPr>
        <p:txBody>
          <a:bodyPr wrap="square" rtlCol="0">
            <a:spAutoFit/>
          </a:bodyPr>
          <a:lstStyle/>
          <a:p>
            <a:r>
              <a:rPr lang="en-GB" sz="1600" b="1" dirty="0">
                <a:solidFill>
                  <a:srgbClr val="FF0000"/>
                </a:solidFill>
                <a:latin typeface="Arial"/>
              </a:rPr>
              <a:t>1-, 2- and 3-Dimensional Magnetic </a:t>
            </a:r>
            <a:r>
              <a:rPr lang="en-GB" sz="1600" b="1" dirty="0" err="1">
                <a:solidFill>
                  <a:srgbClr val="FF0000"/>
                </a:solidFill>
                <a:latin typeface="Arial"/>
              </a:rPr>
              <a:t>Subperiodic</a:t>
            </a:r>
            <a:r>
              <a:rPr lang="en-GB" sz="1600" b="1" dirty="0">
                <a:solidFill>
                  <a:srgbClr val="FF0000"/>
                </a:solidFill>
                <a:latin typeface="Arial"/>
              </a:rPr>
              <a:t> Groups and Magnetic </a:t>
            </a:r>
            <a:r>
              <a:rPr lang="en-GB" sz="1600" b="1" dirty="0" smtClean="0">
                <a:solidFill>
                  <a:srgbClr val="FF0000"/>
                </a:solidFill>
                <a:latin typeface="Arial"/>
              </a:rPr>
              <a:t>Space Groups</a:t>
            </a:r>
            <a:endParaRPr lang="en-GB" sz="1600" b="1" dirty="0">
              <a:solidFill>
                <a:srgbClr val="FF0000"/>
              </a:solidFill>
              <a:latin typeface="Arial"/>
            </a:endParaRPr>
          </a:p>
          <a:p>
            <a:pPr>
              <a:spcBef>
                <a:spcPts val="600"/>
              </a:spcBef>
            </a:pPr>
            <a:r>
              <a:rPr lang="en-GB" sz="1200" i="1" dirty="0" smtClean="0">
                <a:solidFill>
                  <a:srgbClr val="000000"/>
                </a:solidFill>
                <a:latin typeface="Lucida Sans Unicode" panose="020B0602030504020204" pitchFamily="34" charset="0"/>
                <a:cs typeface="Lucida Sans Unicode" panose="020B0602030504020204" pitchFamily="34" charset="0"/>
              </a:rPr>
              <a:t>By Daniel B. </a:t>
            </a:r>
            <a:r>
              <a:rPr lang="en-GB" sz="1200" i="1" dirty="0" err="1" smtClean="0">
                <a:solidFill>
                  <a:srgbClr val="000000"/>
                </a:solidFill>
                <a:latin typeface="Lucida Sans Unicode" panose="020B0602030504020204" pitchFamily="34" charset="0"/>
                <a:cs typeface="Lucida Sans Unicode" panose="020B0602030504020204" pitchFamily="34" charset="0"/>
              </a:rPr>
              <a:t>Litvin</a:t>
            </a:r>
            <a:endParaRPr lang="en-GB" sz="1200" i="1" dirty="0" smtClean="0">
              <a:solidFill>
                <a:srgbClr val="000000"/>
              </a:solidFill>
              <a:latin typeface="Lucida Sans Unicode" panose="020B0602030504020204" pitchFamily="34" charset="0"/>
              <a:cs typeface="Lucida Sans Unicode" panose="020B0602030504020204" pitchFamily="34" charset="0"/>
            </a:endParaRPr>
          </a:p>
          <a:p>
            <a:endParaRPr lang="en-US" sz="1050" dirty="0" smtClean="0">
              <a:solidFill>
                <a:srgbClr val="000000"/>
              </a:solidFill>
              <a:latin typeface="Lucida Sans Unicode" panose="020B0602030504020204" pitchFamily="34" charset="0"/>
              <a:cs typeface="Lucida Sans Unicode" panose="020B0602030504020204" pitchFamily="34" charset="0"/>
            </a:endParaRPr>
          </a:p>
          <a:p>
            <a:r>
              <a:rPr lang="en-GB" sz="1200" dirty="0">
                <a:solidFill>
                  <a:srgbClr val="000000"/>
                </a:solidFill>
                <a:latin typeface="Lucida Sans Unicode" panose="020B0602030504020204" pitchFamily="34" charset="0"/>
                <a:cs typeface="Lucida Sans Unicode" panose="020B0602030504020204" pitchFamily="34" charset="0"/>
              </a:rPr>
              <a:t>This PDF format e-book tabulates the structure, symbols and properties of magnetic groups. A survey of magnetic group types is presented, listing the elements of one representative group of: </a:t>
            </a:r>
            <a:endParaRPr lang="en-GB" sz="1200" dirty="0" smtClean="0">
              <a:solidFill>
                <a:srgbClr val="000000"/>
              </a:solidFill>
              <a:latin typeface="Lucida Sans Unicode" panose="020B0602030504020204" pitchFamily="34" charset="0"/>
              <a:cs typeface="Lucida Sans Unicode" panose="020B0602030504020204" pitchFamily="34" charset="0"/>
            </a:endParaRPr>
          </a:p>
          <a:p>
            <a:endParaRPr lang="en-GB" sz="1200" dirty="0">
              <a:solidFill>
                <a:srgbClr val="000000"/>
              </a:solidFill>
              <a:latin typeface="Lucida Sans Unicode" panose="020B0602030504020204" pitchFamily="34" charset="0"/>
              <a:cs typeface="Lucida Sans Unicode" panose="020B0602030504020204" pitchFamily="34" charset="0"/>
            </a:endParaRPr>
          </a:p>
          <a:p>
            <a:r>
              <a:rPr lang="en-GB" sz="1200" dirty="0" smtClean="0">
                <a:solidFill>
                  <a:srgbClr val="000000"/>
                </a:solidFill>
                <a:latin typeface="Lucida Sans Unicode" panose="020B0602030504020204" pitchFamily="34" charset="0"/>
                <a:cs typeface="Lucida Sans Unicode" panose="020B0602030504020204" pitchFamily="34" charset="0"/>
              </a:rPr>
              <a:t>(</a:t>
            </a:r>
            <a:r>
              <a:rPr lang="en-GB" sz="1200" dirty="0" err="1" smtClean="0">
                <a:solidFill>
                  <a:srgbClr val="000000"/>
                </a:solidFill>
                <a:latin typeface="Lucida Sans Unicode" panose="020B0602030504020204" pitchFamily="34" charset="0"/>
                <a:cs typeface="Lucida Sans Unicode" panose="020B0602030504020204" pitchFamily="34" charset="0"/>
              </a:rPr>
              <a:t>i</a:t>
            </a:r>
            <a:r>
              <a:rPr lang="en-GB" sz="1200" dirty="0" smtClean="0">
                <a:solidFill>
                  <a:srgbClr val="000000"/>
                </a:solidFill>
                <a:latin typeface="Lucida Sans Unicode" panose="020B0602030504020204" pitchFamily="34" charset="0"/>
                <a:cs typeface="Lucida Sans Unicode" panose="020B0602030504020204" pitchFamily="34" charset="0"/>
              </a:rPr>
              <a:t>) the </a:t>
            </a:r>
            <a:r>
              <a:rPr lang="en-GB" sz="1200" dirty="0">
                <a:solidFill>
                  <a:srgbClr val="000000"/>
                </a:solidFill>
                <a:latin typeface="Lucida Sans Unicode" panose="020B0602030504020204" pitchFamily="34" charset="0"/>
                <a:cs typeface="Lucida Sans Unicode" panose="020B0602030504020204" pitchFamily="34" charset="0"/>
              </a:rPr>
              <a:t>5, 31 and 122 types of groups in the reduced </a:t>
            </a:r>
            <a:r>
              <a:rPr lang="en-GB" sz="1200" dirty="0" err="1">
                <a:solidFill>
                  <a:srgbClr val="000000"/>
                </a:solidFill>
                <a:latin typeface="Lucida Sans Unicode" panose="020B0602030504020204" pitchFamily="34" charset="0"/>
                <a:cs typeface="Lucida Sans Unicode" panose="020B0602030504020204" pitchFamily="34" charset="0"/>
              </a:rPr>
              <a:t>superfamilies</a:t>
            </a:r>
            <a:r>
              <a:rPr lang="en-GB" sz="1200" dirty="0">
                <a:solidFill>
                  <a:srgbClr val="000000"/>
                </a:solidFill>
                <a:latin typeface="Lucida Sans Unicode" panose="020B0602030504020204" pitchFamily="34" charset="0"/>
                <a:cs typeface="Lucida Sans Unicode" panose="020B0602030504020204" pitchFamily="34" charset="0"/>
              </a:rPr>
              <a:t> of the 1-, 2- and 3-dimensional magnetic point groups, respectively; </a:t>
            </a:r>
            <a:endParaRPr lang="en-GB" sz="1200" dirty="0" smtClean="0">
              <a:solidFill>
                <a:srgbClr val="000000"/>
              </a:solidFill>
              <a:latin typeface="Lucida Sans Unicode" panose="020B0602030504020204" pitchFamily="34" charset="0"/>
              <a:cs typeface="Lucida Sans Unicode" panose="020B0602030504020204" pitchFamily="34" charset="0"/>
            </a:endParaRPr>
          </a:p>
          <a:p>
            <a:endParaRPr lang="en-GB" sz="1200" dirty="0" smtClean="0">
              <a:solidFill>
                <a:srgbClr val="000000"/>
              </a:solidFill>
              <a:latin typeface="Lucida Sans Unicode" panose="020B0602030504020204" pitchFamily="34" charset="0"/>
              <a:cs typeface="Lucida Sans Unicode" panose="020B0602030504020204" pitchFamily="34" charset="0"/>
            </a:endParaRPr>
          </a:p>
          <a:p>
            <a:r>
              <a:rPr lang="en-GB" sz="1200" dirty="0" smtClean="0">
                <a:solidFill>
                  <a:srgbClr val="000000"/>
                </a:solidFill>
                <a:latin typeface="Lucida Sans Unicode" panose="020B0602030504020204" pitchFamily="34" charset="0"/>
                <a:cs typeface="Lucida Sans Unicode" panose="020B0602030504020204" pitchFamily="34" charset="0"/>
              </a:rPr>
              <a:t>(</a:t>
            </a:r>
            <a:r>
              <a:rPr lang="en-GB" sz="1200" dirty="0">
                <a:solidFill>
                  <a:srgbClr val="000000"/>
                </a:solidFill>
                <a:latin typeface="Lucida Sans Unicode" panose="020B0602030504020204" pitchFamily="34" charset="0"/>
                <a:cs typeface="Lucida Sans Unicode" panose="020B0602030504020204" pitchFamily="34" charset="0"/>
              </a:rPr>
              <a:t>ii) the 31, 394 and 528 types of groups in the reduced </a:t>
            </a:r>
            <a:r>
              <a:rPr lang="en-GB" sz="1200" dirty="0" err="1">
                <a:solidFill>
                  <a:srgbClr val="000000"/>
                </a:solidFill>
                <a:latin typeface="Lucida Sans Unicode" panose="020B0602030504020204" pitchFamily="34" charset="0"/>
                <a:cs typeface="Lucida Sans Unicode" panose="020B0602030504020204" pitchFamily="34" charset="0"/>
              </a:rPr>
              <a:t>superfamilies</a:t>
            </a:r>
            <a:r>
              <a:rPr lang="en-GB" sz="1200" dirty="0">
                <a:solidFill>
                  <a:srgbClr val="000000"/>
                </a:solidFill>
                <a:latin typeface="Lucida Sans Unicode" panose="020B0602030504020204" pitchFamily="34" charset="0"/>
                <a:cs typeface="Lucida Sans Unicode" panose="020B0602030504020204" pitchFamily="34" charset="0"/>
              </a:rPr>
              <a:t> of magnetic </a:t>
            </a:r>
            <a:r>
              <a:rPr lang="en-GB" sz="1200" dirty="0" err="1">
                <a:solidFill>
                  <a:srgbClr val="000000"/>
                </a:solidFill>
                <a:latin typeface="Lucida Sans Unicode" panose="020B0602030504020204" pitchFamily="34" charset="0"/>
                <a:cs typeface="Lucida Sans Unicode" panose="020B0602030504020204" pitchFamily="34" charset="0"/>
              </a:rPr>
              <a:t>subperiodic</a:t>
            </a:r>
            <a:r>
              <a:rPr lang="en-GB" sz="1200" dirty="0">
                <a:solidFill>
                  <a:srgbClr val="000000"/>
                </a:solidFill>
                <a:latin typeface="Lucida Sans Unicode" panose="020B0602030504020204" pitchFamily="34" charset="0"/>
                <a:cs typeface="Lucida Sans Unicode" panose="020B0602030504020204" pitchFamily="34" charset="0"/>
              </a:rPr>
              <a:t> groups, i.e. magnetic frieze groups, magnetic rod groups and magnetic layer groups, respectively; and </a:t>
            </a:r>
            <a:endParaRPr lang="en-GB" sz="1200" dirty="0" smtClean="0">
              <a:solidFill>
                <a:srgbClr val="000000"/>
              </a:solidFill>
              <a:latin typeface="Lucida Sans Unicode" panose="020B0602030504020204" pitchFamily="34" charset="0"/>
              <a:cs typeface="Lucida Sans Unicode" panose="020B0602030504020204" pitchFamily="34" charset="0"/>
            </a:endParaRPr>
          </a:p>
          <a:p>
            <a:endParaRPr lang="en-GB" sz="1200" dirty="0">
              <a:solidFill>
                <a:srgbClr val="000000"/>
              </a:solidFill>
              <a:latin typeface="Lucida Sans Unicode" panose="020B0602030504020204" pitchFamily="34" charset="0"/>
              <a:cs typeface="Lucida Sans Unicode" panose="020B0602030504020204" pitchFamily="34" charset="0"/>
            </a:endParaRPr>
          </a:p>
          <a:p>
            <a:r>
              <a:rPr lang="en-GB" sz="1200" dirty="0" smtClean="0">
                <a:solidFill>
                  <a:srgbClr val="000000"/>
                </a:solidFill>
                <a:latin typeface="Lucida Sans Unicode" panose="020B0602030504020204" pitchFamily="34" charset="0"/>
                <a:cs typeface="Lucida Sans Unicode" panose="020B0602030504020204" pitchFamily="34" charset="0"/>
              </a:rPr>
              <a:t>(</a:t>
            </a:r>
            <a:r>
              <a:rPr lang="en-GB" sz="1200" dirty="0">
                <a:solidFill>
                  <a:srgbClr val="000000"/>
                </a:solidFill>
                <a:latin typeface="Lucida Sans Unicode" panose="020B0602030504020204" pitchFamily="34" charset="0"/>
                <a:cs typeface="Lucida Sans Unicode" panose="020B0602030504020204" pitchFamily="34" charset="0"/>
              </a:rPr>
              <a:t>iii) the 7, 80 and 1651 types of groups in the reduced </a:t>
            </a:r>
            <a:r>
              <a:rPr lang="en-GB" sz="1200" dirty="0" err="1">
                <a:solidFill>
                  <a:srgbClr val="000000"/>
                </a:solidFill>
                <a:latin typeface="Lucida Sans Unicode" panose="020B0602030504020204" pitchFamily="34" charset="0"/>
                <a:cs typeface="Lucida Sans Unicode" panose="020B0602030504020204" pitchFamily="34" charset="0"/>
              </a:rPr>
              <a:t>superfamilies</a:t>
            </a:r>
            <a:r>
              <a:rPr lang="en-GB" sz="1200" dirty="0">
                <a:solidFill>
                  <a:srgbClr val="000000"/>
                </a:solidFill>
                <a:latin typeface="Lucida Sans Unicode" panose="020B0602030504020204" pitchFamily="34" charset="0"/>
                <a:cs typeface="Lucida Sans Unicode" panose="020B0602030504020204" pitchFamily="34" charset="0"/>
              </a:rPr>
              <a:t> of 1-, 2- and 3-dimensional magnetic space groups, respectively. Tables of properties of the 1-, 2- and 3-dimensional magnetic </a:t>
            </a:r>
            <a:r>
              <a:rPr lang="en-GB" sz="1200" dirty="0" err="1">
                <a:solidFill>
                  <a:srgbClr val="000000"/>
                </a:solidFill>
                <a:latin typeface="Lucida Sans Unicode" panose="020B0602030504020204" pitchFamily="34" charset="0"/>
                <a:cs typeface="Lucida Sans Unicode" panose="020B0602030504020204" pitchFamily="34" charset="0"/>
              </a:rPr>
              <a:t>subperiodic</a:t>
            </a:r>
            <a:r>
              <a:rPr lang="en-GB" sz="1200" dirty="0">
                <a:solidFill>
                  <a:srgbClr val="000000"/>
                </a:solidFill>
                <a:latin typeface="Lucida Sans Unicode" panose="020B0602030504020204" pitchFamily="34" charset="0"/>
                <a:cs typeface="Lucida Sans Unicode" panose="020B0602030504020204" pitchFamily="34" charset="0"/>
              </a:rPr>
              <a:t> and magnetic space groups are given. </a:t>
            </a:r>
            <a:r>
              <a:rPr lang="en-GB" sz="1200" dirty="0" err="1">
                <a:solidFill>
                  <a:srgbClr val="000000"/>
                </a:solidFill>
                <a:latin typeface="Lucida Sans Unicode" panose="020B0602030504020204" pitchFamily="34" charset="0"/>
                <a:cs typeface="Lucida Sans Unicode" panose="020B0602030504020204" pitchFamily="34" charset="0"/>
              </a:rPr>
              <a:t>Opechowski-Guccione</a:t>
            </a:r>
            <a:r>
              <a:rPr lang="en-GB" sz="1200" dirty="0">
                <a:solidFill>
                  <a:srgbClr val="000000"/>
                </a:solidFill>
                <a:latin typeface="Lucida Sans Unicode" panose="020B0602030504020204" pitchFamily="34" charset="0"/>
                <a:cs typeface="Lucida Sans Unicode" panose="020B0602030504020204" pitchFamily="34" charset="0"/>
              </a:rPr>
              <a:t> and </a:t>
            </a:r>
            <a:r>
              <a:rPr lang="en-GB" sz="1200" dirty="0" err="1">
                <a:solidFill>
                  <a:srgbClr val="000000"/>
                </a:solidFill>
                <a:latin typeface="Lucida Sans Unicode" panose="020B0602030504020204" pitchFamily="34" charset="0"/>
                <a:cs typeface="Lucida Sans Unicode" panose="020B0602030504020204" pitchFamily="34" charset="0"/>
              </a:rPr>
              <a:t>Belov-Nerenova-Smirnova</a:t>
            </a:r>
            <a:r>
              <a:rPr lang="en-GB" sz="1200" dirty="0">
                <a:solidFill>
                  <a:srgbClr val="000000"/>
                </a:solidFill>
                <a:latin typeface="Lucida Sans Unicode" panose="020B0602030504020204" pitchFamily="34" charset="0"/>
                <a:cs typeface="Lucida Sans Unicode" panose="020B0602030504020204" pitchFamily="34" charset="0"/>
              </a:rPr>
              <a:t> magnetic group symbols are compared, and maximal subgroups of index less than or equal to 4 are listed</a:t>
            </a:r>
            <a:r>
              <a:rPr lang="en-GB" sz="1050" dirty="0" smtClean="0">
                <a:solidFill>
                  <a:srgbClr val="000000"/>
                </a:solidFill>
                <a:latin typeface="Lucida Sans Unicode" panose="020B0602030504020204" pitchFamily="34" charset="0"/>
                <a:cs typeface="Lucida Sans Unicode" panose="020B0602030504020204" pitchFamily="34" charset="0"/>
              </a:rPr>
              <a:t>.</a:t>
            </a:r>
          </a:p>
          <a:p>
            <a:endParaRPr lang="en-GB" sz="1050" b="0" i="0" dirty="0">
              <a:solidFill>
                <a:srgbClr val="000000"/>
              </a:solidFill>
              <a:effectLst/>
              <a:latin typeface="Lucida Sans Unicode" panose="020B0602030504020204" pitchFamily="34" charset="0"/>
              <a:cs typeface="Lucida Sans Unicode" panose="020B0602030504020204" pitchFamily="34" charset="0"/>
            </a:endParaRPr>
          </a:p>
          <a:p>
            <a:r>
              <a:rPr lang="en-GB" sz="1050" i="1" dirty="0" smtClean="0">
                <a:solidFill>
                  <a:srgbClr val="000000"/>
                </a:solidFill>
                <a:latin typeface="Lucida Sans Unicode" panose="020B0602030504020204" pitchFamily="34" charset="0"/>
                <a:cs typeface="Lucida Sans Unicode" panose="020B0602030504020204" pitchFamily="34" charset="0"/>
              </a:rPr>
              <a:t>With the collaboration of the </a:t>
            </a:r>
            <a:r>
              <a:rPr lang="en-GB" sz="1050" i="1" dirty="0" err="1" smtClean="0">
                <a:solidFill>
                  <a:srgbClr val="000000"/>
                </a:solidFill>
                <a:latin typeface="Lucida Sans Unicode" panose="020B0602030504020204" pitchFamily="34" charset="0"/>
                <a:cs typeface="Lucida Sans Unicode" panose="020B0602030504020204" pitchFamily="34" charset="0"/>
              </a:rPr>
              <a:t>IUCr</a:t>
            </a:r>
            <a:r>
              <a:rPr lang="en-GB" sz="1050" i="1" dirty="0" smtClean="0">
                <a:solidFill>
                  <a:srgbClr val="000000"/>
                </a:solidFill>
                <a:latin typeface="Lucida Sans Unicode" panose="020B0602030504020204" pitchFamily="34" charset="0"/>
                <a:cs typeface="Lucida Sans Unicode" panose="020B0602030504020204" pitchFamily="34" charset="0"/>
              </a:rPr>
              <a:t> Commission on Neutron Scattering and the </a:t>
            </a:r>
            <a:r>
              <a:rPr lang="en-GB" sz="1050" i="1" dirty="0" err="1" smtClean="0">
                <a:solidFill>
                  <a:srgbClr val="000000"/>
                </a:solidFill>
                <a:latin typeface="Lucida Sans Unicode" panose="020B0602030504020204" pitchFamily="34" charset="0"/>
                <a:cs typeface="Lucida Sans Unicode" panose="020B0602030504020204" pitchFamily="34" charset="0"/>
              </a:rPr>
              <a:t>IUCr</a:t>
            </a:r>
            <a:r>
              <a:rPr lang="en-GB" sz="1050" i="1" dirty="0" smtClean="0">
                <a:solidFill>
                  <a:srgbClr val="000000"/>
                </a:solidFill>
                <a:latin typeface="Lucida Sans Unicode" panose="020B0602030504020204" pitchFamily="34" charset="0"/>
                <a:cs typeface="Lucida Sans Unicode" panose="020B0602030504020204" pitchFamily="34" charset="0"/>
              </a:rPr>
              <a:t> Commission on Magnetic Structures</a:t>
            </a:r>
            <a:endParaRPr lang="en-US" sz="1050" b="0" i="1" dirty="0">
              <a:solidFill>
                <a:srgbClr val="000000"/>
              </a:solidFill>
              <a:effectLst/>
              <a:latin typeface="Lucida Sans Unicode" panose="020B0602030504020204" pitchFamily="34" charset="0"/>
              <a:cs typeface="Lucida Sans Unicode" panose="020B0602030504020204" pitchFamily="34" charset="0"/>
            </a:endParaRPr>
          </a:p>
        </p:txBody>
      </p:sp>
      <p:sp>
        <p:nvSpPr>
          <p:cNvPr id="3" name="Rectangle 2"/>
          <p:cNvSpPr/>
          <p:nvPr/>
        </p:nvSpPr>
        <p:spPr>
          <a:xfrm>
            <a:off x="5745882" y="3976608"/>
            <a:ext cx="3812966" cy="892552"/>
          </a:xfrm>
          <a:prstGeom prst="rect">
            <a:avLst/>
          </a:prstGeom>
          <a:solidFill>
            <a:schemeClr val="bg1"/>
          </a:solidFill>
        </p:spPr>
        <p:txBody>
          <a:bodyPr wrap="square">
            <a:spAutoFit/>
          </a:bodyPr>
          <a:lstStyle/>
          <a:p>
            <a:pPr algn="ctr"/>
            <a:r>
              <a:rPr lang="en-US" sz="1200" dirty="0">
                <a:solidFill>
                  <a:schemeClr val="tx1"/>
                </a:solidFill>
                <a:latin typeface="Lucida Sans Unicode" panose="020B0602030504020204" pitchFamily="34" charset="0"/>
                <a:cs typeface="Lucida Sans Unicode" panose="020B0602030504020204" pitchFamily="34" charset="0"/>
              </a:rPr>
              <a:t>http://</a:t>
            </a:r>
            <a:r>
              <a:rPr lang="en-US" sz="1200" dirty="0" smtClean="0">
                <a:solidFill>
                  <a:schemeClr val="tx1"/>
                </a:solidFill>
                <a:latin typeface="Lucida Sans Unicode" panose="020B0602030504020204" pitchFamily="34" charset="0"/>
                <a:cs typeface="Lucida Sans Unicode" panose="020B0602030504020204" pitchFamily="34" charset="0"/>
              </a:rPr>
              <a:t>www.iucr.org/publ/978-0-9553602-2-0</a:t>
            </a:r>
          </a:p>
          <a:p>
            <a:pPr algn="ctr"/>
            <a:endParaRPr lang="en-GB" sz="1200" dirty="0" smtClean="0">
              <a:solidFill>
                <a:schemeClr val="tx1"/>
              </a:solidFill>
              <a:latin typeface="Lucida Sans Unicode" panose="020B0602030504020204" pitchFamily="34" charset="0"/>
              <a:cs typeface="Lucida Sans Unicode" panose="020B0602030504020204" pitchFamily="34" charset="0"/>
            </a:endParaRPr>
          </a:p>
          <a:p>
            <a:pPr algn="ctr"/>
            <a:r>
              <a:rPr lang="en-GB" sz="2800" dirty="0" smtClean="0">
                <a:solidFill>
                  <a:srgbClr val="FF0000"/>
                </a:solidFill>
                <a:latin typeface="Lucida Sans Unicode" panose="020B0602030504020204" pitchFamily="34" charset="0"/>
                <a:cs typeface="Lucida Sans Unicode" panose="020B0602030504020204" pitchFamily="34" charset="0"/>
              </a:rPr>
              <a:t>Free </a:t>
            </a:r>
            <a:r>
              <a:rPr lang="en-GB" sz="2800" dirty="0" smtClean="0">
                <a:solidFill>
                  <a:srgbClr val="FF0000"/>
                </a:solidFill>
                <a:latin typeface="Lucida Sans Unicode" panose="020B0602030504020204" pitchFamily="34" charset="0"/>
                <a:cs typeface="Lucida Sans Unicode" panose="020B0602030504020204" pitchFamily="34" charset="0"/>
              </a:rPr>
              <a:t>to </a:t>
            </a:r>
            <a:r>
              <a:rPr lang="en-GB" sz="2800" dirty="0" smtClean="0">
                <a:solidFill>
                  <a:srgbClr val="FF0000"/>
                </a:solidFill>
                <a:latin typeface="Lucida Sans Unicode" panose="020B0602030504020204" pitchFamily="34" charset="0"/>
                <a:cs typeface="Lucida Sans Unicode" panose="020B0602030504020204" pitchFamily="34" charset="0"/>
              </a:rPr>
              <a:t>download</a:t>
            </a:r>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6121" y="745697"/>
            <a:ext cx="2192486" cy="28381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86010381"/>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8" name="Text Box 1"/>
          <p:cNvSpPr txBox="1">
            <a:spLocks noChangeArrowheads="1"/>
          </p:cNvSpPr>
          <p:nvPr/>
        </p:nvSpPr>
        <p:spPr bwMode="auto">
          <a:xfrm>
            <a:off x="1160463" y="188913"/>
            <a:ext cx="7681912"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eaLnBrk="1" hangingPunct="1">
              <a:spcBef>
                <a:spcPct val="0"/>
              </a:spcBef>
              <a:buFont typeface="Optima" pitchFamily="34" charset="0"/>
              <a:buNone/>
            </a:pPr>
            <a:r>
              <a:rPr lang="en-GB" altLang="en-US" sz="1600" b="1" dirty="0" smtClean="0">
                <a:solidFill>
                  <a:schemeClr val="bg2"/>
                </a:solidFill>
                <a:latin typeface="Lucida Sans Unicode" panose="020B0602030504020204" pitchFamily="34" charset="0"/>
                <a:ea typeface="DejaVu Sans" pitchFamily="34" charset="0"/>
                <a:cs typeface="Lucida Sans Unicode" panose="020B0602030504020204" pitchFamily="34" charset="0"/>
              </a:rPr>
              <a:t>International Union of Crystallography</a:t>
            </a:r>
          </a:p>
          <a:p>
            <a:pPr eaLnBrk="1" hangingPunct="1">
              <a:spcBef>
                <a:spcPct val="0"/>
              </a:spcBef>
              <a:buFont typeface="Optima" pitchFamily="34" charset="0"/>
              <a:buNone/>
            </a:pPr>
            <a:r>
              <a:rPr lang="en-GB" altLang="en-US" sz="1600" b="1" dirty="0" smtClean="0">
                <a:solidFill>
                  <a:schemeClr val="bg2"/>
                </a:solidFill>
                <a:latin typeface="Lucida Sans Unicode" panose="020B0602030504020204" pitchFamily="34" charset="0"/>
                <a:ea typeface="DejaVu Sans" pitchFamily="34" charset="0"/>
                <a:cs typeface="Lucida Sans Unicode" panose="020B0602030504020204" pitchFamily="34" charset="0"/>
              </a:rPr>
              <a:t>NEWSLETTER</a:t>
            </a:r>
            <a:endParaRPr lang="en-GB" altLang="en-US" sz="1100" dirty="0">
              <a:solidFill>
                <a:schemeClr val="bg2"/>
              </a:solidFill>
              <a:latin typeface="Lucida Sans Unicode" panose="020B0602030504020204" pitchFamily="34" charset="0"/>
              <a:ea typeface="DejaVu Sans" pitchFamily="34" charset="0"/>
              <a:cs typeface="Lucida Sans Unicode" panose="020B0602030504020204" pitchFamily="34" charset="0"/>
            </a:endParaRPr>
          </a:p>
        </p:txBody>
      </p:sp>
      <p:sp>
        <p:nvSpPr>
          <p:cNvPr id="11" name="Text Box 4"/>
          <p:cNvSpPr txBox="1">
            <a:spLocks noChangeArrowheads="1"/>
          </p:cNvSpPr>
          <p:nvPr/>
        </p:nvSpPr>
        <p:spPr bwMode="auto">
          <a:xfrm>
            <a:off x="1281386" y="6093296"/>
            <a:ext cx="5471864" cy="504056"/>
          </a:xfrm>
          <a:prstGeom prst="rect">
            <a:avLst/>
          </a:prstGeom>
          <a:solidFill>
            <a:srgbClr val="E6E6E6">
              <a:alpha val="85097"/>
            </a:srgbClr>
          </a:solidFill>
          <a:ln>
            <a:noFill/>
          </a:ln>
          <a:effectLst>
            <a:outerShdw dist="38184" dir="2700000" algn="ctr" rotWithShape="0">
              <a:srgbClr val="000000">
                <a:alpha val="40033"/>
              </a:srgbClr>
            </a:outerShdw>
          </a:effectLst>
          <a:extLs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a:spcBef>
                <a:spcPts val="1200"/>
              </a:spcBef>
              <a:buClrTx/>
              <a:buFontTx/>
              <a:buNone/>
            </a:pPr>
            <a:r>
              <a:rPr lang="en-GB" altLang="en-US" sz="1050" b="1" dirty="0" smtClean="0">
                <a:solidFill>
                  <a:schemeClr val="tx1">
                    <a:lumMod val="50000"/>
                    <a:lumOff val="50000"/>
                  </a:schemeClr>
                </a:solidFill>
                <a:latin typeface="Lucida Sans" panose="020B0602030504020204" pitchFamily="34" charset="0"/>
                <a:cs typeface="Times New Roman" pitchFamily="18" charset="0"/>
              </a:rPr>
              <a:t>XII </a:t>
            </a:r>
            <a:r>
              <a:rPr lang="en-GB" altLang="en-US" sz="1050" b="1" dirty="0" err="1" smtClean="0">
                <a:solidFill>
                  <a:schemeClr val="tx1">
                    <a:lumMod val="50000"/>
                    <a:lumOff val="50000"/>
                  </a:schemeClr>
                </a:solidFill>
                <a:latin typeface="Lucida Sans" panose="020B0602030504020204" pitchFamily="34" charset="0"/>
                <a:cs typeface="Times New Roman" pitchFamily="18" charset="0"/>
              </a:rPr>
              <a:t>SoNS</a:t>
            </a:r>
            <a:r>
              <a:rPr lang="en-GB" altLang="en-US" sz="1050" b="1" dirty="0" smtClean="0">
                <a:solidFill>
                  <a:schemeClr val="tx1">
                    <a:lumMod val="50000"/>
                    <a:lumOff val="50000"/>
                  </a:schemeClr>
                </a:solidFill>
                <a:latin typeface="Lucida Sans" panose="020B0602030504020204" pitchFamily="34" charset="0"/>
                <a:cs typeface="Times New Roman" pitchFamily="18" charset="0"/>
              </a:rPr>
              <a:t> School</a:t>
            </a:r>
            <a:r>
              <a:rPr lang="en-US" altLang="en-US" sz="1050" b="1" dirty="0" smtClean="0">
                <a:solidFill>
                  <a:schemeClr val="tx1">
                    <a:lumMod val="50000"/>
                    <a:lumOff val="50000"/>
                  </a:schemeClr>
                </a:solidFill>
                <a:latin typeface="Lucida Sans" panose="020B0602030504020204" pitchFamily="34" charset="0"/>
                <a:cs typeface="Times New Roman" pitchFamily="18" charset="0"/>
              </a:rPr>
              <a:t>, April 30 – May 9, 2014</a:t>
            </a:r>
          </a:p>
          <a:p>
            <a:pPr>
              <a:spcBef>
                <a:spcPts val="1200"/>
              </a:spcBef>
              <a:buClrTx/>
              <a:buFontTx/>
              <a:buNone/>
            </a:pPr>
            <a:r>
              <a:rPr lang="en-US" altLang="en-US" sz="1050" b="1" dirty="0" err="1" smtClean="0">
                <a:solidFill>
                  <a:schemeClr val="tx1">
                    <a:lumMod val="50000"/>
                    <a:lumOff val="50000"/>
                  </a:schemeClr>
                </a:solidFill>
                <a:latin typeface="Lucida Sans" panose="020B0602030504020204" pitchFamily="34" charset="0"/>
                <a:cs typeface="Times New Roman" pitchFamily="18" charset="0"/>
              </a:rPr>
              <a:t>Erice</a:t>
            </a:r>
            <a:r>
              <a:rPr lang="en-US" altLang="en-US" sz="1050" b="1" dirty="0" smtClean="0">
                <a:solidFill>
                  <a:schemeClr val="tx1">
                    <a:lumMod val="50000"/>
                    <a:lumOff val="50000"/>
                  </a:schemeClr>
                </a:solidFill>
                <a:latin typeface="Lucida Sans" panose="020B0602030504020204" pitchFamily="34" charset="0"/>
                <a:cs typeface="Times New Roman" pitchFamily="18" charset="0"/>
              </a:rPr>
              <a:t>, Italy </a:t>
            </a:r>
            <a:endParaRPr lang="en-GB" altLang="en-US" sz="1050" b="1" dirty="0" smtClean="0">
              <a:solidFill>
                <a:schemeClr val="tx1">
                  <a:lumMod val="50000"/>
                  <a:lumOff val="50000"/>
                </a:schemeClr>
              </a:solidFill>
              <a:latin typeface="Lucida Sans" panose="020B0602030504020204" pitchFamily="34" charset="0"/>
              <a:cs typeface="Times New Roman" pitchFamily="18" charset="0"/>
            </a:endParaRPr>
          </a:p>
        </p:txBody>
      </p:sp>
      <p:sp>
        <p:nvSpPr>
          <p:cNvPr id="2" name="TextBox 1"/>
          <p:cNvSpPr txBox="1"/>
          <p:nvPr/>
        </p:nvSpPr>
        <p:spPr>
          <a:xfrm>
            <a:off x="1160463" y="692696"/>
            <a:ext cx="5449515" cy="5047536"/>
          </a:xfrm>
          <a:prstGeom prst="rect">
            <a:avLst/>
          </a:prstGeom>
          <a:noFill/>
        </p:spPr>
        <p:txBody>
          <a:bodyPr wrap="square" rtlCol="0">
            <a:spAutoFit/>
          </a:bodyPr>
          <a:lstStyle/>
          <a:p>
            <a:endParaRPr lang="en-GB" sz="1400" dirty="0" smtClean="0">
              <a:solidFill>
                <a:srgbClr val="000000"/>
              </a:solidFill>
              <a:latin typeface="Lucida Sans Unicode" panose="020B0602030504020204" pitchFamily="34" charset="0"/>
              <a:cs typeface="Lucida Sans Unicode" panose="020B0602030504020204" pitchFamily="34" charset="0"/>
            </a:endParaRPr>
          </a:p>
          <a:p>
            <a:r>
              <a:rPr lang="en-GB" sz="1400" dirty="0" smtClean="0">
                <a:solidFill>
                  <a:srgbClr val="000000"/>
                </a:solidFill>
                <a:latin typeface="Lucida Sans Unicode" panose="020B0602030504020204" pitchFamily="34" charset="0"/>
                <a:cs typeface="Lucida Sans Unicode" panose="020B0602030504020204" pitchFamily="34" charset="0"/>
              </a:rPr>
              <a:t>Published 4 times per year, available online only subscribe by signing up to the World Directory of Crystallographers</a:t>
            </a:r>
          </a:p>
          <a:p>
            <a:endParaRPr lang="en-GB" sz="1400" dirty="0">
              <a:solidFill>
                <a:srgbClr val="000000"/>
              </a:solidFill>
              <a:latin typeface="Lucida Sans Unicode" panose="020B0602030504020204" pitchFamily="34" charset="0"/>
              <a:cs typeface="Lucida Sans Unicode" panose="020B0602030504020204" pitchFamily="34" charset="0"/>
            </a:endParaRPr>
          </a:p>
          <a:p>
            <a:r>
              <a:rPr lang="en-GB" sz="1400" dirty="0" smtClean="0">
                <a:solidFill>
                  <a:srgbClr val="000000"/>
                </a:solidFill>
                <a:latin typeface="Lucida Sans Unicode" panose="020B0602030504020204" pitchFamily="34" charset="0"/>
                <a:cs typeface="Lucida Sans Unicode" panose="020B0602030504020204" pitchFamily="34" charset="0"/>
              </a:rPr>
              <a:t>Circulated to over 200 different countries around the world</a:t>
            </a:r>
          </a:p>
          <a:p>
            <a:endParaRPr lang="en-GB" sz="1400" b="0" i="0" dirty="0">
              <a:solidFill>
                <a:srgbClr val="000000"/>
              </a:solidFill>
              <a:effectLst/>
              <a:latin typeface="Lucida Sans Unicode" panose="020B0602030504020204" pitchFamily="34" charset="0"/>
              <a:cs typeface="Lucida Sans Unicode" panose="020B0602030504020204" pitchFamily="34" charset="0"/>
            </a:endParaRPr>
          </a:p>
          <a:p>
            <a:r>
              <a:rPr lang="en-GB" sz="1400" dirty="0" smtClean="0">
                <a:solidFill>
                  <a:srgbClr val="000000"/>
                </a:solidFill>
                <a:latin typeface="Lucida Sans Unicode" panose="020B0602030504020204" pitchFamily="34" charset="0"/>
                <a:cs typeface="Lucida Sans Unicode" panose="020B0602030504020204" pitchFamily="34" charset="0"/>
              </a:rPr>
              <a:t>The newsletter contains many different article types, of interest to the diverse international scientific community involved in understanding the basic structure of matter.</a:t>
            </a:r>
          </a:p>
          <a:p>
            <a:endParaRPr lang="en-GB" sz="1400" dirty="0">
              <a:solidFill>
                <a:srgbClr val="000000"/>
              </a:solidFill>
              <a:latin typeface="Lucida Sans Unicode" panose="020B0602030504020204" pitchFamily="34" charset="0"/>
              <a:cs typeface="Lucida Sans Unicode" panose="020B0602030504020204" pitchFamily="34" charset="0"/>
            </a:endParaRPr>
          </a:p>
          <a:p>
            <a:r>
              <a:rPr lang="en-GB" sz="1400" b="1" dirty="0" smtClean="0">
                <a:solidFill>
                  <a:schemeClr val="bg1">
                    <a:lumMod val="50000"/>
                  </a:schemeClr>
                </a:solidFill>
                <a:latin typeface="Lucida Sans Unicode" panose="020B0602030504020204" pitchFamily="34" charset="0"/>
                <a:cs typeface="Lucida Sans Unicode" panose="020B0602030504020204" pitchFamily="34" charset="0"/>
              </a:rPr>
              <a:t>Contents</a:t>
            </a:r>
          </a:p>
          <a:p>
            <a:endParaRPr lang="en-GB" sz="1400" dirty="0">
              <a:solidFill>
                <a:srgbClr val="000000"/>
              </a:solidFill>
              <a:latin typeface="Lucida Sans Unicode" panose="020B0602030504020204" pitchFamily="34" charset="0"/>
              <a:cs typeface="Lucida Sans Unicode" panose="020B0602030504020204" pitchFamily="34" charset="0"/>
            </a:endParaRPr>
          </a:p>
          <a:p>
            <a:pPr marL="285750" indent="-285750">
              <a:buFont typeface="Arial" panose="020B0604020202020204" pitchFamily="34" charset="0"/>
              <a:buChar char="•"/>
            </a:pPr>
            <a:r>
              <a:rPr lang="en-GB" sz="1400" dirty="0" smtClean="0">
                <a:solidFill>
                  <a:srgbClr val="000000"/>
                </a:solidFill>
                <a:latin typeface="Lucida Sans Unicode" panose="020B0602030504020204" pitchFamily="34" charset="0"/>
                <a:cs typeface="Lucida Sans Unicode" panose="020B0602030504020204" pitchFamily="34" charset="0"/>
              </a:rPr>
              <a:t>Letters</a:t>
            </a:r>
          </a:p>
          <a:p>
            <a:pPr marL="285750" indent="-285750">
              <a:buFont typeface="Arial" panose="020B0604020202020204" pitchFamily="34" charset="0"/>
              <a:buChar char="•"/>
            </a:pPr>
            <a:r>
              <a:rPr lang="en-GB" sz="1400" dirty="0" smtClean="0">
                <a:solidFill>
                  <a:srgbClr val="000000"/>
                </a:solidFill>
                <a:latin typeface="Lucida Sans Unicode" panose="020B0602030504020204" pitchFamily="34" charset="0"/>
                <a:cs typeface="Lucida Sans Unicode" panose="020B0602030504020204" pitchFamily="34" charset="0"/>
              </a:rPr>
              <a:t>General news</a:t>
            </a:r>
          </a:p>
          <a:p>
            <a:pPr marL="285750" indent="-285750">
              <a:buFont typeface="Arial" panose="020B0604020202020204" pitchFamily="34" charset="0"/>
              <a:buChar char="•"/>
            </a:pPr>
            <a:r>
              <a:rPr lang="en-GB" sz="1400" dirty="0" smtClean="0">
                <a:solidFill>
                  <a:srgbClr val="000000"/>
                </a:solidFill>
                <a:latin typeface="Lucida Sans Unicode" panose="020B0602030504020204" pitchFamily="34" charset="0"/>
                <a:cs typeface="Lucida Sans Unicode" panose="020B0602030504020204" pitchFamily="34" charset="0"/>
              </a:rPr>
              <a:t>Awards</a:t>
            </a:r>
          </a:p>
          <a:p>
            <a:pPr marL="285750" indent="-285750">
              <a:buFont typeface="Arial" panose="020B0604020202020204" pitchFamily="34" charset="0"/>
              <a:buChar char="•"/>
            </a:pPr>
            <a:r>
              <a:rPr lang="en-GB" sz="1400" dirty="0" smtClean="0">
                <a:solidFill>
                  <a:srgbClr val="000000"/>
                </a:solidFill>
                <a:latin typeface="Lucida Sans Unicode" panose="020B0602030504020204" pitchFamily="34" charset="0"/>
                <a:cs typeface="Lucida Sans Unicode" panose="020B0602030504020204" pitchFamily="34" charset="0"/>
              </a:rPr>
              <a:t>Elections</a:t>
            </a:r>
          </a:p>
          <a:p>
            <a:pPr marL="285750" indent="-285750">
              <a:buFont typeface="Arial" panose="020B0604020202020204" pitchFamily="34" charset="0"/>
              <a:buChar char="•"/>
            </a:pPr>
            <a:r>
              <a:rPr lang="en-GB" sz="1400" dirty="0" smtClean="0">
                <a:solidFill>
                  <a:srgbClr val="000000"/>
                </a:solidFill>
                <a:latin typeface="Lucida Sans Unicode" panose="020B0602030504020204" pitchFamily="34" charset="0"/>
                <a:cs typeface="Lucida Sans Unicode" panose="020B0602030504020204" pitchFamily="34" charset="0"/>
              </a:rPr>
              <a:t>Useful resources and databases</a:t>
            </a:r>
          </a:p>
          <a:p>
            <a:pPr marL="285750" indent="-285750">
              <a:buFont typeface="Arial" panose="020B0604020202020204" pitchFamily="34" charset="0"/>
              <a:buChar char="•"/>
            </a:pPr>
            <a:r>
              <a:rPr lang="en-GB" sz="1400" dirty="0" smtClean="0">
                <a:solidFill>
                  <a:srgbClr val="000000"/>
                </a:solidFill>
                <a:latin typeface="Lucida Sans Unicode" panose="020B0602030504020204" pitchFamily="34" charset="0"/>
                <a:cs typeface="Lucida Sans Unicode" panose="020B0602030504020204" pitchFamily="34" charset="0"/>
              </a:rPr>
              <a:t>Event calendar and event reports</a:t>
            </a:r>
          </a:p>
          <a:p>
            <a:pPr marL="285750" indent="-285750">
              <a:buFont typeface="Arial" panose="020B0604020202020204" pitchFamily="34" charset="0"/>
              <a:buChar char="•"/>
            </a:pPr>
            <a:r>
              <a:rPr lang="en-GB" sz="1400" dirty="0" smtClean="0">
                <a:solidFill>
                  <a:srgbClr val="000000"/>
                </a:solidFill>
                <a:latin typeface="Lucida Sans Unicode" panose="020B0602030504020204" pitchFamily="34" charset="0"/>
                <a:cs typeface="Lucida Sans Unicode" panose="020B0602030504020204" pitchFamily="34" charset="0"/>
              </a:rPr>
              <a:t>Book reviews</a:t>
            </a:r>
          </a:p>
          <a:p>
            <a:pPr marL="285750" indent="-285750">
              <a:buFont typeface="Arial" panose="020B0604020202020204" pitchFamily="34" charset="0"/>
              <a:buChar char="•"/>
            </a:pPr>
            <a:r>
              <a:rPr lang="en-GB" sz="1400" dirty="0" smtClean="0">
                <a:solidFill>
                  <a:srgbClr val="000000"/>
                </a:solidFill>
                <a:latin typeface="Lucida Sans Unicode" panose="020B0602030504020204" pitchFamily="34" charset="0"/>
                <a:cs typeface="Lucida Sans Unicode" panose="020B0602030504020204" pitchFamily="34" charset="0"/>
              </a:rPr>
              <a:t>Comments and opinions</a:t>
            </a:r>
          </a:p>
          <a:p>
            <a:endParaRPr lang="en-GB" sz="1400" b="0" i="0" dirty="0">
              <a:solidFill>
                <a:srgbClr val="000000"/>
              </a:solidFill>
              <a:effectLst/>
              <a:latin typeface="Lucida Sans Unicode" panose="020B0602030504020204" pitchFamily="34" charset="0"/>
              <a:cs typeface="Lucida Sans Unicode" panose="020B0602030504020204" pitchFamily="34" charset="0"/>
            </a:endParaRPr>
          </a:p>
          <a:p>
            <a:r>
              <a:rPr lang="en-GB" sz="1400" b="0" i="0" dirty="0" smtClean="0">
                <a:solidFill>
                  <a:srgbClr val="FF0000"/>
                </a:solidFill>
                <a:effectLst/>
                <a:latin typeface="Lucida Sans Unicode" panose="020B0602030504020204" pitchFamily="34" charset="0"/>
                <a:cs typeface="Lucida Sans Unicode" panose="020B0602030504020204" pitchFamily="34" charset="0"/>
              </a:rPr>
              <a:t>Submit your own ideas for news </a:t>
            </a:r>
            <a:r>
              <a:rPr lang="en-GB" sz="1400" b="0" i="0" dirty="0" smtClean="0">
                <a:solidFill>
                  <a:srgbClr val="000000"/>
                </a:solidFill>
                <a:effectLst/>
                <a:latin typeface="Lucida Sans Unicode" panose="020B0602030504020204" pitchFamily="34" charset="0"/>
                <a:cs typeface="Lucida Sans Unicode" panose="020B0602030504020204" pitchFamily="34" charset="0"/>
              </a:rPr>
              <a:t>coverage by sending an email to iucrnewsletter@gmail.com</a:t>
            </a:r>
            <a:endParaRPr lang="en-GB" sz="1400" b="0" i="0" dirty="0">
              <a:solidFill>
                <a:srgbClr val="000000"/>
              </a:solidFill>
              <a:effectLst/>
              <a:latin typeface="Lucida Sans Unicode" panose="020B0602030504020204" pitchFamily="34" charset="0"/>
              <a:cs typeface="Lucida Sans Unicode" panose="020B0602030504020204" pitchFamily="34" charset="0"/>
            </a:endParaRPr>
          </a:p>
        </p:txBody>
      </p:sp>
      <p:sp>
        <p:nvSpPr>
          <p:cNvPr id="3" name="Rectangle 2"/>
          <p:cNvSpPr/>
          <p:nvPr/>
        </p:nvSpPr>
        <p:spPr>
          <a:xfrm>
            <a:off x="8056008" y="3861048"/>
            <a:ext cx="269625" cy="461665"/>
          </a:xfrm>
          <a:prstGeom prst="rect">
            <a:avLst/>
          </a:prstGeom>
          <a:solidFill>
            <a:schemeClr val="bg1"/>
          </a:solidFill>
        </p:spPr>
        <p:txBody>
          <a:bodyPr wrap="none">
            <a:spAutoFit/>
          </a:bodyPr>
          <a:lstStyle/>
          <a:p>
            <a:pPr algn="ctr"/>
            <a:r>
              <a:rPr lang="en-US" dirty="0" smtClean="0"/>
              <a:t>/</a:t>
            </a:r>
            <a:endParaRPr lang="en-US"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8429" y="838962"/>
            <a:ext cx="2857500" cy="3829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9297764"/>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8" name="Text Box 1"/>
          <p:cNvSpPr txBox="1">
            <a:spLocks noChangeArrowheads="1"/>
          </p:cNvSpPr>
          <p:nvPr/>
        </p:nvSpPr>
        <p:spPr bwMode="auto">
          <a:xfrm>
            <a:off x="1160463" y="188913"/>
            <a:ext cx="7681912"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eaLnBrk="1" hangingPunct="1">
              <a:spcBef>
                <a:spcPct val="0"/>
              </a:spcBef>
              <a:buFont typeface="Optima" pitchFamily="34" charset="0"/>
              <a:buNone/>
            </a:pPr>
            <a:endParaRPr lang="en-GB" altLang="en-US" sz="1800" b="1" dirty="0" smtClean="0">
              <a:solidFill>
                <a:schemeClr val="bg2"/>
              </a:solidFill>
              <a:latin typeface="Lucida Sans Unicode" panose="020B0602030504020204" pitchFamily="34" charset="0"/>
              <a:ea typeface="DejaVu Sans" pitchFamily="34" charset="0"/>
              <a:cs typeface="Lucida Sans Unicode" panose="020B0602030504020204" pitchFamily="34" charset="0"/>
            </a:endParaRPr>
          </a:p>
          <a:p>
            <a:pPr eaLnBrk="1" hangingPunct="1">
              <a:spcBef>
                <a:spcPct val="0"/>
              </a:spcBef>
              <a:buFont typeface="Optima" pitchFamily="34" charset="0"/>
              <a:buNone/>
            </a:pPr>
            <a:endParaRPr lang="en-GB" altLang="en-US" sz="16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p:txBody>
      </p:sp>
      <p:sp>
        <p:nvSpPr>
          <p:cNvPr id="12" name="Text Box 2"/>
          <p:cNvSpPr txBox="1">
            <a:spLocks noChangeArrowheads="1"/>
          </p:cNvSpPr>
          <p:nvPr/>
        </p:nvSpPr>
        <p:spPr bwMode="auto">
          <a:xfrm>
            <a:off x="1140350" y="745697"/>
            <a:ext cx="8593137" cy="619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a:lnSpc>
                <a:spcPct val="81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Arial" charset="0"/>
                <a:ea typeface="Arial Unicode MS" pitchFamily="34" charset="-128"/>
                <a:cs typeface="Arial Unicode MS" pitchFamily="34" charset="-128"/>
              </a:defRPr>
            </a:lvl1pPr>
            <a:lvl2pPr>
              <a:lnSpc>
                <a:spcPct val="81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Arial" charset="0"/>
                <a:ea typeface="Arial Unicode MS" pitchFamily="34" charset="-128"/>
                <a:cs typeface="Arial Unicode MS" pitchFamily="34" charset="-128"/>
              </a:defRPr>
            </a:lvl2pPr>
            <a:lvl3pPr>
              <a:lnSpc>
                <a:spcPct val="81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Arial" charset="0"/>
                <a:ea typeface="Arial Unicode MS" pitchFamily="34" charset="-128"/>
                <a:cs typeface="Arial Unicode MS" pitchFamily="34" charset="-128"/>
              </a:defRPr>
            </a:lvl3pPr>
            <a:lvl4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4pPr>
            <a:lvl5pPr>
              <a:lnSpc>
                <a:spcPct val="81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5pPr>
            <a:lvl6pPr marL="25146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6pPr>
            <a:lvl7pPr marL="29718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7pPr>
            <a:lvl8pPr marL="34290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8pPr>
            <a:lvl9pPr marL="3886200" indent="-228600" defTabSz="449263" eaLnBrk="0" fontAlgn="base" hangingPunct="0">
              <a:lnSpc>
                <a:spcPct val="81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Arial" charset="0"/>
                <a:ea typeface="Arial Unicode MS" pitchFamily="34" charset="-128"/>
                <a:cs typeface="Arial Unicode MS" pitchFamily="34" charset="-128"/>
              </a:defRPr>
            </a:lvl9pPr>
          </a:lstStyle>
          <a:p>
            <a:pPr eaLnBrk="1" hangingPunct="1">
              <a:spcBef>
                <a:spcPct val="0"/>
              </a:spcBef>
              <a:buFont typeface="Optima" pitchFamily="34" charset="0"/>
              <a:buNone/>
            </a:pPr>
            <a:endParaRPr lang="en-GB" altLang="en-US" sz="1600" b="1" dirty="0">
              <a:solidFill>
                <a:schemeClr val="bg2"/>
              </a:solidFill>
              <a:latin typeface="Lucida Sans Unicode" panose="020B0602030504020204" pitchFamily="34" charset="0"/>
              <a:ea typeface="DejaVu Sans" pitchFamily="34" charset="0"/>
              <a:cs typeface="Lucida Sans Unicode" panose="020B0602030504020204" pitchFamily="34" charset="0"/>
            </a:endParaRPr>
          </a:p>
        </p:txBody>
      </p:sp>
      <p:sp>
        <p:nvSpPr>
          <p:cNvPr id="11" name="Text Box 4"/>
          <p:cNvSpPr txBox="1">
            <a:spLocks noChangeArrowheads="1"/>
          </p:cNvSpPr>
          <p:nvPr/>
        </p:nvSpPr>
        <p:spPr bwMode="auto">
          <a:xfrm>
            <a:off x="1281386" y="6093296"/>
            <a:ext cx="5471864" cy="504056"/>
          </a:xfrm>
          <a:prstGeom prst="rect">
            <a:avLst/>
          </a:prstGeom>
          <a:solidFill>
            <a:srgbClr val="E6E6E6">
              <a:alpha val="85097"/>
            </a:srgbClr>
          </a:solidFill>
          <a:ln>
            <a:noFill/>
          </a:ln>
          <a:effectLst>
            <a:outerShdw dist="38184" dir="2700000" algn="ctr" rotWithShape="0">
              <a:srgbClr val="000000">
                <a:alpha val="40033"/>
              </a:srgbClr>
            </a:outerShdw>
          </a:effectLst>
          <a:extLs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a:lnSpc>
                <a:spcPct val="76000"/>
              </a:lnSpc>
              <a:spcBef>
                <a:spcPts val="8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Optima" pitchFamily="34" charset="0"/>
                <a:cs typeface="DejaVu Sans" pitchFamily="34" charset="0"/>
              </a:defRPr>
            </a:lvl1pPr>
            <a:lvl2pPr>
              <a:lnSpc>
                <a:spcPct val="76000"/>
              </a:lnSpc>
              <a:spcBef>
                <a:spcPts val="7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rgbClr val="000000"/>
                </a:solidFill>
                <a:latin typeface="Optima" pitchFamily="34" charset="0"/>
                <a:cs typeface="DejaVu Sans" pitchFamily="34" charset="0"/>
              </a:defRPr>
            </a:lvl2pPr>
            <a:lvl3pPr>
              <a:lnSpc>
                <a:spcPct val="76000"/>
              </a:lnSpc>
              <a:spcBef>
                <a:spcPts val="6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000000"/>
                </a:solidFill>
                <a:latin typeface="Optima" pitchFamily="34" charset="0"/>
                <a:cs typeface="DejaVu Sans" pitchFamily="34" charset="0"/>
              </a:defRPr>
            </a:lvl3pPr>
            <a:lvl4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4pPr>
            <a:lvl5pPr>
              <a:lnSpc>
                <a:spcPct val="76000"/>
              </a:lnSpc>
              <a:spcBef>
                <a:spcPts val="500"/>
              </a:spcBef>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5pPr>
            <a:lvl6pPr marL="25146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6pPr>
            <a:lvl7pPr marL="29718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7pPr>
            <a:lvl8pPr marL="34290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8pPr>
            <a:lvl9pPr marL="3886200" indent="-228600" defTabSz="449263" eaLnBrk="0" fontAlgn="base" hangingPunct="0">
              <a:lnSpc>
                <a:spcPct val="76000"/>
              </a:lnSpc>
              <a:spcBef>
                <a:spcPts val="50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000000"/>
                </a:solidFill>
                <a:latin typeface="Optima" pitchFamily="34" charset="0"/>
                <a:cs typeface="DejaVu Sans" pitchFamily="34" charset="0"/>
              </a:defRPr>
            </a:lvl9pPr>
          </a:lstStyle>
          <a:p>
            <a:pPr>
              <a:spcBef>
                <a:spcPts val="1200"/>
              </a:spcBef>
              <a:buClrTx/>
              <a:buFontTx/>
              <a:buNone/>
            </a:pPr>
            <a:r>
              <a:rPr lang="en-GB" altLang="en-US" sz="1050" b="1" dirty="0" smtClean="0">
                <a:solidFill>
                  <a:schemeClr val="tx1">
                    <a:lumMod val="50000"/>
                    <a:lumOff val="50000"/>
                  </a:schemeClr>
                </a:solidFill>
                <a:latin typeface="Lucida Sans" panose="020B0602030504020204" pitchFamily="34" charset="0"/>
                <a:cs typeface="Times New Roman" pitchFamily="18" charset="0"/>
              </a:rPr>
              <a:t>XII </a:t>
            </a:r>
            <a:r>
              <a:rPr lang="en-GB" altLang="en-US" sz="1050" b="1" dirty="0" err="1" smtClean="0">
                <a:solidFill>
                  <a:schemeClr val="tx1">
                    <a:lumMod val="50000"/>
                    <a:lumOff val="50000"/>
                  </a:schemeClr>
                </a:solidFill>
                <a:latin typeface="Lucida Sans" panose="020B0602030504020204" pitchFamily="34" charset="0"/>
                <a:cs typeface="Times New Roman" pitchFamily="18" charset="0"/>
              </a:rPr>
              <a:t>SoNS</a:t>
            </a:r>
            <a:r>
              <a:rPr lang="en-GB" altLang="en-US" sz="1050" b="1" dirty="0" smtClean="0">
                <a:solidFill>
                  <a:schemeClr val="tx1">
                    <a:lumMod val="50000"/>
                    <a:lumOff val="50000"/>
                  </a:schemeClr>
                </a:solidFill>
                <a:latin typeface="Lucida Sans" panose="020B0602030504020204" pitchFamily="34" charset="0"/>
                <a:cs typeface="Times New Roman" pitchFamily="18" charset="0"/>
              </a:rPr>
              <a:t> School</a:t>
            </a:r>
            <a:r>
              <a:rPr lang="en-US" altLang="en-US" sz="1050" b="1" dirty="0" smtClean="0">
                <a:solidFill>
                  <a:schemeClr val="tx1">
                    <a:lumMod val="50000"/>
                    <a:lumOff val="50000"/>
                  </a:schemeClr>
                </a:solidFill>
                <a:latin typeface="Lucida Sans" panose="020B0602030504020204" pitchFamily="34" charset="0"/>
                <a:cs typeface="Times New Roman" pitchFamily="18" charset="0"/>
              </a:rPr>
              <a:t>, April 30 – May 9, 2014</a:t>
            </a:r>
          </a:p>
          <a:p>
            <a:pPr>
              <a:spcBef>
                <a:spcPts val="1200"/>
              </a:spcBef>
              <a:buClrTx/>
              <a:buFontTx/>
              <a:buNone/>
            </a:pPr>
            <a:r>
              <a:rPr lang="en-US" altLang="en-US" sz="1050" b="1" dirty="0" err="1" smtClean="0">
                <a:solidFill>
                  <a:schemeClr val="tx1">
                    <a:lumMod val="50000"/>
                    <a:lumOff val="50000"/>
                  </a:schemeClr>
                </a:solidFill>
                <a:latin typeface="Lucida Sans" panose="020B0602030504020204" pitchFamily="34" charset="0"/>
                <a:cs typeface="Times New Roman" pitchFamily="18" charset="0"/>
              </a:rPr>
              <a:t>Erice</a:t>
            </a:r>
            <a:r>
              <a:rPr lang="en-US" altLang="en-US" sz="1050" b="1" dirty="0" smtClean="0">
                <a:solidFill>
                  <a:schemeClr val="tx1">
                    <a:lumMod val="50000"/>
                    <a:lumOff val="50000"/>
                  </a:schemeClr>
                </a:solidFill>
                <a:latin typeface="Lucida Sans" panose="020B0602030504020204" pitchFamily="34" charset="0"/>
                <a:cs typeface="Times New Roman" pitchFamily="18" charset="0"/>
              </a:rPr>
              <a:t>, Italy </a:t>
            </a:r>
            <a:endParaRPr lang="en-GB" altLang="en-US" sz="1050" b="1" dirty="0" smtClean="0">
              <a:solidFill>
                <a:schemeClr val="tx1">
                  <a:lumMod val="50000"/>
                  <a:lumOff val="50000"/>
                </a:schemeClr>
              </a:solidFill>
              <a:latin typeface="Lucida Sans" panose="020B0602030504020204" pitchFamily="34" charset="0"/>
              <a:cs typeface="Times New Roman" pitchFamily="18" charset="0"/>
            </a:endParaRPr>
          </a:p>
        </p:txBody>
      </p:sp>
      <p:sp>
        <p:nvSpPr>
          <p:cNvPr id="2" name="TextBox 1"/>
          <p:cNvSpPr txBox="1"/>
          <p:nvPr/>
        </p:nvSpPr>
        <p:spPr>
          <a:xfrm>
            <a:off x="1139234" y="518189"/>
            <a:ext cx="4228825" cy="2185214"/>
          </a:xfrm>
          <a:prstGeom prst="rect">
            <a:avLst/>
          </a:prstGeom>
          <a:noFill/>
        </p:spPr>
        <p:txBody>
          <a:bodyPr wrap="square" rtlCol="0">
            <a:spAutoFit/>
          </a:bodyPr>
          <a:lstStyle/>
          <a:p>
            <a:r>
              <a:rPr lang="en-GB" sz="1600" b="1" dirty="0" smtClean="0">
                <a:solidFill>
                  <a:srgbClr val="FF0000"/>
                </a:solidFill>
                <a:latin typeface="Arial"/>
              </a:rPr>
              <a:t>23</a:t>
            </a:r>
            <a:r>
              <a:rPr lang="en-GB" sz="1600" b="1" baseline="30000" dirty="0" smtClean="0">
                <a:solidFill>
                  <a:srgbClr val="FF0000"/>
                </a:solidFill>
                <a:latin typeface="Arial"/>
              </a:rPr>
              <a:t>rd</a:t>
            </a:r>
            <a:r>
              <a:rPr lang="en-GB" sz="1600" b="1" dirty="0" smtClean="0">
                <a:solidFill>
                  <a:srgbClr val="FF0000"/>
                </a:solidFill>
                <a:latin typeface="Arial"/>
              </a:rPr>
              <a:t> Congress And General Assembly of the International Union of Crystallography</a:t>
            </a:r>
          </a:p>
          <a:p>
            <a:endParaRPr lang="en-GB" sz="1200" b="1" dirty="0" smtClean="0">
              <a:solidFill>
                <a:schemeClr val="tx1"/>
              </a:solidFill>
              <a:latin typeface="Lucida Sans Unicode" panose="020B0602030504020204" pitchFamily="34" charset="0"/>
              <a:cs typeface="Lucida Sans Unicode" panose="020B0602030504020204" pitchFamily="34" charset="0"/>
            </a:endParaRPr>
          </a:p>
          <a:p>
            <a:r>
              <a:rPr lang="en-GB" sz="1200" b="1" dirty="0" smtClean="0">
                <a:solidFill>
                  <a:schemeClr val="tx1"/>
                </a:solidFill>
                <a:latin typeface="Lucida Sans Unicode" panose="020B0602030504020204" pitchFamily="34" charset="0"/>
                <a:cs typeface="Lucida Sans Unicode" panose="020B0602030504020204" pitchFamily="34" charset="0"/>
              </a:rPr>
              <a:t>August 5 -12, Montréal, Québec, Canada</a:t>
            </a:r>
            <a:endParaRPr lang="en-GB" sz="1200" b="1" dirty="0">
              <a:solidFill>
                <a:schemeClr val="tx1"/>
              </a:solidFill>
              <a:latin typeface="Lucida Sans Unicode" panose="020B0602030504020204" pitchFamily="34" charset="0"/>
              <a:cs typeface="Lucida Sans Unicode" panose="020B0602030504020204" pitchFamily="34" charset="0"/>
            </a:endParaRPr>
          </a:p>
          <a:p>
            <a:endParaRPr lang="en-GB" sz="1600" dirty="0" smtClean="0">
              <a:solidFill>
                <a:srgbClr val="000000"/>
              </a:solidFill>
              <a:latin typeface="Lucida Sans Unicode" panose="020B0602030504020204" pitchFamily="34" charset="0"/>
              <a:cs typeface="Lucida Sans Unicode" panose="020B0602030504020204" pitchFamily="34" charset="0"/>
            </a:endParaRPr>
          </a:p>
          <a:p>
            <a:r>
              <a:rPr lang="en-GB" sz="1200" dirty="0">
                <a:solidFill>
                  <a:srgbClr val="000000"/>
                </a:solidFill>
                <a:latin typeface="Lucida Sans Unicode" panose="020B0602030504020204" pitchFamily="34" charset="0"/>
                <a:cs typeface="Lucida Sans Unicode" panose="020B0602030504020204" pitchFamily="34" charset="0"/>
              </a:rPr>
              <a:t>Every three years, the community of crystallographers from around the </a:t>
            </a:r>
            <a:r>
              <a:rPr lang="en-GB" sz="1200" dirty="0" smtClean="0">
                <a:solidFill>
                  <a:srgbClr val="000000"/>
                </a:solidFill>
                <a:latin typeface="Lucida Sans Unicode" panose="020B0602030504020204" pitchFamily="34" charset="0"/>
                <a:cs typeface="Lucida Sans Unicode" panose="020B0602030504020204" pitchFamily="34" charset="0"/>
              </a:rPr>
              <a:t>world </a:t>
            </a:r>
            <a:r>
              <a:rPr lang="en-GB" sz="1200" dirty="0">
                <a:solidFill>
                  <a:srgbClr val="000000"/>
                </a:solidFill>
                <a:latin typeface="Lucida Sans Unicode" panose="020B0602030504020204" pitchFamily="34" charset="0"/>
                <a:cs typeface="Lucida Sans Unicode" panose="020B0602030504020204" pitchFamily="34" charset="0"/>
              </a:rPr>
              <a:t>gathers at the Congresses organized under auspices of the </a:t>
            </a:r>
          </a:p>
          <a:p>
            <a:r>
              <a:rPr lang="en-GB" sz="1200" dirty="0" smtClean="0">
                <a:solidFill>
                  <a:srgbClr val="000000"/>
                </a:solidFill>
                <a:latin typeface="Lucida Sans Unicode" panose="020B0602030504020204" pitchFamily="34" charset="0"/>
                <a:cs typeface="Lucida Sans Unicode" panose="020B0602030504020204" pitchFamily="34" charset="0"/>
              </a:rPr>
              <a:t>IUCr </a:t>
            </a:r>
            <a:r>
              <a:rPr lang="en-GB" sz="1200" dirty="0">
                <a:solidFill>
                  <a:srgbClr val="000000"/>
                </a:solidFill>
                <a:latin typeface="Lucida Sans Unicode" panose="020B0602030504020204" pitchFamily="34" charset="0"/>
                <a:cs typeface="Lucida Sans Unicode" panose="020B0602030504020204" pitchFamily="34" charset="0"/>
              </a:rPr>
              <a:t>to discuss science, </a:t>
            </a:r>
            <a:r>
              <a:rPr lang="en-GB" sz="1200" dirty="0" smtClean="0">
                <a:solidFill>
                  <a:srgbClr val="000000"/>
                </a:solidFill>
                <a:latin typeface="Lucida Sans Unicode" panose="020B0602030504020204" pitchFamily="34" charset="0"/>
                <a:cs typeface="Lucida Sans Unicode" panose="020B0602030504020204" pitchFamily="34" charset="0"/>
              </a:rPr>
              <a:t>and strengthen relationships</a:t>
            </a:r>
            <a:endParaRPr lang="en-US" sz="1200" dirty="0" smtClean="0">
              <a:solidFill>
                <a:srgbClr val="000000"/>
              </a:solidFill>
              <a:latin typeface="Lucida Sans Unicode" panose="020B0602030504020204" pitchFamily="34" charset="0"/>
              <a:cs typeface="Lucida Sans Unicode" panose="020B0602030504020204" pitchFamily="34" charset="0"/>
            </a:endParaRPr>
          </a:p>
        </p:txBody>
      </p:sp>
      <p:sp>
        <p:nvSpPr>
          <p:cNvPr id="3" name="Rectangle 2"/>
          <p:cNvSpPr/>
          <p:nvPr/>
        </p:nvSpPr>
        <p:spPr>
          <a:xfrm>
            <a:off x="1159681" y="2676976"/>
            <a:ext cx="4086673" cy="3416320"/>
          </a:xfrm>
          <a:prstGeom prst="rect">
            <a:avLst/>
          </a:prstGeom>
          <a:solidFill>
            <a:schemeClr val="bg1"/>
          </a:solidFill>
        </p:spPr>
        <p:txBody>
          <a:bodyPr wrap="square">
            <a:spAutoFit/>
          </a:bodyPr>
          <a:lstStyle/>
          <a:p>
            <a:r>
              <a:rPr lang="en-US" sz="1200" b="1" dirty="0" smtClean="0">
                <a:solidFill>
                  <a:schemeClr val="tx1"/>
                </a:solidFill>
                <a:latin typeface="Lucida Sans Unicode" panose="020B0602030504020204" pitchFamily="34" charset="0"/>
                <a:cs typeface="Lucida Sans Unicode" panose="020B0602030504020204" pitchFamily="34" charset="0"/>
              </a:rPr>
              <a:t>Just some of the sessions taking place  with a relevance to neutron scattering</a:t>
            </a:r>
          </a:p>
          <a:p>
            <a:pPr marL="171450" indent="-171450">
              <a:buFont typeface="Arial" panose="020B0604020202020204" pitchFamily="34" charset="0"/>
              <a:buChar char="•"/>
            </a:pPr>
            <a:r>
              <a:rPr lang="en-GB" sz="1200" dirty="0" smtClean="0">
                <a:solidFill>
                  <a:schemeClr val="tx1"/>
                </a:solidFill>
                <a:latin typeface="Lucida Sans Unicode" panose="020B0602030504020204" pitchFamily="34" charset="0"/>
                <a:cs typeface="Lucida Sans Unicode" panose="020B0602030504020204" pitchFamily="34" charset="0"/>
              </a:rPr>
              <a:t>MS-106 Combined studies of charge, spin and momentum densities</a:t>
            </a:r>
          </a:p>
          <a:p>
            <a:pPr marL="171450" indent="-171450">
              <a:buFont typeface="Arial" panose="020B0604020202020204" pitchFamily="34" charset="0"/>
              <a:buChar char="•"/>
            </a:pPr>
            <a:r>
              <a:rPr lang="en-GB" sz="1200" dirty="0" smtClean="0">
                <a:solidFill>
                  <a:schemeClr val="tx1"/>
                </a:solidFill>
                <a:latin typeface="Lucida Sans Unicode" panose="020B0602030504020204" pitchFamily="34" charset="0"/>
                <a:cs typeface="Lucida Sans Unicode" panose="020B0602030504020204" pitchFamily="34" charset="0"/>
              </a:rPr>
              <a:t>MS-09 In Situ crystallography under external stimuli</a:t>
            </a:r>
          </a:p>
          <a:p>
            <a:pPr marL="171450" indent="-171450">
              <a:buFont typeface="Arial" panose="020B0604020202020204" pitchFamily="34" charset="0"/>
              <a:buChar char="•"/>
            </a:pPr>
            <a:r>
              <a:rPr lang="en-GB" sz="1200" dirty="0" smtClean="0">
                <a:solidFill>
                  <a:schemeClr val="tx1"/>
                </a:solidFill>
                <a:latin typeface="Lucida Sans Unicode" panose="020B0602030504020204" pitchFamily="34" charset="0"/>
                <a:cs typeface="Lucida Sans Unicode" panose="020B0602030504020204" pitchFamily="34" charset="0"/>
              </a:rPr>
              <a:t>MS-17 High-pressure crystallography of periodic and aperiodic crystals</a:t>
            </a:r>
          </a:p>
          <a:p>
            <a:pPr marL="171450" indent="-171450">
              <a:buFont typeface="Arial" panose="020B0604020202020204" pitchFamily="34" charset="0"/>
              <a:buChar char="•"/>
            </a:pPr>
            <a:r>
              <a:rPr lang="en-GB" sz="1200" dirty="0" smtClean="0">
                <a:solidFill>
                  <a:schemeClr val="tx1"/>
                </a:solidFill>
                <a:latin typeface="Lucida Sans Unicode" panose="020B0602030504020204" pitchFamily="34" charset="0"/>
                <a:cs typeface="Lucida Sans Unicode" panose="020B0602030504020204" pitchFamily="34" charset="0"/>
              </a:rPr>
              <a:t>MS-18 Magneto-structural relationships in molecular compounds</a:t>
            </a:r>
          </a:p>
          <a:p>
            <a:pPr marL="171450" indent="-171450">
              <a:buFont typeface="Arial" panose="020B0604020202020204" pitchFamily="34" charset="0"/>
              <a:buChar char="•"/>
            </a:pPr>
            <a:r>
              <a:rPr lang="en-GB" sz="1200" dirty="0" smtClean="0">
                <a:solidFill>
                  <a:schemeClr val="tx1"/>
                </a:solidFill>
                <a:latin typeface="Lucida Sans Unicode" panose="020B0602030504020204" pitchFamily="34" charset="0"/>
                <a:cs typeface="Lucida Sans Unicode" panose="020B0602030504020204" pitchFamily="34" charset="0"/>
              </a:rPr>
              <a:t>MS-98 X-ray, </a:t>
            </a:r>
            <a:r>
              <a:rPr lang="en-GB" sz="1200" dirty="0" err="1">
                <a:solidFill>
                  <a:schemeClr val="tx1"/>
                </a:solidFill>
                <a:latin typeface="Lucida Sans Unicode" panose="020B0602030504020204" pitchFamily="34" charset="0"/>
                <a:cs typeface="Lucida Sans Unicode" panose="020B0602030504020204" pitchFamily="34" charset="0"/>
              </a:rPr>
              <a:t>m</a:t>
            </a:r>
            <a:r>
              <a:rPr lang="en-GB" sz="1200" dirty="0" err="1" smtClean="0">
                <a:solidFill>
                  <a:schemeClr val="tx1"/>
                </a:solidFill>
                <a:latin typeface="Lucida Sans Unicode" panose="020B0602030504020204" pitchFamily="34" charset="0"/>
                <a:cs typeface="Lucida Sans Unicode" panose="020B0602030504020204" pitchFamily="34" charset="0"/>
              </a:rPr>
              <a:t>uon</a:t>
            </a:r>
            <a:r>
              <a:rPr lang="en-GB" sz="1200" dirty="0" smtClean="0">
                <a:solidFill>
                  <a:schemeClr val="tx1"/>
                </a:solidFill>
                <a:latin typeface="Lucida Sans Unicode" panose="020B0602030504020204" pitchFamily="34" charset="0"/>
                <a:cs typeface="Lucida Sans Unicode" panose="020B0602030504020204" pitchFamily="34" charset="0"/>
              </a:rPr>
              <a:t> and neutron studies of magnetic structure in materials</a:t>
            </a:r>
          </a:p>
          <a:p>
            <a:pPr marL="171450" indent="-171450">
              <a:buFont typeface="Arial" panose="020B0604020202020204" pitchFamily="34" charset="0"/>
              <a:buChar char="•"/>
            </a:pPr>
            <a:r>
              <a:rPr lang="en-GB" sz="1200" dirty="0">
                <a:solidFill>
                  <a:schemeClr val="tx1"/>
                </a:solidFill>
                <a:latin typeface="Lucida Sans Unicode" panose="020B0602030504020204" pitchFamily="34" charset="0"/>
                <a:cs typeface="Lucida Sans Unicode" panose="020B0602030504020204" pitchFamily="34" charset="0"/>
              </a:rPr>
              <a:t>MS-106	Combined Studies of Charge, Spin and Momentum </a:t>
            </a:r>
            <a:r>
              <a:rPr lang="en-GB" sz="1200" dirty="0" smtClean="0">
                <a:solidFill>
                  <a:schemeClr val="tx1"/>
                </a:solidFill>
                <a:latin typeface="Lucida Sans Unicode" panose="020B0602030504020204" pitchFamily="34" charset="0"/>
                <a:cs typeface="Lucida Sans Unicode" panose="020B0602030504020204" pitchFamily="34" charset="0"/>
              </a:rPr>
              <a:t>Densities</a:t>
            </a:r>
          </a:p>
          <a:p>
            <a:pPr marL="171450" indent="-171450">
              <a:buFont typeface="Arial" panose="020B0604020202020204" pitchFamily="34" charset="0"/>
              <a:buChar char="•"/>
            </a:pPr>
            <a:r>
              <a:rPr lang="en-GB" sz="1200" dirty="0">
                <a:solidFill>
                  <a:schemeClr val="tx1"/>
                </a:solidFill>
                <a:latin typeface="Lucida Sans Unicode" panose="020B0602030504020204" pitchFamily="34" charset="0"/>
                <a:cs typeface="Lucida Sans Unicode" panose="020B0602030504020204" pitchFamily="34" charset="0"/>
              </a:rPr>
              <a:t>MS-90	Structural, Electronic and Magnetic Ordering: From Fundamental Physics to Functionality</a:t>
            </a:r>
            <a:endParaRPr lang="en-GB" sz="1200" dirty="0" smtClean="0">
              <a:solidFill>
                <a:schemeClr val="tx1"/>
              </a:solidFill>
              <a:latin typeface="Lucida Sans Unicode" panose="020B0602030504020204" pitchFamily="34" charset="0"/>
              <a:cs typeface="Lucida Sans Unicode" panose="020B0602030504020204" pitchFamily="34" charset="0"/>
            </a:endParaRPr>
          </a:p>
          <a:p>
            <a:endParaRPr lang="en-US" sz="1200" dirty="0">
              <a:solidFill>
                <a:schemeClr val="tx1"/>
              </a:solidFill>
              <a:latin typeface="Lucida Sans Unicode" panose="020B0602030504020204" pitchFamily="34" charset="0"/>
              <a:cs typeface="Lucida Sans Unicode" panose="020B0602030504020204" pitchFamily="34" charset="0"/>
            </a:endParaRP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3874" y="485904"/>
            <a:ext cx="3888432" cy="27561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5231793" y="3573016"/>
            <a:ext cx="4156399" cy="461665"/>
          </a:xfrm>
          <a:prstGeom prst="rect">
            <a:avLst/>
          </a:prstGeom>
        </p:spPr>
        <p:txBody>
          <a:bodyPr wrap="square">
            <a:spAutoFit/>
          </a:bodyPr>
          <a:lstStyle/>
          <a:p>
            <a:pPr algn="ctr"/>
            <a:r>
              <a:rPr lang="en-US" dirty="0"/>
              <a:t>htt</a:t>
            </a:r>
            <a:r>
              <a:rPr lang="en-US" sz="1400" dirty="0">
                <a:latin typeface="Lucida Sans Unicode" panose="020B0602030504020204" pitchFamily="34" charset="0"/>
                <a:cs typeface="Lucida Sans Unicode" panose="020B0602030504020204" pitchFamily="34" charset="0"/>
              </a:rPr>
              <a:t>p://</a:t>
            </a:r>
            <a:r>
              <a:rPr lang="en-US" sz="1400" dirty="0">
                <a:solidFill>
                  <a:schemeClr val="tx1"/>
                </a:solidFill>
                <a:latin typeface="Lucida Sans Unicode" panose="020B0602030504020204" pitchFamily="34" charset="0"/>
                <a:cs typeface="Lucida Sans Unicode" panose="020B0602030504020204" pitchFamily="34" charset="0"/>
              </a:rPr>
              <a:t>www.iucr2014.org/welcome_e.shtml</a:t>
            </a:r>
          </a:p>
        </p:txBody>
      </p:sp>
    </p:spTree>
    <p:extLst>
      <p:ext uri="{BB962C8B-B14F-4D97-AF65-F5344CB8AC3E}">
        <p14:creationId xmlns:p14="http://schemas.microsoft.com/office/powerpoint/2010/main" val="3078611976"/>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b="20104"/>
          <a:stretch/>
        </p:blipFill>
        <p:spPr>
          <a:xfrm>
            <a:off x="4683527" y="2260055"/>
            <a:ext cx="3420000" cy="3433878"/>
          </a:xfrm>
          <a:prstGeom prst="rect">
            <a:avLst/>
          </a:prstGeom>
        </p:spPr>
      </p:pic>
      <p:sp>
        <p:nvSpPr>
          <p:cNvPr id="2" name="CasellaDiTesto 17"/>
          <p:cNvSpPr txBox="1"/>
          <p:nvPr/>
        </p:nvSpPr>
        <p:spPr>
          <a:xfrm>
            <a:off x="1209378" y="306234"/>
            <a:ext cx="8265035" cy="400110"/>
          </a:xfrm>
          <a:prstGeom prst="rect">
            <a:avLst/>
          </a:prstGeom>
          <a:noFill/>
          <a:effectLst/>
        </p:spPr>
        <p:txBody>
          <a:bodyPr wrap="square" rtlCol="0">
            <a:spAutoFit/>
          </a:bodyPr>
          <a:lstStyle/>
          <a:p>
            <a:r>
              <a:rPr lang="en-GB" sz="2000" dirty="0" smtClean="0">
                <a:solidFill>
                  <a:schemeClr val="tx1"/>
                </a:solidFill>
                <a:latin typeface="Lucida Sans Unicode" panose="020B0602030504020204" pitchFamily="34" charset="0"/>
                <a:cs typeface="Lucida Sans Unicode" panose="020B0602030504020204" pitchFamily="34" charset="0"/>
              </a:rPr>
              <a:t>The first </a:t>
            </a:r>
            <a:r>
              <a:rPr lang="en-GB" sz="2000" dirty="0" smtClean="0">
                <a:solidFill>
                  <a:schemeClr val="tx1"/>
                </a:solidFill>
                <a:latin typeface="Lucida Sans Unicode" panose="020B0602030504020204" pitchFamily="34" charset="0"/>
                <a:cs typeface="Lucida Sans Unicode" panose="020B0602030504020204" pitchFamily="34" charset="0"/>
              </a:rPr>
              <a:t>issue of </a:t>
            </a:r>
            <a:r>
              <a:rPr lang="en-GB" sz="2000" dirty="0" err="1" smtClean="0">
                <a:solidFill>
                  <a:schemeClr val="tx1"/>
                </a:solidFill>
                <a:latin typeface="Lucida Sans Unicode" panose="020B0602030504020204" pitchFamily="34" charset="0"/>
                <a:cs typeface="Lucida Sans Unicode" panose="020B0602030504020204" pitchFamily="34" charset="0"/>
              </a:rPr>
              <a:t>Acta</a:t>
            </a:r>
            <a:r>
              <a:rPr lang="en-GB" sz="2000" dirty="0" smtClean="0">
                <a:solidFill>
                  <a:schemeClr val="tx1"/>
                </a:solidFill>
                <a:latin typeface="Lucida Sans Unicode" panose="020B0602030504020204" pitchFamily="34" charset="0"/>
                <a:cs typeface="Lucida Sans Unicode" panose="020B0602030504020204" pitchFamily="34" charset="0"/>
              </a:rPr>
              <a:t> </a:t>
            </a:r>
            <a:r>
              <a:rPr lang="en-GB" sz="2000" dirty="0" err="1" smtClean="0">
                <a:solidFill>
                  <a:schemeClr val="tx1"/>
                </a:solidFill>
                <a:latin typeface="Lucida Sans Unicode" panose="020B0602030504020204" pitchFamily="34" charset="0"/>
                <a:cs typeface="Lucida Sans Unicode" panose="020B0602030504020204" pitchFamily="34" charset="0"/>
              </a:rPr>
              <a:t>Crystallographica</a:t>
            </a:r>
            <a:r>
              <a:rPr lang="en-GB" sz="2000" dirty="0" smtClean="0">
                <a:solidFill>
                  <a:schemeClr val="tx1"/>
                </a:solidFill>
                <a:latin typeface="Lucida Sans Unicode" panose="020B0602030504020204" pitchFamily="34" charset="0"/>
                <a:cs typeface="Lucida Sans Unicode" panose="020B0602030504020204" pitchFamily="34" charset="0"/>
              </a:rPr>
              <a:t> in 1948 </a:t>
            </a:r>
            <a:endParaRPr lang="en-GB" sz="2000" dirty="0">
              <a:solidFill>
                <a:schemeClr val="tx1"/>
              </a:solidFill>
              <a:latin typeface="Lucida Sans Unicode" panose="020B0602030504020204" pitchFamily="34" charset="0"/>
              <a:cs typeface="Lucida Sans Unicode" panose="020B0602030504020204" pitchFamily="34" charset="0"/>
            </a:endParaRPr>
          </a:p>
        </p:txBody>
      </p:sp>
      <p:sp>
        <p:nvSpPr>
          <p:cNvPr id="3" name="Rectangle 2"/>
          <p:cNvSpPr/>
          <p:nvPr/>
        </p:nvSpPr>
        <p:spPr>
          <a:xfrm>
            <a:off x="1209378" y="763864"/>
            <a:ext cx="7560840" cy="1234953"/>
          </a:xfrm>
          <a:prstGeom prst="rect">
            <a:avLst/>
          </a:prstGeom>
        </p:spPr>
        <p:txBody>
          <a:bodyPr wrap="square">
            <a:spAutoFit/>
          </a:bodyPr>
          <a:lstStyle/>
          <a:p>
            <a:pPr>
              <a:lnSpc>
                <a:spcPts val="1800"/>
              </a:lnSpc>
            </a:pPr>
            <a:r>
              <a:rPr lang="en-GB" sz="1200" i="1" dirty="0">
                <a:solidFill>
                  <a:schemeClr val="tx1"/>
                </a:solidFill>
                <a:latin typeface="Lucida Sans Unicode" panose="020B0602030504020204" pitchFamily="34" charset="0"/>
                <a:cs typeface="Lucida Sans Unicode" panose="020B0602030504020204" pitchFamily="34" charset="0"/>
              </a:rPr>
              <a:t>`</a:t>
            </a:r>
            <a:r>
              <a:rPr lang="en-GB" sz="1200" i="1" dirty="0" err="1">
                <a:solidFill>
                  <a:schemeClr val="tx1"/>
                </a:solidFill>
                <a:latin typeface="Lucida Sans Unicode" panose="020B0602030504020204" pitchFamily="34" charset="0"/>
                <a:cs typeface="Lucida Sans Unicode" panose="020B0602030504020204" pitchFamily="34" charset="0"/>
              </a:rPr>
              <a:t>Acta</a:t>
            </a:r>
            <a:r>
              <a:rPr lang="en-GB" sz="1200" i="1" dirty="0">
                <a:solidFill>
                  <a:schemeClr val="tx1"/>
                </a:solidFill>
                <a:latin typeface="Lucida Sans Unicode" panose="020B0602030504020204" pitchFamily="34" charset="0"/>
                <a:cs typeface="Lucida Sans Unicode" panose="020B0602030504020204" pitchFamily="34" charset="0"/>
              </a:rPr>
              <a:t> is intended to offer a central place for publication and discussion of all research in this vast and ever-expanding field. It borders, naturally, on pure physics, chemistry, biology, mineralogy, technology and also on mathematics, but is distinguished by being concerned with the methods and results of investigating the arrangement of atoms in matter, particularly when that arrangement has regular features</a:t>
            </a:r>
            <a:r>
              <a:rPr lang="en-GB" sz="1200" i="1" dirty="0" smtClean="0">
                <a:solidFill>
                  <a:schemeClr val="tx1"/>
                </a:solidFill>
                <a:latin typeface="Lucida Sans Unicode" panose="020B0602030504020204" pitchFamily="34" charset="0"/>
                <a:cs typeface="Lucida Sans Unicode" panose="020B0602030504020204" pitchFamily="34" charset="0"/>
              </a:rPr>
              <a:t>.‘  </a:t>
            </a:r>
            <a:r>
              <a:rPr lang="en-GB" sz="1200" b="1" dirty="0" smtClean="0">
                <a:solidFill>
                  <a:schemeClr val="tx1"/>
                </a:solidFill>
                <a:latin typeface="Lucida Sans Unicode" panose="020B0602030504020204" pitchFamily="34" charset="0"/>
                <a:cs typeface="Lucida Sans Unicode" panose="020B0602030504020204" pitchFamily="34" charset="0"/>
              </a:rPr>
              <a:t>Paul </a:t>
            </a:r>
            <a:r>
              <a:rPr lang="en-GB" sz="1200" b="1" dirty="0">
                <a:solidFill>
                  <a:schemeClr val="tx1"/>
                </a:solidFill>
                <a:latin typeface="Lucida Sans Unicode" panose="020B0602030504020204" pitchFamily="34" charset="0"/>
                <a:cs typeface="Lucida Sans Unicode" panose="020B0602030504020204" pitchFamily="34" charset="0"/>
              </a:rPr>
              <a:t>P. </a:t>
            </a:r>
            <a:r>
              <a:rPr lang="en-GB" sz="1200" b="1" dirty="0" err="1">
                <a:solidFill>
                  <a:schemeClr val="tx1"/>
                </a:solidFill>
                <a:latin typeface="Lucida Sans Unicode" panose="020B0602030504020204" pitchFamily="34" charset="0"/>
                <a:cs typeface="Lucida Sans Unicode" panose="020B0602030504020204" pitchFamily="34" charset="0"/>
              </a:rPr>
              <a:t>Ewald</a:t>
            </a:r>
            <a:r>
              <a:rPr lang="en-GB" sz="1200" dirty="0">
                <a:solidFill>
                  <a:schemeClr val="tx1"/>
                </a:solidFill>
                <a:latin typeface="Lucida Sans Unicode" panose="020B0602030504020204" pitchFamily="34" charset="0"/>
                <a:cs typeface="Lucida Sans Unicode" panose="020B0602030504020204" pitchFamily="34" charset="0"/>
              </a:rPr>
              <a:t>, </a:t>
            </a:r>
            <a:r>
              <a:rPr lang="en-GB" sz="1200" i="1" dirty="0" err="1">
                <a:solidFill>
                  <a:schemeClr val="tx1"/>
                </a:solidFill>
                <a:latin typeface="Lucida Sans Unicode" panose="020B0602030504020204" pitchFamily="34" charset="0"/>
                <a:cs typeface="Lucida Sans Unicode" panose="020B0602030504020204" pitchFamily="34" charset="0"/>
              </a:rPr>
              <a:t>Acta</a:t>
            </a:r>
            <a:r>
              <a:rPr lang="en-GB" sz="1200" i="1" dirty="0">
                <a:solidFill>
                  <a:schemeClr val="tx1"/>
                </a:solidFill>
                <a:latin typeface="Lucida Sans Unicode" panose="020B0602030504020204" pitchFamily="34" charset="0"/>
                <a:cs typeface="Lucida Sans Unicode" panose="020B0602030504020204" pitchFamily="34" charset="0"/>
              </a:rPr>
              <a:t> </a:t>
            </a:r>
            <a:r>
              <a:rPr lang="en-GB" sz="1200" i="1" dirty="0" err="1">
                <a:solidFill>
                  <a:schemeClr val="tx1"/>
                </a:solidFill>
                <a:latin typeface="Lucida Sans Unicode" panose="020B0602030504020204" pitchFamily="34" charset="0"/>
                <a:cs typeface="Lucida Sans Unicode" panose="020B0602030504020204" pitchFamily="34" charset="0"/>
              </a:rPr>
              <a:t>Crystallographica</a:t>
            </a:r>
            <a:r>
              <a:rPr lang="en-GB" sz="1200" dirty="0">
                <a:solidFill>
                  <a:schemeClr val="tx1"/>
                </a:solidFill>
                <a:latin typeface="Lucida Sans Unicode" panose="020B0602030504020204" pitchFamily="34" charset="0"/>
                <a:cs typeface="Lucida Sans Unicode" panose="020B0602030504020204" pitchFamily="34" charset="0"/>
              </a:rPr>
              <a:t> (1948), </a:t>
            </a:r>
            <a:r>
              <a:rPr lang="en-GB" sz="1200" b="1" dirty="0">
                <a:solidFill>
                  <a:schemeClr val="tx1"/>
                </a:solidFill>
                <a:latin typeface="Lucida Sans Unicode" panose="020B0602030504020204" pitchFamily="34" charset="0"/>
                <a:cs typeface="Lucida Sans Unicode" panose="020B0602030504020204" pitchFamily="34" charset="0"/>
              </a:rPr>
              <a:t>1</a:t>
            </a:r>
            <a:r>
              <a:rPr lang="en-GB" sz="1200" dirty="0">
                <a:solidFill>
                  <a:schemeClr val="tx1"/>
                </a:solidFill>
                <a:latin typeface="Lucida Sans Unicode" panose="020B0602030504020204" pitchFamily="34" charset="0"/>
                <a:cs typeface="Lucida Sans Unicode" panose="020B0602030504020204" pitchFamily="34" charset="0"/>
              </a:rPr>
              <a:t>, 2.</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5402" y="2263824"/>
            <a:ext cx="3420000" cy="4421952"/>
          </a:xfrm>
          <a:prstGeom prst="rect">
            <a:avLst/>
          </a:prstGeom>
        </p:spPr>
      </p:pic>
      <p:pic>
        <p:nvPicPr>
          <p:cNvPr id="5" name="Picture 2" descr="[Cover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2828" y="2214999"/>
            <a:ext cx="2549438" cy="3293025"/>
          </a:xfrm>
          <a:prstGeom prst="rect">
            <a:avLst/>
          </a:prstGeom>
          <a:noFill/>
          <a:effectLst>
            <a:reflection blurRad="6350" stA="52000" endA="300" endPos="35000" dir="5400000" sy="-100000" algn="bl" rotWithShape="0"/>
          </a:effectLst>
          <a:scene3d>
            <a:camera prst="perspectiveHeroicExtremeLeftFacing"/>
            <a:lightRig rig="threePt" dir="t"/>
          </a:scene3d>
          <a:sp3d>
            <a:bevel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87623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1386" y="310784"/>
            <a:ext cx="1584176" cy="1578352"/>
          </a:xfrm>
          <a:prstGeom prst="rect">
            <a:avLst/>
          </a:prstGeom>
        </p:spPr>
      </p:pic>
      <p:sp>
        <p:nvSpPr>
          <p:cNvPr id="3" name="TextBox 2"/>
          <p:cNvSpPr txBox="1"/>
          <p:nvPr/>
        </p:nvSpPr>
        <p:spPr>
          <a:xfrm>
            <a:off x="2865562" y="461944"/>
            <a:ext cx="1701316" cy="1477328"/>
          </a:xfrm>
          <a:prstGeom prst="rect">
            <a:avLst/>
          </a:prstGeom>
          <a:noFill/>
        </p:spPr>
        <p:txBody>
          <a:bodyPr wrap="square" rtlCol="0">
            <a:spAutoFit/>
          </a:bodyPr>
          <a:lstStyle/>
          <a:p>
            <a:pPr>
              <a:lnSpc>
                <a:spcPts val="5400"/>
              </a:lnSpc>
            </a:pPr>
            <a:r>
              <a:rPr lang="en-GB" sz="5400" dirty="0" err="1" smtClean="0">
                <a:solidFill>
                  <a:schemeClr val="tx1"/>
                </a:solidFill>
                <a:latin typeface="Futura Lt" pitchFamily="34" charset="0"/>
              </a:rPr>
              <a:t>IU</a:t>
            </a:r>
            <a:r>
              <a:rPr lang="en-GB" sz="5400" dirty="0" err="1" smtClean="0">
                <a:solidFill>
                  <a:schemeClr val="tx1"/>
                </a:solidFill>
                <a:latin typeface="Futura Md" pitchFamily="34" charset="0"/>
              </a:rPr>
              <a:t>Cr</a:t>
            </a:r>
            <a:endParaRPr lang="en-GB" sz="5400" dirty="0" smtClean="0">
              <a:solidFill>
                <a:schemeClr val="tx1"/>
              </a:solidFill>
              <a:latin typeface="Futura Md" pitchFamily="34" charset="0"/>
            </a:endParaRPr>
          </a:p>
          <a:p>
            <a:pPr>
              <a:lnSpc>
                <a:spcPts val="5400"/>
              </a:lnSpc>
            </a:pPr>
            <a:r>
              <a:rPr lang="en-GB" sz="5400" dirty="0" smtClean="0">
                <a:solidFill>
                  <a:schemeClr val="tx1"/>
                </a:solidFill>
                <a:latin typeface="Futura Lt" pitchFamily="34" charset="0"/>
              </a:rPr>
              <a:t>facts</a:t>
            </a:r>
            <a:endParaRPr lang="en-GB" sz="5400" dirty="0">
              <a:solidFill>
                <a:schemeClr val="tx1"/>
              </a:solidFill>
              <a:latin typeface="Futura Lt" pitchFamily="34" charset="0"/>
            </a:endParaRPr>
          </a:p>
        </p:txBody>
      </p:sp>
      <p:sp>
        <p:nvSpPr>
          <p:cNvPr id="6" name="TextBox 5"/>
          <p:cNvSpPr txBox="1"/>
          <p:nvPr/>
        </p:nvSpPr>
        <p:spPr>
          <a:xfrm>
            <a:off x="1353394" y="2060848"/>
            <a:ext cx="2752677" cy="523220"/>
          </a:xfrm>
          <a:prstGeom prst="rect">
            <a:avLst/>
          </a:prstGeom>
          <a:noFill/>
        </p:spPr>
        <p:txBody>
          <a:bodyPr wrap="none" rtlCol="0">
            <a:spAutoFit/>
          </a:bodyPr>
          <a:lstStyle/>
          <a:p>
            <a:r>
              <a:rPr lang="en-GB" sz="2800" dirty="0" smtClean="0">
                <a:solidFill>
                  <a:schemeClr val="tx1"/>
                </a:solidFill>
                <a:latin typeface="Lucida Sans Unicode" panose="020B0602030504020204" pitchFamily="34" charset="0"/>
                <a:cs typeface="Lucida Sans Unicode" panose="020B0602030504020204" pitchFamily="34" charset="0"/>
              </a:rPr>
              <a:t>53</a:t>
            </a:r>
            <a:r>
              <a:rPr lang="en-GB" sz="1800" dirty="0" smtClean="0">
                <a:solidFill>
                  <a:schemeClr val="tx1"/>
                </a:solidFill>
                <a:latin typeface="Lucida Sans Unicode" panose="020B0602030504020204" pitchFamily="34" charset="0"/>
                <a:cs typeface="Lucida Sans Unicode" panose="020B0602030504020204" pitchFamily="34" charset="0"/>
              </a:rPr>
              <a:t> member </a:t>
            </a:r>
            <a:r>
              <a:rPr lang="en-GB" sz="1800" dirty="0" smtClean="0">
                <a:solidFill>
                  <a:schemeClr val="tx1"/>
                </a:solidFill>
                <a:latin typeface="Lucida Sans Unicode" panose="020B0602030504020204" pitchFamily="34" charset="0"/>
                <a:cs typeface="Lucida Sans Unicode" panose="020B0602030504020204" pitchFamily="34" charset="0"/>
              </a:rPr>
              <a:t>countries</a:t>
            </a:r>
            <a:endParaRPr lang="en-GB" sz="1800" dirty="0">
              <a:solidFill>
                <a:schemeClr val="tx1"/>
              </a:solidFill>
              <a:latin typeface="Lucida Sans Unicode" panose="020B0602030504020204" pitchFamily="34" charset="0"/>
              <a:cs typeface="Lucida Sans Unicode" panose="020B0602030504020204" pitchFamily="34" charset="0"/>
            </a:endParaRPr>
          </a:p>
        </p:txBody>
      </p:sp>
      <p:sp>
        <p:nvSpPr>
          <p:cNvPr id="9" name="TextBox 8"/>
          <p:cNvSpPr txBox="1"/>
          <p:nvPr/>
        </p:nvSpPr>
        <p:spPr>
          <a:xfrm>
            <a:off x="1353394" y="2644826"/>
            <a:ext cx="8136904" cy="523220"/>
          </a:xfrm>
          <a:prstGeom prst="rect">
            <a:avLst/>
          </a:prstGeom>
          <a:noFill/>
        </p:spPr>
        <p:txBody>
          <a:bodyPr wrap="square" rtlCol="0">
            <a:spAutoFit/>
          </a:bodyPr>
          <a:lstStyle/>
          <a:p>
            <a:r>
              <a:rPr lang="en-GB" sz="2800" dirty="0" smtClean="0">
                <a:solidFill>
                  <a:schemeClr val="tx1"/>
                </a:solidFill>
                <a:latin typeface="Lucida Sans Unicode" panose="020B0602030504020204" pitchFamily="34" charset="0"/>
                <a:cs typeface="Lucida Sans Unicode" panose="020B0602030504020204" pitchFamily="34" charset="0"/>
              </a:rPr>
              <a:t>42</a:t>
            </a:r>
            <a:r>
              <a:rPr lang="en-GB" sz="1800" dirty="0" smtClean="0">
                <a:solidFill>
                  <a:schemeClr val="tx1"/>
                </a:solidFill>
                <a:latin typeface="Lucida Sans Unicode" panose="020B0602030504020204" pitchFamily="34" charset="0"/>
                <a:cs typeface="Lucida Sans Unicode" panose="020B0602030504020204" pitchFamily="34" charset="0"/>
              </a:rPr>
              <a:t> adhering </a:t>
            </a:r>
            <a:r>
              <a:rPr lang="en-GB" sz="1800" dirty="0" smtClean="0">
                <a:solidFill>
                  <a:schemeClr val="tx1"/>
                </a:solidFill>
                <a:latin typeface="Lucida Sans Unicode" panose="020B0602030504020204" pitchFamily="34" charset="0"/>
                <a:cs typeface="Lucida Sans Unicode" panose="020B0602030504020204" pitchFamily="34" charset="0"/>
              </a:rPr>
              <a:t>Bodies (including 3 regional Associates, ACA, </a:t>
            </a:r>
            <a:r>
              <a:rPr lang="en-GB" sz="1800" dirty="0" err="1" smtClean="0">
                <a:solidFill>
                  <a:schemeClr val="tx1"/>
                </a:solidFill>
                <a:latin typeface="Lucida Sans Unicode" panose="020B0602030504020204" pitchFamily="34" charset="0"/>
                <a:cs typeface="Lucida Sans Unicode" panose="020B0602030504020204" pitchFamily="34" charset="0"/>
              </a:rPr>
              <a:t>AsCA</a:t>
            </a:r>
            <a:r>
              <a:rPr lang="en-GB" sz="1800" dirty="0" smtClean="0">
                <a:solidFill>
                  <a:schemeClr val="tx1"/>
                </a:solidFill>
                <a:latin typeface="Lucida Sans Unicode" panose="020B0602030504020204" pitchFamily="34" charset="0"/>
                <a:cs typeface="Lucida Sans Unicode" panose="020B0602030504020204" pitchFamily="34" charset="0"/>
              </a:rPr>
              <a:t>, ECA)</a:t>
            </a:r>
            <a:endParaRPr lang="en-GB" sz="1800" dirty="0">
              <a:solidFill>
                <a:schemeClr val="tx1"/>
              </a:solidFill>
              <a:latin typeface="Lucida Sans Unicode" panose="020B0602030504020204" pitchFamily="34" charset="0"/>
              <a:cs typeface="Lucida Sans Unicode" panose="020B0602030504020204" pitchFamily="34" charset="0"/>
            </a:endParaRPr>
          </a:p>
        </p:txBody>
      </p:sp>
      <p:sp>
        <p:nvSpPr>
          <p:cNvPr id="12" name="TextBox 11"/>
          <p:cNvSpPr txBox="1"/>
          <p:nvPr/>
        </p:nvSpPr>
        <p:spPr>
          <a:xfrm>
            <a:off x="1353394" y="3228804"/>
            <a:ext cx="2172390" cy="523220"/>
          </a:xfrm>
          <a:prstGeom prst="rect">
            <a:avLst/>
          </a:prstGeom>
          <a:noFill/>
        </p:spPr>
        <p:txBody>
          <a:bodyPr wrap="none" rtlCol="0">
            <a:spAutoFit/>
          </a:bodyPr>
          <a:lstStyle/>
          <a:p>
            <a:r>
              <a:rPr lang="en-GB" sz="2800" dirty="0" smtClean="0">
                <a:solidFill>
                  <a:schemeClr val="tx1"/>
                </a:solidFill>
                <a:latin typeface="Lucida Sans Unicode" panose="020B0602030504020204" pitchFamily="34" charset="0"/>
                <a:cs typeface="Lucida Sans Unicode" panose="020B0602030504020204" pitchFamily="34" charset="0"/>
              </a:rPr>
              <a:t>23</a:t>
            </a:r>
            <a:r>
              <a:rPr lang="en-GB" sz="1800" dirty="0" smtClean="0">
                <a:solidFill>
                  <a:schemeClr val="tx1"/>
                </a:solidFill>
                <a:latin typeface="Lucida Sans Unicode" panose="020B0602030504020204" pitchFamily="34" charset="0"/>
                <a:cs typeface="Lucida Sans Unicode" panose="020B0602030504020204" pitchFamily="34" charset="0"/>
              </a:rPr>
              <a:t> commissions</a:t>
            </a:r>
            <a:endParaRPr lang="en-GB" sz="1800" dirty="0">
              <a:solidFill>
                <a:schemeClr val="tx1"/>
              </a:solidFill>
              <a:latin typeface="Lucida Sans Unicode" panose="020B0602030504020204" pitchFamily="34" charset="0"/>
              <a:cs typeface="Lucida Sans Unicode" panose="020B0602030504020204" pitchFamily="34" charset="0"/>
            </a:endParaRPr>
          </a:p>
        </p:txBody>
      </p:sp>
      <p:sp>
        <p:nvSpPr>
          <p:cNvPr id="15" name="TextBox 14"/>
          <p:cNvSpPr txBox="1"/>
          <p:nvPr/>
        </p:nvSpPr>
        <p:spPr>
          <a:xfrm>
            <a:off x="1353394" y="3812782"/>
            <a:ext cx="4198585" cy="523220"/>
          </a:xfrm>
          <a:prstGeom prst="rect">
            <a:avLst/>
          </a:prstGeom>
          <a:noFill/>
        </p:spPr>
        <p:txBody>
          <a:bodyPr wrap="none" rtlCol="0">
            <a:spAutoFit/>
          </a:bodyPr>
          <a:lstStyle/>
          <a:p>
            <a:r>
              <a:rPr lang="en-GB" sz="2800" dirty="0" smtClean="0">
                <a:solidFill>
                  <a:schemeClr val="tx1"/>
                </a:solidFill>
                <a:latin typeface="Lucida Sans Unicode" panose="020B0602030504020204" pitchFamily="34" charset="0"/>
                <a:cs typeface="Lucida Sans Unicode" panose="020B0602030504020204" pitchFamily="34" charset="0"/>
              </a:rPr>
              <a:t>9</a:t>
            </a:r>
            <a:r>
              <a:rPr lang="en-GB" sz="1800" dirty="0" smtClean="0">
                <a:solidFill>
                  <a:schemeClr val="tx1"/>
                </a:solidFill>
                <a:latin typeface="Lucida Sans Unicode" panose="020B0602030504020204" pitchFamily="34" charset="0"/>
                <a:cs typeface="Lucida Sans Unicode" panose="020B0602030504020204" pitchFamily="34" charset="0"/>
              </a:rPr>
              <a:t> journals </a:t>
            </a:r>
            <a:r>
              <a:rPr lang="en-GB" sz="1800" dirty="0" smtClean="0">
                <a:solidFill>
                  <a:schemeClr val="tx1"/>
                </a:solidFill>
                <a:latin typeface="Lucida Sans Unicode" panose="020B0602030504020204" pitchFamily="34" charset="0"/>
                <a:cs typeface="Lucida Sans Unicode" panose="020B0602030504020204" pitchFamily="34" charset="0"/>
              </a:rPr>
              <a:t>(</a:t>
            </a:r>
            <a:r>
              <a:rPr lang="en-GB" sz="1800" dirty="0" err="1" smtClean="0">
                <a:solidFill>
                  <a:schemeClr val="tx1"/>
                </a:solidFill>
                <a:latin typeface="Lucida Sans Unicode" panose="020B0602030504020204" pitchFamily="34" charset="0"/>
                <a:cs typeface="Lucida Sans Unicode" panose="020B0602030504020204" pitchFamily="34" charset="0"/>
              </a:rPr>
              <a:t>IUCrJ</a:t>
            </a:r>
            <a:r>
              <a:rPr lang="en-GB" sz="1800" dirty="0" smtClean="0">
                <a:solidFill>
                  <a:schemeClr val="tx1"/>
                </a:solidFill>
                <a:latin typeface="Lucida Sans Unicode" panose="020B0602030504020204" pitchFamily="34" charset="0"/>
                <a:cs typeface="Lucida Sans Unicode" panose="020B0602030504020204" pitchFamily="34" charset="0"/>
              </a:rPr>
              <a:t> launched in 2014)</a:t>
            </a:r>
            <a:endParaRPr lang="en-GB" sz="1800" dirty="0">
              <a:solidFill>
                <a:schemeClr val="tx1"/>
              </a:solidFill>
              <a:latin typeface="Lucida Sans Unicode" panose="020B0602030504020204" pitchFamily="34" charset="0"/>
              <a:cs typeface="Lucida Sans Unicode" panose="020B0602030504020204" pitchFamily="34" charset="0"/>
            </a:endParaRPr>
          </a:p>
        </p:txBody>
      </p:sp>
      <p:sp>
        <p:nvSpPr>
          <p:cNvPr id="19" name="TextBox 18"/>
          <p:cNvSpPr txBox="1"/>
          <p:nvPr/>
        </p:nvSpPr>
        <p:spPr>
          <a:xfrm>
            <a:off x="1353394" y="4396759"/>
            <a:ext cx="8352928" cy="1092607"/>
          </a:xfrm>
          <a:prstGeom prst="rect">
            <a:avLst/>
          </a:prstGeom>
          <a:noFill/>
        </p:spPr>
        <p:txBody>
          <a:bodyPr wrap="square" rtlCol="0">
            <a:spAutoFit/>
          </a:bodyPr>
          <a:lstStyle/>
          <a:p>
            <a:r>
              <a:rPr lang="en-GB" sz="1800" dirty="0" err="1" smtClean="0">
                <a:solidFill>
                  <a:schemeClr val="tx1"/>
                </a:solidFill>
                <a:latin typeface="Lucida Sans Unicode" panose="020B0602030504020204" pitchFamily="34" charset="0"/>
                <a:cs typeface="Lucida Sans Unicode" panose="020B0602030504020204" pitchFamily="34" charset="0"/>
              </a:rPr>
              <a:t>IUCr</a:t>
            </a:r>
            <a:r>
              <a:rPr lang="en-GB" sz="1800" dirty="0" smtClean="0">
                <a:solidFill>
                  <a:schemeClr val="tx1"/>
                </a:solidFill>
                <a:latin typeface="Lucida Sans Unicode" panose="020B0602030504020204" pitchFamily="34" charset="0"/>
                <a:cs typeface="Lucida Sans Unicode" panose="020B0602030504020204" pitchFamily="34" charset="0"/>
              </a:rPr>
              <a:t> Congress </a:t>
            </a:r>
            <a:r>
              <a:rPr lang="en-GB" sz="1800" dirty="0" smtClean="0">
                <a:solidFill>
                  <a:schemeClr val="tx1"/>
                </a:solidFill>
                <a:latin typeface="Lucida Sans Unicode" panose="020B0602030504020204" pitchFamily="34" charset="0"/>
                <a:cs typeface="Lucida Sans Unicode" panose="020B0602030504020204" pitchFamily="34" charset="0"/>
              </a:rPr>
              <a:t>every </a:t>
            </a:r>
            <a:r>
              <a:rPr lang="en-GB" sz="2800" dirty="0" smtClean="0">
                <a:solidFill>
                  <a:schemeClr val="tx1"/>
                </a:solidFill>
                <a:latin typeface="Lucida Sans Unicode" panose="020B0602030504020204" pitchFamily="34" charset="0"/>
                <a:cs typeface="Lucida Sans Unicode" panose="020B0602030504020204" pitchFamily="34" charset="0"/>
              </a:rPr>
              <a:t>3</a:t>
            </a:r>
            <a:r>
              <a:rPr lang="en-GB" sz="1800" dirty="0" smtClean="0">
                <a:solidFill>
                  <a:schemeClr val="tx1"/>
                </a:solidFill>
                <a:latin typeface="Lucida Sans Unicode" panose="020B0602030504020204" pitchFamily="34" charset="0"/>
                <a:cs typeface="Lucida Sans Unicode" panose="020B0602030504020204" pitchFamily="34" charset="0"/>
              </a:rPr>
              <a:t> years:</a:t>
            </a:r>
          </a:p>
          <a:p>
            <a:pPr>
              <a:spcBef>
                <a:spcPts val="600"/>
              </a:spcBef>
            </a:pPr>
            <a:r>
              <a:rPr lang="en-GB" sz="1400" dirty="0">
                <a:solidFill>
                  <a:schemeClr val="tx1"/>
                </a:solidFill>
                <a:latin typeface="Lucida Sans Unicode" panose="020B0602030504020204" pitchFamily="34" charset="0"/>
                <a:cs typeface="Lucida Sans Unicode" panose="020B0602030504020204" pitchFamily="34" charset="0"/>
              </a:rPr>
              <a:t>	</a:t>
            </a:r>
            <a:r>
              <a:rPr lang="en-GB" sz="1600" dirty="0" smtClean="0">
                <a:solidFill>
                  <a:schemeClr val="tx1"/>
                </a:solidFill>
                <a:latin typeface="Lucida Sans Unicode" panose="020B0602030504020204" pitchFamily="34" charset="0"/>
                <a:cs typeface="Lucida Sans Unicode" panose="020B0602030504020204" pitchFamily="34" charset="0"/>
              </a:rPr>
              <a:t>23</a:t>
            </a:r>
            <a:r>
              <a:rPr lang="en-GB" sz="1600" baseline="30000" dirty="0" smtClean="0">
                <a:solidFill>
                  <a:schemeClr val="tx1"/>
                </a:solidFill>
                <a:latin typeface="Lucida Sans Unicode" panose="020B0602030504020204" pitchFamily="34" charset="0"/>
                <a:cs typeface="Lucida Sans Unicode" panose="020B0602030504020204" pitchFamily="34" charset="0"/>
              </a:rPr>
              <a:t>rd</a:t>
            </a:r>
            <a:r>
              <a:rPr lang="en-GB" sz="1600" dirty="0" smtClean="0">
                <a:solidFill>
                  <a:schemeClr val="tx1"/>
                </a:solidFill>
                <a:latin typeface="Lucida Sans Unicode" panose="020B0602030504020204" pitchFamily="34" charset="0"/>
                <a:cs typeface="Lucida Sans Unicode" panose="020B0602030504020204" pitchFamily="34" charset="0"/>
              </a:rPr>
              <a:t> </a:t>
            </a:r>
            <a:r>
              <a:rPr lang="en-GB" sz="1600" dirty="0" err="1" smtClean="0">
                <a:solidFill>
                  <a:schemeClr val="tx1"/>
                </a:solidFill>
                <a:latin typeface="Lucida Sans Unicode" panose="020B0602030504020204" pitchFamily="34" charset="0"/>
                <a:cs typeface="Lucida Sans Unicode" panose="020B0602030504020204" pitchFamily="34" charset="0"/>
              </a:rPr>
              <a:t>IUCr</a:t>
            </a:r>
            <a:r>
              <a:rPr lang="en-GB" sz="1600" dirty="0" smtClean="0">
                <a:solidFill>
                  <a:schemeClr val="tx1"/>
                </a:solidFill>
                <a:latin typeface="Lucida Sans Unicode" panose="020B0602030504020204" pitchFamily="34" charset="0"/>
                <a:cs typeface="Lucida Sans Unicode" panose="020B0602030504020204" pitchFamily="34" charset="0"/>
              </a:rPr>
              <a:t> </a:t>
            </a:r>
            <a:r>
              <a:rPr lang="en-GB" sz="1600" dirty="0">
                <a:solidFill>
                  <a:schemeClr val="tx1"/>
                </a:solidFill>
                <a:latin typeface="Lucida Sans Unicode" panose="020B0602030504020204" pitchFamily="34" charset="0"/>
                <a:cs typeface="Lucida Sans Unicode" panose="020B0602030504020204" pitchFamily="34" charset="0"/>
              </a:rPr>
              <a:t>Congress, Montréal, August </a:t>
            </a:r>
            <a:r>
              <a:rPr lang="en-GB" sz="1600" dirty="0" smtClean="0">
                <a:solidFill>
                  <a:schemeClr val="tx1"/>
                </a:solidFill>
                <a:latin typeface="Lucida Sans Unicode" panose="020B0602030504020204" pitchFamily="34" charset="0"/>
                <a:cs typeface="Lucida Sans Unicode" panose="020B0602030504020204" pitchFamily="34" charset="0"/>
              </a:rPr>
              <a:t>2014</a:t>
            </a:r>
          </a:p>
          <a:p>
            <a:r>
              <a:rPr lang="en-GB" sz="1600" dirty="0">
                <a:solidFill>
                  <a:schemeClr val="tx1"/>
                </a:solidFill>
                <a:latin typeface="Lucida Sans Unicode" panose="020B0602030504020204" pitchFamily="34" charset="0"/>
                <a:cs typeface="Lucida Sans Unicode" panose="020B0602030504020204" pitchFamily="34" charset="0"/>
              </a:rPr>
              <a:t>	</a:t>
            </a:r>
            <a:r>
              <a:rPr lang="en-GB" sz="1600" dirty="0" smtClean="0">
                <a:solidFill>
                  <a:schemeClr val="tx1"/>
                </a:solidFill>
                <a:latin typeface="Lucida Sans Unicode" panose="020B0602030504020204" pitchFamily="34" charset="0"/>
                <a:cs typeface="Lucida Sans Unicode" panose="020B0602030504020204" pitchFamily="34" charset="0"/>
              </a:rPr>
              <a:t>24</a:t>
            </a:r>
            <a:r>
              <a:rPr lang="en-GB" sz="1600" baseline="30000" dirty="0" smtClean="0">
                <a:solidFill>
                  <a:schemeClr val="tx1"/>
                </a:solidFill>
                <a:latin typeface="Lucida Sans Unicode" panose="020B0602030504020204" pitchFamily="34" charset="0"/>
                <a:cs typeface="Lucida Sans Unicode" panose="020B0602030504020204" pitchFamily="34" charset="0"/>
              </a:rPr>
              <a:t>th</a:t>
            </a:r>
            <a:r>
              <a:rPr lang="en-GB" sz="1600" dirty="0" smtClean="0">
                <a:solidFill>
                  <a:schemeClr val="tx1"/>
                </a:solidFill>
                <a:latin typeface="Lucida Sans Unicode" panose="020B0602030504020204" pitchFamily="34" charset="0"/>
                <a:cs typeface="Lucida Sans Unicode" panose="020B0602030504020204" pitchFamily="34" charset="0"/>
              </a:rPr>
              <a:t> </a:t>
            </a:r>
            <a:r>
              <a:rPr lang="en-GB" sz="1600" dirty="0" err="1" smtClean="0">
                <a:solidFill>
                  <a:schemeClr val="tx1"/>
                </a:solidFill>
                <a:latin typeface="Lucida Sans Unicode" panose="020B0602030504020204" pitchFamily="34" charset="0"/>
                <a:cs typeface="Lucida Sans Unicode" panose="020B0602030504020204" pitchFamily="34" charset="0"/>
              </a:rPr>
              <a:t>IUCr</a:t>
            </a:r>
            <a:r>
              <a:rPr lang="en-GB" sz="1600" dirty="0">
                <a:solidFill>
                  <a:schemeClr val="tx1"/>
                </a:solidFill>
                <a:latin typeface="Lucida Sans Unicode" panose="020B0602030504020204" pitchFamily="34" charset="0"/>
                <a:cs typeface="Lucida Sans Unicode" panose="020B0602030504020204" pitchFamily="34" charset="0"/>
              </a:rPr>
              <a:t> Congress, Hyderabad, </a:t>
            </a:r>
            <a:r>
              <a:rPr lang="en-GB" sz="1600" dirty="0" smtClean="0">
                <a:solidFill>
                  <a:schemeClr val="tx1"/>
                </a:solidFill>
                <a:latin typeface="Lucida Sans Unicode" panose="020B0602030504020204" pitchFamily="34" charset="0"/>
                <a:cs typeface="Lucida Sans Unicode" panose="020B0602030504020204" pitchFamily="34" charset="0"/>
              </a:rPr>
              <a:t>India 2017</a:t>
            </a:r>
            <a:endParaRPr lang="en-GB" sz="1600" dirty="0">
              <a:solidFill>
                <a:schemeClr val="tx1"/>
              </a:solidFill>
              <a:latin typeface="Lucida Sans Unicode" panose="020B0602030504020204" pitchFamily="34" charset="0"/>
              <a:cs typeface="Lucida Sans Unicode" panose="020B0602030504020204" pitchFamily="34" charset="0"/>
            </a:endParaRPr>
          </a:p>
        </p:txBody>
      </p:sp>
      <p:sp>
        <p:nvSpPr>
          <p:cNvPr id="20" name="TextBox 19"/>
          <p:cNvSpPr txBox="1"/>
          <p:nvPr/>
        </p:nvSpPr>
        <p:spPr>
          <a:xfrm>
            <a:off x="3460442" y="6049274"/>
            <a:ext cx="1853392" cy="261610"/>
          </a:xfrm>
          <a:prstGeom prst="rect">
            <a:avLst/>
          </a:prstGeom>
          <a:noFill/>
        </p:spPr>
        <p:txBody>
          <a:bodyPr wrap="none" rtlCol="0">
            <a:spAutoFit/>
          </a:bodyPr>
          <a:lstStyle/>
          <a:p>
            <a:r>
              <a:rPr lang="en-GB" sz="1100" dirty="0" smtClean="0">
                <a:solidFill>
                  <a:schemeClr val="tx1"/>
                </a:solidFill>
                <a:latin typeface="Lucida Sans Unicode" panose="020B0602030504020204" pitchFamily="34" charset="0"/>
                <a:cs typeface="Lucida Sans Unicode" panose="020B0602030504020204" pitchFamily="34" charset="0"/>
              </a:rPr>
              <a:t>The </a:t>
            </a:r>
            <a:r>
              <a:rPr lang="en-GB" sz="1100" dirty="0" err="1" smtClean="0">
                <a:solidFill>
                  <a:schemeClr val="tx1"/>
                </a:solidFill>
                <a:latin typeface="Lucida Sans Unicode" panose="020B0602030504020204" pitchFamily="34" charset="0"/>
                <a:cs typeface="Lucida Sans Unicode" panose="020B0602030504020204" pitchFamily="34" charset="0"/>
              </a:rPr>
              <a:t>IUCr</a:t>
            </a:r>
            <a:r>
              <a:rPr lang="en-GB" sz="1100" dirty="0" smtClean="0">
                <a:solidFill>
                  <a:schemeClr val="tx1"/>
                </a:solidFill>
                <a:latin typeface="Lucida Sans Unicode" panose="020B0602030504020204" pitchFamily="34" charset="0"/>
                <a:cs typeface="Lucida Sans Unicode" panose="020B0602030504020204" pitchFamily="34" charset="0"/>
              </a:rPr>
              <a:t> is a member of</a:t>
            </a:r>
            <a:endParaRPr lang="en-GB" sz="1100" dirty="0">
              <a:solidFill>
                <a:schemeClr val="tx1"/>
              </a:solidFill>
              <a:latin typeface="Lucida Sans Unicode" panose="020B0602030504020204" pitchFamily="34" charset="0"/>
              <a:cs typeface="Lucida Sans Unicode" panose="020B0602030504020204" pitchFamily="34" charset="0"/>
            </a:endParaRPr>
          </a:p>
        </p:txBody>
      </p:sp>
      <p:pic>
        <p:nvPicPr>
          <p:cNvPr id="21" name="Picture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3983" y="6026991"/>
            <a:ext cx="1697603" cy="549406"/>
          </a:xfrm>
          <a:prstGeom prst="rect">
            <a:avLst/>
          </a:prstGeom>
        </p:spPr>
      </p:pic>
      <p:grpSp>
        <p:nvGrpSpPr>
          <p:cNvPr id="22" name="Group 21"/>
          <p:cNvGrpSpPr/>
          <p:nvPr/>
        </p:nvGrpSpPr>
        <p:grpSpPr>
          <a:xfrm>
            <a:off x="1281386" y="5795506"/>
            <a:ext cx="5805130" cy="261610"/>
            <a:chOff x="3151691" y="5933819"/>
            <a:chExt cx="5805130" cy="261610"/>
          </a:xfrm>
        </p:grpSpPr>
        <p:cxnSp>
          <p:nvCxnSpPr>
            <p:cNvPr id="23" name="Straight Connector 22"/>
            <p:cNvCxnSpPr/>
            <p:nvPr/>
          </p:nvCxnSpPr>
          <p:spPr>
            <a:xfrm>
              <a:off x="3151691" y="6114728"/>
              <a:ext cx="5805130" cy="0"/>
            </a:xfrm>
            <a:prstGeom prst="line">
              <a:avLst/>
            </a:prstGeom>
            <a:ln w="12700">
              <a:solidFill>
                <a:srgbClr val="C22C2D"/>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8086576" y="5933819"/>
              <a:ext cx="846707" cy="261610"/>
            </a:xfrm>
            <a:prstGeom prst="rect">
              <a:avLst/>
            </a:prstGeom>
            <a:noFill/>
          </p:spPr>
          <p:txBody>
            <a:bodyPr wrap="none" rtlCol="0">
              <a:spAutoFit/>
            </a:bodyPr>
            <a:lstStyle/>
            <a:p>
              <a:r>
                <a:rPr lang="en-GB" sz="1050" dirty="0" smtClean="0">
                  <a:solidFill>
                    <a:schemeClr val="tx1"/>
                  </a:solidFill>
                  <a:latin typeface="Futura Lt" pitchFamily="34" charset="0"/>
                </a:rPr>
                <a:t>since 1947</a:t>
              </a:r>
              <a:endParaRPr lang="en-GB" sz="1050" dirty="0">
                <a:solidFill>
                  <a:schemeClr val="tx1"/>
                </a:solidFill>
                <a:latin typeface="Futura Lt" pitchFamily="34" charset="0"/>
              </a:endParaRPr>
            </a:p>
          </p:txBody>
        </p:sp>
      </p:grpSp>
    </p:spTree>
    <p:extLst>
      <p:ext uri="{BB962C8B-B14F-4D97-AF65-F5344CB8AC3E}">
        <p14:creationId xmlns:p14="http://schemas.microsoft.com/office/powerpoint/2010/main" val="42411807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65562" y="411808"/>
            <a:ext cx="1701316" cy="1477328"/>
          </a:xfrm>
          <a:prstGeom prst="rect">
            <a:avLst/>
          </a:prstGeom>
          <a:noFill/>
        </p:spPr>
        <p:txBody>
          <a:bodyPr wrap="square" rtlCol="0">
            <a:spAutoFit/>
          </a:bodyPr>
          <a:lstStyle/>
          <a:p>
            <a:pPr>
              <a:lnSpc>
                <a:spcPts val="5400"/>
              </a:lnSpc>
            </a:pPr>
            <a:r>
              <a:rPr lang="en-GB" sz="5400" dirty="0" err="1" smtClean="0">
                <a:solidFill>
                  <a:schemeClr val="tx1"/>
                </a:solidFill>
                <a:latin typeface="Futura Lt" pitchFamily="34" charset="0"/>
              </a:rPr>
              <a:t>IU</a:t>
            </a:r>
            <a:r>
              <a:rPr lang="en-GB" sz="5400" dirty="0" err="1" smtClean="0">
                <a:solidFill>
                  <a:schemeClr val="tx1"/>
                </a:solidFill>
                <a:latin typeface="Futura Md" pitchFamily="34" charset="0"/>
              </a:rPr>
              <a:t>Cr</a:t>
            </a:r>
            <a:endParaRPr lang="en-GB" sz="5400" dirty="0" smtClean="0">
              <a:solidFill>
                <a:schemeClr val="tx1"/>
              </a:solidFill>
              <a:latin typeface="Futura Md" pitchFamily="34" charset="0"/>
            </a:endParaRPr>
          </a:p>
          <a:p>
            <a:pPr>
              <a:lnSpc>
                <a:spcPts val="5400"/>
              </a:lnSpc>
            </a:pPr>
            <a:r>
              <a:rPr lang="en-GB" sz="5400" dirty="0" smtClean="0">
                <a:solidFill>
                  <a:schemeClr val="tx1"/>
                </a:solidFill>
                <a:latin typeface="Futura Lt" pitchFamily="34" charset="0"/>
              </a:rPr>
              <a:t>aims</a:t>
            </a:r>
            <a:endParaRPr lang="en-GB" sz="5400" dirty="0">
              <a:solidFill>
                <a:schemeClr val="tx1"/>
              </a:solidFill>
              <a:latin typeface="Futura Lt" pitchFamily="34" charset="0"/>
            </a:endParaRPr>
          </a:p>
        </p:txBody>
      </p:sp>
      <p:grpSp>
        <p:nvGrpSpPr>
          <p:cNvPr id="4" name="Gruppo 5"/>
          <p:cNvGrpSpPr/>
          <p:nvPr/>
        </p:nvGrpSpPr>
        <p:grpSpPr>
          <a:xfrm>
            <a:off x="6084867" y="516288"/>
            <a:ext cx="2672808" cy="2027758"/>
            <a:chOff x="6029198" y="465138"/>
            <a:chExt cx="2672808" cy="2027758"/>
          </a:xfrm>
        </p:grpSpPr>
        <p:sp>
          <p:nvSpPr>
            <p:cNvPr id="5" name="Rectangle 4"/>
            <p:cNvSpPr/>
            <p:nvPr/>
          </p:nvSpPr>
          <p:spPr>
            <a:xfrm>
              <a:off x="6029198" y="2031231"/>
              <a:ext cx="2672808" cy="461665"/>
            </a:xfrm>
            <a:prstGeom prst="rect">
              <a:avLst/>
            </a:prstGeom>
          </p:spPr>
          <p:txBody>
            <a:bodyPr wrap="square">
              <a:spAutoFit/>
            </a:bodyPr>
            <a:lstStyle/>
            <a:p>
              <a:pPr algn="ctr"/>
              <a:r>
                <a:rPr lang="en-GB" sz="1200" dirty="0">
                  <a:solidFill>
                    <a:schemeClr val="tx1"/>
                  </a:solidFill>
                  <a:latin typeface="Lucida Sans Unicode" panose="020B0602030504020204" pitchFamily="34" charset="0"/>
                  <a:cs typeface="Lucida Sans Unicode" panose="020B0602030504020204" pitchFamily="34" charset="0"/>
                </a:rPr>
                <a:t>promote international cooperation in crystallography</a:t>
              </a:r>
            </a:p>
          </p:txBody>
        </p:sp>
        <p:pic>
          <p:nvPicPr>
            <p:cNvPr id="6" name="Picture 5"/>
            <p:cNvPicPr>
              <a:picLocks noChangeAspect="1"/>
            </p:cNvPicPr>
            <p:nvPr/>
          </p:nvPicPr>
          <p:blipFill>
            <a:blip r:embed="rId2" cstate="print">
              <a:clrChange>
                <a:clrFrom>
                  <a:srgbClr val="666666"/>
                </a:clrFrom>
                <a:clrTo>
                  <a:srgbClr val="666666">
                    <a:alpha val="0"/>
                  </a:srgbClr>
                </a:clrTo>
              </a:clrChange>
              <a:extLst>
                <a:ext uri="{28A0092B-C50C-407E-A947-70E740481C1C}">
                  <a14:useLocalDpi xmlns:a14="http://schemas.microsoft.com/office/drawing/2010/main" val="0"/>
                </a:ext>
              </a:extLst>
            </a:blip>
            <a:stretch>
              <a:fillRect/>
            </a:stretch>
          </p:blipFill>
          <p:spPr>
            <a:xfrm>
              <a:off x="6122731" y="465138"/>
              <a:ext cx="2485742" cy="1497900"/>
            </a:xfrm>
            <a:prstGeom prst="rect">
              <a:avLst/>
            </a:prstGeom>
          </p:spPr>
        </p:pic>
      </p:grpSp>
      <p:grpSp>
        <p:nvGrpSpPr>
          <p:cNvPr id="7" name="Gruppo 20"/>
          <p:cNvGrpSpPr/>
          <p:nvPr/>
        </p:nvGrpSpPr>
        <p:grpSpPr>
          <a:xfrm>
            <a:off x="7114034" y="2888952"/>
            <a:ext cx="1944215" cy="2520280"/>
            <a:chOff x="6997515" y="2780928"/>
            <a:chExt cx="1944215" cy="2520280"/>
          </a:xfrm>
        </p:grpSpPr>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4653" t="322" r="5316" b="17274"/>
            <a:stretch/>
          </p:blipFill>
          <p:spPr>
            <a:xfrm>
              <a:off x="7281155" y="2780928"/>
              <a:ext cx="1367624" cy="1137036"/>
            </a:xfrm>
            <a:prstGeom prst="rect">
              <a:avLst/>
            </a:prstGeom>
            <a:ln>
              <a:noFill/>
            </a:ln>
            <a:effectLst>
              <a:softEdge rad="112500"/>
            </a:effectLst>
          </p:spPr>
        </p:pic>
        <p:sp>
          <p:nvSpPr>
            <p:cNvPr id="9" name="Rectangle 8"/>
            <p:cNvSpPr/>
            <p:nvPr/>
          </p:nvSpPr>
          <p:spPr>
            <a:xfrm>
              <a:off x="6997515" y="3916213"/>
              <a:ext cx="1944215" cy="1384995"/>
            </a:xfrm>
            <a:prstGeom prst="rect">
              <a:avLst/>
            </a:prstGeom>
          </p:spPr>
          <p:txBody>
            <a:bodyPr wrap="square">
              <a:spAutoFit/>
            </a:bodyPr>
            <a:lstStyle/>
            <a:p>
              <a:pPr algn="ctr"/>
              <a:r>
                <a:rPr lang="en-GB" sz="1200" dirty="0">
                  <a:solidFill>
                    <a:schemeClr val="tx1"/>
                  </a:solidFill>
                  <a:latin typeface="Lucida Sans Unicode" panose="020B0602030504020204" pitchFamily="34" charset="0"/>
                  <a:cs typeface="Lucida Sans Unicode" panose="020B0602030504020204" pitchFamily="34" charset="0"/>
                </a:rPr>
                <a:t>contribute to </a:t>
              </a:r>
              <a:r>
                <a:rPr lang="en-GB" sz="1200" dirty="0" smtClean="0">
                  <a:solidFill>
                    <a:schemeClr val="tx1"/>
                  </a:solidFill>
                  <a:latin typeface="Lucida Sans Unicode" panose="020B0602030504020204" pitchFamily="34" charset="0"/>
                  <a:cs typeface="Lucida Sans Unicode" panose="020B0602030504020204" pitchFamily="34" charset="0"/>
                </a:rPr>
                <a:t>the advancement </a:t>
              </a:r>
              <a:r>
                <a:rPr lang="en-GB" sz="1200" dirty="0">
                  <a:solidFill>
                    <a:schemeClr val="tx1"/>
                  </a:solidFill>
                  <a:latin typeface="Lucida Sans Unicode" panose="020B0602030504020204" pitchFamily="34" charset="0"/>
                  <a:cs typeface="Lucida Sans Unicode" panose="020B0602030504020204" pitchFamily="34" charset="0"/>
                </a:rPr>
                <a:t>of </a:t>
              </a:r>
              <a:r>
                <a:rPr lang="en-GB" sz="1200" dirty="0" smtClean="0">
                  <a:solidFill>
                    <a:schemeClr val="tx1"/>
                  </a:solidFill>
                  <a:latin typeface="Lucida Sans Unicode" panose="020B0602030504020204" pitchFamily="34" charset="0"/>
                  <a:cs typeface="Lucida Sans Unicode" panose="020B0602030504020204" pitchFamily="34" charset="0"/>
                </a:rPr>
                <a:t>crystallography in all its aspects, including related topics concerning the non-crystalline state</a:t>
              </a:r>
              <a:endParaRPr lang="en-GB" sz="1200" dirty="0">
                <a:solidFill>
                  <a:schemeClr val="tx1"/>
                </a:solidFill>
                <a:latin typeface="Lucida Sans Unicode" panose="020B0602030504020204" pitchFamily="34" charset="0"/>
                <a:cs typeface="Lucida Sans Unicode" panose="020B0602030504020204" pitchFamily="34" charset="0"/>
              </a:endParaRPr>
            </a:p>
          </p:txBody>
        </p:sp>
      </p:grpSp>
      <p:grpSp>
        <p:nvGrpSpPr>
          <p:cNvPr id="10" name="Gruppo 19"/>
          <p:cNvGrpSpPr/>
          <p:nvPr/>
        </p:nvGrpSpPr>
        <p:grpSpPr>
          <a:xfrm>
            <a:off x="2480370" y="5013176"/>
            <a:ext cx="3975708" cy="954107"/>
            <a:chOff x="2612516" y="4923165"/>
            <a:chExt cx="3975708" cy="954107"/>
          </a:xfrm>
        </p:grpSpPr>
        <p:sp>
          <p:nvSpPr>
            <p:cNvPr id="11" name="Rectangle 10"/>
            <p:cNvSpPr/>
            <p:nvPr/>
          </p:nvSpPr>
          <p:spPr>
            <a:xfrm>
              <a:off x="3897052" y="5230941"/>
              <a:ext cx="2691172" cy="646331"/>
            </a:xfrm>
            <a:prstGeom prst="rect">
              <a:avLst/>
            </a:prstGeom>
          </p:spPr>
          <p:txBody>
            <a:bodyPr wrap="square">
              <a:spAutoFit/>
            </a:bodyPr>
            <a:lstStyle/>
            <a:p>
              <a:r>
                <a:rPr lang="en-GB" sz="1200" dirty="0" smtClean="0">
                  <a:solidFill>
                    <a:schemeClr val="tx1"/>
                  </a:solidFill>
                  <a:latin typeface="Lucida Sans Unicode" panose="020B0602030504020204" pitchFamily="34" charset="0"/>
                  <a:cs typeface="Lucida Sans Unicode" panose="020B0602030504020204" pitchFamily="34" charset="0"/>
                </a:rPr>
                <a:t>facilitate </a:t>
              </a:r>
              <a:r>
                <a:rPr lang="en-GB" sz="1200" dirty="0">
                  <a:solidFill>
                    <a:schemeClr val="tx1"/>
                  </a:solidFill>
                  <a:latin typeface="Lucida Sans Unicode" panose="020B0602030504020204" pitchFamily="34" charset="0"/>
                  <a:cs typeface="Lucida Sans Unicode" panose="020B0602030504020204" pitchFamily="34" charset="0"/>
                </a:rPr>
                <a:t>standardization of methods, units, nomenclatures and </a:t>
              </a:r>
              <a:r>
                <a:rPr lang="en-GB" sz="1200" dirty="0" smtClean="0">
                  <a:solidFill>
                    <a:schemeClr val="tx1"/>
                  </a:solidFill>
                  <a:latin typeface="Lucida Sans Unicode" panose="020B0602030504020204" pitchFamily="34" charset="0"/>
                  <a:cs typeface="Lucida Sans Unicode" panose="020B0602030504020204" pitchFamily="34" charset="0"/>
                </a:rPr>
                <a:t>symbols</a:t>
              </a:r>
              <a:endParaRPr lang="en-GB" sz="1200" dirty="0">
                <a:solidFill>
                  <a:schemeClr val="tx1"/>
                </a:solidFill>
                <a:latin typeface="Lucida Sans Unicode" panose="020B0602030504020204" pitchFamily="34" charset="0"/>
                <a:cs typeface="Lucida Sans Unicode" panose="020B0602030504020204" pitchFamily="34" charset="0"/>
              </a:endParaRPr>
            </a:p>
          </p:txBody>
        </p:sp>
        <p:sp>
          <p:nvSpPr>
            <p:cNvPr id="12" name="TextBox 11"/>
            <p:cNvSpPr txBox="1"/>
            <p:nvPr/>
          </p:nvSpPr>
          <p:spPr>
            <a:xfrm>
              <a:off x="2612516" y="4923165"/>
              <a:ext cx="1284536" cy="954107"/>
            </a:xfrm>
            <a:prstGeom prst="rect">
              <a:avLst/>
            </a:prstGeom>
            <a:noFill/>
            <a:ln w="19050">
              <a:solidFill>
                <a:srgbClr val="C22C2D"/>
              </a:solidFill>
            </a:ln>
            <a:effectLst/>
          </p:spPr>
          <p:txBody>
            <a:bodyPr wrap="square" rtlCol="0">
              <a:spAutoFit/>
            </a:bodyPr>
            <a:lstStyle/>
            <a:p>
              <a:pPr algn="ctr"/>
              <a:r>
                <a:rPr lang="en-GB" sz="2800" dirty="0" smtClean="0">
                  <a:solidFill>
                    <a:schemeClr val="tx1"/>
                  </a:solidFill>
                  <a:latin typeface="cryst1"/>
                </a:rPr>
                <a:t>Ò'M*=|˝</a:t>
              </a:r>
              <a:r>
                <a:rPr lang="en-GB" sz="2800" dirty="0">
                  <a:solidFill>
                    <a:schemeClr val="tx1"/>
                  </a:solidFill>
                  <a:latin typeface="cryst1"/>
                </a:rPr>
                <a:t>‚</a:t>
              </a:r>
              <a:endParaRPr lang="en-GB" sz="2800" dirty="0">
                <a:solidFill>
                  <a:schemeClr val="tx1"/>
                </a:solidFill>
              </a:endParaRPr>
            </a:p>
          </p:txBody>
        </p:sp>
      </p:grpSp>
      <p:grpSp>
        <p:nvGrpSpPr>
          <p:cNvPr id="13" name="Gruppo 17"/>
          <p:cNvGrpSpPr/>
          <p:nvPr/>
        </p:nvGrpSpPr>
        <p:grpSpPr>
          <a:xfrm>
            <a:off x="4089698" y="2561284"/>
            <a:ext cx="2709428" cy="1809368"/>
            <a:chOff x="4427984" y="2699752"/>
            <a:chExt cx="2709428" cy="1809368"/>
          </a:xfrm>
        </p:grpSpPr>
        <p:pic>
          <p:nvPicPr>
            <p:cNvPr id="14" name="Picture 9" descr="http://www.iucr.org/__data/assets/image/0007/75967/iposter_new.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7984" y="2699752"/>
              <a:ext cx="1280213" cy="1809368"/>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p:nvSpPr>
          <p:spPr>
            <a:xfrm>
              <a:off x="5708197" y="3031792"/>
              <a:ext cx="1429215" cy="1015663"/>
            </a:xfrm>
            <a:prstGeom prst="rect">
              <a:avLst/>
            </a:prstGeom>
          </p:spPr>
          <p:txBody>
            <a:bodyPr wrap="square">
              <a:spAutoFit/>
            </a:bodyPr>
            <a:lstStyle/>
            <a:p>
              <a:r>
                <a:rPr lang="en-GB" sz="1200" dirty="0">
                  <a:solidFill>
                    <a:schemeClr val="tx1"/>
                  </a:solidFill>
                  <a:latin typeface="Lucida Sans Unicode" panose="020B0602030504020204" pitchFamily="34" charset="0"/>
                  <a:cs typeface="Lucida Sans Unicode" panose="020B0602030504020204" pitchFamily="34" charset="0"/>
                </a:rPr>
                <a:t>promote international publication of crystallographic research</a:t>
              </a:r>
            </a:p>
          </p:txBody>
        </p:sp>
      </p:grpSp>
      <p:grpSp>
        <p:nvGrpSpPr>
          <p:cNvPr id="16" name="Gruppo 25"/>
          <p:cNvGrpSpPr/>
          <p:nvPr/>
        </p:nvGrpSpPr>
        <p:grpSpPr>
          <a:xfrm>
            <a:off x="1390908" y="2412849"/>
            <a:ext cx="2016224" cy="2160240"/>
            <a:chOff x="1934580" y="2237321"/>
            <a:chExt cx="2016224" cy="2160240"/>
          </a:xfrm>
        </p:grpSpPr>
        <p:sp>
          <p:nvSpPr>
            <p:cNvPr id="17" name="Rectangle 16"/>
            <p:cNvSpPr/>
            <p:nvPr/>
          </p:nvSpPr>
          <p:spPr>
            <a:xfrm>
              <a:off x="2162241" y="3566564"/>
              <a:ext cx="1723602" cy="830997"/>
            </a:xfrm>
            <a:prstGeom prst="rect">
              <a:avLst/>
            </a:prstGeom>
          </p:spPr>
          <p:txBody>
            <a:bodyPr wrap="square">
              <a:spAutoFit/>
            </a:bodyPr>
            <a:lstStyle/>
            <a:p>
              <a:r>
                <a:rPr lang="en-GB" sz="1200" dirty="0">
                  <a:solidFill>
                    <a:schemeClr val="tx1"/>
                  </a:solidFill>
                  <a:latin typeface="Lucida Sans Unicode" panose="020B0602030504020204" pitchFamily="34" charset="0"/>
                  <a:cs typeface="Lucida Sans Unicode" panose="020B0602030504020204" pitchFamily="34" charset="0"/>
                </a:rPr>
                <a:t>form a focus for the relations of crystallography to other sciences.</a:t>
              </a:r>
            </a:p>
          </p:txBody>
        </p:sp>
        <p:pic>
          <p:nvPicPr>
            <p:cNvPr id="18" name="Picture 11" descr="http://www.crystal.mat.ethz.ch/Intro/relations?hir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34580" y="2237321"/>
              <a:ext cx="2016224" cy="1191679"/>
            </a:xfrm>
            <a:prstGeom prst="rect">
              <a:avLst/>
            </a:prstGeom>
            <a:noFill/>
            <a:extLst>
              <a:ext uri="{909E8E84-426E-40DD-AFC4-6F175D3DCCD1}">
                <a14:hiddenFill xmlns:a14="http://schemas.microsoft.com/office/drawing/2010/main">
                  <a:solidFill>
                    <a:srgbClr val="FFFFFF"/>
                  </a:solidFill>
                </a14:hiddenFill>
              </a:ext>
            </a:extLst>
          </p:spPr>
        </p:pic>
      </p:grpSp>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81386" y="310784"/>
            <a:ext cx="1584176" cy="1578352"/>
          </a:xfrm>
          <a:prstGeom prst="rect">
            <a:avLst/>
          </a:prstGeom>
        </p:spPr>
      </p:pic>
    </p:spTree>
    <p:extLst>
      <p:ext uri="{BB962C8B-B14F-4D97-AF65-F5344CB8AC3E}">
        <p14:creationId xmlns:p14="http://schemas.microsoft.com/office/powerpoint/2010/main" val="10853467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1980" y="1052736"/>
            <a:ext cx="7164262" cy="4317160"/>
          </a:xfrm>
          <a:prstGeom prst="rect">
            <a:avLst/>
          </a:prstGeom>
        </p:spPr>
      </p:pic>
      <p:sp>
        <p:nvSpPr>
          <p:cNvPr id="3" name="TextBox 2"/>
          <p:cNvSpPr txBox="1"/>
          <p:nvPr/>
        </p:nvSpPr>
        <p:spPr>
          <a:xfrm>
            <a:off x="1821980" y="476672"/>
            <a:ext cx="4769254" cy="461665"/>
          </a:xfrm>
          <a:prstGeom prst="rect">
            <a:avLst/>
          </a:prstGeom>
          <a:noFill/>
        </p:spPr>
        <p:txBody>
          <a:bodyPr wrap="none" rtlCol="0">
            <a:spAutoFit/>
          </a:bodyPr>
          <a:lstStyle/>
          <a:p>
            <a:r>
              <a:rPr lang="en-GB" dirty="0" smtClean="0">
                <a:solidFill>
                  <a:schemeClr val="tx1"/>
                </a:solidFill>
                <a:latin typeface="Lucida Sans Unicode" panose="020B0602030504020204" pitchFamily="34" charset="0"/>
                <a:cs typeface="Lucida Sans Unicode" panose="020B0602030504020204" pitchFamily="34" charset="0"/>
              </a:rPr>
              <a:t>Countries adhering to the </a:t>
            </a:r>
            <a:r>
              <a:rPr lang="en-GB" dirty="0" err="1" smtClean="0">
                <a:solidFill>
                  <a:schemeClr val="tx1"/>
                </a:solidFill>
                <a:latin typeface="Lucida Sans Unicode" panose="020B0602030504020204" pitchFamily="34" charset="0"/>
                <a:cs typeface="Lucida Sans Unicode" panose="020B0602030504020204" pitchFamily="34" charset="0"/>
              </a:rPr>
              <a:t>IUCr</a:t>
            </a:r>
            <a:endParaRPr lang="en-GB" dirty="0">
              <a:solidFill>
                <a:schemeClr val="tx1"/>
              </a:solidFill>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39285940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1980" y="476672"/>
            <a:ext cx="2930610" cy="461665"/>
          </a:xfrm>
          <a:prstGeom prst="rect">
            <a:avLst/>
          </a:prstGeom>
          <a:noFill/>
        </p:spPr>
        <p:txBody>
          <a:bodyPr wrap="none" rtlCol="0">
            <a:spAutoFit/>
          </a:bodyPr>
          <a:lstStyle/>
          <a:p>
            <a:r>
              <a:rPr lang="en-GB" dirty="0" err="1" smtClean="0">
                <a:solidFill>
                  <a:schemeClr val="tx1"/>
                </a:solidFill>
                <a:latin typeface="Lucida Sans Unicode" panose="020B0602030504020204" pitchFamily="34" charset="0"/>
                <a:cs typeface="Lucida Sans Unicode" panose="020B0602030504020204" pitchFamily="34" charset="0"/>
              </a:rPr>
              <a:t>IUCr</a:t>
            </a:r>
            <a:r>
              <a:rPr lang="en-GB" dirty="0" smtClean="0">
                <a:solidFill>
                  <a:schemeClr val="tx1"/>
                </a:solidFill>
                <a:latin typeface="Lucida Sans Unicode" panose="020B0602030504020204" pitchFamily="34" charset="0"/>
                <a:cs typeface="Lucida Sans Unicode" panose="020B0602030504020204" pitchFamily="34" charset="0"/>
              </a:rPr>
              <a:t> Commissions</a:t>
            </a:r>
            <a:endParaRPr lang="en-GB" dirty="0">
              <a:solidFill>
                <a:schemeClr val="tx1"/>
              </a:solidFill>
              <a:latin typeface="Lucida Sans Unicode" panose="020B0602030504020204" pitchFamily="34" charset="0"/>
              <a:cs typeface="Lucida Sans Unicode" panose="020B0602030504020204" pitchFamily="34" charset="0"/>
            </a:endParaRPr>
          </a:p>
        </p:txBody>
      </p:sp>
      <p:sp>
        <p:nvSpPr>
          <p:cNvPr id="4" name="Rectangle 3"/>
          <p:cNvSpPr/>
          <p:nvPr/>
        </p:nvSpPr>
        <p:spPr>
          <a:xfrm>
            <a:off x="1821980" y="1052736"/>
            <a:ext cx="5760640" cy="4606389"/>
          </a:xfrm>
          <a:prstGeom prst="rect">
            <a:avLst/>
          </a:prstGeom>
        </p:spPr>
        <p:txBody>
          <a:bodyPr wrap="square">
            <a:spAutoFit/>
          </a:bodyPr>
          <a:lstStyle/>
          <a:p>
            <a:pPr>
              <a:lnSpc>
                <a:spcPts val="1600"/>
              </a:lnSpc>
            </a:pPr>
            <a:r>
              <a:rPr lang="en-GB" sz="1200" dirty="0" smtClean="0">
                <a:solidFill>
                  <a:schemeClr val="tx1"/>
                </a:solidFill>
                <a:latin typeface="Lucida Sans Unicode" panose="020B0602030504020204" pitchFamily="34" charset="0"/>
                <a:cs typeface="Lucida Sans Unicode" panose="020B0602030504020204" pitchFamily="34" charset="0"/>
              </a:rPr>
              <a:t>Commission </a:t>
            </a:r>
            <a:r>
              <a:rPr lang="en-GB" sz="1200" dirty="0">
                <a:solidFill>
                  <a:schemeClr val="tx1"/>
                </a:solidFill>
                <a:latin typeface="Lucida Sans Unicode" panose="020B0602030504020204" pitchFamily="34" charset="0"/>
                <a:cs typeface="Lucida Sans Unicode" panose="020B0602030504020204" pitchFamily="34" charset="0"/>
              </a:rPr>
              <a:t>on Aperiodic Crystals</a:t>
            </a:r>
          </a:p>
          <a:p>
            <a:pPr>
              <a:lnSpc>
                <a:spcPts val="1600"/>
              </a:lnSpc>
            </a:pPr>
            <a:r>
              <a:rPr lang="en-GB" sz="1200" dirty="0">
                <a:solidFill>
                  <a:schemeClr val="tx1"/>
                </a:solidFill>
                <a:latin typeface="Lucida Sans Unicode" panose="020B0602030504020204" pitchFamily="34" charset="0"/>
                <a:cs typeface="Lucida Sans Unicode" panose="020B0602030504020204" pitchFamily="34" charset="0"/>
              </a:rPr>
              <a:t>Commission on Biological Macromolecules</a:t>
            </a:r>
          </a:p>
          <a:p>
            <a:pPr>
              <a:lnSpc>
                <a:spcPts val="1600"/>
              </a:lnSpc>
            </a:pPr>
            <a:r>
              <a:rPr lang="en-GB" sz="1200" dirty="0">
                <a:solidFill>
                  <a:schemeClr val="tx1"/>
                </a:solidFill>
                <a:latin typeface="Lucida Sans Unicode" panose="020B0602030504020204" pitchFamily="34" charset="0"/>
                <a:cs typeface="Lucida Sans Unicode" panose="020B0602030504020204" pitchFamily="34" charset="0"/>
              </a:rPr>
              <a:t>Commission on Charge, Spin and Momentum Densities</a:t>
            </a:r>
          </a:p>
          <a:p>
            <a:pPr>
              <a:lnSpc>
                <a:spcPts val="1600"/>
              </a:lnSpc>
            </a:pPr>
            <a:r>
              <a:rPr lang="en-GB" sz="1200" dirty="0">
                <a:solidFill>
                  <a:schemeClr val="tx1"/>
                </a:solidFill>
                <a:latin typeface="Lucida Sans Unicode" panose="020B0602030504020204" pitchFamily="34" charset="0"/>
                <a:cs typeface="Lucida Sans Unicode" panose="020B0602030504020204" pitchFamily="34" charset="0"/>
              </a:rPr>
              <a:t>Commission on Crystal Growth and Characterization of Materials</a:t>
            </a:r>
          </a:p>
          <a:p>
            <a:pPr>
              <a:lnSpc>
                <a:spcPts val="1600"/>
              </a:lnSpc>
            </a:pPr>
            <a:r>
              <a:rPr lang="en-GB" sz="1200" dirty="0">
                <a:solidFill>
                  <a:schemeClr val="tx1"/>
                </a:solidFill>
                <a:latin typeface="Lucida Sans Unicode" panose="020B0602030504020204" pitchFamily="34" charset="0"/>
                <a:cs typeface="Lucida Sans Unicode" panose="020B0602030504020204" pitchFamily="34" charset="0"/>
              </a:rPr>
              <a:t>Commission on Crystallographic Computing</a:t>
            </a:r>
          </a:p>
          <a:p>
            <a:pPr>
              <a:lnSpc>
                <a:spcPts val="1600"/>
              </a:lnSpc>
            </a:pPr>
            <a:r>
              <a:rPr lang="en-GB" sz="1200" dirty="0">
                <a:solidFill>
                  <a:schemeClr val="tx1"/>
                </a:solidFill>
                <a:latin typeface="Lucida Sans Unicode" panose="020B0602030504020204" pitchFamily="34" charset="0"/>
                <a:cs typeface="Lucida Sans Unicode" panose="020B0602030504020204" pitchFamily="34" charset="0"/>
              </a:rPr>
              <a:t>Commission on Crystallographic Nomenclature</a:t>
            </a:r>
          </a:p>
          <a:p>
            <a:pPr>
              <a:lnSpc>
                <a:spcPts val="1600"/>
              </a:lnSpc>
            </a:pPr>
            <a:r>
              <a:rPr lang="en-GB" sz="1200" dirty="0">
                <a:solidFill>
                  <a:schemeClr val="tx1"/>
                </a:solidFill>
                <a:latin typeface="Lucida Sans Unicode" panose="020B0602030504020204" pitchFamily="34" charset="0"/>
                <a:cs typeface="Lucida Sans Unicode" panose="020B0602030504020204" pitchFamily="34" charset="0"/>
              </a:rPr>
              <a:t>Commission on Crystallographic Teaching</a:t>
            </a:r>
          </a:p>
          <a:p>
            <a:pPr>
              <a:lnSpc>
                <a:spcPts val="1600"/>
              </a:lnSpc>
            </a:pPr>
            <a:r>
              <a:rPr lang="en-GB" sz="1200" dirty="0">
                <a:solidFill>
                  <a:schemeClr val="tx1"/>
                </a:solidFill>
                <a:latin typeface="Lucida Sans Unicode" panose="020B0602030504020204" pitchFamily="34" charset="0"/>
                <a:cs typeface="Lucida Sans Unicode" panose="020B0602030504020204" pitchFamily="34" charset="0"/>
              </a:rPr>
              <a:t>Commission on Crystallography in Art and Cultural Heritage</a:t>
            </a:r>
          </a:p>
          <a:p>
            <a:pPr>
              <a:lnSpc>
                <a:spcPts val="1600"/>
              </a:lnSpc>
            </a:pPr>
            <a:r>
              <a:rPr lang="en-GB" sz="1200" dirty="0">
                <a:solidFill>
                  <a:schemeClr val="tx1"/>
                </a:solidFill>
                <a:latin typeface="Lucida Sans Unicode" panose="020B0602030504020204" pitchFamily="34" charset="0"/>
                <a:cs typeface="Lucida Sans Unicode" panose="020B0602030504020204" pitchFamily="34" charset="0"/>
              </a:rPr>
              <a:t>ad interim Commission on Crystallography of Materials</a:t>
            </a:r>
          </a:p>
          <a:p>
            <a:pPr>
              <a:lnSpc>
                <a:spcPts val="1600"/>
              </a:lnSpc>
            </a:pPr>
            <a:r>
              <a:rPr lang="en-GB" sz="1200" dirty="0">
                <a:solidFill>
                  <a:schemeClr val="tx1"/>
                </a:solidFill>
                <a:latin typeface="Lucida Sans Unicode" panose="020B0602030504020204" pitchFamily="34" charset="0"/>
                <a:cs typeface="Lucida Sans Unicode" panose="020B0602030504020204" pitchFamily="34" charset="0"/>
              </a:rPr>
              <a:t>Commission on Electron Crystallography</a:t>
            </a:r>
          </a:p>
          <a:p>
            <a:pPr>
              <a:lnSpc>
                <a:spcPts val="1600"/>
              </a:lnSpc>
            </a:pPr>
            <a:r>
              <a:rPr lang="en-GB" sz="1200" dirty="0">
                <a:solidFill>
                  <a:schemeClr val="tx1"/>
                </a:solidFill>
                <a:latin typeface="Lucida Sans Unicode" panose="020B0602030504020204" pitchFamily="34" charset="0"/>
                <a:cs typeface="Lucida Sans Unicode" panose="020B0602030504020204" pitchFamily="34" charset="0"/>
              </a:rPr>
              <a:t>Commission on High Pressure</a:t>
            </a:r>
          </a:p>
          <a:p>
            <a:pPr>
              <a:lnSpc>
                <a:spcPts val="1600"/>
              </a:lnSpc>
            </a:pPr>
            <a:r>
              <a:rPr lang="en-GB" sz="1200" dirty="0">
                <a:solidFill>
                  <a:schemeClr val="tx1"/>
                </a:solidFill>
                <a:latin typeface="Lucida Sans Unicode" panose="020B0602030504020204" pitchFamily="34" charset="0"/>
                <a:cs typeface="Lucida Sans Unicode" panose="020B0602030504020204" pitchFamily="34" charset="0"/>
              </a:rPr>
              <a:t>Commission on Inorganic and Mineral Structures</a:t>
            </a:r>
          </a:p>
          <a:p>
            <a:pPr>
              <a:lnSpc>
                <a:spcPts val="1600"/>
              </a:lnSpc>
            </a:pPr>
            <a:r>
              <a:rPr lang="en-GB" sz="1200" dirty="0">
                <a:solidFill>
                  <a:schemeClr val="tx1"/>
                </a:solidFill>
                <a:latin typeface="Lucida Sans Unicode" panose="020B0602030504020204" pitchFamily="34" charset="0"/>
                <a:cs typeface="Lucida Sans Unicode" panose="020B0602030504020204" pitchFamily="34" charset="0"/>
              </a:rPr>
              <a:t>Commission on International Tables</a:t>
            </a:r>
          </a:p>
          <a:p>
            <a:pPr>
              <a:lnSpc>
                <a:spcPts val="1600"/>
              </a:lnSpc>
            </a:pPr>
            <a:r>
              <a:rPr lang="en-GB" sz="1200" dirty="0">
                <a:solidFill>
                  <a:schemeClr val="tx1"/>
                </a:solidFill>
                <a:latin typeface="Lucida Sans Unicode" panose="020B0602030504020204" pitchFamily="34" charset="0"/>
                <a:cs typeface="Lucida Sans Unicode" panose="020B0602030504020204" pitchFamily="34" charset="0"/>
              </a:rPr>
              <a:t>Commission on Journals</a:t>
            </a:r>
          </a:p>
          <a:p>
            <a:pPr>
              <a:lnSpc>
                <a:spcPts val="1600"/>
              </a:lnSpc>
            </a:pPr>
            <a:r>
              <a:rPr lang="en-GB" sz="1200" dirty="0">
                <a:solidFill>
                  <a:schemeClr val="tx1"/>
                </a:solidFill>
                <a:latin typeface="Lucida Sans Unicode" panose="020B0602030504020204" pitchFamily="34" charset="0"/>
                <a:cs typeface="Lucida Sans Unicode" panose="020B0602030504020204" pitchFamily="34" charset="0"/>
              </a:rPr>
              <a:t>Commission on Magnetic Structures</a:t>
            </a:r>
          </a:p>
          <a:p>
            <a:pPr>
              <a:lnSpc>
                <a:spcPts val="1600"/>
              </a:lnSpc>
            </a:pPr>
            <a:r>
              <a:rPr lang="en-GB" sz="1200" dirty="0">
                <a:solidFill>
                  <a:schemeClr val="tx1"/>
                </a:solidFill>
                <a:latin typeface="Lucida Sans Unicode" panose="020B0602030504020204" pitchFamily="34" charset="0"/>
                <a:cs typeface="Lucida Sans Unicode" panose="020B0602030504020204" pitchFamily="34" charset="0"/>
              </a:rPr>
              <a:t>Commission on Mathematical and Theoretical Crystallography</a:t>
            </a:r>
          </a:p>
          <a:p>
            <a:pPr>
              <a:lnSpc>
                <a:spcPts val="1600"/>
              </a:lnSpc>
            </a:pPr>
            <a:r>
              <a:rPr lang="en-GB" sz="1200" dirty="0">
                <a:solidFill>
                  <a:srgbClr val="FF0000"/>
                </a:solidFill>
                <a:latin typeface="Lucida Sans Unicode" panose="020B0602030504020204" pitchFamily="34" charset="0"/>
                <a:cs typeface="Lucida Sans Unicode" panose="020B0602030504020204" pitchFamily="34" charset="0"/>
              </a:rPr>
              <a:t>Commission on Neutron Scattering</a:t>
            </a:r>
          </a:p>
          <a:p>
            <a:pPr>
              <a:lnSpc>
                <a:spcPts val="1600"/>
              </a:lnSpc>
            </a:pPr>
            <a:r>
              <a:rPr lang="en-GB" sz="1200" dirty="0">
                <a:solidFill>
                  <a:schemeClr val="tx1"/>
                </a:solidFill>
                <a:latin typeface="Lucida Sans Unicode" panose="020B0602030504020204" pitchFamily="34" charset="0"/>
                <a:cs typeface="Lucida Sans Unicode" panose="020B0602030504020204" pitchFamily="34" charset="0"/>
              </a:rPr>
              <a:t>Commission on Powder Diffraction</a:t>
            </a:r>
          </a:p>
          <a:p>
            <a:pPr>
              <a:lnSpc>
                <a:spcPts val="1600"/>
              </a:lnSpc>
            </a:pPr>
            <a:r>
              <a:rPr lang="en-GB" sz="1200" dirty="0">
                <a:solidFill>
                  <a:schemeClr val="tx1"/>
                </a:solidFill>
                <a:latin typeface="Lucida Sans Unicode" panose="020B0602030504020204" pitchFamily="34" charset="0"/>
                <a:cs typeface="Lucida Sans Unicode" panose="020B0602030504020204" pitchFamily="34" charset="0"/>
              </a:rPr>
              <a:t>Commission on Small-Angle Scattering</a:t>
            </a:r>
          </a:p>
          <a:p>
            <a:pPr>
              <a:lnSpc>
                <a:spcPts val="1600"/>
              </a:lnSpc>
            </a:pPr>
            <a:r>
              <a:rPr lang="en-GB" sz="1200" dirty="0">
                <a:solidFill>
                  <a:schemeClr val="tx1"/>
                </a:solidFill>
                <a:latin typeface="Lucida Sans Unicode" panose="020B0602030504020204" pitchFamily="34" charset="0"/>
                <a:cs typeface="Lucida Sans Unicode" panose="020B0602030504020204" pitchFamily="34" charset="0"/>
              </a:rPr>
              <a:t>Commission on Structural Chemistry</a:t>
            </a:r>
          </a:p>
          <a:p>
            <a:pPr>
              <a:lnSpc>
                <a:spcPts val="1600"/>
              </a:lnSpc>
            </a:pPr>
            <a:r>
              <a:rPr lang="en-GB" sz="1200" dirty="0">
                <a:solidFill>
                  <a:schemeClr val="tx1"/>
                </a:solidFill>
                <a:latin typeface="Lucida Sans Unicode" panose="020B0602030504020204" pitchFamily="34" charset="0"/>
                <a:cs typeface="Lucida Sans Unicode" panose="020B0602030504020204" pitchFamily="34" charset="0"/>
              </a:rPr>
              <a:t>Commission on Synchrotron Radiation</a:t>
            </a:r>
          </a:p>
          <a:p>
            <a:pPr>
              <a:lnSpc>
                <a:spcPts val="1600"/>
              </a:lnSpc>
            </a:pPr>
            <a:r>
              <a:rPr lang="en-GB" sz="1200" dirty="0">
                <a:solidFill>
                  <a:schemeClr val="tx1"/>
                </a:solidFill>
                <a:latin typeface="Lucida Sans Unicode" panose="020B0602030504020204" pitchFamily="34" charset="0"/>
                <a:cs typeface="Lucida Sans Unicode" panose="020B0602030504020204" pitchFamily="34" charset="0"/>
              </a:rPr>
              <a:t>Commission on XAFS</a:t>
            </a:r>
          </a:p>
        </p:txBody>
      </p:sp>
    </p:spTree>
    <p:extLst>
      <p:ext uri="{BB962C8B-B14F-4D97-AF65-F5344CB8AC3E}">
        <p14:creationId xmlns:p14="http://schemas.microsoft.com/office/powerpoint/2010/main" val="25919773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data:image/jpeg;base64,/9j/4AAQSkZJRgABAQAAAQABAAD/2wCEAAkGBxQTEhUUExQWFhUXGBwbGRgXGBwYGhsdHRwYGB0dGh0YHSggHR4lHBwcIjIiJSksLi4uGCQzODMsNygtLisBCgoKDg0OGxAQGjQmICQsNC00NSwsLCw0LC8sLCwsLCwsLCwsLCwsLCwsLCwsLCwsLCwsLCwsLCwsLCwsLCwsLP/AABEIAKYAvAMBIgACEQEDEQH/xAAcAAABBAMBAAAAAAAAAAAAAAAGAQIFBwADCAT/xABLEAABAgMFBAUIBQkHBAMAAAABAgMABBEFBhIhMQcTQVEiYXGBkRQjMkJSobHBYnKCstEVJTNTksLh8PEWFyQ0c5PSY4OjwzVDov/EABkBAAMBAQEAAAAAAAAAAAAAAAECAwAEBf/EACsRAAICAQMDAwQCAwEAAAAAAAABAhEDEiExBEFREyJxMkJhgZHwI0ShFP/aAAwDAQACEQMRAD8AF9pt3VSUzVBO5dqpHVzT3V94gXadrxjpC+93kzsqpsfpE9Js8lfgdI5vcSUqIIooEggjQjIjxjqwZNcd+URmqZuLlOOf9Y0LmSPWVTqNISvbDFHPtjoSEsUTKq0xmnImPSJhfBSqdRMH91dpDcuy3LuStUoTTeJUKn7KkjPvi2rLnGn2kut0KFiqcvceusc2XM4cx/6UjG+5zM6+sesrnqYQTC6ZqXlzJjpe2p1qWYcecHQQKmiRU8gO05RTF9L+CfbDKWN2gKCsRXUmnUAAPGNizOfEdvkEo13BHyhdMlmvaY0eUODVa/2jGxNIY8a06o6VQg/eqJ6RUeWI1NO2Da510Fzks+7iUkpGFrkpQzIPMUy7+qBOx7NXMPNsIzU4qg6uJPYBHSVkWemXZbZRQJQkCnPme0nPvjl6nLo2XJSEb5OYzMKStSSVAp17dCIxE45+sWPtH8YPtsN3Aw8JtsUQ6aLoMgunz17RFcBdM+uL42pxUkI9nRKy7bygS2HFDmkKIrx040hQw9xS6Bywq/kxMXR2hOSKN2ltK2yrEQSUmp1oR+EXvZE+mYZbeR6K0hQrqKxDLklj5jsPGKfc5x8leJ9B2h+irM+EaXWnMWGi8Q1TQ4hpqNRrF7X+vd5A2ghGNxZISCaAU1Jpn3RUstft9qeXOYWytxOApzw06Omda9EQcc5TVqJmku5Cpkn/AGHf2VfhCNyj5NEpcPYlR+EdBXMvMmfl98E4FAlKk1qARTQ8qfGNt77wiRly8U4jUJSmtKqNae4E90T/APRLVp07/IdCq7OcpsOtkBQWivOqerjGnfq4qMT97bzuz7iFOhKcAISE1yqa51OZyiAWKZx1x4VomzfItuvOJbRVS1qAA5mOkbs2KmVl0MpGgqo81HU5xXexm7GRnHBT1Wv3lfId8WvnHB1WS5aV2LY1tY4CKY2w3b3LyZpsdB3JdNAscftD3gxcgr/SPFb9lomZdxleihkeR4HuMSw5NErGkrRzKsfzzjSpR64989ZymXVtOZKQopOvDLLqjznwIj1UzmZpDmefGOgdmA/NrH2vvqMUAaco6B2WKH5NY+199Uc3WfQvkpi5H7Sk1s2Y+qn7yYoBLY58ov3ag4Pyc9wrh+8IoIGN0n0P5Nl5GKV3iMZApw74a45w4f0/CJq6djmcmm2h6NQpZ5JGv4d8dUmoqya3LK2PXfCW1Tax0nKpb6kDInvPwixSM40SraUJShIASkUAGgAjfrHj5JucrOlKkR94LJRNy7jC9FjI8jqD4xzbaUgtpxbTgoptRSR/PMZx1IgRVG2SwCCmbQMjRDnbolR+HhHR0uTS9PkTJG1ZVCWQTHQ+zYg2bLcSEq++qOfTHQGzb/46X+qr7yor1j9q+RcXIKbbjnLdi/lFTTSK9R/CLY22K6ct2K+UVcdc4p0z/wAaBPkt7Yj/AJN3/V/dEbttDtJRmtP0w+4uE2Ln/CO603v7o4w3bf8A5RkV/wDu+CFxy/7BT7CmQrPq90Sd3bEXNTKGUesak8k6k9w+MRhSIu7ZFdvcMGYWDvHgMNeCNR4nPuEdebIoRslBWw1s+UQy2htsUQgBIHUI9VKxgRGR5TfdnSMWiFA6o2BcNjAKt2u3fyE42Mx0XBThwV8vCKncbrSOoZuXS6hTaxVKklJHUco5zvNYypOZWwakA1ST6yTof55R6HS5LWl9iWRdyJS0TF/bMUUs1gc8f31RW92roS77SXXp1trFXoVSFChpniPfpxi1bJtCTYZbaRMs4UDCKuoz7c9YXqZalpRoKtyO2oI/Nz/2fvCKCUchTWOkLTnZN9pbLjzJQtJSfOI48s9eMVFe65zEs0XmZtDvSADYKSrOvFKuApwjdLNRWlmyK9wKw6xd2zmx0yEkqYf6K1pxrJGaEcAR2Zntivdm93PLJpOIeaaIUvLI0zSntJ90Xjb8rjlXm6ek0seKTB6rJuofyDHHuarLttiYbU62sKbQSCoZUoKmvdGmQvPKvIccaeBQ0KrPsjM1PgYrfZ5NYLKtCvqhRHapFB76Q+4Uphsm0V6EpUPBBiMsKV/NDqTLKs+8cs624626lSGwcZFcuOfdCMzsvPsOJbUHGzVCuqorx4iKxuMfzPaPDI/cgg2K/wCUdP8A1f3RAniUU2uzMpXsVXeGy1yr62V6oUaHmOBHaIvPZsr82y31T95UQG1272+Y8pbHnGfSpnVH8K18YHtm9/kS7fk8xUIBOBetK8COXWItO8uJNcoVe2R79uVay1NKL8cvlFWFffF+22qz59oIdfaUmtUkOpCgeYz90C/931ljMzppy3rX4QcOVRhpaYJRt2SWxYESjhpkXdfspEaduDgEvLjjvSR3JP4+6CSQtiz5NhLSJhoISMvOBR5knDqTFWbRr1pnnkJaBLTdQknVSjSp6uUTxxc8uqthm6jRGXDsEzs0EEHdo6Th+jy7zlHRbacgAKACg7IF9m13UykonEKOO0Ws8cxkO4e8mCkaxPqMmuW3CGhGkPTWEUmsKhRMOqY5xxgTCmMBhFwQDDAFtUu55RLb5A86yK5Z4kcR3aweJbp1wriKikNCWmWpAatHKwhVgfzrBHtAu6ZKaIA805VaOwnNPcfiIH2QK51pzj1otNWjnew1KK/CMCSVYUipJypxJhwMHmya7W/mC+sdBk5V0K+Hhr4QJyUFbClbLGuDdsSUolKqbxXTcPWdB3DKCN1FUkcx8YRQ4GGgx5MpOUrZ0JUigpGb3LFpNHOuBI7Q6B8IMrstYbvzCvbS8rwqj92K/vjKKROzSBkN4cuYJCh+MWm1LBq72HnLEn7dVH4x3ZeF+WiUQYudlYtoGntfcAic2KIPkbnHzvyEQl1F0sS0ORr70pHzgj2LH/Buf6p+AhMv0y+Qx5QdOy4Ukg5gih7451vpd0yc041Q4CcSDzSc+PLTujpQGAralYImZUrQnzrPSHMp9ZPhn2iJdPk0SryNONooXdjjGxLaeH8Ia6DyjWhUepyjnHLTTwgz2W3d8pmd4oeaZoo10KvVHz7oDmmytSUJFVKIAHWco6JuhYYkpZtselSqzzUdfw7o5uoyaY0uWUgrYQp64cGxSNaDWNiY80uZGV7IwCkaykmAYdgrGFMOCeuFSKxjDQmFXDEAw7FBMC20G7wnJRSQPOo6bfaNR3jKOfMJBociDQ846qpFJbVrteTzO/QPNPZnLJK86+Iz8Y7elyfayWRdwIk5ZTriG0CqlqCQOsmnhHRt27ITKS7bKR6IqTzUfSMV9sfu7UqnFjIEparp9JXyHfFrJQYTqslvSuxsapWKYUKEJpDKxylCh9qLJTaT30ghQr1oT8wfCLQvOzgsd1PBMuAO4JiRtS6srMuB15rEsACtSMhoMjEnOyTbrSmliqFJwkdUdEsyaj+BVHkp+7LlLCnTzV/wHvgq2MH/AASv9U/AQRS905VEuuXS3RpzNScRz0Ota8I9Vh2EzKoLbCMKa1pUnPvjZMsZJpd3ZlFokjrCGMhE65xzWOUJtFu+ZSaUUpIadJUg8q5qT3H3QJqRHRd9bAE5Krb9cdJs8lD8Rl3xQdn2c4++mXSDvCrCRxSRka8qfKPTwZdUd+xCUaYb7Ibslbhm1joIyb61cT2Ae+LfzHCNFiWciWYbZRohIFeZ4k9ZOce4muscOXJrlZWKpHnUo5U5x6AY2NoBhFJiQwlIQg8BWErDgYxhqlcIWsIqEBgmHE8BrDMUOUoVhFoyjAEx1gWv8hLrAlcAU6+oJaBNMJGZX2JGZglqEipIAAqTpQDWB27SBMvuTy/RPm2AeDY1WPrH3AQ8Nnq8Afgq9N95+U/w43aAz0MO70w9vjXrhXdp9oaY2h2N/iYn9sN3qKTNoSSDRLoAy+ir5HuirlHP5R6GOMJx1URbadBerafaHtNf7YhP7zLQ9pvtwCA7j2cImLBsN6bWG2UE81eqkdZhnjxrlIyk2Tf95U/+sT/tphg2nz41U2e1sfIiDCU2ayjDeObdKgkVV0g22OeevvjRMT1hNjCG0OfVQpXvMQ1Ynso3+hqfkGkbUp//AKX7GfxjBtPnz6yAepsV7c4lHJWwpjJDi5ZR0OaR34gU/CJm7ezNht5EwXy+gZoACcJyoCSKgjsguWJLeNfo3u8gkraVPjLGjvbHCMG0+fHrNn/tjxyMePagkJtJ1KAAClBy09AcBAmqtMu8RWOKEop0K5NBwnalP+01+x/GJ+4r6kzaZ2bbQnywKS2sDCMYpXLhjAOfUecANzLEVOzSGaHD6Th5JFK+Nad8X3blgIelfJ0jDhA3RGWBSfRI7IjmcIPSlyNG3uTiQIRKeuIS6lrF9jzgo82S26niFpyJ79YmkxxNU6Krc2KhEnnCLjEwoTMoUZ84wJhcXKMYaoZ5QmCHFOcNUqCYwiHIXz7obWI+3bTTLsOPLNEoGg1J4AdZMauyARd7pgurbkWycTwq6Rqhn1q8irMDvifl5VLaUoSKJSAAOQEC+z+RXgXNzFS9MGtTwRlQU4fgBBYVQ89vauwF5NFpSSXWltrzStJSR1EU8Y5rvFZC5SZWws+iapPNJzCu+OnqxXu167PlDAmEDzrIzpnVFanw18Yt02TTKn3FnG1ZS8tLla0pGZUQkdpNI6PuxYqJSXQ0gZ0qo8SqmZiirlNDy6Vqajep7Nco6Kww/VydpAxooravehb8yZdB8y0qhHtKGpPYdOyAxCwMv54x77xtFM3MAjPeq17THjbbjshFRgkiTdsRYBgmuVfF6ScSCcTBPSQc6daeR+MDhRSEBA5RpRUlTMnROX6ttuanFvtAhJCRmKHJIBNO2B9CT4xuSRx0gr2ZXc8qmgpYqy10lHgTlhT4590ZtQh8G5ZY+y27fksqHFCjrwCj1J1SOrLOkGSk0hUCFUI8mcnKVs6UqVAfbY8jm0zg/QvYW5gcEn1HD2HInrguTHmtGSS80tpYqlaSkjtiBuTProuTePnZbo1Oq28wlXXl8oL90b8A4YUphVpPCMApDiYmMKoGMIhAYcmMYQiNZSa5QuKMTWCYahNNYA7yqM9PtSSCdy1Rx4jnrQ92XarqglvXbglJdbp9KlEA8VHQfPujw3BsZTDBcdqX3zvHCdRXQfE98Vh7Vq/gV77BQWQBkAANBCaiHhUa4kxhaQi01FCMtD1iH1hKxgHPt8rJVZ09VFcGIONHqrXD3EUi7rv2siaYQ8g5KGY4pI1BHUYidol3fLJRQSKut9JvmSNR3j5RUF1L2uyCzQVbJ6bZy7weChHZXrY9uUT+lhJtZuwpD5m201bcIx0Hoq0qeo08Yr0/zy4RfVk32kZpFC4lJUKFD1E1rwzyMRU9s8kHFFaFKaBzohYKe4GtIbHn0LTNcAcb3RS6yawYXCuUZxW8exIl0g5jIqOlEk8uMFn9m7HkzjedCyNErXizA9lGvfEDezaGXEFiUTumfRxUoojiAB6IijyOe0F+waUuQdvLJS6ZosyeJaQcIKlYsS60OEgaaDui7rl2EJOVQ1TpkYnDzUcz3DSK62Q3a3rqppY6DeTfIr59w95i4VCOfqJ8Q8DwXccDGyojzpr3QqFV15xyFDfhECN9pVTJbnmQStg0cA1W0fSB7NYLeyEWzUEKzBFCD8IaMqdgas0SE6l5CXEGqVpCgeoisb6QG3YeMlMrkHP0asTkso59EmpR2iDQ5xpxpmTsaGoUikKk1h1RChGEiMVDQqB2/d4DKSxKM3nOg0BmcR493xpDRi5OkBuiBmEG0rTway0manWinP65fZPOLDCTFczYXZFlVbIEwtQK1GijiVrrkaDKNViX4ednpZpSklt1pOIBIHTKSo566jSLyg5K48IVOuSxVKpDxFXW/f6cS9Mbhtrcy5GLEKnXDU9IankMo1W/fqbU4gS5Q2lMuH1VAUT0cSh0h4fGF9CRtaLRWTXuhyVZRXFn32fdmZFGFAS+1iXkdaug4TXToAx4279zZlHH6NYxNbpIwmgThrU9L39Ub0JG1ItMGKR2qXY8nmN8gebeNfqr4jsOvjBVIX3mN1Oh9LW9l0gpKQcJJISAc88yOIjbYc6q2ZF9p8JSsKGEpFADSqTmTnUHuh8cZYnqfAHUiljlCqdUnIKNOVTG+elVNLW2sUUhRB7RHjWsHLlHoqmR4HKXHssmQXMPIab9JasI5dZ7o8yUjLKLc2P3cwoVNrGaqpb6k6E95FK9UTyzUI2GKth9YVmIlmG2Wx0UJp2nie0nOJAmAe1bdfRa8vLJXRlaQVJwjOuPic+A0ifvhaS5aTeebAxoT0aiupAqR1fKPMcZWr7nRaJmMAisLl3pnFTbLUwtC0TDZWmiQCn0qaU9nTPWJzaheF6Tl21MKCVLcw4iAaDCo5Vy4CC8UlLT5BqVWGdYdjpANcC1p1x19mbAXu6YXQmiVGugIFCKZx4r9XnnG5tMtKYEnd4yVAGupp0stB3xvSerSbVtYS32spT7IW0cMwycbSgM6jVPYeUe269tJm5dDoyVotPsqGo6v4xoufPuvyqHJhG7dNaihFaaEA84hn0/k6fxjKWmzRXsod4HqxfONVpx7o19w4BENrDIWg4isSGEKBqYAbHb/KM+qaVnLy3RZropXtdfPwj37RLWWEtyjB89MEDLVKNCTyrpXt5QQWFZQlmEMp0SMzzPE+MWXsjfdivdgBtvmyGWGhqtZVTnhAFP/wBe6K3uhN7ucl3DWiXkg9hOE+4xettXURNTTEw4tVGdG6ChNa1rry8IH/7qWks7tDy673eYiBXSmHsGvbF8eaEYaWJKLbsCrRWKWvUVBWkf+T+Ee2x5lDU6FujG2mQClimKqcCajPWCq1NmDTq1L3zqQ4arSKUJ4+/PqrHptfZ1LvKSsOOt4Ww0cJHSSMqGvVB9WFVf92BpYGW4Wp2ekgwVMNuS/RwjCU0U+cgOse+IlJrZSU0CVCdpi4mqE0Ji0G7hS4dl3UrWNwgISmooaFRqeOqjHiGzhky5lw84E73eVy1w4fh8IyzQVK/7uHSytnyWGZxlRxLLraSv2gklRGfdBTsgmwJiYaFQCkKAVkcjn8RE2zssYCkK3zpUlWI4qEKpTIiJlq6SUz5nUuKBUKFsAYSMITr3A90CeWDi0ZRdgTtiu9QicbHJLtPAK+XhFYJT746htKRQ80tpxNULSUkdR/msc3XishUq+4wqowqyPNJzBHaIr0uTUtL7C5I1uOupYy5ubQwmuEklR9lI1Py7THSMlLJbQltAolICQNMhlAZslu15PLl5xNHXs89Qj1eyuveIPaRzdTk1SpcIpCNIra8aPz9J/UH/ALILL6Nt+RPh1RSjDmoCpGYplxzpGT12mXJtubUV7xsAAA0TlWnxiStOSS+0tpwVQsUUBlkfhCOa9v4DXJTd0UKRaMjV0OoU2d2QCmiemKEEZGtYKNttPJWK/rxXswLrE7d24MrKPB5BWpaQQnGahNdaAcdfGJe8dgMzrW6eBKahQoaEEVFQewkZ84pLLH1FLshVF1QA7LUhu0J1htR3KQcIriGSwK155mPHtFs9D1plK8VBKlQplmlKiO6sH91bpy8jiLIUVKoFKWqpoOHZHnvVclmcWHVKcQsJw1QaVGeRqOuN6sfU1fgOl1R5dk7ijZzWIk5qAqeFdInbx2SmbYWwr1h0TyUMwfGNljWW3LMoZbBCUDKup4kmJBNIhKXvckMltQM3Ft0vtKadymGDu3UnM5VAV11przBgmrSAi9LRkptufb/RrIbmR1GlFd1PcOcGzTgUkKSQQQCCMwQdCIM19y7mXgpR68L7VoPTJS24uqkpCiqiEg0ATQZZfExMM7RZw1BaYyFdV9cZGR3vHF8olbPSxfybOW5Yr9df/GH/ANvZuuHcsVy9ddMxX2YWMiWiPgNs9aL2zmGu5l9P1i+f1I2IvNOnLcy1f9RynD6EZGROo+Aj/wAvTum5lhXTzrnZn5uNZvFO0ruZb/dc1/24yMhdq4MMVeidSM2Zbif0i+H/AG4ab0ztSN1LVFK9NfHTPBGRkMlGuDCG9s5+ql6A09Nf/CIC8dmvzzrLq25dKkKANFrOMDPCroafjGRkFVF2kCrCSYvDPNjCGpUUoPTcPL6AjQu9FoBJOCVoOtznT2YyMhUlXAww3ynKV3Uv+2v/AIRrdvpOggBqXFfpLP7opCxkPpj4BuYm+E6SBu5etD6yxoaco9H9qZ6tN1LVpX9I5Tj9CMjIVqPg24x29s8E13UtWmuNfww/OMTeyfw13crlrmv3dGMjIKjHwbccb3TtCd3LZU9ZfH7MeH+288quFEuKc8fu8IWMhlGPgG55bVvNOTDRZUiWwuo44zQHj2iGXcvdMSzCWiEOBNcJJIIHLIZ518YyMisYRaqgNs//2Q=="/>
          <p:cNvSpPr>
            <a:spLocks noChangeAspect="1" noChangeArrowheads="1"/>
          </p:cNvSpPr>
          <p:nvPr/>
        </p:nvSpPr>
        <p:spPr bwMode="auto">
          <a:xfrm>
            <a:off x="168567" y="-144463"/>
            <a:ext cx="330253"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14" name="Picture 4" descr="http://www.iucr.org/__data/assets/image/0019/1099/logo1966.gif"/>
          <p:cNvPicPr>
            <a:picLocks noChangeAspect="1" noChangeArrowheads="1"/>
          </p:cNvPicPr>
          <p:nvPr/>
        </p:nvPicPr>
        <p:blipFill>
          <a:blip r:embed="rId2" cstate="print"/>
          <a:srcRect/>
          <a:stretch>
            <a:fillRect/>
          </a:stretch>
        </p:blipFill>
        <p:spPr bwMode="auto">
          <a:xfrm>
            <a:off x="6898010" y="517218"/>
            <a:ext cx="2247900" cy="1981201"/>
          </a:xfrm>
          <a:prstGeom prst="rect">
            <a:avLst/>
          </a:prstGeom>
          <a:noFill/>
        </p:spPr>
      </p:pic>
      <p:sp>
        <p:nvSpPr>
          <p:cNvPr id="15" name="Rectangle 14"/>
          <p:cNvSpPr/>
          <p:nvPr/>
        </p:nvSpPr>
        <p:spPr>
          <a:xfrm>
            <a:off x="1353395" y="502657"/>
            <a:ext cx="5544615" cy="846386"/>
          </a:xfrm>
          <a:prstGeom prst="rect">
            <a:avLst/>
          </a:prstGeom>
        </p:spPr>
        <p:txBody>
          <a:bodyPr wrap="square">
            <a:spAutoFit/>
          </a:bodyPr>
          <a:lstStyle/>
          <a:p>
            <a:r>
              <a:rPr lang="en-GB" sz="2000" b="1" dirty="0" err="1" smtClean="0">
                <a:solidFill>
                  <a:schemeClr val="tx1"/>
                </a:solidFill>
                <a:latin typeface="Lucida Sans Unicode" panose="020B0602030504020204" pitchFamily="34" charset="0"/>
                <a:cs typeface="Lucida Sans Unicode" panose="020B0602030504020204" pitchFamily="34" charset="0"/>
              </a:rPr>
              <a:t>IUCr</a:t>
            </a:r>
            <a:r>
              <a:rPr lang="en-GB" sz="2000" b="1" dirty="0" smtClean="0">
                <a:solidFill>
                  <a:schemeClr val="tx1"/>
                </a:solidFill>
                <a:latin typeface="Lucida Sans Unicode" panose="020B0602030504020204" pitchFamily="34" charset="0"/>
                <a:cs typeface="Lucida Sans Unicode" panose="020B0602030504020204" pitchFamily="34" charset="0"/>
              </a:rPr>
              <a:t> Commission </a:t>
            </a:r>
            <a:r>
              <a:rPr lang="en-GB" sz="2000" b="1" dirty="0" smtClean="0">
                <a:solidFill>
                  <a:schemeClr val="tx1"/>
                </a:solidFill>
                <a:latin typeface="Lucida Sans Unicode" panose="020B0602030504020204" pitchFamily="34" charset="0"/>
                <a:cs typeface="Lucida Sans Unicode" panose="020B0602030504020204" pitchFamily="34" charset="0"/>
              </a:rPr>
              <a:t>on Neutron Scattering </a:t>
            </a:r>
            <a:endParaRPr lang="en-GB" sz="2000" b="1" dirty="0" smtClean="0">
              <a:solidFill>
                <a:schemeClr val="tx1"/>
              </a:solidFill>
              <a:latin typeface="Lucida Sans Unicode" panose="020B0602030504020204" pitchFamily="34" charset="0"/>
              <a:cs typeface="Lucida Sans Unicode" panose="020B0602030504020204" pitchFamily="34" charset="0"/>
            </a:endParaRPr>
          </a:p>
          <a:p>
            <a:r>
              <a:rPr lang="en-GB" sz="1200" dirty="0" smtClean="0">
                <a:solidFill>
                  <a:schemeClr val="tx1"/>
                </a:solidFill>
                <a:latin typeface="Lucida Sans Unicode" panose="020B0602030504020204" pitchFamily="34" charset="0"/>
                <a:cs typeface="Lucida Sans Unicode" panose="020B0602030504020204" pitchFamily="34" charset="0"/>
              </a:rPr>
              <a:t>(formerly Neutron Diffraction</a:t>
            </a:r>
            <a:r>
              <a:rPr lang="en-GB" sz="1200" dirty="0" smtClean="0">
                <a:solidFill>
                  <a:schemeClr val="tx1"/>
                </a:solidFill>
                <a:latin typeface="Lucida Sans Unicode" panose="020B0602030504020204" pitchFamily="34" charset="0"/>
                <a:cs typeface="Lucida Sans Unicode" panose="020B0602030504020204" pitchFamily="34" charset="0"/>
              </a:rPr>
              <a:t>) </a:t>
            </a:r>
          </a:p>
          <a:p>
            <a:pPr>
              <a:spcBef>
                <a:spcPts val="600"/>
              </a:spcBef>
            </a:pPr>
            <a:r>
              <a:rPr lang="en-GB" sz="1200" b="1" i="1" dirty="0" smtClean="0">
                <a:solidFill>
                  <a:schemeClr val="tx1"/>
                </a:solidFill>
                <a:latin typeface="Lucida Sans Unicode" panose="020B0602030504020204" pitchFamily="34" charset="0"/>
                <a:cs typeface="Lucida Sans Unicode" panose="020B0602030504020204" pitchFamily="34" charset="0"/>
              </a:rPr>
              <a:t>established at the Moscow General Assembly in 1966</a:t>
            </a:r>
          </a:p>
        </p:txBody>
      </p:sp>
      <p:sp>
        <p:nvSpPr>
          <p:cNvPr id="16" name="Rectangle 15"/>
          <p:cNvSpPr/>
          <p:nvPr/>
        </p:nvSpPr>
        <p:spPr>
          <a:xfrm>
            <a:off x="1353395" y="1628800"/>
            <a:ext cx="5198937" cy="1200329"/>
          </a:xfrm>
          <a:prstGeom prst="rect">
            <a:avLst/>
          </a:prstGeom>
        </p:spPr>
        <p:txBody>
          <a:bodyPr wrap="square">
            <a:spAutoFit/>
          </a:bodyPr>
          <a:lstStyle/>
          <a:p>
            <a:r>
              <a:rPr lang="en-GB" sz="1200" dirty="0" smtClean="0">
                <a:solidFill>
                  <a:schemeClr val="tx1"/>
                </a:solidFill>
                <a:latin typeface="Lucida Sans Unicode" panose="020B0602030504020204" pitchFamily="34" charset="0"/>
                <a:cs typeface="Lucida Sans Unicode" panose="020B0602030504020204" pitchFamily="34" charset="0"/>
              </a:rPr>
              <a:t>Concerned </a:t>
            </a:r>
            <a:r>
              <a:rPr lang="en-GB" sz="1200" dirty="0" smtClean="0">
                <a:solidFill>
                  <a:schemeClr val="tx1"/>
                </a:solidFill>
                <a:latin typeface="Lucida Sans Unicode" panose="020B0602030504020204" pitchFamily="34" charset="0"/>
                <a:cs typeface="Lucida Sans Unicode" panose="020B0602030504020204" pitchFamily="34" charset="0"/>
              </a:rPr>
              <a:t>with those aspects of crystallography which can be studied almost uniquely by using neutron beams. </a:t>
            </a:r>
            <a:endParaRPr lang="en-GB" sz="1200" dirty="0" smtClean="0">
              <a:solidFill>
                <a:schemeClr val="tx1"/>
              </a:solidFill>
              <a:latin typeface="Lucida Sans Unicode" panose="020B0602030504020204" pitchFamily="34" charset="0"/>
              <a:cs typeface="Lucida Sans Unicode" panose="020B0602030504020204" pitchFamily="34" charset="0"/>
            </a:endParaRPr>
          </a:p>
          <a:p>
            <a:endParaRPr lang="en-GB" sz="1200" dirty="0" smtClean="0">
              <a:solidFill>
                <a:schemeClr val="tx1"/>
              </a:solidFill>
              <a:latin typeface="Lucida Sans Unicode" panose="020B0602030504020204" pitchFamily="34" charset="0"/>
              <a:cs typeface="Lucida Sans Unicode" panose="020B0602030504020204" pitchFamily="34" charset="0"/>
            </a:endParaRPr>
          </a:p>
          <a:p>
            <a:pPr marL="171450" indent="-171450">
              <a:buFont typeface="Arial" panose="020B0604020202020204" pitchFamily="34" charset="0"/>
              <a:buChar char="•"/>
            </a:pPr>
            <a:r>
              <a:rPr lang="en-GB" sz="1200" dirty="0" smtClean="0">
                <a:solidFill>
                  <a:schemeClr val="tx1"/>
                </a:solidFill>
                <a:latin typeface="Lucida Sans Unicode" panose="020B0602030504020204" pitchFamily="34" charset="0"/>
                <a:cs typeface="Lucida Sans Unicode" panose="020B0602030504020204" pitchFamily="34" charset="0"/>
              </a:rPr>
              <a:t>Detection </a:t>
            </a:r>
            <a:r>
              <a:rPr lang="en-GB" sz="1200" dirty="0">
                <a:solidFill>
                  <a:schemeClr val="tx1"/>
                </a:solidFill>
                <a:latin typeface="Lucida Sans Unicode" panose="020B0602030504020204" pitchFamily="34" charset="0"/>
                <a:cs typeface="Lucida Sans Unicode" panose="020B0602030504020204" pitchFamily="34" charset="0"/>
              </a:rPr>
              <a:t>of light atoms (particularly hydrogen)</a:t>
            </a:r>
          </a:p>
          <a:p>
            <a:pPr marL="171450" indent="-171450">
              <a:buFont typeface="Arial" panose="020B0604020202020204" pitchFamily="34" charset="0"/>
              <a:buChar char="•"/>
            </a:pPr>
            <a:r>
              <a:rPr lang="en-GB" sz="1200" dirty="0" smtClean="0">
                <a:solidFill>
                  <a:schemeClr val="tx1"/>
                </a:solidFill>
                <a:latin typeface="Lucida Sans Unicode" panose="020B0602030504020204" pitchFamily="34" charset="0"/>
                <a:cs typeface="Lucida Sans Unicode" panose="020B0602030504020204" pitchFamily="34" charset="0"/>
              </a:rPr>
              <a:t>Detection </a:t>
            </a:r>
            <a:r>
              <a:rPr lang="en-GB" sz="1200" dirty="0">
                <a:solidFill>
                  <a:schemeClr val="tx1"/>
                </a:solidFill>
                <a:latin typeface="Lucida Sans Unicode" panose="020B0602030504020204" pitchFamily="34" charset="0"/>
                <a:cs typeface="Lucida Sans Unicode" panose="020B0602030504020204" pitchFamily="34" charset="0"/>
              </a:rPr>
              <a:t>and description of magnetic architecture</a:t>
            </a:r>
          </a:p>
          <a:p>
            <a:pPr marL="171450" indent="-171450">
              <a:buFont typeface="Arial" panose="020B0604020202020204" pitchFamily="34" charset="0"/>
              <a:buChar char="•"/>
            </a:pPr>
            <a:r>
              <a:rPr lang="en-GB" sz="1200" dirty="0" smtClean="0">
                <a:solidFill>
                  <a:schemeClr val="tx1"/>
                </a:solidFill>
                <a:latin typeface="Lucida Sans Unicode" panose="020B0602030504020204" pitchFamily="34" charset="0"/>
                <a:cs typeface="Lucida Sans Unicode" panose="020B0602030504020204" pitchFamily="34" charset="0"/>
              </a:rPr>
              <a:t>Study </a:t>
            </a:r>
            <a:r>
              <a:rPr lang="en-GB" sz="1200" dirty="0">
                <a:solidFill>
                  <a:schemeClr val="tx1"/>
                </a:solidFill>
                <a:latin typeface="Lucida Sans Unicode" panose="020B0602030504020204" pitchFamily="34" charset="0"/>
                <a:cs typeface="Lucida Sans Unicode" panose="020B0602030504020204" pitchFamily="34" charset="0"/>
              </a:rPr>
              <a:t>of crystal dynamics from inelastic scattering </a:t>
            </a:r>
            <a:r>
              <a:rPr lang="en-GB" sz="1200" dirty="0" smtClean="0">
                <a:solidFill>
                  <a:schemeClr val="tx1"/>
                </a:solidFill>
                <a:latin typeface="Lucida Sans Unicode" panose="020B0602030504020204" pitchFamily="34" charset="0"/>
                <a:cs typeface="Lucida Sans Unicode" panose="020B0602030504020204" pitchFamily="34" charset="0"/>
              </a:rPr>
              <a:t>data</a:t>
            </a:r>
            <a:endParaRPr lang="en-GB" sz="1200" dirty="0">
              <a:solidFill>
                <a:schemeClr val="tx1"/>
              </a:solidFill>
              <a:latin typeface="Lucida Sans Unicode" panose="020B0602030504020204" pitchFamily="34" charset="0"/>
              <a:cs typeface="Lucida Sans Unicode" panose="020B0602030504020204" pitchFamily="34" charset="0"/>
            </a:endParaRPr>
          </a:p>
        </p:txBody>
      </p:sp>
      <p:sp>
        <p:nvSpPr>
          <p:cNvPr id="17" name="Rectangle 16"/>
          <p:cNvSpPr/>
          <p:nvPr/>
        </p:nvSpPr>
        <p:spPr>
          <a:xfrm>
            <a:off x="1353394" y="3284983"/>
            <a:ext cx="8179939" cy="276999"/>
          </a:xfrm>
          <a:prstGeom prst="rect">
            <a:avLst/>
          </a:prstGeom>
        </p:spPr>
        <p:txBody>
          <a:bodyPr wrap="square">
            <a:spAutoFit/>
          </a:bodyPr>
          <a:lstStyle/>
          <a:p>
            <a:r>
              <a:rPr lang="en-GB" sz="1200" dirty="0" smtClean="0">
                <a:solidFill>
                  <a:schemeClr val="tx1"/>
                </a:solidFill>
                <a:latin typeface="Lucida Sans Unicode" panose="020B0602030504020204" pitchFamily="34" charset="0"/>
                <a:cs typeface="Lucida Sans Unicode" panose="020B0602030504020204" pitchFamily="34" charset="0"/>
              </a:rPr>
              <a:t>Tabulation of data on the neutron scattering amplitudes of elements and </a:t>
            </a:r>
            <a:r>
              <a:rPr lang="en-GB" sz="1200" dirty="0" smtClean="0">
                <a:solidFill>
                  <a:schemeClr val="tx1"/>
                </a:solidFill>
                <a:latin typeface="Lucida Sans Unicode" panose="020B0602030504020204" pitchFamily="34" charset="0"/>
                <a:cs typeface="Lucida Sans Unicode" panose="020B0602030504020204" pitchFamily="34" charset="0"/>
              </a:rPr>
              <a:t>isotopes</a:t>
            </a:r>
            <a:endParaRPr lang="en-GB" sz="1200" dirty="0">
              <a:solidFill>
                <a:schemeClr val="tx1"/>
              </a:solidFill>
              <a:latin typeface="Lucida Sans Unicode" panose="020B0602030504020204" pitchFamily="34" charset="0"/>
              <a:cs typeface="Lucida Sans Unicode" panose="020B0602030504020204" pitchFamily="34" charset="0"/>
            </a:endParaRPr>
          </a:p>
        </p:txBody>
      </p:sp>
      <p:sp>
        <p:nvSpPr>
          <p:cNvPr id="18" name="Rectangle 17"/>
          <p:cNvSpPr/>
          <p:nvPr/>
        </p:nvSpPr>
        <p:spPr>
          <a:xfrm>
            <a:off x="1353394" y="3643765"/>
            <a:ext cx="8198171" cy="276999"/>
          </a:xfrm>
          <a:prstGeom prst="rect">
            <a:avLst/>
          </a:prstGeom>
        </p:spPr>
        <p:txBody>
          <a:bodyPr wrap="square">
            <a:spAutoFit/>
          </a:bodyPr>
          <a:lstStyle/>
          <a:p>
            <a:r>
              <a:rPr lang="en-GB" sz="1200" dirty="0" smtClean="0">
                <a:solidFill>
                  <a:schemeClr val="tx1"/>
                </a:solidFill>
                <a:latin typeface="Lucida Sans Unicode" panose="020B0602030504020204" pitchFamily="34" charset="0"/>
                <a:cs typeface="Lucida Sans Unicode" panose="020B0602030504020204" pitchFamily="34" charset="0"/>
              </a:rPr>
              <a:t>Collection of information and recommendations on technical procedures</a:t>
            </a:r>
            <a:endParaRPr lang="en-GB" sz="1200" dirty="0">
              <a:solidFill>
                <a:schemeClr val="tx1"/>
              </a:solidFill>
              <a:latin typeface="Lucida Sans Unicode" panose="020B0602030504020204" pitchFamily="34" charset="0"/>
              <a:cs typeface="Lucida Sans Unicode" panose="020B0602030504020204" pitchFamily="34" charset="0"/>
            </a:endParaRPr>
          </a:p>
        </p:txBody>
      </p:sp>
      <p:sp>
        <p:nvSpPr>
          <p:cNvPr id="19" name="Rectangle 18"/>
          <p:cNvSpPr/>
          <p:nvPr/>
        </p:nvSpPr>
        <p:spPr>
          <a:xfrm>
            <a:off x="1353394" y="4002547"/>
            <a:ext cx="8206208" cy="461665"/>
          </a:xfrm>
          <a:prstGeom prst="rect">
            <a:avLst/>
          </a:prstGeom>
        </p:spPr>
        <p:txBody>
          <a:bodyPr wrap="square">
            <a:spAutoFit/>
          </a:bodyPr>
          <a:lstStyle/>
          <a:p>
            <a:r>
              <a:rPr lang="en-GB" sz="1200" dirty="0" smtClean="0">
                <a:solidFill>
                  <a:schemeClr val="tx1"/>
                </a:solidFill>
                <a:latin typeface="Lucida Sans Unicode" panose="020B0602030504020204" pitchFamily="34" charset="0"/>
                <a:cs typeface="Lucida Sans Unicode" panose="020B0602030504020204" pitchFamily="34" charset="0"/>
              </a:rPr>
              <a:t>Information on reactor types, neutron flux, background, instrumentation, methods of data collection and handling, design of cryostats and magnet assemblies.</a:t>
            </a:r>
          </a:p>
        </p:txBody>
      </p:sp>
      <p:sp>
        <p:nvSpPr>
          <p:cNvPr id="20" name="Rectangle 19"/>
          <p:cNvSpPr/>
          <p:nvPr/>
        </p:nvSpPr>
        <p:spPr>
          <a:xfrm>
            <a:off x="1353394" y="4545994"/>
            <a:ext cx="8208912" cy="646331"/>
          </a:xfrm>
          <a:prstGeom prst="rect">
            <a:avLst/>
          </a:prstGeom>
        </p:spPr>
        <p:txBody>
          <a:bodyPr wrap="square">
            <a:spAutoFit/>
          </a:bodyPr>
          <a:lstStyle/>
          <a:p>
            <a:r>
              <a:rPr lang="en-GB" sz="1200" dirty="0" smtClean="0">
                <a:solidFill>
                  <a:schemeClr val="tx1"/>
                </a:solidFill>
                <a:latin typeface="Lucida Sans Unicode" panose="020B0602030504020204" pitchFamily="34" charset="0"/>
                <a:cs typeface="Lucida Sans Unicode" panose="020B0602030504020204" pitchFamily="34" charset="0"/>
              </a:rPr>
              <a:t>Encouragement of monographs, </a:t>
            </a:r>
            <a:r>
              <a:rPr lang="en-GB" sz="1200" i="1" dirty="0" smtClean="0">
                <a:solidFill>
                  <a:schemeClr val="tx1"/>
                </a:solidFill>
                <a:latin typeface="Lucida Sans Unicode" panose="020B0602030504020204" pitchFamily="34" charset="0"/>
                <a:cs typeface="Lucida Sans Unicode" panose="020B0602030504020204" pitchFamily="34" charset="0"/>
              </a:rPr>
              <a:t>e.g</a:t>
            </a:r>
            <a:r>
              <a:rPr lang="en-GB" sz="1200" dirty="0" smtClean="0">
                <a:solidFill>
                  <a:schemeClr val="tx1"/>
                </a:solidFill>
                <a:latin typeface="Lucida Sans Unicode" panose="020B0602030504020204" pitchFamily="34" charset="0"/>
                <a:cs typeface="Lucida Sans Unicode" panose="020B0602030504020204" pitchFamily="34" charset="0"/>
              </a:rPr>
              <a:t>. on </a:t>
            </a:r>
            <a:r>
              <a:rPr lang="en-GB" sz="1200" dirty="0" err="1" smtClean="0">
                <a:solidFill>
                  <a:schemeClr val="tx1"/>
                </a:solidFill>
                <a:latin typeface="Lucida Sans Unicode" panose="020B0602030504020204" pitchFamily="34" charset="0"/>
                <a:cs typeface="Lucida Sans Unicode" panose="020B0602030504020204" pitchFamily="34" charset="0"/>
              </a:rPr>
              <a:t>Shubnikov</a:t>
            </a:r>
            <a:r>
              <a:rPr lang="en-GB" sz="1200" dirty="0" smtClean="0">
                <a:solidFill>
                  <a:schemeClr val="tx1"/>
                </a:solidFill>
                <a:latin typeface="Lucida Sans Unicode" panose="020B0602030504020204" pitchFamily="34" charset="0"/>
                <a:cs typeface="Lucida Sans Unicode" panose="020B0602030504020204" pitchFamily="34" charset="0"/>
              </a:rPr>
              <a:t> groups, and their application to the determination of magnetic structures, inelastic scattering techniques. Cooperation in the production of </a:t>
            </a:r>
            <a:r>
              <a:rPr lang="en-GB" sz="1200" i="1" dirty="0" smtClean="0">
                <a:solidFill>
                  <a:schemeClr val="tx1"/>
                </a:solidFill>
                <a:latin typeface="Lucida Sans Unicode" panose="020B0602030504020204" pitchFamily="34" charset="0"/>
                <a:cs typeface="Lucida Sans Unicode" panose="020B0602030504020204" pitchFamily="34" charset="0"/>
              </a:rPr>
              <a:t>Structure Reports</a:t>
            </a:r>
            <a:r>
              <a:rPr lang="en-GB" sz="1200" dirty="0" smtClean="0">
                <a:solidFill>
                  <a:schemeClr val="tx1"/>
                </a:solidFill>
                <a:latin typeface="Lucida Sans Unicode" panose="020B0602030504020204" pitchFamily="34" charset="0"/>
                <a:cs typeface="Lucida Sans Unicode" panose="020B0602030504020204" pitchFamily="34" charset="0"/>
              </a:rPr>
              <a:t> for the description of magnetic structures.</a:t>
            </a:r>
          </a:p>
        </p:txBody>
      </p:sp>
      <p:sp>
        <p:nvSpPr>
          <p:cNvPr id="21" name="Rectangle 20"/>
          <p:cNvSpPr/>
          <p:nvPr/>
        </p:nvSpPr>
        <p:spPr>
          <a:xfrm>
            <a:off x="1353394" y="5229200"/>
            <a:ext cx="8184527" cy="276999"/>
          </a:xfrm>
          <a:prstGeom prst="rect">
            <a:avLst/>
          </a:prstGeom>
        </p:spPr>
        <p:txBody>
          <a:bodyPr wrap="square">
            <a:spAutoFit/>
          </a:bodyPr>
          <a:lstStyle/>
          <a:p>
            <a:r>
              <a:rPr lang="en-GB" sz="1200" b="1" dirty="0" smtClean="0">
                <a:solidFill>
                  <a:schemeClr val="tx1"/>
                </a:solidFill>
                <a:latin typeface="Lucida Sans Unicode" panose="020B0602030504020204" pitchFamily="34" charset="0"/>
                <a:cs typeface="Lucida Sans Unicode" panose="020B0602030504020204" pitchFamily="34" charset="0"/>
              </a:rPr>
              <a:t>Ensure that the various aspects of neutron diffraction techniques get adequate coverage in </a:t>
            </a:r>
            <a:r>
              <a:rPr lang="en-GB" sz="1200" b="1" dirty="0" err="1" smtClean="0">
                <a:solidFill>
                  <a:schemeClr val="tx1"/>
                </a:solidFill>
                <a:latin typeface="Lucida Sans Unicode" panose="020B0602030504020204" pitchFamily="34" charset="0"/>
                <a:cs typeface="Lucida Sans Unicode" panose="020B0602030504020204" pitchFamily="34" charset="0"/>
              </a:rPr>
              <a:t>IUCr</a:t>
            </a:r>
            <a:r>
              <a:rPr lang="en-GB" sz="1200" b="1" dirty="0" smtClean="0">
                <a:solidFill>
                  <a:schemeClr val="tx1"/>
                </a:solidFill>
                <a:latin typeface="Lucida Sans Unicode" panose="020B0602030504020204" pitchFamily="34" charset="0"/>
                <a:cs typeface="Lucida Sans Unicode" panose="020B0602030504020204" pitchFamily="34" charset="0"/>
              </a:rPr>
              <a:t> meetings. </a:t>
            </a:r>
            <a:endParaRPr lang="en-GB" sz="1200" b="1" dirty="0">
              <a:solidFill>
                <a:schemeClr val="tx1"/>
              </a:solidFill>
              <a:latin typeface="Lucida Sans Unicode" panose="020B0602030504020204" pitchFamily="34" charset="0"/>
              <a:cs typeface="Lucida Sans Unicode" panose="020B0602030504020204" pitchFamily="34" charset="0"/>
            </a:endParaRPr>
          </a:p>
        </p:txBody>
      </p:sp>
      <p:sp>
        <p:nvSpPr>
          <p:cNvPr id="22" name="Rectangle 21"/>
          <p:cNvSpPr/>
          <p:nvPr/>
        </p:nvSpPr>
        <p:spPr>
          <a:xfrm>
            <a:off x="1353394" y="2947044"/>
            <a:ext cx="832279" cy="307777"/>
          </a:xfrm>
          <a:prstGeom prst="rect">
            <a:avLst/>
          </a:prstGeom>
        </p:spPr>
        <p:txBody>
          <a:bodyPr wrap="none">
            <a:spAutoFit/>
          </a:bodyPr>
          <a:lstStyle/>
          <a:p>
            <a:r>
              <a:rPr lang="en-GB" sz="1400" b="1" i="1" u="sng" dirty="0" smtClean="0">
                <a:solidFill>
                  <a:schemeClr val="tx1"/>
                </a:solidFill>
                <a:latin typeface="Lucida Sans Unicode" panose="020B0602030504020204" pitchFamily="34" charset="0"/>
                <a:cs typeface="Lucida Sans Unicode" panose="020B0602030504020204" pitchFamily="34" charset="0"/>
              </a:rPr>
              <a:t>Actions</a:t>
            </a:r>
            <a:endParaRPr lang="en-GB" sz="1400" u="sng" dirty="0">
              <a:solidFill>
                <a:schemeClr val="tx1"/>
              </a:solidFill>
              <a:latin typeface="Lucida Sans Unicode" panose="020B0602030504020204" pitchFamily="34" charset="0"/>
              <a:cs typeface="Lucida Sans Unicode" panose="020B0602030504020204" pitchFamily="34" charset="0"/>
            </a:endParaRPr>
          </a:p>
        </p:txBody>
      </p:sp>
    </p:spTree>
    <p:extLst>
      <p:ext uri="{BB962C8B-B14F-4D97-AF65-F5344CB8AC3E}">
        <p14:creationId xmlns:p14="http://schemas.microsoft.com/office/powerpoint/2010/main" val="6174723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53395" y="1772816"/>
            <a:ext cx="4572000" cy="4503797"/>
          </a:xfrm>
          <a:prstGeom prst="rect">
            <a:avLst/>
          </a:prstGeom>
        </p:spPr>
        <p:txBody>
          <a:bodyPr>
            <a:spAutoFit/>
          </a:bodyPr>
          <a:lstStyle/>
          <a:p>
            <a:pPr>
              <a:lnSpc>
                <a:spcPts val="2000"/>
              </a:lnSpc>
            </a:pPr>
            <a:r>
              <a:rPr lang="en-GB" sz="1400" b="1" dirty="0" smtClean="0">
                <a:solidFill>
                  <a:schemeClr val="tx1"/>
                </a:solidFill>
                <a:latin typeface="Lucida Sans Unicode" panose="020B0602030504020204" pitchFamily="34" charset="0"/>
                <a:cs typeface="Lucida Sans Unicode" panose="020B0602030504020204" pitchFamily="34" charset="0"/>
              </a:rPr>
              <a:t>Members</a:t>
            </a:r>
          </a:p>
          <a:p>
            <a:pPr>
              <a:lnSpc>
                <a:spcPts val="2000"/>
              </a:lnSpc>
              <a:spcBef>
                <a:spcPts val="600"/>
              </a:spcBef>
            </a:pPr>
            <a:r>
              <a:rPr lang="en-GB" sz="1400" b="1" dirty="0" smtClean="0">
                <a:solidFill>
                  <a:schemeClr val="tx1"/>
                </a:solidFill>
                <a:latin typeface="Lucida Sans Unicode" panose="020B0602030504020204" pitchFamily="34" charset="0"/>
                <a:cs typeface="Lucida Sans Unicode" panose="020B0602030504020204" pitchFamily="34" charset="0"/>
              </a:rPr>
              <a:t>M.T</a:t>
            </a:r>
            <a:r>
              <a:rPr lang="en-GB" sz="1400" b="1" dirty="0" smtClean="0">
                <a:solidFill>
                  <a:schemeClr val="tx1"/>
                </a:solidFill>
                <a:latin typeface="Lucida Sans Unicode" panose="020B0602030504020204" pitchFamily="34" charset="0"/>
                <a:cs typeface="Lucida Sans Unicode" panose="020B0602030504020204" pitchFamily="34" charset="0"/>
              </a:rPr>
              <a:t>. Fernandez-Diaz</a:t>
            </a:r>
            <a:r>
              <a:rPr lang="en-GB" sz="1400" dirty="0" smtClean="0">
                <a:solidFill>
                  <a:schemeClr val="tx1"/>
                </a:solidFill>
                <a:latin typeface="Lucida Sans Unicode" panose="020B0602030504020204" pitchFamily="34" charset="0"/>
                <a:cs typeface="Lucida Sans Unicode" panose="020B0602030504020204" pitchFamily="34" charset="0"/>
              </a:rPr>
              <a:t> (</a:t>
            </a:r>
            <a:r>
              <a:rPr lang="en-GB" sz="1400" i="1" dirty="0" smtClean="0">
                <a:solidFill>
                  <a:schemeClr val="tx1"/>
                </a:solidFill>
                <a:latin typeface="Lucida Sans Unicode" panose="020B0602030504020204" pitchFamily="34" charset="0"/>
                <a:cs typeface="Lucida Sans Unicode" panose="020B0602030504020204" pitchFamily="34" charset="0"/>
              </a:rPr>
              <a:t>Chair</a:t>
            </a:r>
            <a:r>
              <a:rPr lang="en-GB" sz="1400" dirty="0" smtClean="0">
                <a:solidFill>
                  <a:schemeClr val="tx1"/>
                </a:solidFill>
                <a:latin typeface="Lucida Sans Unicode" panose="020B0602030504020204" pitchFamily="34" charset="0"/>
                <a:cs typeface="Lucida Sans Unicode" panose="020B0602030504020204" pitchFamily="34" charset="0"/>
              </a:rPr>
              <a:t>, France)</a:t>
            </a:r>
          </a:p>
          <a:p>
            <a:pPr>
              <a:lnSpc>
                <a:spcPts val="2000"/>
              </a:lnSpc>
            </a:pPr>
            <a:r>
              <a:rPr lang="en-GB" sz="1400" dirty="0" smtClean="0">
                <a:solidFill>
                  <a:schemeClr val="tx1"/>
                </a:solidFill>
                <a:latin typeface="Lucida Sans Unicode" panose="020B0602030504020204" pitchFamily="34" charset="0"/>
                <a:cs typeface="Lucida Sans Unicode" panose="020B0602030504020204" pitchFamily="34" charset="0"/>
              </a:rPr>
              <a:t>V.L. </a:t>
            </a:r>
            <a:r>
              <a:rPr lang="en-GB" sz="1400" dirty="0" err="1" smtClean="0">
                <a:solidFill>
                  <a:schemeClr val="tx1"/>
                </a:solidFill>
                <a:latin typeface="Lucida Sans Unicode" panose="020B0602030504020204" pitchFamily="34" charset="0"/>
                <a:cs typeface="Lucida Sans Unicode" panose="020B0602030504020204" pitchFamily="34" charset="0"/>
              </a:rPr>
              <a:t>Aksenov</a:t>
            </a:r>
            <a:r>
              <a:rPr lang="en-GB" sz="1400" dirty="0" smtClean="0">
                <a:solidFill>
                  <a:schemeClr val="tx1"/>
                </a:solidFill>
                <a:latin typeface="Lucida Sans Unicode" panose="020B0602030504020204" pitchFamily="34" charset="0"/>
                <a:cs typeface="Lucida Sans Unicode" panose="020B0602030504020204" pitchFamily="34" charset="0"/>
              </a:rPr>
              <a:t> (Russia)</a:t>
            </a:r>
          </a:p>
          <a:p>
            <a:pPr>
              <a:lnSpc>
                <a:spcPts val="2000"/>
              </a:lnSpc>
            </a:pPr>
            <a:r>
              <a:rPr lang="en-GB" sz="1400" dirty="0" smtClean="0">
                <a:solidFill>
                  <a:schemeClr val="tx1"/>
                </a:solidFill>
                <a:latin typeface="Lucida Sans Unicode" panose="020B0602030504020204" pitchFamily="34" charset="0"/>
                <a:cs typeface="Lucida Sans Unicode" panose="020B0602030504020204" pitchFamily="34" charset="0"/>
              </a:rPr>
              <a:t>A. Harrison (France)</a:t>
            </a:r>
          </a:p>
          <a:p>
            <a:pPr>
              <a:lnSpc>
                <a:spcPts val="2000"/>
              </a:lnSpc>
            </a:pPr>
            <a:r>
              <a:rPr lang="en-GB" sz="1400" dirty="0" smtClean="0">
                <a:solidFill>
                  <a:schemeClr val="tx1"/>
                </a:solidFill>
                <a:latin typeface="Lucida Sans Unicode" panose="020B0602030504020204" pitchFamily="34" charset="0"/>
                <a:cs typeface="Lucida Sans Unicode" panose="020B0602030504020204" pitchFamily="34" charset="0"/>
              </a:rPr>
              <a:t>P. </a:t>
            </a:r>
            <a:r>
              <a:rPr lang="en-GB" sz="1400" dirty="0" err="1" smtClean="0">
                <a:solidFill>
                  <a:schemeClr val="tx1"/>
                </a:solidFill>
                <a:latin typeface="Lucida Sans Unicode" panose="020B0602030504020204" pitchFamily="34" charset="0"/>
                <a:cs typeface="Lucida Sans Unicode" panose="020B0602030504020204" pitchFamily="34" charset="0"/>
              </a:rPr>
              <a:t>Langan</a:t>
            </a:r>
            <a:r>
              <a:rPr lang="en-GB" sz="1400" dirty="0" smtClean="0">
                <a:solidFill>
                  <a:schemeClr val="tx1"/>
                </a:solidFill>
                <a:latin typeface="Lucida Sans Unicode" panose="020B0602030504020204" pitchFamily="34" charset="0"/>
                <a:cs typeface="Lucida Sans Unicode" panose="020B0602030504020204" pitchFamily="34" charset="0"/>
              </a:rPr>
              <a:t> (USA)</a:t>
            </a:r>
          </a:p>
          <a:p>
            <a:pPr>
              <a:lnSpc>
                <a:spcPts val="2000"/>
              </a:lnSpc>
            </a:pPr>
            <a:r>
              <a:rPr lang="en-GB" sz="1400" dirty="0" smtClean="0">
                <a:solidFill>
                  <a:schemeClr val="tx1"/>
                </a:solidFill>
                <a:latin typeface="Lucida Sans Unicode" panose="020B0602030504020204" pitchFamily="34" charset="0"/>
                <a:cs typeface="Lucida Sans Unicode" panose="020B0602030504020204" pitchFamily="34" charset="0"/>
              </a:rPr>
              <a:t>G.J. McIntyre (Australia)</a:t>
            </a:r>
          </a:p>
          <a:p>
            <a:pPr>
              <a:lnSpc>
                <a:spcPts val="2000"/>
              </a:lnSpc>
            </a:pPr>
            <a:r>
              <a:rPr lang="en-GB" sz="1400" dirty="0" smtClean="0">
                <a:solidFill>
                  <a:schemeClr val="tx1"/>
                </a:solidFill>
                <a:latin typeface="Lucida Sans Unicode" panose="020B0602030504020204" pitchFamily="34" charset="0"/>
                <a:cs typeface="Lucida Sans Unicode" panose="020B0602030504020204" pitchFamily="34" charset="0"/>
              </a:rPr>
              <a:t>Y. Noda (Japan)</a:t>
            </a:r>
          </a:p>
          <a:p>
            <a:pPr>
              <a:lnSpc>
                <a:spcPts val="2000"/>
              </a:lnSpc>
            </a:pPr>
            <a:r>
              <a:rPr lang="en-GB" sz="1400" dirty="0" smtClean="0">
                <a:solidFill>
                  <a:schemeClr val="tx1"/>
                </a:solidFill>
                <a:latin typeface="Lucida Sans Unicode" panose="020B0602030504020204" pitchFamily="34" charset="0"/>
                <a:cs typeface="Lucida Sans Unicode" panose="020B0602030504020204" pitchFamily="34" charset="0"/>
              </a:rPr>
              <a:t>Th. </a:t>
            </a:r>
            <a:r>
              <a:rPr lang="en-GB" sz="1400" dirty="0" err="1" smtClean="0">
                <a:solidFill>
                  <a:schemeClr val="tx1"/>
                </a:solidFill>
                <a:latin typeface="Lucida Sans Unicode" panose="020B0602030504020204" pitchFamily="34" charset="0"/>
                <a:cs typeface="Lucida Sans Unicode" panose="020B0602030504020204" pitchFamily="34" charset="0"/>
              </a:rPr>
              <a:t>Proffen</a:t>
            </a:r>
            <a:r>
              <a:rPr lang="en-GB" sz="1400" dirty="0" smtClean="0">
                <a:solidFill>
                  <a:schemeClr val="tx1"/>
                </a:solidFill>
                <a:latin typeface="Lucida Sans Unicode" panose="020B0602030504020204" pitchFamily="34" charset="0"/>
                <a:cs typeface="Lucida Sans Unicode" panose="020B0602030504020204" pitchFamily="34" charset="0"/>
              </a:rPr>
              <a:t> (USA)</a:t>
            </a:r>
          </a:p>
          <a:p>
            <a:pPr>
              <a:lnSpc>
                <a:spcPts val="2000"/>
              </a:lnSpc>
            </a:pPr>
            <a:r>
              <a:rPr lang="en-GB" sz="1400" dirty="0" smtClean="0">
                <a:solidFill>
                  <a:schemeClr val="tx1"/>
                </a:solidFill>
                <a:latin typeface="Lucida Sans Unicode" panose="020B0602030504020204" pitchFamily="34" charset="0"/>
                <a:cs typeface="Lucida Sans Unicode" panose="020B0602030504020204" pitchFamily="34" charset="0"/>
              </a:rPr>
              <a:t>P. </a:t>
            </a:r>
            <a:r>
              <a:rPr lang="en-GB" sz="1400" dirty="0" err="1" smtClean="0">
                <a:solidFill>
                  <a:schemeClr val="tx1"/>
                </a:solidFill>
                <a:latin typeface="Lucida Sans Unicode" panose="020B0602030504020204" pitchFamily="34" charset="0"/>
                <a:cs typeface="Lucida Sans Unicode" panose="020B0602030504020204" pitchFamily="34" charset="0"/>
              </a:rPr>
              <a:t>Radaelli</a:t>
            </a:r>
            <a:r>
              <a:rPr lang="en-GB" sz="1400" dirty="0" smtClean="0">
                <a:solidFill>
                  <a:schemeClr val="tx1"/>
                </a:solidFill>
                <a:latin typeface="Lucida Sans Unicode" panose="020B0602030504020204" pitchFamily="34" charset="0"/>
                <a:cs typeface="Lucida Sans Unicode" panose="020B0602030504020204" pitchFamily="34" charset="0"/>
              </a:rPr>
              <a:t> (UK)</a:t>
            </a:r>
          </a:p>
          <a:p>
            <a:pPr>
              <a:lnSpc>
                <a:spcPts val="2000"/>
              </a:lnSpc>
            </a:pPr>
            <a:r>
              <a:rPr lang="en-GB" sz="1400" dirty="0" smtClean="0">
                <a:solidFill>
                  <a:schemeClr val="tx1"/>
                </a:solidFill>
                <a:latin typeface="Lucida Sans Unicode" panose="020B0602030504020204" pitchFamily="34" charset="0"/>
                <a:cs typeface="Lucida Sans Unicode" panose="020B0602030504020204" pitchFamily="34" charset="0"/>
              </a:rPr>
              <a:t>W.W. </a:t>
            </a:r>
            <a:r>
              <a:rPr lang="en-GB" sz="1400" dirty="0" err="1" smtClean="0">
                <a:solidFill>
                  <a:schemeClr val="tx1"/>
                </a:solidFill>
                <a:latin typeface="Lucida Sans Unicode" panose="020B0602030504020204" pitchFamily="34" charset="0"/>
                <a:cs typeface="Lucida Sans Unicode" panose="020B0602030504020204" pitchFamily="34" charset="0"/>
              </a:rPr>
              <a:t>Schmahl</a:t>
            </a:r>
            <a:r>
              <a:rPr lang="en-GB" sz="1400" dirty="0" smtClean="0">
                <a:solidFill>
                  <a:schemeClr val="tx1"/>
                </a:solidFill>
                <a:latin typeface="Lucida Sans Unicode" panose="020B0602030504020204" pitchFamily="34" charset="0"/>
                <a:cs typeface="Lucida Sans Unicode" panose="020B0602030504020204" pitchFamily="34" charset="0"/>
              </a:rPr>
              <a:t> (Germany)</a:t>
            </a:r>
          </a:p>
          <a:p>
            <a:pPr>
              <a:lnSpc>
                <a:spcPts val="2000"/>
              </a:lnSpc>
            </a:pPr>
            <a:r>
              <a:rPr lang="en-GB" sz="1400" dirty="0" smtClean="0">
                <a:solidFill>
                  <a:schemeClr val="tx1"/>
                </a:solidFill>
                <a:latin typeface="Lucida Sans Unicode" panose="020B0602030504020204" pitchFamily="34" charset="0"/>
                <a:cs typeface="Lucida Sans Unicode" panose="020B0602030504020204" pitchFamily="34" charset="0"/>
              </a:rPr>
              <a:t>I.P. </a:t>
            </a:r>
            <a:r>
              <a:rPr lang="en-GB" sz="1400" dirty="0" err="1" smtClean="0">
                <a:solidFill>
                  <a:schemeClr val="tx1"/>
                </a:solidFill>
                <a:latin typeface="Lucida Sans Unicode" panose="020B0602030504020204" pitchFamily="34" charset="0"/>
                <a:cs typeface="Lucida Sans Unicode" panose="020B0602030504020204" pitchFamily="34" charset="0"/>
              </a:rPr>
              <a:t>Swainson</a:t>
            </a:r>
            <a:r>
              <a:rPr lang="en-GB" sz="1400" dirty="0" smtClean="0">
                <a:solidFill>
                  <a:schemeClr val="tx1"/>
                </a:solidFill>
                <a:latin typeface="Lucida Sans Unicode" panose="020B0602030504020204" pitchFamily="34" charset="0"/>
                <a:cs typeface="Lucida Sans Unicode" panose="020B0602030504020204" pitchFamily="34" charset="0"/>
              </a:rPr>
              <a:t> (Canada)</a:t>
            </a:r>
          </a:p>
          <a:p>
            <a:pPr>
              <a:lnSpc>
                <a:spcPts val="2000"/>
              </a:lnSpc>
              <a:spcBef>
                <a:spcPts val="1200"/>
              </a:spcBef>
            </a:pPr>
            <a:r>
              <a:rPr lang="en-GB" sz="1400" b="1" dirty="0" smtClean="0">
                <a:solidFill>
                  <a:schemeClr val="tx1"/>
                </a:solidFill>
                <a:latin typeface="Lucida Sans Unicode" panose="020B0602030504020204" pitchFamily="34" charset="0"/>
                <a:cs typeface="Lucida Sans Unicode" panose="020B0602030504020204" pitchFamily="34" charset="0"/>
              </a:rPr>
              <a:t>Consultants</a:t>
            </a:r>
          </a:p>
          <a:p>
            <a:pPr>
              <a:lnSpc>
                <a:spcPts val="2000"/>
              </a:lnSpc>
              <a:spcBef>
                <a:spcPts val="600"/>
              </a:spcBef>
            </a:pPr>
            <a:r>
              <a:rPr lang="en-GB" sz="1400" dirty="0" smtClean="0">
                <a:solidFill>
                  <a:schemeClr val="tx1"/>
                </a:solidFill>
                <a:latin typeface="Lucida Sans Unicode" panose="020B0602030504020204" pitchFamily="34" charset="0"/>
                <a:cs typeface="Lucida Sans Unicode" panose="020B0602030504020204" pitchFamily="34" charset="0"/>
              </a:rPr>
              <a:t>B. </a:t>
            </a:r>
            <a:r>
              <a:rPr lang="en-GB" sz="1400" dirty="0" err="1" smtClean="0">
                <a:solidFill>
                  <a:schemeClr val="tx1"/>
                </a:solidFill>
                <a:latin typeface="Lucida Sans Unicode" panose="020B0602030504020204" pitchFamily="34" charset="0"/>
                <a:cs typeface="Lucida Sans Unicode" panose="020B0602030504020204" pitchFamily="34" charset="0"/>
              </a:rPr>
              <a:t>Gillon</a:t>
            </a:r>
            <a:r>
              <a:rPr lang="en-GB" sz="1400" dirty="0" smtClean="0">
                <a:solidFill>
                  <a:schemeClr val="tx1"/>
                </a:solidFill>
                <a:latin typeface="Lucida Sans Unicode" panose="020B0602030504020204" pitchFamily="34" charset="0"/>
                <a:cs typeface="Lucida Sans Unicode" panose="020B0602030504020204" pitchFamily="34" charset="0"/>
              </a:rPr>
              <a:t> (France)</a:t>
            </a:r>
          </a:p>
          <a:p>
            <a:pPr>
              <a:lnSpc>
                <a:spcPts val="2000"/>
              </a:lnSpc>
            </a:pPr>
            <a:r>
              <a:rPr lang="en-GB" sz="1400" dirty="0" smtClean="0">
                <a:solidFill>
                  <a:schemeClr val="tx1"/>
                </a:solidFill>
                <a:latin typeface="Lucida Sans Unicode" panose="020B0602030504020204" pitchFamily="34" charset="0"/>
                <a:cs typeface="Lucida Sans Unicode" panose="020B0602030504020204" pitchFamily="34" charset="0"/>
              </a:rPr>
              <a:t>S.J. Kennedy (Australia)</a:t>
            </a:r>
          </a:p>
          <a:p>
            <a:pPr>
              <a:lnSpc>
                <a:spcPts val="2000"/>
              </a:lnSpc>
            </a:pPr>
            <a:r>
              <a:rPr lang="en-GB" sz="1400" dirty="0" smtClean="0">
                <a:solidFill>
                  <a:schemeClr val="tx1"/>
                </a:solidFill>
                <a:latin typeface="Lucida Sans Unicode" panose="020B0602030504020204" pitchFamily="34" charset="0"/>
                <a:cs typeface="Lucida Sans Unicode" panose="020B0602030504020204" pitchFamily="34" charset="0"/>
              </a:rPr>
              <a:t>J. Rodriquez-</a:t>
            </a:r>
            <a:r>
              <a:rPr lang="en-GB" sz="1400" dirty="0" err="1" smtClean="0">
                <a:solidFill>
                  <a:schemeClr val="tx1"/>
                </a:solidFill>
                <a:latin typeface="Lucida Sans Unicode" panose="020B0602030504020204" pitchFamily="34" charset="0"/>
                <a:cs typeface="Lucida Sans Unicode" panose="020B0602030504020204" pitchFamily="34" charset="0"/>
              </a:rPr>
              <a:t>Carvajal</a:t>
            </a:r>
            <a:r>
              <a:rPr lang="en-GB" sz="1400" dirty="0" smtClean="0">
                <a:solidFill>
                  <a:schemeClr val="tx1"/>
                </a:solidFill>
                <a:latin typeface="Lucida Sans Unicode" panose="020B0602030504020204" pitchFamily="34" charset="0"/>
                <a:cs typeface="Lucida Sans Unicode" panose="020B0602030504020204" pitchFamily="34" charset="0"/>
              </a:rPr>
              <a:t> (France)</a:t>
            </a:r>
          </a:p>
          <a:p>
            <a:pPr>
              <a:lnSpc>
                <a:spcPts val="2000"/>
              </a:lnSpc>
            </a:pPr>
            <a:r>
              <a:rPr lang="en-GB" sz="1400" dirty="0" smtClean="0">
                <a:solidFill>
                  <a:schemeClr val="tx1"/>
                </a:solidFill>
                <a:latin typeface="Lucida Sans Unicode" panose="020B0602030504020204" pitchFamily="34" charset="0"/>
                <a:cs typeface="Lucida Sans Unicode" panose="020B0602030504020204" pitchFamily="34" charset="0"/>
              </a:rPr>
              <a:t>O. </a:t>
            </a:r>
            <a:r>
              <a:rPr lang="en-GB" sz="1400" dirty="0" err="1" smtClean="0">
                <a:solidFill>
                  <a:schemeClr val="tx1"/>
                </a:solidFill>
                <a:latin typeface="Lucida Sans Unicode" panose="020B0602030504020204" pitchFamily="34" charset="0"/>
                <a:cs typeface="Lucida Sans Unicode" panose="020B0602030504020204" pitchFamily="34" charset="0"/>
              </a:rPr>
              <a:t>Zaharko</a:t>
            </a:r>
            <a:r>
              <a:rPr lang="en-GB" sz="1400" dirty="0" smtClean="0">
                <a:solidFill>
                  <a:schemeClr val="tx1"/>
                </a:solidFill>
                <a:latin typeface="Lucida Sans Unicode" panose="020B0602030504020204" pitchFamily="34" charset="0"/>
                <a:cs typeface="Lucida Sans Unicode" panose="020B0602030504020204" pitchFamily="34" charset="0"/>
              </a:rPr>
              <a:t> (Switzerland)</a:t>
            </a:r>
            <a:endParaRPr lang="en-GB" sz="1400" dirty="0">
              <a:solidFill>
                <a:schemeClr val="tx1"/>
              </a:solidFill>
              <a:latin typeface="Lucida Sans Unicode" panose="020B0602030504020204" pitchFamily="34" charset="0"/>
              <a:cs typeface="Lucida Sans Unicode" panose="020B0602030504020204" pitchFamily="34" charset="0"/>
            </a:endParaRPr>
          </a:p>
        </p:txBody>
      </p:sp>
      <p:sp>
        <p:nvSpPr>
          <p:cNvPr id="5" name="Rectangle 4"/>
          <p:cNvSpPr/>
          <p:nvPr/>
        </p:nvSpPr>
        <p:spPr>
          <a:xfrm>
            <a:off x="1353395" y="502657"/>
            <a:ext cx="5544615" cy="846386"/>
          </a:xfrm>
          <a:prstGeom prst="rect">
            <a:avLst/>
          </a:prstGeom>
        </p:spPr>
        <p:txBody>
          <a:bodyPr wrap="square">
            <a:spAutoFit/>
          </a:bodyPr>
          <a:lstStyle/>
          <a:p>
            <a:r>
              <a:rPr lang="en-GB" sz="2000" b="1" dirty="0" err="1" smtClean="0">
                <a:solidFill>
                  <a:schemeClr val="tx1"/>
                </a:solidFill>
                <a:latin typeface="Lucida Sans Unicode" panose="020B0602030504020204" pitchFamily="34" charset="0"/>
                <a:cs typeface="Lucida Sans Unicode" panose="020B0602030504020204" pitchFamily="34" charset="0"/>
              </a:rPr>
              <a:t>IUCr</a:t>
            </a:r>
            <a:r>
              <a:rPr lang="en-GB" sz="2000" b="1" dirty="0" smtClean="0">
                <a:solidFill>
                  <a:schemeClr val="tx1"/>
                </a:solidFill>
                <a:latin typeface="Lucida Sans Unicode" panose="020B0602030504020204" pitchFamily="34" charset="0"/>
                <a:cs typeface="Lucida Sans Unicode" panose="020B0602030504020204" pitchFamily="34" charset="0"/>
              </a:rPr>
              <a:t> Commission </a:t>
            </a:r>
            <a:r>
              <a:rPr lang="en-GB" sz="2000" b="1" dirty="0" smtClean="0">
                <a:solidFill>
                  <a:schemeClr val="tx1"/>
                </a:solidFill>
                <a:latin typeface="Lucida Sans Unicode" panose="020B0602030504020204" pitchFamily="34" charset="0"/>
                <a:cs typeface="Lucida Sans Unicode" panose="020B0602030504020204" pitchFamily="34" charset="0"/>
              </a:rPr>
              <a:t>on Neutron Scattering </a:t>
            </a:r>
            <a:endParaRPr lang="en-GB" sz="2000" b="1" dirty="0" smtClean="0">
              <a:solidFill>
                <a:schemeClr val="tx1"/>
              </a:solidFill>
              <a:latin typeface="Lucida Sans Unicode" panose="020B0602030504020204" pitchFamily="34" charset="0"/>
              <a:cs typeface="Lucida Sans Unicode" panose="020B0602030504020204" pitchFamily="34" charset="0"/>
            </a:endParaRPr>
          </a:p>
          <a:p>
            <a:r>
              <a:rPr lang="en-GB" sz="1200" dirty="0" smtClean="0">
                <a:solidFill>
                  <a:schemeClr val="tx1"/>
                </a:solidFill>
                <a:latin typeface="Lucida Sans Unicode" panose="020B0602030504020204" pitchFamily="34" charset="0"/>
                <a:cs typeface="Lucida Sans Unicode" panose="020B0602030504020204" pitchFamily="34" charset="0"/>
              </a:rPr>
              <a:t>(</a:t>
            </a:r>
            <a:r>
              <a:rPr lang="en-GB" sz="1200" dirty="0" smtClean="0">
                <a:solidFill>
                  <a:schemeClr val="tx1"/>
                </a:solidFill>
                <a:latin typeface="Lucida Sans Unicode" panose="020B0602030504020204" pitchFamily="34" charset="0"/>
                <a:cs typeface="Lucida Sans Unicode" panose="020B0602030504020204" pitchFamily="34" charset="0"/>
              </a:rPr>
              <a:t>initially </a:t>
            </a:r>
            <a:r>
              <a:rPr lang="en-GB" sz="1200" dirty="0" smtClean="0">
                <a:solidFill>
                  <a:schemeClr val="tx1"/>
                </a:solidFill>
                <a:latin typeface="Lucida Sans Unicode" panose="020B0602030504020204" pitchFamily="34" charset="0"/>
                <a:cs typeface="Lucida Sans Unicode" panose="020B0602030504020204" pitchFamily="34" charset="0"/>
              </a:rPr>
              <a:t>Neutron Diffraction</a:t>
            </a:r>
            <a:r>
              <a:rPr lang="en-GB" sz="1200" dirty="0" smtClean="0">
                <a:solidFill>
                  <a:schemeClr val="tx1"/>
                </a:solidFill>
                <a:latin typeface="Lucida Sans Unicode" panose="020B0602030504020204" pitchFamily="34" charset="0"/>
                <a:cs typeface="Lucida Sans Unicode" panose="020B0602030504020204" pitchFamily="34" charset="0"/>
              </a:rPr>
              <a:t>) </a:t>
            </a:r>
          </a:p>
          <a:p>
            <a:pPr>
              <a:spcBef>
                <a:spcPts val="600"/>
              </a:spcBef>
            </a:pPr>
            <a:r>
              <a:rPr lang="en-GB" sz="1200" b="1" i="1" dirty="0" smtClean="0">
                <a:solidFill>
                  <a:schemeClr val="tx1"/>
                </a:solidFill>
                <a:latin typeface="Lucida Sans Unicode" panose="020B0602030504020204" pitchFamily="34" charset="0"/>
                <a:cs typeface="Lucida Sans Unicode" panose="020B0602030504020204" pitchFamily="34" charset="0"/>
              </a:rPr>
              <a:t>established at the Moscow General Assembly in 1966</a:t>
            </a:r>
          </a:p>
        </p:txBody>
      </p:sp>
      <p:sp>
        <p:nvSpPr>
          <p:cNvPr id="6" name="Rectangle 5"/>
          <p:cNvSpPr/>
          <p:nvPr/>
        </p:nvSpPr>
        <p:spPr>
          <a:xfrm>
            <a:off x="1857450" y="1400999"/>
            <a:ext cx="7128792" cy="338554"/>
          </a:xfrm>
          <a:prstGeom prst="rect">
            <a:avLst/>
          </a:prstGeom>
        </p:spPr>
        <p:txBody>
          <a:bodyPr wrap="square">
            <a:spAutoFit/>
          </a:bodyPr>
          <a:lstStyle/>
          <a:p>
            <a:pPr algn="ctr"/>
            <a:r>
              <a:rPr lang="en-GB" sz="1600" dirty="0">
                <a:solidFill>
                  <a:srgbClr val="FF0000"/>
                </a:solidFill>
                <a:latin typeface="Lucida Sans Unicode" panose="020B0602030504020204" pitchFamily="34" charset="0"/>
                <a:cs typeface="Lucida Sans Unicode" panose="020B0602030504020204" pitchFamily="34" charset="0"/>
              </a:rPr>
              <a:t>http://www.iucr.org/resources/commissions/neutron-scattering</a:t>
            </a:r>
          </a:p>
        </p:txBody>
      </p:sp>
    </p:spTree>
    <p:extLst>
      <p:ext uri="{BB962C8B-B14F-4D97-AF65-F5344CB8AC3E}">
        <p14:creationId xmlns:p14="http://schemas.microsoft.com/office/powerpoint/2010/main" val="4030081561"/>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
        <a:cs typeface="Arial Unicode MS"/>
      </a:majorFont>
      <a:minorFont>
        <a:latin typeface="Arial"/>
        <a:ea typeface=""/>
        <a:cs typeface="Arial Unicode M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sz="2400" b="0" i="0" u="none" strike="noStrike" cap="none" normalizeH="0" baseline="0" smtClean="0">
            <a:ln>
              <a:noFill/>
            </a:ln>
            <a:solidFill>
              <a:schemeClr val="bg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anose="02020603050405020304" pitchFamily="18" charset="0"/>
          <a:buNone/>
          <a:tabLst/>
          <a:defRPr kumimoji="0" lang="en-GB" sz="2400" b="0" i="0" u="none" strike="noStrike" cap="none" normalizeH="0" baseline="0" smtClean="0">
            <a:ln>
              <a:noFill/>
            </a:ln>
            <a:solidFill>
              <a:schemeClr val="bg1"/>
            </a:solidFill>
            <a:effectLst/>
            <a:latin typeface="Times New Roman" panose="02020603050405020304" pitchFamily="18"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1846</TotalTime>
  <Words>2859</Words>
  <Application>Microsoft Office PowerPoint</Application>
  <PresentationFormat>Custom</PresentationFormat>
  <Paragraphs>452</Paragraphs>
  <Slides>24</Slides>
  <Notes>14</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R&amp;D Officer</dc:creator>
  <cp:lastModifiedBy>mz</cp:lastModifiedBy>
  <cp:revision>170</cp:revision>
  <cp:lastPrinted>2014-04-01T12:10:08Z</cp:lastPrinted>
  <dcterms:modified xsi:type="dcterms:W3CDTF">2014-05-01T16:36:09Z</dcterms:modified>
</cp:coreProperties>
</file>