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4"/>
  </p:notesMasterIdLst>
  <p:sldIdLst>
    <p:sldId id="270" r:id="rId2"/>
    <p:sldId id="275" r:id="rId3"/>
    <p:sldId id="335" r:id="rId4"/>
    <p:sldId id="338" r:id="rId5"/>
    <p:sldId id="271" r:id="rId6"/>
    <p:sldId id="285" r:id="rId7"/>
    <p:sldId id="277" r:id="rId8"/>
    <p:sldId id="290" r:id="rId9"/>
    <p:sldId id="280" r:id="rId10"/>
    <p:sldId id="264" r:id="rId11"/>
    <p:sldId id="257" r:id="rId12"/>
    <p:sldId id="276" r:id="rId13"/>
    <p:sldId id="341" r:id="rId14"/>
    <p:sldId id="263" r:id="rId15"/>
    <p:sldId id="281" r:id="rId16"/>
    <p:sldId id="287" r:id="rId17"/>
    <p:sldId id="289" r:id="rId18"/>
    <p:sldId id="284" r:id="rId19"/>
    <p:sldId id="337" r:id="rId20"/>
    <p:sldId id="265" r:id="rId21"/>
    <p:sldId id="292"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orial staff" initials="E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62" autoAdjust="0"/>
  </p:normalViewPr>
  <p:slideViewPr>
    <p:cSldViewPr>
      <p:cViewPr>
        <p:scale>
          <a:sx n="60" d="100"/>
          <a:sy n="60" d="100"/>
        </p:scale>
        <p:origin x="-12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14049-E87A-432B-B119-6EC39C36EE17}" type="doc">
      <dgm:prSet loTypeId="urn:microsoft.com/office/officeart/2005/8/layout/cycle2" loCatId="cycle" qsTypeId="urn:microsoft.com/office/officeart/2005/8/quickstyle/3d4" qsCatId="3D" csTypeId="urn:microsoft.com/office/officeart/2005/8/colors/accent1_4" csCatId="accent1" phldr="1"/>
      <dgm:spPr/>
      <dgm:t>
        <a:bodyPr/>
        <a:lstStyle/>
        <a:p>
          <a:endParaRPr lang="en-GB"/>
        </a:p>
      </dgm:t>
    </dgm:pt>
    <dgm:pt modelId="{192B212F-FB7D-4359-9FEC-56D17F06798B}">
      <dgm:prSet phldrT="[Text]" custT="1"/>
      <dgm:spPr/>
      <dgm:t>
        <a:bodyPr/>
        <a:lstStyle/>
        <a:p>
          <a:r>
            <a:rPr lang="en-GB" sz="1300" b="1" smtClean="0">
              <a:solidFill>
                <a:schemeClr val="tx1"/>
              </a:solidFill>
            </a:rPr>
            <a:t>1. Idea</a:t>
          </a:r>
          <a:endParaRPr lang="en-GB" sz="1300" b="1" dirty="0">
            <a:solidFill>
              <a:schemeClr val="tx1"/>
            </a:solidFill>
          </a:endParaRPr>
        </a:p>
      </dgm:t>
    </dgm:pt>
    <dgm:pt modelId="{434756B8-59B0-4A74-B31A-30AFDC5CEF40}" type="parTrans" cxnId="{E2B94C00-E420-406A-8C42-E51B57CB1EAB}">
      <dgm:prSet/>
      <dgm:spPr/>
      <dgm:t>
        <a:bodyPr/>
        <a:lstStyle/>
        <a:p>
          <a:endParaRPr lang="en-GB" b="1">
            <a:solidFill>
              <a:schemeClr val="tx1"/>
            </a:solidFill>
          </a:endParaRPr>
        </a:p>
      </dgm:t>
    </dgm:pt>
    <dgm:pt modelId="{6738E7F3-6405-441C-B97A-8882E946E928}" type="sibTrans" cxnId="{E2B94C00-E420-406A-8C42-E51B57CB1EAB}">
      <dgm:prSet/>
      <dgm:spPr/>
      <dgm:t>
        <a:bodyPr/>
        <a:lstStyle/>
        <a:p>
          <a:endParaRPr lang="en-GB" b="1">
            <a:solidFill>
              <a:schemeClr val="tx1"/>
            </a:solidFill>
          </a:endParaRPr>
        </a:p>
      </dgm:t>
    </dgm:pt>
    <dgm:pt modelId="{B7E9DE09-55BC-430C-957E-9F642BE83367}">
      <dgm:prSet phldrT="[Text]" custT="1"/>
      <dgm:spPr/>
      <dgm:t>
        <a:bodyPr/>
        <a:lstStyle/>
        <a:p>
          <a:r>
            <a:rPr lang="en-GB" sz="1300" b="1" dirty="0" smtClean="0">
              <a:solidFill>
                <a:schemeClr val="tx1"/>
              </a:solidFill>
            </a:rPr>
            <a:t>5. Write first draft</a:t>
          </a:r>
          <a:endParaRPr lang="en-GB" sz="1300" b="1" dirty="0">
            <a:solidFill>
              <a:schemeClr val="tx1"/>
            </a:solidFill>
          </a:endParaRPr>
        </a:p>
      </dgm:t>
    </dgm:pt>
    <dgm:pt modelId="{4A30AC1E-A2A1-4BF6-9C35-4B3939FD8656}" type="parTrans" cxnId="{D2C9CBF5-D28A-4408-AA10-B1B5D6CDE0A7}">
      <dgm:prSet/>
      <dgm:spPr/>
      <dgm:t>
        <a:bodyPr/>
        <a:lstStyle/>
        <a:p>
          <a:endParaRPr lang="en-GB" b="1">
            <a:solidFill>
              <a:schemeClr val="tx1"/>
            </a:solidFill>
          </a:endParaRPr>
        </a:p>
      </dgm:t>
    </dgm:pt>
    <dgm:pt modelId="{EEBF7D8B-000A-4EE3-A9FA-3834844B6AF4}" type="sibTrans" cxnId="{D2C9CBF5-D28A-4408-AA10-B1B5D6CDE0A7}">
      <dgm:prSet/>
      <dgm:spPr/>
      <dgm:t>
        <a:bodyPr/>
        <a:lstStyle/>
        <a:p>
          <a:endParaRPr lang="en-GB" b="1">
            <a:solidFill>
              <a:schemeClr val="tx1"/>
            </a:solidFill>
          </a:endParaRPr>
        </a:p>
      </dgm:t>
    </dgm:pt>
    <dgm:pt modelId="{082151C5-6AB7-4F3C-9136-D3DCD08A8C27}">
      <dgm:prSet phldrT="[Text]" custT="1"/>
      <dgm:spPr/>
      <dgm:t>
        <a:bodyPr/>
        <a:lstStyle/>
        <a:p>
          <a:r>
            <a:rPr lang="en-GB" sz="1300" b="1" dirty="0" smtClean="0">
              <a:solidFill>
                <a:schemeClr val="tx1"/>
              </a:solidFill>
            </a:rPr>
            <a:t>6. Use critical friend</a:t>
          </a:r>
          <a:endParaRPr lang="en-GB" sz="1300" b="1" dirty="0">
            <a:solidFill>
              <a:schemeClr val="tx1"/>
            </a:solidFill>
          </a:endParaRPr>
        </a:p>
      </dgm:t>
    </dgm:pt>
    <dgm:pt modelId="{3A6C28B8-6512-4E6D-80E4-88FCE90A1B44}" type="parTrans" cxnId="{F1C2BA29-E5C3-44AD-869B-1EFC38B2EEC6}">
      <dgm:prSet/>
      <dgm:spPr/>
      <dgm:t>
        <a:bodyPr/>
        <a:lstStyle/>
        <a:p>
          <a:endParaRPr lang="en-GB" b="1">
            <a:solidFill>
              <a:schemeClr val="tx1"/>
            </a:solidFill>
          </a:endParaRPr>
        </a:p>
      </dgm:t>
    </dgm:pt>
    <dgm:pt modelId="{BC81A977-7D04-4AE7-8C2E-3303E534EB97}" type="sibTrans" cxnId="{F1C2BA29-E5C3-44AD-869B-1EFC38B2EEC6}">
      <dgm:prSet/>
      <dgm:spPr/>
      <dgm:t>
        <a:bodyPr/>
        <a:lstStyle/>
        <a:p>
          <a:endParaRPr lang="en-GB" b="1">
            <a:solidFill>
              <a:schemeClr val="tx1"/>
            </a:solidFill>
          </a:endParaRPr>
        </a:p>
      </dgm:t>
    </dgm:pt>
    <dgm:pt modelId="{63E35E16-F97C-4199-A7C5-53EF7FF3255D}">
      <dgm:prSet phldrT="[Text]" custT="1"/>
      <dgm:spPr/>
      <dgm:t>
        <a:bodyPr/>
        <a:lstStyle/>
        <a:p>
          <a:r>
            <a:rPr lang="en-GB" sz="1300" b="1" smtClean="0">
              <a:solidFill>
                <a:schemeClr val="tx1"/>
              </a:solidFill>
            </a:rPr>
            <a:t>8. Proof-read and submit</a:t>
          </a:r>
          <a:endParaRPr lang="en-GB" sz="1300" b="1" dirty="0">
            <a:solidFill>
              <a:schemeClr val="tx1"/>
            </a:solidFill>
          </a:endParaRPr>
        </a:p>
      </dgm:t>
    </dgm:pt>
    <dgm:pt modelId="{04A81A9D-3049-46E9-A7D0-002B7DC9EEB4}" type="parTrans" cxnId="{C04523E6-17F8-45E0-838F-460267F4C56A}">
      <dgm:prSet/>
      <dgm:spPr/>
      <dgm:t>
        <a:bodyPr/>
        <a:lstStyle/>
        <a:p>
          <a:endParaRPr lang="en-GB" b="1">
            <a:solidFill>
              <a:schemeClr val="tx1"/>
            </a:solidFill>
          </a:endParaRPr>
        </a:p>
      </dgm:t>
    </dgm:pt>
    <dgm:pt modelId="{3D840C58-8752-4300-BE87-F4CAF983FB49}" type="sibTrans" cxnId="{C04523E6-17F8-45E0-838F-460267F4C56A}">
      <dgm:prSet/>
      <dgm:spPr/>
      <dgm:t>
        <a:bodyPr/>
        <a:lstStyle/>
        <a:p>
          <a:endParaRPr lang="en-GB" b="1">
            <a:solidFill>
              <a:schemeClr val="bg1"/>
            </a:solidFill>
          </a:endParaRPr>
        </a:p>
      </dgm:t>
    </dgm:pt>
    <dgm:pt modelId="{D1D25F7C-4B97-492D-A301-C6E0C5524A42}">
      <dgm:prSet custT="1"/>
      <dgm:spPr/>
      <dgm:t>
        <a:bodyPr/>
        <a:lstStyle/>
        <a:p>
          <a:r>
            <a:rPr lang="en-GB" sz="1300" b="1" smtClean="0">
              <a:solidFill>
                <a:schemeClr val="tx1"/>
              </a:solidFill>
            </a:rPr>
            <a:t>2. Choose Journal</a:t>
          </a:r>
          <a:endParaRPr lang="en-GB" sz="1300" b="1" dirty="0">
            <a:solidFill>
              <a:schemeClr val="tx1"/>
            </a:solidFill>
          </a:endParaRPr>
        </a:p>
      </dgm:t>
    </dgm:pt>
    <dgm:pt modelId="{47C3492D-D3A6-4DB1-A749-D1BEFD332A04}" type="parTrans" cxnId="{A941B090-A7B8-448D-8494-48B28FEFFE5F}">
      <dgm:prSet/>
      <dgm:spPr/>
      <dgm:t>
        <a:bodyPr/>
        <a:lstStyle/>
        <a:p>
          <a:endParaRPr lang="en-GB" b="1">
            <a:solidFill>
              <a:schemeClr val="tx1"/>
            </a:solidFill>
          </a:endParaRPr>
        </a:p>
      </dgm:t>
    </dgm:pt>
    <dgm:pt modelId="{F21D4348-810C-4E15-B8FE-799C9C369156}" type="sibTrans" cxnId="{A941B090-A7B8-448D-8494-48B28FEFFE5F}">
      <dgm:prSet/>
      <dgm:spPr/>
      <dgm:t>
        <a:bodyPr/>
        <a:lstStyle/>
        <a:p>
          <a:endParaRPr lang="en-GB" b="1">
            <a:solidFill>
              <a:schemeClr val="tx1"/>
            </a:solidFill>
          </a:endParaRPr>
        </a:p>
      </dgm:t>
    </dgm:pt>
    <dgm:pt modelId="{E5D313DC-791F-4EAB-B679-CFD99FB694C0}">
      <dgm:prSet custT="1"/>
      <dgm:spPr/>
      <dgm:t>
        <a:bodyPr/>
        <a:lstStyle/>
        <a:p>
          <a:r>
            <a:rPr lang="en-GB" sz="1300" b="1" smtClean="0">
              <a:solidFill>
                <a:schemeClr val="tx1"/>
              </a:solidFill>
            </a:rPr>
            <a:t>3. Read back issues</a:t>
          </a:r>
          <a:endParaRPr lang="en-GB" sz="1300" b="1" dirty="0">
            <a:solidFill>
              <a:schemeClr val="tx1"/>
            </a:solidFill>
          </a:endParaRPr>
        </a:p>
      </dgm:t>
    </dgm:pt>
    <dgm:pt modelId="{888DE28F-9274-4039-B821-BF02BE4A2FC1}" type="parTrans" cxnId="{6EB4740C-4673-49E5-92E5-E9F44B2E0202}">
      <dgm:prSet/>
      <dgm:spPr/>
      <dgm:t>
        <a:bodyPr/>
        <a:lstStyle/>
        <a:p>
          <a:endParaRPr lang="en-GB" b="1">
            <a:solidFill>
              <a:schemeClr val="tx1"/>
            </a:solidFill>
          </a:endParaRPr>
        </a:p>
      </dgm:t>
    </dgm:pt>
    <dgm:pt modelId="{8D31EFD3-6A61-4D89-8966-3B6EEF3F072F}" type="sibTrans" cxnId="{6EB4740C-4673-49E5-92E5-E9F44B2E0202}">
      <dgm:prSet/>
      <dgm:spPr/>
      <dgm:t>
        <a:bodyPr/>
        <a:lstStyle/>
        <a:p>
          <a:endParaRPr lang="en-GB" b="1">
            <a:solidFill>
              <a:schemeClr val="tx1"/>
            </a:solidFill>
          </a:endParaRPr>
        </a:p>
      </dgm:t>
    </dgm:pt>
    <dgm:pt modelId="{F3B78F0A-2B6B-42E3-9D20-CCEF153DCC3C}">
      <dgm:prSet custT="1"/>
      <dgm:spPr/>
      <dgm:t>
        <a:bodyPr/>
        <a:lstStyle/>
        <a:p>
          <a:r>
            <a:rPr lang="en-GB" sz="1300" b="1" dirty="0" smtClean="0">
              <a:solidFill>
                <a:schemeClr val="tx1"/>
              </a:solidFill>
            </a:rPr>
            <a:t>4</a:t>
          </a:r>
          <a:r>
            <a:rPr lang="en-GB" sz="1250" b="1" dirty="0" smtClean="0">
              <a:solidFill>
                <a:schemeClr val="tx1"/>
              </a:solidFill>
            </a:rPr>
            <a:t>. Check notes for contributors </a:t>
          </a:r>
          <a:endParaRPr lang="en-GB" sz="1250" b="1" dirty="0">
            <a:solidFill>
              <a:schemeClr val="tx1"/>
            </a:solidFill>
          </a:endParaRPr>
        </a:p>
      </dgm:t>
    </dgm:pt>
    <dgm:pt modelId="{548760FA-E0FA-418C-8F86-AD61F5A014B9}" type="parTrans" cxnId="{85FF8D50-F320-45C3-89DA-891D56419DF5}">
      <dgm:prSet/>
      <dgm:spPr/>
      <dgm:t>
        <a:bodyPr/>
        <a:lstStyle/>
        <a:p>
          <a:endParaRPr lang="en-GB" b="1">
            <a:solidFill>
              <a:schemeClr val="tx1"/>
            </a:solidFill>
          </a:endParaRPr>
        </a:p>
      </dgm:t>
    </dgm:pt>
    <dgm:pt modelId="{F0A76285-46F3-4625-8190-1CC6A8BF8696}" type="sibTrans" cxnId="{85FF8D50-F320-45C3-89DA-891D56419DF5}">
      <dgm:prSet/>
      <dgm:spPr/>
      <dgm:t>
        <a:bodyPr/>
        <a:lstStyle/>
        <a:p>
          <a:endParaRPr lang="en-GB" b="1">
            <a:solidFill>
              <a:schemeClr val="tx1"/>
            </a:solidFill>
          </a:endParaRPr>
        </a:p>
      </dgm:t>
    </dgm:pt>
    <dgm:pt modelId="{F1D92435-80D6-4060-89E0-336806BDDA5C}">
      <dgm:prSet phldrT="[Text]" custT="1"/>
      <dgm:spPr/>
      <dgm:t>
        <a:bodyPr/>
        <a:lstStyle/>
        <a:p>
          <a:r>
            <a:rPr lang="en-GB" sz="1300" b="1" dirty="0" smtClean="0">
              <a:solidFill>
                <a:schemeClr val="tx1"/>
              </a:solidFill>
            </a:rPr>
            <a:t>7. Refine further drafts</a:t>
          </a:r>
          <a:endParaRPr lang="en-GB" sz="1300" b="1" dirty="0">
            <a:solidFill>
              <a:schemeClr val="tx1"/>
            </a:solidFill>
          </a:endParaRPr>
        </a:p>
      </dgm:t>
    </dgm:pt>
    <dgm:pt modelId="{45E265AF-1381-4D47-9F99-B8169B643097}" type="sibTrans" cxnId="{A64AD7F8-346F-4B22-8E1C-300466F87F19}">
      <dgm:prSet/>
      <dgm:spPr/>
      <dgm:t>
        <a:bodyPr/>
        <a:lstStyle/>
        <a:p>
          <a:endParaRPr lang="en-GB" b="1">
            <a:solidFill>
              <a:schemeClr val="tx1"/>
            </a:solidFill>
          </a:endParaRPr>
        </a:p>
      </dgm:t>
    </dgm:pt>
    <dgm:pt modelId="{19A7CE69-47BC-46C2-B296-68DB09D5D674}" type="parTrans" cxnId="{A64AD7F8-346F-4B22-8E1C-300466F87F19}">
      <dgm:prSet/>
      <dgm:spPr/>
      <dgm:t>
        <a:bodyPr/>
        <a:lstStyle/>
        <a:p>
          <a:endParaRPr lang="en-GB" b="1">
            <a:solidFill>
              <a:schemeClr val="tx1"/>
            </a:solidFill>
          </a:endParaRPr>
        </a:p>
      </dgm:t>
    </dgm:pt>
    <dgm:pt modelId="{707C7794-019F-4413-ADF4-8BBFD8DCE62C}" type="pres">
      <dgm:prSet presAssocID="{CEE14049-E87A-432B-B119-6EC39C36EE17}" presName="cycle" presStyleCnt="0">
        <dgm:presLayoutVars>
          <dgm:dir/>
          <dgm:resizeHandles val="exact"/>
        </dgm:presLayoutVars>
      </dgm:prSet>
      <dgm:spPr/>
      <dgm:t>
        <a:bodyPr/>
        <a:lstStyle/>
        <a:p>
          <a:endParaRPr lang="en-GB"/>
        </a:p>
      </dgm:t>
    </dgm:pt>
    <dgm:pt modelId="{8B507C94-E455-41A0-908A-C4C20E7606E4}" type="pres">
      <dgm:prSet presAssocID="{192B212F-FB7D-4359-9FEC-56D17F06798B}" presName="node" presStyleLbl="node1" presStyleIdx="0" presStyleCnt="8" custScaleX="130965" custScaleY="130965" custRadScaleRad="99484" custRadScaleInc="30241">
        <dgm:presLayoutVars>
          <dgm:bulletEnabled val="1"/>
        </dgm:presLayoutVars>
      </dgm:prSet>
      <dgm:spPr/>
      <dgm:t>
        <a:bodyPr/>
        <a:lstStyle/>
        <a:p>
          <a:endParaRPr lang="en-GB"/>
        </a:p>
      </dgm:t>
    </dgm:pt>
    <dgm:pt modelId="{C964C4D4-6F71-41CA-B1D6-9B4D39F8E91F}" type="pres">
      <dgm:prSet presAssocID="{6738E7F3-6405-441C-B97A-8882E946E928}" presName="sibTrans" presStyleLbl="sibTrans2D1" presStyleIdx="0" presStyleCnt="8"/>
      <dgm:spPr/>
      <dgm:t>
        <a:bodyPr/>
        <a:lstStyle/>
        <a:p>
          <a:endParaRPr lang="en-GB"/>
        </a:p>
      </dgm:t>
    </dgm:pt>
    <dgm:pt modelId="{C076A2AB-C95F-4F53-96F3-3ED02142F89D}" type="pres">
      <dgm:prSet presAssocID="{6738E7F3-6405-441C-B97A-8882E946E928}" presName="connectorText" presStyleLbl="sibTrans2D1" presStyleIdx="0" presStyleCnt="8"/>
      <dgm:spPr/>
      <dgm:t>
        <a:bodyPr/>
        <a:lstStyle/>
        <a:p>
          <a:endParaRPr lang="en-GB"/>
        </a:p>
      </dgm:t>
    </dgm:pt>
    <dgm:pt modelId="{4B4391D7-EB8B-45CA-8FDE-67EC3B2AEE14}" type="pres">
      <dgm:prSet presAssocID="{D1D25F7C-4B97-492D-A301-C6E0C5524A42}" presName="node" presStyleLbl="node1" presStyleIdx="1" presStyleCnt="8" custScaleX="131152" custScaleY="131152" custRadScaleRad="118174" custRadScaleInc="26478">
        <dgm:presLayoutVars>
          <dgm:bulletEnabled val="1"/>
        </dgm:presLayoutVars>
      </dgm:prSet>
      <dgm:spPr/>
      <dgm:t>
        <a:bodyPr/>
        <a:lstStyle/>
        <a:p>
          <a:endParaRPr lang="en-GB"/>
        </a:p>
      </dgm:t>
    </dgm:pt>
    <dgm:pt modelId="{1828D428-A75A-4817-A01B-4A10B6DEA5B2}" type="pres">
      <dgm:prSet presAssocID="{F21D4348-810C-4E15-B8FE-799C9C369156}" presName="sibTrans" presStyleLbl="sibTrans2D1" presStyleIdx="1" presStyleCnt="8"/>
      <dgm:spPr/>
      <dgm:t>
        <a:bodyPr/>
        <a:lstStyle/>
        <a:p>
          <a:endParaRPr lang="en-GB"/>
        </a:p>
      </dgm:t>
    </dgm:pt>
    <dgm:pt modelId="{0AF277FB-D5B4-4763-959A-F9B76F532486}" type="pres">
      <dgm:prSet presAssocID="{F21D4348-810C-4E15-B8FE-799C9C369156}" presName="connectorText" presStyleLbl="sibTrans2D1" presStyleIdx="1" presStyleCnt="8"/>
      <dgm:spPr/>
      <dgm:t>
        <a:bodyPr/>
        <a:lstStyle/>
        <a:p>
          <a:endParaRPr lang="en-GB"/>
        </a:p>
      </dgm:t>
    </dgm:pt>
    <dgm:pt modelId="{C8D762BD-3C8D-4241-9A27-C50A9C41A400}" type="pres">
      <dgm:prSet presAssocID="{E5D313DC-791F-4EAB-B679-CFD99FB694C0}" presName="node" presStyleLbl="node1" presStyleIdx="2" presStyleCnt="8" custScaleX="126318" custScaleY="126318" custRadScaleRad="116550" custRadScaleInc="4936">
        <dgm:presLayoutVars>
          <dgm:bulletEnabled val="1"/>
        </dgm:presLayoutVars>
      </dgm:prSet>
      <dgm:spPr/>
      <dgm:t>
        <a:bodyPr/>
        <a:lstStyle/>
        <a:p>
          <a:endParaRPr lang="en-GB"/>
        </a:p>
      </dgm:t>
    </dgm:pt>
    <dgm:pt modelId="{AACE2D86-3F28-4009-9CC5-BED6BB20C44C}" type="pres">
      <dgm:prSet presAssocID="{8D31EFD3-6A61-4D89-8966-3B6EEF3F072F}" presName="sibTrans" presStyleLbl="sibTrans2D1" presStyleIdx="2" presStyleCnt="8"/>
      <dgm:spPr/>
      <dgm:t>
        <a:bodyPr/>
        <a:lstStyle/>
        <a:p>
          <a:endParaRPr lang="en-GB"/>
        </a:p>
      </dgm:t>
    </dgm:pt>
    <dgm:pt modelId="{7EDEDEB5-78C5-467D-9790-111AEBBC2F15}" type="pres">
      <dgm:prSet presAssocID="{8D31EFD3-6A61-4D89-8966-3B6EEF3F072F}" presName="connectorText" presStyleLbl="sibTrans2D1" presStyleIdx="2" presStyleCnt="8"/>
      <dgm:spPr/>
      <dgm:t>
        <a:bodyPr/>
        <a:lstStyle/>
        <a:p>
          <a:endParaRPr lang="en-GB"/>
        </a:p>
      </dgm:t>
    </dgm:pt>
    <dgm:pt modelId="{4FDFAC28-C2A6-400E-8C8C-2929EDA365D5}" type="pres">
      <dgm:prSet presAssocID="{F3B78F0A-2B6B-42E3-9D20-CCEF153DCC3C}" presName="node" presStyleLbl="node1" presStyleIdx="3" presStyleCnt="8" custScaleX="132916" custScaleY="132916" custRadScaleRad="110089" custRadScaleInc="-10887">
        <dgm:presLayoutVars>
          <dgm:bulletEnabled val="1"/>
        </dgm:presLayoutVars>
      </dgm:prSet>
      <dgm:spPr/>
      <dgm:t>
        <a:bodyPr/>
        <a:lstStyle/>
        <a:p>
          <a:endParaRPr lang="en-GB"/>
        </a:p>
      </dgm:t>
    </dgm:pt>
    <dgm:pt modelId="{89117779-7046-47AB-A3D4-36F670A0BF20}" type="pres">
      <dgm:prSet presAssocID="{F0A76285-46F3-4625-8190-1CC6A8BF8696}" presName="sibTrans" presStyleLbl="sibTrans2D1" presStyleIdx="3" presStyleCnt="8"/>
      <dgm:spPr/>
      <dgm:t>
        <a:bodyPr/>
        <a:lstStyle/>
        <a:p>
          <a:endParaRPr lang="en-GB"/>
        </a:p>
      </dgm:t>
    </dgm:pt>
    <dgm:pt modelId="{D9F5F7AD-201F-4CB7-96F9-B97255ADCC63}" type="pres">
      <dgm:prSet presAssocID="{F0A76285-46F3-4625-8190-1CC6A8BF8696}" presName="connectorText" presStyleLbl="sibTrans2D1" presStyleIdx="3" presStyleCnt="8"/>
      <dgm:spPr/>
      <dgm:t>
        <a:bodyPr/>
        <a:lstStyle/>
        <a:p>
          <a:endParaRPr lang="en-GB"/>
        </a:p>
      </dgm:t>
    </dgm:pt>
    <dgm:pt modelId="{DCF6456C-5C30-40A7-9A43-CEE087DC3CDE}" type="pres">
      <dgm:prSet presAssocID="{B7E9DE09-55BC-430C-957E-9F642BE83367}" presName="node" presStyleLbl="node1" presStyleIdx="4" presStyleCnt="8" custScaleX="134115" custScaleY="134115">
        <dgm:presLayoutVars>
          <dgm:bulletEnabled val="1"/>
        </dgm:presLayoutVars>
      </dgm:prSet>
      <dgm:spPr/>
      <dgm:t>
        <a:bodyPr/>
        <a:lstStyle/>
        <a:p>
          <a:endParaRPr lang="en-GB"/>
        </a:p>
      </dgm:t>
    </dgm:pt>
    <dgm:pt modelId="{C0EFC6F1-3CB3-438F-8A7B-65C3CE153BA0}" type="pres">
      <dgm:prSet presAssocID="{EEBF7D8B-000A-4EE3-A9FA-3834844B6AF4}" presName="sibTrans" presStyleLbl="sibTrans2D1" presStyleIdx="4" presStyleCnt="8"/>
      <dgm:spPr/>
      <dgm:t>
        <a:bodyPr/>
        <a:lstStyle/>
        <a:p>
          <a:endParaRPr lang="en-GB"/>
        </a:p>
      </dgm:t>
    </dgm:pt>
    <dgm:pt modelId="{932828E4-EBF7-4385-9BA0-E2D803E67B54}" type="pres">
      <dgm:prSet presAssocID="{EEBF7D8B-000A-4EE3-A9FA-3834844B6AF4}" presName="connectorText" presStyleLbl="sibTrans2D1" presStyleIdx="4" presStyleCnt="8"/>
      <dgm:spPr/>
      <dgm:t>
        <a:bodyPr/>
        <a:lstStyle/>
        <a:p>
          <a:endParaRPr lang="en-GB"/>
        </a:p>
      </dgm:t>
    </dgm:pt>
    <dgm:pt modelId="{140011DD-479D-4E77-A1C0-C9A51FED80D3}" type="pres">
      <dgm:prSet presAssocID="{082151C5-6AB7-4F3C-9136-D3DCD08A8C27}" presName="node" presStyleLbl="node1" presStyleIdx="5" presStyleCnt="8" custScaleX="134519" custScaleY="134518" custRadScaleRad="110858" custRadScaleInc="11234">
        <dgm:presLayoutVars>
          <dgm:bulletEnabled val="1"/>
        </dgm:presLayoutVars>
      </dgm:prSet>
      <dgm:spPr/>
      <dgm:t>
        <a:bodyPr/>
        <a:lstStyle/>
        <a:p>
          <a:endParaRPr lang="en-GB"/>
        </a:p>
      </dgm:t>
    </dgm:pt>
    <dgm:pt modelId="{9CBC6B22-6495-466E-BA5B-5BBAD055B627}" type="pres">
      <dgm:prSet presAssocID="{BC81A977-7D04-4AE7-8C2E-3303E534EB97}" presName="sibTrans" presStyleLbl="sibTrans2D1" presStyleIdx="5" presStyleCnt="8"/>
      <dgm:spPr/>
      <dgm:t>
        <a:bodyPr/>
        <a:lstStyle/>
        <a:p>
          <a:endParaRPr lang="en-GB"/>
        </a:p>
      </dgm:t>
    </dgm:pt>
    <dgm:pt modelId="{CC863618-4DDF-40B4-9C61-8EDC97D88687}" type="pres">
      <dgm:prSet presAssocID="{BC81A977-7D04-4AE7-8C2E-3303E534EB97}" presName="connectorText" presStyleLbl="sibTrans2D1" presStyleIdx="5" presStyleCnt="8"/>
      <dgm:spPr/>
      <dgm:t>
        <a:bodyPr/>
        <a:lstStyle/>
        <a:p>
          <a:endParaRPr lang="en-GB"/>
        </a:p>
      </dgm:t>
    </dgm:pt>
    <dgm:pt modelId="{BDCBE186-8A5D-4D7C-807D-CE89865A0E3B}" type="pres">
      <dgm:prSet presAssocID="{F1D92435-80D6-4060-89E0-336806BDDA5C}" presName="node" presStyleLbl="node1" presStyleIdx="6" presStyleCnt="8" custScaleX="134260" custScaleY="134260" custRadScaleRad="111566" custRadScaleInc="7166">
        <dgm:presLayoutVars>
          <dgm:bulletEnabled val="1"/>
        </dgm:presLayoutVars>
      </dgm:prSet>
      <dgm:spPr/>
      <dgm:t>
        <a:bodyPr/>
        <a:lstStyle/>
        <a:p>
          <a:endParaRPr lang="en-GB"/>
        </a:p>
      </dgm:t>
    </dgm:pt>
    <dgm:pt modelId="{020FE9FC-B196-414A-A2F0-A49224E77C7D}" type="pres">
      <dgm:prSet presAssocID="{45E265AF-1381-4D47-9F99-B8169B643097}" presName="sibTrans" presStyleLbl="sibTrans2D1" presStyleIdx="6" presStyleCnt="8"/>
      <dgm:spPr/>
      <dgm:t>
        <a:bodyPr/>
        <a:lstStyle/>
        <a:p>
          <a:endParaRPr lang="en-GB"/>
        </a:p>
      </dgm:t>
    </dgm:pt>
    <dgm:pt modelId="{B622C220-6AF2-4FCF-94E0-8C5C5AA022C7}" type="pres">
      <dgm:prSet presAssocID="{45E265AF-1381-4D47-9F99-B8169B643097}" presName="connectorText" presStyleLbl="sibTrans2D1" presStyleIdx="6" presStyleCnt="8"/>
      <dgm:spPr/>
      <dgm:t>
        <a:bodyPr/>
        <a:lstStyle/>
        <a:p>
          <a:endParaRPr lang="en-GB"/>
        </a:p>
      </dgm:t>
    </dgm:pt>
    <dgm:pt modelId="{132A0ABB-F1DD-4391-BB5D-08DFFC58A448}" type="pres">
      <dgm:prSet presAssocID="{63E35E16-F97C-4199-A7C5-53EF7FF3255D}" presName="node" presStyleLbl="node1" presStyleIdx="7" presStyleCnt="8" custScaleX="136016" custScaleY="136015" custRadScaleRad="117223" custRadScaleInc="-6880">
        <dgm:presLayoutVars>
          <dgm:bulletEnabled val="1"/>
        </dgm:presLayoutVars>
      </dgm:prSet>
      <dgm:spPr/>
      <dgm:t>
        <a:bodyPr/>
        <a:lstStyle/>
        <a:p>
          <a:endParaRPr lang="en-GB"/>
        </a:p>
      </dgm:t>
    </dgm:pt>
    <dgm:pt modelId="{C0C3439A-C878-4C55-A28F-DF1BFB8AEE6D}" type="pres">
      <dgm:prSet presAssocID="{3D840C58-8752-4300-BE87-F4CAF983FB49}" presName="sibTrans" presStyleLbl="sibTrans2D1" presStyleIdx="7" presStyleCnt="8" custFlipVert="1" custFlipHor="0" custScaleX="9455" custScaleY="16895" custLinFactX="-100000" custLinFactY="737689" custLinFactNeighborX="-185725" custLinFactNeighborY="800000"/>
      <dgm:spPr/>
      <dgm:t>
        <a:bodyPr/>
        <a:lstStyle/>
        <a:p>
          <a:endParaRPr lang="en-GB"/>
        </a:p>
      </dgm:t>
    </dgm:pt>
    <dgm:pt modelId="{60254B94-F69D-4294-972B-62D254D5B57B}" type="pres">
      <dgm:prSet presAssocID="{3D840C58-8752-4300-BE87-F4CAF983FB49}" presName="connectorText" presStyleLbl="sibTrans2D1" presStyleIdx="7" presStyleCnt="8"/>
      <dgm:spPr/>
      <dgm:t>
        <a:bodyPr/>
        <a:lstStyle/>
        <a:p>
          <a:endParaRPr lang="en-GB"/>
        </a:p>
      </dgm:t>
    </dgm:pt>
  </dgm:ptLst>
  <dgm:cxnLst>
    <dgm:cxn modelId="{4E08FD23-CFDB-43AA-8BA0-A6A36D0847D4}" type="presOf" srcId="{45E265AF-1381-4D47-9F99-B8169B643097}" destId="{B622C220-6AF2-4FCF-94E0-8C5C5AA022C7}" srcOrd="1" destOrd="0" presId="urn:microsoft.com/office/officeart/2005/8/layout/cycle2"/>
    <dgm:cxn modelId="{7A582309-160F-44DC-93FE-9A8D4C50454D}" type="presOf" srcId="{BC81A977-7D04-4AE7-8C2E-3303E534EB97}" destId="{CC863618-4DDF-40B4-9C61-8EDC97D88687}" srcOrd="1" destOrd="0" presId="urn:microsoft.com/office/officeart/2005/8/layout/cycle2"/>
    <dgm:cxn modelId="{F1C2BA29-E5C3-44AD-869B-1EFC38B2EEC6}" srcId="{CEE14049-E87A-432B-B119-6EC39C36EE17}" destId="{082151C5-6AB7-4F3C-9136-D3DCD08A8C27}" srcOrd="5" destOrd="0" parTransId="{3A6C28B8-6512-4E6D-80E4-88FCE90A1B44}" sibTransId="{BC81A977-7D04-4AE7-8C2E-3303E534EB97}"/>
    <dgm:cxn modelId="{ECC045E6-854A-4651-9EC2-881F618CF8D5}" type="presOf" srcId="{B7E9DE09-55BC-430C-957E-9F642BE83367}" destId="{DCF6456C-5C30-40A7-9A43-CEE087DC3CDE}" srcOrd="0" destOrd="0" presId="urn:microsoft.com/office/officeart/2005/8/layout/cycle2"/>
    <dgm:cxn modelId="{1B4395E1-2D53-4247-B2BE-41C6F6A5F31C}" type="presOf" srcId="{3D840C58-8752-4300-BE87-F4CAF983FB49}" destId="{60254B94-F69D-4294-972B-62D254D5B57B}" srcOrd="1" destOrd="0" presId="urn:microsoft.com/office/officeart/2005/8/layout/cycle2"/>
    <dgm:cxn modelId="{0722E1E0-9EED-49B0-9F76-B23E49F2001E}" type="presOf" srcId="{E5D313DC-791F-4EAB-B679-CFD99FB694C0}" destId="{C8D762BD-3C8D-4241-9A27-C50A9C41A400}" srcOrd="0" destOrd="0" presId="urn:microsoft.com/office/officeart/2005/8/layout/cycle2"/>
    <dgm:cxn modelId="{6EB4740C-4673-49E5-92E5-E9F44B2E0202}" srcId="{CEE14049-E87A-432B-B119-6EC39C36EE17}" destId="{E5D313DC-791F-4EAB-B679-CFD99FB694C0}" srcOrd="2" destOrd="0" parTransId="{888DE28F-9274-4039-B821-BF02BE4A2FC1}" sibTransId="{8D31EFD3-6A61-4D89-8966-3B6EEF3F072F}"/>
    <dgm:cxn modelId="{DE62F1D3-E705-4D14-8F07-E607BF4F8D18}" type="presOf" srcId="{F0A76285-46F3-4625-8190-1CC6A8BF8696}" destId="{89117779-7046-47AB-A3D4-36F670A0BF20}" srcOrd="0" destOrd="0" presId="urn:microsoft.com/office/officeart/2005/8/layout/cycle2"/>
    <dgm:cxn modelId="{EEE19B44-A636-4AF1-9176-14A7FD199407}" type="presOf" srcId="{8D31EFD3-6A61-4D89-8966-3B6EEF3F072F}" destId="{7EDEDEB5-78C5-467D-9790-111AEBBC2F15}" srcOrd="1" destOrd="0" presId="urn:microsoft.com/office/officeart/2005/8/layout/cycle2"/>
    <dgm:cxn modelId="{D2C9CBF5-D28A-4408-AA10-B1B5D6CDE0A7}" srcId="{CEE14049-E87A-432B-B119-6EC39C36EE17}" destId="{B7E9DE09-55BC-430C-957E-9F642BE83367}" srcOrd="4" destOrd="0" parTransId="{4A30AC1E-A2A1-4BF6-9C35-4B3939FD8656}" sibTransId="{EEBF7D8B-000A-4EE3-A9FA-3834844B6AF4}"/>
    <dgm:cxn modelId="{A941B090-A7B8-448D-8494-48B28FEFFE5F}" srcId="{CEE14049-E87A-432B-B119-6EC39C36EE17}" destId="{D1D25F7C-4B97-492D-A301-C6E0C5524A42}" srcOrd="1" destOrd="0" parTransId="{47C3492D-D3A6-4DB1-A749-D1BEFD332A04}" sibTransId="{F21D4348-810C-4E15-B8FE-799C9C369156}"/>
    <dgm:cxn modelId="{BB00D7D6-751C-42CB-AEBE-787DBD0CAE94}" type="presOf" srcId="{CEE14049-E87A-432B-B119-6EC39C36EE17}" destId="{707C7794-019F-4413-ADF4-8BBFD8DCE62C}" srcOrd="0" destOrd="0" presId="urn:microsoft.com/office/officeart/2005/8/layout/cycle2"/>
    <dgm:cxn modelId="{3BD2FB8B-7AAD-45BD-AC25-EAD133950A34}" type="presOf" srcId="{F1D92435-80D6-4060-89E0-336806BDDA5C}" destId="{BDCBE186-8A5D-4D7C-807D-CE89865A0E3B}" srcOrd="0" destOrd="0" presId="urn:microsoft.com/office/officeart/2005/8/layout/cycle2"/>
    <dgm:cxn modelId="{36C1E6D3-3D4F-45E8-9713-C026B43DF88F}" type="presOf" srcId="{8D31EFD3-6A61-4D89-8966-3B6EEF3F072F}" destId="{AACE2D86-3F28-4009-9CC5-BED6BB20C44C}" srcOrd="0" destOrd="0" presId="urn:microsoft.com/office/officeart/2005/8/layout/cycle2"/>
    <dgm:cxn modelId="{396F9C39-2867-4AC2-AF74-5DB25774CEDC}" type="presOf" srcId="{63E35E16-F97C-4199-A7C5-53EF7FF3255D}" destId="{132A0ABB-F1DD-4391-BB5D-08DFFC58A448}" srcOrd="0" destOrd="0" presId="urn:microsoft.com/office/officeart/2005/8/layout/cycle2"/>
    <dgm:cxn modelId="{F184FA8D-0B6A-4567-A64A-86F070E73369}" type="presOf" srcId="{3D840C58-8752-4300-BE87-F4CAF983FB49}" destId="{C0C3439A-C878-4C55-A28F-DF1BFB8AEE6D}" srcOrd="0" destOrd="0" presId="urn:microsoft.com/office/officeart/2005/8/layout/cycle2"/>
    <dgm:cxn modelId="{CF996A27-6051-424B-8A6E-FB60598B3C99}" type="presOf" srcId="{F3B78F0A-2B6B-42E3-9D20-CCEF153DCC3C}" destId="{4FDFAC28-C2A6-400E-8C8C-2929EDA365D5}" srcOrd="0" destOrd="0" presId="urn:microsoft.com/office/officeart/2005/8/layout/cycle2"/>
    <dgm:cxn modelId="{12B2ACE8-1DF0-4C83-BF9E-60EAA2434965}" type="presOf" srcId="{6738E7F3-6405-441C-B97A-8882E946E928}" destId="{C964C4D4-6F71-41CA-B1D6-9B4D39F8E91F}" srcOrd="0" destOrd="0" presId="urn:microsoft.com/office/officeart/2005/8/layout/cycle2"/>
    <dgm:cxn modelId="{5E356CA4-4136-4151-A75C-E304910F3EE9}" type="presOf" srcId="{F21D4348-810C-4E15-B8FE-799C9C369156}" destId="{0AF277FB-D5B4-4763-959A-F9B76F532486}" srcOrd="1" destOrd="0" presId="urn:microsoft.com/office/officeart/2005/8/layout/cycle2"/>
    <dgm:cxn modelId="{A64AD7F8-346F-4B22-8E1C-300466F87F19}" srcId="{CEE14049-E87A-432B-B119-6EC39C36EE17}" destId="{F1D92435-80D6-4060-89E0-336806BDDA5C}" srcOrd="6" destOrd="0" parTransId="{19A7CE69-47BC-46C2-B296-68DB09D5D674}" sibTransId="{45E265AF-1381-4D47-9F99-B8169B643097}"/>
    <dgm:cxn modelId="{E2B94C00-E420-406A-8C42-E51B57CB1EAB}" srcId="{CEE14049-E87A-432B-B119-6EC39C36EE17}" destId="{192B212F-FB7D-4359-9FEC-56D17F06798B}" srcOrd="0" destOrd="0" parTransId="{434756B8-59B0-4A74-B31A-30AFDC5CEF40}" sibTransId="{6738E7F3-6405-441C-B97A-8882E946E928}"/>
    <dgm:cxn modelId="{C04523E6-17F8-45E0-838F-460267F4C56A}" srcId="{CEE14049-E87A-432B-B119-6EC39C36EE17}" destId="{63E35E16-F97C-4199-A7C5-53EF7FF3255D}" srcOrd="7" destOrd="0" parTransId="{04A81A9D-3049-46E9-A7D0-002B7DC9EEB4}" sibTransId="{3D840C58-8752-4300-BE87-F4CAF983FB49}"/>
    <dgm:cxn modelId="{85FF8D50-F320-45C3-89DA-891D56419DF5}" srcId="{CEE14049-E87A-432B-B119-6EC39C36EE17}" destId="{F3B78F0A-2B6B-42E3-9D20-CCEF153DCC3C}" srcOrd="3" destOrd="0" parTransId="{548760FA-E0FA-418C-8F86-AD61F5A014B9}" sibTransId="{F0A76285-46F3-4625-8190-1CC6A8BF8696}"/>
    <dgm:cxn modelId="{2A0FCA99-B57C-4320-8D72-CF1D6990CE15}" type="presOf" srcId="{F0A76285-46F3-4625-8190-1CC6A8BF8696}" destId="{D9F5F7AD-201F-4CB7-96F9-B97255ADCC63}" srcOrd="1" destOrd="0" presId="urn:microsoft.com/office/officeart/2005/8/layout/cycle2"/>
    <dgm:cxn modelId="{C7C4B272-41C5-4C0E-AC29-A0B125A63DF9}" type="presOf" srcId="{6738E7F3-6405-441C-B97A-8882E946E928}" destId="{C076A2AB-C95F-4F53-96F3-3ED02142F89D}" srcOrd="1" destOrd="0" presId="urn:microsoft.com/office/officeart/2005/8/layout/cycle2"/>
    <dgm:cxn modelId="{A1A68D3C-722A-4A18-AE3B-795CCE57EBED}" type="presOf" srcId="{F21D4348-810C-4E15-B8FE-799C9C369156}" destId="{1828D428-A75A-4817-A01B-4A10B6DEA5B2}" srcOrd="0" destOrd="0" presId="urn:microsoft.com/office/officeart/2005/8/layout/cycle2"/>
    <dgm:cxn modelId="{14D22A2A-9141-4226-9B45-C3151705DB1C}" type="presOf" srcId="{D1D25F7C-4B97-492D-A301-C6E0C5524A42}" destId="{4B4391D7-EB8B-45CA-8FDE-67EC3B2AEE14}" srcOrd="0" destOrd="0" presId="urn:microsoft.com/office/officeart/2005/8/layout/cycle2"/>
    <dgm:cxn modelId="{5AC95FB9-4A3E-4242-B8A3-455896147C64}" type="presOf" srcId="{BC81A977-7D04-4AE7-8C2E-3303E534EB97}" destId="{9CBC6B22-6495-466E-BA5B-5BBAD055B627}" srcOrd="0" destOrd="0" presId="urn:microsoft.com/office/officeart/2005/8/layout/cycle2"/>
    <dgm:cxn modelId="{FD0FA56B-54C1-44FD-9299-7B33FE00A67D}" type="presOf" srcId="{45E265AF-1381-4D47-9F99-B8169B643097}" destId="{020FE9FC-B196-414A-A2F0-A49224E77C7D}" srcOrd="0" destOrd="0" presId="urn:microsoft.com/office/officeart/2005/8/layout/cycle2"/>
    <dgm:cxn modelId="{60727D3D-3BF8-455B-8917-9DCED6271361}" type="presOf" srcId="{082151C5-6AB7-4F3C-9136-D3DCD08A8C27}" destId="{140011DD-479D-4E77-A1C0-C9A51FED80D3}" srcOrd="0" destOrd="0" presId="urn:microsoft.com/office/officeart/2005/8/layout/cycle2"/>
    <dgm:cxn modelId="{13F5192E-94BE-4D13-B2A1-BB91664CDE53}" type="presOf" srcId="{192B212F-FB7D-4359-9FEC-56D17F06798B}" destId="{8B507C94-E455-41A0-908A-C4C20E7606E4}" srcOrd="0" destOrd="0" presId="urn:microsoft.com/office/officeart/2005/8/layout/cycle2"/>
    <dgm:cxn modelId="{6C612365-AE1A-41E8-A2E6-B025686F7331}" type="presOf" srcId="{EEBF7D8B-000A-4EE3-A9FA-3834844B6AF4}" destId="{C0EFC6F1-3CB3-438F-8A7B-65C3CE153BA0}" srcOrd="0" destOrd="0" presId="urn:microsoft.com/office/officeart/2005/8/layout/cycle2"/>
    <dgm:cxn modelId="{A6174DD0-2EA3-486C-A1EC-F4867819CD6E}" type="presOf" srcId="{EEBF7D8B-000A-4EE3-A9FA-3834844B6AF4}" destId="{932828E4-EBF7-4385-9BA0-E2D803E67B54}" srcOrd="1" destOrd="0" presId="urn:microsoft.com/office/officeart/2005/8/layout/cycle2"/>
    <dgm:cxn modelId="{58C5AC20-1136-4D21-B52F-CC07FD004BAB}" type="presParOf" srcId="{707C7794-019F-4413-ADF4-8BBFD8DCE62C}" destId="{8B507C94-E455-41A0-908A-C4C20E7606E4}" srcOrd="0" destOrd="0" presId="urn:microsoft.com/office/officeart/2005/8/layout/cycle2"/>
    <dgm:cxn modelId="{CC2C31B6-E2D5-454A-8206-50861CE98139}" type="presParOf" srcId="{707C7794-019F-4413-ADF4-8BBFD8DCE62C}" destId="{C964C4D4-6F71-41CA-B1D6-9B4D39F8E91F}" srcOrd="1" destOrd="0" presId="urn:microsoft.com/office/officeart/2005/8/layout/cycle2"/>
    <dgm:cxn modelId="{3F335DBA-AFF7-4C12-8B41-341120A51D58}" type="presParOf" srcId="{C964C4D4-6F71-41CA-B1D6-9B4D39F8E91F}" destId="{C076A2AB-C95F-4F53-96F3-3ED02142F89D}" srcOrd="0" destOrd="0" presId="urn:microsoft.com/office/officeart/2005/8/layout/cycle2"/>
    <dgm:cxn modelId="{9EE93231-5A40-432D-B1D8-D0CEA51DD8BD}" type="presParOf" srcId="{707C7794-019F-4413-ADF4-8BBFD8DCE62C}" destId="{4B4391D7-EB8B-45CA-8FDE-67EC3B2AEE14}" srcOrd="2" destOrd="0" presId="urn:microsoft.com/office/officeart/2005/8/layout/cycle2"/>
    <dgm:cxn modelId="{294E133B-B989-44DE-8697-9EEBCD4CE9BD}" type="presParOf" srcId="{707C7794-019F-4413-ADF4-8BBFD8DCE62C}" destId="{1828D428-A75A-4817-A01B-4A10B6DEA5B2}" srcOrd="3" destOrd="0" presId="urn:microsoft.com/office/officeart/2005/8/layout/cycle2"/>
    <dgm:cxn modelId="{11F2F21F-E25D-4CDF-A963-C9766705E470}" type="presParOf" srcId="{1828D428-A75A-4817-A01B-4A10B6DEA5B2}" destId="{0AF277FB-D5B4-4763-959A-F9B76F532486}" srcOrd="0" destOrd="0" presId="urn:microsoft.com/office/officeart/2005/8/layout/cycle2"/>
    <dgm:cxn modelId="{6535DE56-70AA-41C6-B650-24EC6762DD37}" type="presParOf" srcId="{707C7794-019F-4413-ADF4-8BBFD8DCE62C}" destId="{C8D762BD-3C8D-4241-9A27-C50A9C41A400}" srcOrd="4" destOrd="0" presId="urn:microsoft.com/office/officeart/2005/8/layout/cycle2"/>
    <dgm:cxn modelId="{364929F7-A8B0-4A60-B0FE-F4916FCE4163}" type="presParOf" srcId="{707C7794-019F-4413-ADF4-8BBFD8DCE62C}" destId="{AACE2D86-3F28-4009-9CC5-BED6BB20C44C}" srcOrd="5" destOrd="0" presId="urn:microsoft.com/office/officeart/2005/8/layout/cycle2"/>
    <dgm:cxn modelId="{1A12B2EB-086D-483F-B8C1-A2F7C9DE35E8}" type="presParOf" srcId="{AACE2D86-3F28-4009-9CC5-BED6BB20C44C}" destId="{7EDEDEB5-78C5-467D-9790-111AEBBC2F15}" srcOrd="0" destOrd="0" presId="urn:microsoft.com/office/officeart/2005/8/layout/cycle2"/>
    <dgm:cxn modelId="{7685E48A-D0D5-4662-B586-E9F2A90C19A0}" type="presParOf" srcId="{707C7794-019F-4413-ADF4-8BBFD8DCE62C}" destId="{4FDFAC28-C2A6-400E-8C8C-2929EDA365D5}" srcOrd="6" destOrd="0" presId="urn:microsoft.com/office/officeart/2005/8/layout/cycle2"/>
    <dgm:cxn modelId="{1087A3DE-322F-4E53-9762-87AE1383704E}" type="presParOf" srcId="{707C7794-019F-4413-ADF4-8BBFD8DCE62C}" destId="{89117779-7046-47AB-A3D4-36F670A0BF20}" srcOrd="7" destOrd="0" presId="urn:microsoft.com/office/officeart/2005/8/layout/cycle2"/>
    <dgm:cxn modelId="{701CEDE0-F9DB-4938-BD29-C7A8AEB59B5B}" type="presParOf" srcId="{89117779-7046-47AB-A3D4-36F670A0BF20}" destId="{D9F5F7AD-201F-4CB7-96F9-B97255ADCC63}" srcOrd="0" destOrd="0" presId="urn:microsoft.com/office/officeart/2005/8/layout/cycle2"/>
    <dgm:cxn modelId="{8892E046-2163-4DEC-8937-BB550CEE56EB}" type="presParOf" srcId="{707C7794-019F-4413-ADF4-8BBFD8DCE62C}" destId="{DCF6456C-5C30-40A7-9A43-CEE087DC3CDE}" srcOrd="8" destOrd="0" presId="urn:microsoft.com/office/officeart/2005/8/layout/cycle2"/>
    <dgm:cxn modelId="{F944D8FF-B535-47DF-B449-DDB31EAB1400}" type="presParOf" srcId="{707C7794-019F-4413-ADF4-8BBFD8DCE62C}" destId="{C0EFC6F1-3CB3-438F-8A7B-65C3CE153BA0}" srcOrd="9" destOrd="0" presId="urn:microsoft.com/office/officeart/2005/8/layout/cycle2"/>
    <dgm:cxn modelId="{A78D8CBF-D853-4F47-A2CB-0B731E1F5077}" type="presParOf" srcId="{C0EFC6F1-3CB3-438F-8A7B-65C3CE153BA0}" destId="{932828E4-EBF7-4385-9BA0-E2D803E67B54}" srcOrd="0" destOrd="0" presId="urn:microsoft.com/office/officeart/2005/8/layout/cycle2"/>
    <dgm:cxn modelId="{02A33938-410C-4C36-82F1-6B013AB6DD68}" type="presParOf" srcId="{707C7794-019F-4413-ADF4-8BBFD8DCE62C}" destId="{140011DD-479D-4E77-A1C0-C9A51FED80D3}" srcOrd="10" destOrd="0" presId="urn:microsoft.com/office/officeart/2005/8/layout/cycle2"/>
    <dgm:cxn modelId="{E3F528F6-A0AE-4A22-8BFA-9D5B493E111C}" type="presParOf" srcId="{707C7794-019F-4413-ADF4-8BBFD8DCE62C}" destId="{9CBC6B22-6495-466E-BA5B-5BBAD055B627}" srcOrd="11" destOrd="0" presId="urn:microsoft.com/office/officeart/2005/8/layout/cycle2"/>
    <dgm:cxn modelId="{3FB4A1B1-4DDF-4282-B37E-F62229791D6F}" type="presParOf" srcId="{9CBC6B22-6495-466E-BA5B-5BBAD055B627}" destId="{CC863618-4DDF-40B4-9C61-8EDC97D88687}" srcOrd="0" destOrd="0" presId="urn:microsoft.com/office/officeart/2005/8/layout/cycle2"/>
    <dgm:cxn modelId="{84AB0DE5-A3C5-439E-8E53-53011E45D649}" type="presParOf" srcId="{707C7794-019F-4413-ADF4-8BBFD8DCE62C}" destId="{BDCBE186-8A5D-4D7C-807D-CE89865A0E3B}" srcOrd="12" destOrd="0" presId="urn:microsoft.com/office/officeart/2005/8/layout/cycle2"/>
    <dgm:cxn modelId="{D623EB0E-7063-42DC-935D-0CA28A8E6BAE}" type="presParOf" srcId="{707C7794-019F-4413-ADF4-8BBFD8DCE62C}" destId="{020FE9FC-B196-414A-A2F0-A49224E77C7D}" srcOrd="13" destOrd="0" presId="urn:microsoft.com/office/officeart/2005/8/layout/cycle2"/>
    <dgm:cxn modelId="{B828CAF2-F3A0-451D-A098-5C9B6A21BA3D}" type="presParOf" srcId="{020FE9FC-B196-414A-A2F0-A49224E77C7D}" destId="{B622C220-6AF2-4FCF-94E0-8C5C5AA022C7}" srcOrd="0" destOrd="0" presId="urn:microsoft.com/office/officeart/2005/8/layout/cycle2"/>
    <dgm:cxn modelId="{39124858-19A9-4D36-8AB8-911ABCB9C2FE}" type="presParOf" srcId="{707C7794-019F-4413-ADF4-8BBFD8DCE62C}" destId="{132A0ABB-F1DD-4391-BB5D-08DFFC58A448}" srcOrd="14" destOrd="0" presId="urn:microsoft.com/office/officeart/2005/8/layout/cycle2"/>
    <dgm:cxn modelId="{738873DF-3D73-4F23-93FF-603A0555DF02}" type="presParOf" srcId="{707C7794-019F-4413-ADF4-8BBFD8DCE62C}" destId="{C0C3439A-C878-4C55-A28F-DF1BFB8AEE6D}" srcOrd="15" destOrd="0" presId="urn:microsoft.com/office/officeart/2005/8/layout/cycle2"/>
    <dgm:cxn modelId="{EC9F87AC-6F02-484D-8887-1D08E16021F9}" type="presParOf" srcId="{C0C3439A-C878-4C55-A28F-DF1BFB8AEE6D}" destId="{60254B94-F69D-4294-972B-62D254D5B57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14049-E87A-432B-B119-6EC39C36EE17}" type="doc">
      <dgm:prSet loTypeId="urn:microsoft.com/office/officeart/2005/8/layout/process5" loCatId="process" qsTypeId="urn:microsoft.com/office/officeart/2005/8/quickstyle/simple3" qsCatId="simple" csTypeId="urn:microsoft.com/office/officeart/2005/8/colors/accent1_4" csCatId="accent1" phldr="1"/>
      <dgm:spPr/>
      <dgm:t>
        <a:bodyPr/>
        <a:lstStyle/>
        <a:p>
          <a:endParaRPr lang="en-GB"/>
        </a:p>
      </dgm:t>
    </dgm:pt>
    <dgm:pt modelId="{192B212F-FB7D-4359-9FEC-56D17F06798B}">
      <dgm:prSet phldrT="[Text]" custT="1"/>
      <dgm:spPr/>
      <dgm:t>
        <a:bodyPr/>
        <a:lstStyle/>
        <a:p>
          <a:r>
            <a:rPr lang="en-GB" sz="1600" b="1" dirty="0" smtClean="0"/>
            <a:t>1. Editor receives manuscript</a:t>
          </a:r>
          <a:endParaRPr lang="en-GB" sz="1600" b="1" dirty="0"/>
        </a:p>
      </dgm:t>
    </dgm:pt>
    <dgm:pt modelId="{434756B8-59B0-4A74-B31A-30AFDC5CEF40}" type="parTrans" cxnId="{E2B94C00-E420-406A-8C42-E51B57CB1EAB}">
      <dgm:prSet/>
      <dgm:spPr/>
      <dgm:t>
        <a:bodyPr/>
        <a:lstStyle/>
        <a:p>
          <a:endParaRPr lang="en-GB">
            <a:solidFill>
              <a:sysClr val="windowText" lastClr="000000"/>
            </a:solidFill>
          </a:endParaRPr>
        </a:p>
      </dgm:t>
    </dgm:pt>
    <dgm:pt modelId="{6738E7F3-6405-441C-B97A-8882E946E928}" type="sibTrans" cxnId="{E2B94C00-E420-406A-8C42-E51B57CB1EAB}">
      <dgm:prSet/>
      <dgm:spPr/>
      <dgm:t>
        <a:bodyPr/>
        <a:lstStyle/>
        <a:p>
          <a:endParaRPr lang="en-GB">
            <a:solidFill>
              <a:sysClr val="windowText" lastClr="000000"/>
            </a:solidFill>
          </a:endParaRPr>
        </a:p>
      </dgm:t>
    </dgm:pt>
    <dgm:pt modelId="{B7E9DE09-55BC-430C-957E-9F642BE83367}">
      <dgm:prSet phldrT="[Text]" custT="1"/>
      <dgm:spPr/>
      <dgm:t>
        <a:bodyPr/>
        <a:lstStyle/>
        <a:p>
          <a:r>
            <a:rPr lang="en-GB" sz="1600" b="1" smtClean="0"/>
            <a:t>5. Amend</a:t>
          </a:r>
          <a:endParaRPr lang="en-GB" sz="1600" b="1" dirty="0"/>
        </a:p>
      </dgm:t>
    </dgm:pt>
    <dgm:pt modelId="{4A30AC1E-A2A1-4BF6-9C35-4B3939FD8656}" type="parTrans" cxnId="{D2C9CBF5-D28A-4408-AA10-B1B5D6CDE0A7}">
      <dgm:prSet/>
      <dgm:spPr/>
      <dgm:t>
        <a:bodyPr/>
        <a:lstStyle/>
        <a:p>
          <a:endParaRPr lang="en-GB">
            <a:solidFill>
              <a:sysClr val="windowText" lastClr="000000"/>
            </a:solidFill>
          </a:endParaRPr>
        </a:p>
      </dgm:t>
    </dgm:pt>
    <dgm:pt modelId="{EEBF7D8B-000A-4EE3-A9FA-3834844B6AF4}" type="sibTrans" cxnId="{D2C9CBF5-D28A-4408-AA10-B1B5D6CDE0A7}">
      <dgm:prSet/>
      <dgm:spPr/>
      <dgm:t>
        <a:bodyPr/>
        <a:lstStyle/>
        <a:p>
          <a:endParaRPr lang="en-GB">
            <a:solidFill>
              <a:sysClr val="windowText" lastClr="000000"/>
            </a:solidFill>
          </a:endParaRPr>
        </a:p>
      </dgm:t>
    </dgm:pt>
    <dgm:pt modelId="{082151C5-6AB7-4F3C-9136-D3DCD08A8C27}">
      <dgm:prSet phldrT="[Text]" custT="1"/>
      <dgm:spPr/>
      <dgm:t>
        <a:bodyPr/>
        <a:lstStyle/>
        <a:p>
          <a:r>
            <a:rPr lang="en-GB" sz="1600" b="1" dirty="0" smtClean="0"/>
            <a:t>6. Article accepted for publication</a:t>
          </a:r>
          <a:endParaRPr lang="en-GB" sz="1600" b="1" dirty="0"/>
        </a:p>
      </dgm:t>
    </dgm:pt>
    <dgm:pt modelId="{3A6C28B8-6512-4E6D-80E4-88FCE90A1B44}" type="parTrans" cxnId="{F1C2BA29-E5C3-44AD-869B-1EFC38B2EEC6}">
      <dgm:prSet/>
      <dgm:spPr/>
      <dgm:t>
        <a:bodyPr/>
        <a:lstStyle/>
        <a:p>
          <a:endParaRPr lang="en-GB">
            <a:solidFill>
              <a:sysClr val="windowText" lastClr="000000"/>
            </a:solidFill>
          </a:endParaRPr>
        </a:p>
      </dgm:t>
    </dgm:pt>
    <dgm:pt modelId="{BC81A977-7D04-4AE7-8C2E-3303E534EB97}" type="sibTrans" cxnId="{F1C2BA29-E5C3-44AD-869B-1EFC38B2EEC6}">
      <dgm:prSet/>
      <dgm:spPr/>
      <dgm:t>
        <a:bodyPr/>
        <a:lstStyle/>
        <a:p>
          <a:endParaRPr lang="en-GB">
            <a:solidFill>
              <a:sysClr val="windowText" lastClr="000000"/>
            </a:solidFill>
          </a:endParaRPr>
        </a:p>
      </dgm:t>
    </dgm:pt>
    <dgm:pt modelId="{F1D92435-80D6-4060-89E0-336806BDDA5C}">
      <dgm:prSet phldrT="[Text]" custT="1"/>
      <dgm:spPr/>
      <dgm:t>
        <a:bodyPr/>
        <a:lstStyle/>
        <a:p>
          <a:r>
            <a:rPr lang="en-GB" sz="1600" b="1" dirty="0" smtClean="0"/>
            <a:t>7. Publisher proof stage</a:t>
          </a:r>
          <a:endParaRPr lang="en-GB" sz="1600" b="1" dirty="0"/>
        </a:p>
      </dgm:t>
    </dgm:pt>
    <dgm:pt modelId="{19A7CE69-47BC-46C2-B296-68DB09D5D674}" type="parTrans" cxnId="{A64AD7F8-346F-4B22-8E1C-300466F87F19}">
      <dgm:prSet/>
      <dgm:spPr/>
      <dgm:t>
        <a:bodyPr/>
        <a:lstStyle/>
        <a:p>
          <a:endParaRPr lang="en-GB">
            <a:solidFill>
              <a:sysClr val="windowText" lastClr="000000"/>
            </a:solidFill>
          </a:endParaRPr>
        </a:p>
      </dgm:t>
    </dgm:pt>
    <dgm:pt modelId="{45E265AF-1381-4D47-9F99-B8169B643097}" type="sibTrans" cxnId="{A64AD7F8-346F-4B22-8E1C-300466F87F19}">
      <dgm:prSet/>
      <dgm:spPr/>
      <dgm:t>
        <a:bodyPr/>
        <a:lstStyle/>
        <a:p>
          <a:endParaRPr lang="en-GB">
            <a:solidFill>
              <a:sysClr val="windowText" lastClr="000000"/>
            </a:solidFill>
          </a:endParaRPr>
        </a:p>
      </dgm:t>
    </dgm:pt>
    <dgm:pt modelId="{D1D25F7C-4B97-492D-A301-C6E0C5524A42}">
      <dgm:prSet custT="1"/>
      <dgm:spPr/>
      <dgm:t>
        <a:bodyPr/>
        <a:lstStyle/>
        <a:p>
          <a:r>
            <a:rPr lang="en-GB" sz="1600" b="1" smtClean="0"/>
            <a:t>2. Reviewers</a:t>
          </a:r>
          <a:endParaRPr lang="en-GB" sz="1600" b="1" dirty="0"/>
        </a:p>
      </dgm:t>
    </dgm:pt>
    <dgm:pt modelId="{47C3492D-D3A6-4DB1-A749-D1BEFD332A04}" type="parTrans" cxnId="{A941B090-A7B8-448D-8494-48B28FEFFE5F}">
      <dgm:prSet/>
      <dgm:spPr/>
      <dgm:t>
        <a:bodyPr/>
        <a:lstStyle/>
        <a:p>
          <a:endParaRPr lang="en-GB">
            <a:solidFill>
              <a:sysClr val="windowText" lastClr="000000"/>
            </a:solidFill>
          </a:endParaRPr>
        </a:p>
      </dgm:t>
    </dgm:pt>
    <dgm:pt modelId="{F21D4348-810C-4E15-B8FE-799C9C369156}" type="sibTrans" cxnId="{A941B090-A7B8-448D-8494-48B28FEFFE5F}">
      <dgm:prSet/>
      <dgm:spPr/>
      <dgm:t>
        <a:bodyPr/>
        <a:lstStyle/>
        <a:p>
          <a:endParaRPr lang="en-GB">
            <a:solidFill>
              <a:sysClr val="windowText" lastClr="000000"/>
            </a:solidFill>
          </a:endParaRPr>
        </a:p>
      </dgm:t>
    </dgm:pt>
    <dgm:pt modelId="{E5D313DC-791F-4EAB-B679-CFD99FB694C0}">
      <dgm:prSet custT="1"/>
      <dgm:spPr/>
      <dgm:t>
        <a:bodyPr/>
        <a:lstStyle/>
        <a:p>
          <a:r>
            <a:rPr lang="en-GB" sz="1500" b="1" smtClean="0"/>
            <a:t>3. Accept</a:t>
          </a:r>
          <a:br>
            <a:rPr lang="en-GB" sz="1500" b="1" smtClean="0"/>
          </a:br>
          <a:r>
            <a:rPr lang="en-GB" sz="1500" b="1" smtClean="0"/>
            <a:t>Minor amendments</a:t>
          </a:r>
          <a:br>
            <a:rPr lang="en-GB" sz="1500" b="1" smtClean="0"/>
          </a:br>
          <a:r>
            <a:rPr lang="en-GB" sz="1500" b="1" smtClean="0"/>
            <a:t>Major amendments</a:t>
          </a:r>
          <a:br>
            <a:rPr lang="en-GB" sz="1500" b="1" smtClean="0"/>
          </a:br>
          <a:r>
            <a:rPr lang="en-GB" sz="1500" b="1" smtClean="0"/>
            <a:t>Reject</a:t>
          </a:r>
          <a:endParaRPr lang="en-GB" sz="1500" b="1" dirty="0"/>
        </a:p>
      </dgm:t>
    </dgm:pt>
    <dgm:pt modelId="{888DE28F-9274-4039-B821-BF02BE4A2FC1}" type="parTrans" cxnId="{6EB4740C-4673-49E5-92E5-E9F44B2E0202}">
      <dgm:prSet/>
      <dgm:spPr/>
      <dgm:t>
        <a:bodyPr/>
        <a:lstStyle/>
        <a:p>
          <a:endParaRPr lang="en-GB">
            <a:solidFill>
              <a:sysClr val="windowText" lastClr="000000"/>
            </a:solidFill>
          </a:endParaRPr>
        </a:p>
      </dgm:t>
    </dgm:pt>
    <dgm:pt modelId="{8D31EFD3-6A61-4D89-8966-3B6EEF3F072F}" type="sibTrans" cxnId="{6EB4740C-4673-49E5-92E5-E9F44B2E0202}">
      <dgm:prSet/>
      <dgm:spPr/>
      <dgm:t>
        <a:bodyPr/>
        <a:lstStyle/>
        <a:p>
          <a:endParaRPr lang="en-GB">
            <a:solidFill>
              <a:sysClr val="windowText" lastClr="000000"/>
            </a:solidFill>
          </a:endParaRPr>
        </a:p>
      </dgm:t>
    </dgm:pt>
    <dgm:pt modelId="{F3B78F0A-2B6B-42E3-9D20-CCEF153DCC3C}">
      <dgm:prSet custT="1"/>
      <dgm:spPr/>
      <dgm:t>
        <a:bodyPr/>
        <a:lstStyle/>
        <a:p>
          <a:r>
            <a:rPr lang="en-GB" sz="1600" b="1" smtClean="0"/>
            <a:t>4. Feedback to author</a:t>
          </a:r>
          <a:endParaRPr lang="en-GB" sz="1600" b="1" dirty="0"/>
        </a:p>
      </dgm:t>
    </dgm:pt>
    <dgm:pt modelId="{548760FA-E0FA-418C-8F86-AD61F5A014B9}" type="parTrans" cxnId="{85FF8D50-F320-45C3-89DA-891D56419DF5}">
      <dgm:prSet/>
      <dgm:spPr/>
      <dgm:t>
        <a:bodyPr/>
        <a:lstStyle/>
        <a:p>
          <a:endParaRPr lang="en-GB">
            <a:solidFill>
              <a:sysClr val="windowText" lastClr="000000"/>
            </a:solidFill>
          </a:endParaRPr>
        </a:p>
      </dgm:t>
    </dgm:pt>
    <dgm:pt modelId="{F0A76285-46F3-4625-8190-1CC6A8BF8696}" type="sibTrans" cxnId="{85FF8D50-F320-45C3-89DA-891D56419DF5}">
      <dgm:prSet/>
      <dgm:spPr/>
      <dgm:t>
        <a:bodyPr/>
        <a:lstStyle/>
        <a:p>
          <a:endParaRPr lang="en-GB">
            <a:solidFill>
              <a:sysClr val="windowText" lastClr="000000"/>
            </a:solidFill>
          </a:endParaRPr>
        </a:p>
      </dgm:t>
    </dgm:pt>
    <dgm:pt modelId="{A256C9D1-6C8C-4768-A26B-3642AFED2858}">
      <dgm:prSet phldrT="[Text]" custT="1"/>
      <dgm:spPr/>
      <dgm:t>
        <a:bodyPr/>
        <a:lstStyle/>
        <a:p>
          <a:r>
            <a:rPr lang="en-GB" sz="1600" b="1" dirty="0" smtClean="0"/>
            <a:t>8. Article Published!</a:t>
          </a:r>
          <a:endParaRPr lang="en-GB" sz="1600" b="1" dirty="0"/>
        </a:p>
      </dgm:t>
    </dgm:pt>
    <dgm:pt modelId="{0C966D37-17B7-4215-8AC6-552591CF5950}" type="parTrans" cxnId="{ECA2702F-6C42-4522-B49F-81C5E6206AF5}">
      <dgm:prSet/>
      <dgm:spPr/>
      <dgm:t>
        <a:bodyPr/>
        <a:lstStyle/>
        <a:p>
          <a:endParaRPr lang="en-GB"/>
        </a:p>
      </dgm:t>
    </dgm:pt>
    <dgm:pt modelId="{D0F1B6C9-4D9E-4683-BA03-23C412C612C0}" type="sibTrans" cxnId="{ECA2702F-6C42-4522-B49F-81C5E6206AF5}">
      <dgm:prSet/>
      <dgm:spPr/>
      <dgm:t>
        <a:bodyPr/>
        <a:lstStyle/>
        <a:p>
          <a:endParaRPr lang="en-GB"/>
        </a:p>
      </dgm:t>
    </dgm:pt>
    <dgm:pt modelId="{6A50B0B9-C1EB-4092-BC42-28C5045C80E2}" type="pres">
      <dgm:prSet presAssocID="{CEE14049-E87A-432B-B119-6EC39C36EE17}" presName="diagram" presStyleCnt="0">
        <dgm:presLayoutVars>
          <dgm:dir/>
          <dgm:resizeHandles val="exact"/>
        </dgm:presLayoutVars>
      </dgm:prSet>
      <dgm:spPr/>
      <dgm:t>
        <a:bodyPr/>
        <a:lstStyle/>
        <a:p>
          <a:endParaRPr lang="en-GB"/>
        </a:p>
      </dgm:t>
    </dgm:pt>
    <dgm:pt modelId="{C0DF3E8B-86F4-442D-9FB8-EAB6846C9D59}" type="pres">
      <dgm:prSet presAssocID="{192B212F-FB7D-4359-9FEC-56D17F06798B}" presName="node" presStyleLbl="node1" presStyleIdx="0" presStyleCnt="8" custLinFactNeighborY="24746">
        <dgm:presLayoutVars>
          <dgm:bulletEnabled val="1"/>
        </dgm:presLayoutVars>
      </dgm:prSet>
      <dgm:spPr/>
      <dgm:t>
        <a:bodyPr/>
        <a:lstStyle/>
        <a:p>
          <a:endParaRPr lang="en-GB"/>
        </a:p>
      </dgm:t>
    </dgm:pt>
    <dgm:pt modelId="{9CADCC3A-728A-4A38-9142-1CF1F21626A5}" type="pres">
      <dgm:prSet presAssocID="{6738E7F3-6405-441C-B97A-8882E946E928}" presName="sibTrans" presStyleLbl="sibTrans2D1" presStyleIdx="0" presStyleCnt="7"/>
      <dgm:spPr/>
      <dgm:t>
        <a:bodyPr/>
        <a:lstStyle/>
        <a:p>
          <a:endParaRPr lang="en-GB"/>
        </a:p>
      </dgm:t>
    </dgm:pt>
    <dgm:pt modelId="{A208513C-0E1D-4FE9-A9A6-E285AD22D414}" type="pres">
      <dgm:prSet presAssocID="{6738E7F3-6405-441C-B97A-8882E946E928}" presName="connectorText" presStyleLbl="sibTrans2D1" presStyleIdx="0" presStyleCnt="7"/>
      <dgm:spPr/>
      <dgm:t>
        <a:bodyPr/>
        <a:lstStyle/>
        <a:p>
          <a:endParaRPr lang="en-GB"/>
        </a:p>
      </dgm:t>
    </dgm:pt>
    <dgm:pt modelId="{97E4D3AA-D992-4E87-8983-EFC3AF14E12A}" type="pres">
      <dgm:prSet presAssocID="{D1D25F7C-4B97-492D-A301-C6E0C5524A42}" presName="node" presStyleLbl="node1" presStyleIdx="1" presStyleCnt="8" custLinFactNeighborY="23802">
        <dgm:presLayoutVars>
          <dgm:bulletEnabled val="1"/>
        </dgm:presLayoutVars>
      </dgm:prSet>
      <dgm:spPr/>
      <dgm:t>
        <a:bodyPr/>
        <a:lstStyle/>
        <a:p>
          <a:endParaRPr lang="en-GB"/>
        </a:p>
      </dgm:t>
    </dgm:pt>
    <dgm:pt modelId="{A9E33863-5EB0-4D1C-A167-E2B7989BDEC9}" type="pres">
      <dgm:prSet presAssocID="{F21D4348-810C-4E15-B8FE-799C9C369156}" presName="sibTrans" presStyleLbl="sibTrans2D1" presStyleIdx="1" presStyleCnt="7"/>
      <dgm:spPr/>
      <dgm:t>
        <a:bodyPr/>
        <a:lstStyle/>
        <a:p>
          <a:endParaRPr lang="en-GB"/>
        </a:p>
      </dgm:t>
    </dgm:pt>
    <dgm:pt modelId="{A37EA6DC-B738-48A5-BE78-AC88D08C78C4}" type="pres">
      <dgm:prSet presAssocID="{F21D4348-810C-4E15-B8FE-799C9C369156}" presName="connectorText" presStyleLbl="sibTrans2D1" presStyleIdx="1" presStyleCnt="7"/>
      <dgm:spPr/>
      <dgm:t>
        <a:bodyPr/>
        <a:lstStyle/>
        <a:p>
          <a:endParaRPr lang="en-GB"/>
        </a:p>
      </dgm:t>
    </dgm:pt>
    <dgm:pt modelId="{8D0C2FFC-853F-459F-A979-B4E5E4B1B6A6}" type="pres">
      <dgm:prSet presAssocID="{E5D313DC-791F-4EAB-B679-CFD99FB694C0}" presName="node" presStyleLbl="node1" presStyleIdx="2" presStyleCnt="8" custLinFactNeighborY="23802">
        <dgm:presLayoutVars>
          <dgm:bulletEnabled val="1"/>
        </dgm:presLayoutVars>
      </dgm:prSet>
      <dgm:spPr/>
      <dgm:t>
        <a:bodyPr/>
        <a:lstStyle/>
        <a:p>
          <a:endParaRPr lang="en-GB"/>
        </a:p>
      </dgm:t>
    </dgm:pt>
    <dgm:pt modelId="{10DB22D7-1396-4FE2-B1C6-B4BD4579D00C}" type="pres">
      <dgm:prSet presAssocID="{8D31EFD3-6A61-4D89-8966-3B6EEF3F072F}" presName="sibTrans" presStyleLbl="sibTrans2D1" presStyleIdx="2" presStyleCnt="7"/>
      <dgm:spPr/>
      <dgm:t>
        <a:bodyPr/>
        <a:lstStyle/>
        <a:p>
          <a:endParaRPr lang="en-GB"/>
        </a:p>
      </dgm:t>
    </dgm:pt>
    <dgm:pt modelId="{D93D285F-D6D7-4F41-AAF9-ACA5680CF79E}" type="pres">
      <dgm:prSet presAssocID="{8D31EFD3-6A61-4D89-8966-3B6EEF3F072F}" presName="connectorText" presStyleLbl="sibTrans2D1" presStyleIdx="2" presStyleCnt="7"/>
      <dgm:spPr/>
      <dgm:t>
        <a:bodyPr/>
        <a:lstStyle/>
        <a:p>
          <a:endParaRPr lang="en-GB"/>
        </a:p>
      </dgm:t>
    </dgm:pt>
    <dgm:pt modelId="{A2D6CEA5-B11A-49E4-B372-459D9665F279}" type="pres">
      <dgm:prSet presAssocID="{F3B78F0A-2B6B-42E3-9D20-CCEF153DCC3C}" presName="node" presStyleLbl="node1" presStyleIdx="3" presStyleCnt="8" custLinFactNeighborY="11910">
        <dgm:presLayoutVars>
          <dgm:bulletEnabled val="1"/>
        </dgm:presLayoutVars>
      </dgm:prSet>
      <dgm:spPr/>
      <dgm:t>
        <a:bodyPr/>
        <a:lstStyle/>
        <a:p>
          <a:endParaRPr lang="en-GB"/>
        </a:p>
      </dgm:t>
    </dgm:pt>
    <dgm:pt modelId="{F9CBDFB8-8700-4AD7-A160-4F13D73DB7E0}" type="pres">
      <dgm:prSet presAssocID="{F0A76285-46F3-4625-8190-1CC6A8BF8696}" presName="sibTrans" presStyleLbl="sibTrans2D1" presStyleIdx="3" presStyleCnt="7"/>
      <dgm:spPr/>
      <dgm:t>
        <a:bodyPr/>
        <a:lstStyle/>
        <a:p>
          <a:endParaRPr lang="en-GB"/>
        </a:p>
      </dgm:t>
    </dgm:pt>
    <dgm:pt modelId="{4F09444C-6FD9-466A-8844-3509F56D55D0}" type="pres">
      <dgm:prSet presAssocID="{F0A76285-46F3-4625-8190-1CC6A8BF8696}" presName="connectorText" presStyleLbl="sibTrans2D1" presStyleIdx="3" presStyleCnt="7"/>
      <dgm:spPr/>
      <dgm:t>
        <a:bodyPr/>
        <a:lstStyle/>
        <a:p>
          <a:endParaRPr lang="en-GB"/>
        </a:p>
      </dgm:t>
    </dgm:pt>
    <dgm:pt modelId="{7980305A-8C21-402B-BD66-B8B4CC3732A2}" type="pres">
      <dgm:prSet presAssocID="{B7E9DE09-55BC-430C-957E-9F642BE83367}" presName="node" presStyleLbl="node1" presStyleIdx="4" presStyleCnt="8" custLinFactNeighborY="11910">
        <dgm:presLayoutVars>
          <dgm:bulletEnabled val="1"/>
        </dgm:presLayoutVars>
      </dgm:prSet>
      <dgm:spPr/>
      <dgm:t>
        <a:bodyPr/>
        <a:lstStyle/>
        <a:p>
          <a:endParaRPr lang="en-GB"/>
        </a:p>
      </dgm:t>
    </dgm:pt>
    <dgm:pt modelId="{6ED7CAA2-B91B-4833-963A-87F9AD148683}" type="pres">
      <dgm:prSet presAssocID="{EEBF7D8B-000A-4EE3-A9FA-3834844B6AF4}" presName="sibTrans" presStyleLbl="sibTrans2D1" presStyleIdx="4" presStyleCnt="7" custAng="0"/>
      <dgm:spPr/>
      <dgm:t>
        <a:bodyPr/>
        <a:lstStyle/>
        <a:p>
          <a:endParaRPr lang="en-GB"/>
        </a:p>
      </dgm:t>
    </dgm:pt>
    <dgm:pt modelId="{74CF670E-A6FF-41DB-947F-3BAE7C0AD5EB}" type="pres">
      <dgm:prSet presAssocID="{EEBF7D8B-000A-4EE3-A9FA-3834844B6AF4}" presName="connectorText" presStyleLbl="sibTrans2D1" presStyleIdx="4" presStyleCnt="7"/>
      <dgm:spPr/>
      <dgm:t>
        <a:bodyPr/>
        <a:lstStyle/>
        <a:p>
          <a:endParaRPr lang="en-GB"/>
        </a:p>
      </dgm:t>
    </dgm:pt>
    <dgm:pt modelId="{778F6963-2528-4B7E-96E7-1AB2B042DD9C}" type="pres">
      <dgm:prSet presAssocID="{082151C5-6AB7-4F3C-9136-D3DCD08A8C27}" presName="node" presStyleLbl="node1" presStyleIdx="5" presStyleCnt="8" custLinFactNeighborY="11910">
        <dgm:presLayoutVars>
          <dgm:bulletEnabled val="1"/>
        </dgm:presLayoutVars>
      </dgm:prSet>
      <dgm:spPr/>
      <dgm:t>
        <a:bodyPr/>
        <a:lstStyle/>
        <a:p>
          <a:endParaRPr lang="en-GB"/>
        </a:p>
      </dgm:t>
    </dgm:pt>
    <dgm:pt modelId="{B6BBFE2F-B8D6-4E70-B38E-BCFDE838A796}" type="pres">
      <dgm:prSet presAssocID="{BC81A977-7D04-4AE7-8C2E-3303E534EB97}" presName="sibTrans" presStyleLbl="sibTrans2D1" presStyleIdx="5" presStyleCnt="7"/>
      <dgm:spPr/>
      <dgm:t>
        <a:bodyPr/>
        <a:lstStyle/>
        <a:p>
          <a:endParaRPr lang="en-GB"/>
        </a:p>
      </dgm:t>
    </dgm:pt>
    <dgm:pt modelId="{BFB47043-E2D0-4EB3-8362-A469FF4E960B}" type="pres">
      <dgm:prSet presAssocID="{BC81A977-7D04-4AE7-8C2E-3303E534EB97}" presName="connectorText" presStyleLbl="sibTrans2D1" presStyleIdx="5" presStyleCnt="7"/>
      <dgm:spPr/>
      <dgm:t>
        <a:bodyPr/>
        <a:lstStyle/>
        <a:p>
          <a:endParaRPr lang="en-GB"/>
        </a:p>
      </dgm:t>
    </dgm:pt>
    <dgm:pt modelId="{83BF4965-5E32-4DBF-BAFE-9CCADB65CC16}" type="pres">
      <dgm:prSet presAssocID="{F1D92435-80D6-4060-89E0-336806BDDA5C}" presName="node" presStyleLbl="node1" presStyleIdx="6" presStyleCnt="8">
        <dgm:presLayoutVars>
          <dgm:bulletEnabled val="1"/>
        </dgm:presLayoutVars>
      </dgm:prSet>
      <dgm:spPr/>
      <dgm:t>
        <a:bodyPr/>
        <a:lstStyle/>
        <a:p>
          <a:endParaRPr lang="en-GB"/>
        </a:p>
      </dgm:t>
    </dgm:pt>
    <dgm:pt modelId="{0D6E04A6-F8FF-449C-A8A1-E63683A4C0FF}" type="pres">
      <dgm:prSet presAssocID="{45E265AF-1381-4D47-9F99-B8169B643097}" presName="sibTrans" presStyleLbl="sibTrans2D1" presStyleIdx="6" presStyleCnt="7"/>
      <dgm:spPr/>
      <dgm:t>
        <a:bodyPr/>
        <a:lstStyle/>
        <a:p>
          <a:endParaRPr lang="en-GB"/>
        </a:p>
      </dgm:t>
    </dgm:pt>
    <dgm:pt modelId="{4C684090-BBA0-4C12-8DD7-6F44BF5FC8FC}" type="pres">
      <dgm:prSet presAssocID="{45E265AF-1381-4D47-9F99-B8169B643097}" presName="connectorText" presStyleLbl="sibTrans2D1" presStyleIdx="6" presStyleCnt="7"/>
      <dgm:spPr/>
      <dgm:t>
        <a:bodyPr/>
        <a:lstStyle/>
        <a:p>
          <a:endParaRPr lang="en-GB"/>
        </a:p>
      </dgm:t>
    </dgm:pt>
    <dgm:pt modelId="{05005CF2-A03F-4944-BB6F-4D240B3F5C85}" type="pres">
      <dgm:prSet presAssocID="{A256C9D1-6C8C-4768-A26B-3642AFED2858}" presName="node" presStyleLbl="node1" presStyleIdx="7" presStyleCnt="8">
        <dgm:presLayoutVars>
          <dgm:bulletEnabled val="1"/>
        </dgm:presLayoutVars>
      </dgm:prSet>
      <dgm:spPr/>
      <dgm:t>
        <a:bodyPr/>
        <a:lstStyle/>
        <a:p>
          <a:endParaRPr lang="en-GB"/>
        </a:p>
      </dgm:t>
    </dgm:pt>
  </dgm:ptLst>
  <dgm:cxnLst>
    <dgm:cxn modelId="{5597CB12-17C3-4FDE-977F-BE329916AC54}" type="presOf" srcId="{6738E7F3-6405-441C-B97A-8882E946E928}" destId="{9CADCC3A-728A-4A38-9142-1CF1F21626A5}" srcOrd="0" destOrd="0" presId="urn:microsoft.com/office/officeart/2005/8/layout/process5"/>
    <dgm:cxn modelId="{64416ED2-E7A5-4913-9E1E-09245EA5257A}" type="presOf" srcId="{F3B78F0A-2B6B-42E3-9D20-CCEF153DCC3C}" destId="{A2D6CEA5-B11A-49E4-B372-459D9665F279}" srcOrd="0" destOrd="0" presId="urn:microsoft.com/office/officeart/2005/8/layout/process5"/>
    <dgm:cxn modelId="{ECA2702F-6C42-4522-B49F-81C5E6206AF5}" srcId="{CEE14049-E87A-432B-B119-6EC39C36EE17}" destId="{A256C9D1-6C8C-4768-A26B-3642AFED2858}" srcOrd="7" destOrd="0" parTransId="{0C966D37-17B7-4215-8AC6-552591CF5950}" sibTransId="{D0F1B6C9-4D9E-4683-BA03-23C412C612C0}"/>
    <dgm:cxn modelId="{9BD9C35B-033F-4F73-A789-AD4E7B5C2DE8}" type="presOf" srcId="{BC81A977-7D04-4AE7-8C2E-3303E534EB97}" destId="{BFB47043-E2D0-4EB3-8362-A469FF4E960B}" srcOrd="1" destOrd="0" presId="urn:microsoft.com/office/officeart/2005/8/layout/process5"/>
    <dgm:cxn modelId="{692F20D9-E14A-48D0-A74A-C4F910A4FF0A}" type="presOf" srcId="{45E265AF-1381-4D47-9F99-B8169B643097}" destId="{0D6E04A6-F8FF-449C-A8A1-E63683A4C0FF}" srcOrd="0" destOrd="0" presId="urn:microsoft.com/office/officeart/2005/8/layout/process5"/>
    <dgm:cxn modelId="{6323F94C-31CA-4719-B542-70477F14D177}" type="presOf" srcId="{8D31EFD3-6A61-4D89-8966-3B6EEF3F072F}" destId="{D93D285F-D6D7-4F41-AAF9-ACA5680CF79E}" srcOrd="1" destOrd="0" presId="urn:microsoft.com/office/officeart/2005/8/layout/process5"/>
    <dgm:cxn modelId="{C38C45E9-D33E-4212-A898-1BF7D8D7CD28}" type="presOf" srcId="{F1D92435-80D6-4060-89E0-336806BDDA5C}" destId="{83BF4965-5E32-4DBF-BAFE-9CCADB65CC16}" srcOrd="0" destOrd="0" presId="urn:microsoft.com/office/officeart/2005/8/layout/process5"/>
    <dgm:cxn modelId="{F1C2BA29-E5C3-44AD-869B-1EFC38B2EEC6}" srcId="{CEE14049-E87A-432B-B119-6EC39C36EE17}" destId="{082151C5-6AB7-4F3C-9136-D3DCD08A8C27}" srcOrd="5" destOrd="0" parTransId="{3A6C28B8-6512-4E6D-80E4-88FCE90A1B44}" sibTransId="{BC81A977-7D04-4AE7-8C2E-3303E534EB97}"/>
    <dgm:cxn modelId="{427060B5-02EB-4450-A426-DAA7DFB76A05}" type="presOf" srcId="{CEE14049-E87A-432B-B119-6EC39C36EE17}" destId="{6A50B0B9-C1EB-4092-BC42-28C5045C80E2}" srcOrd="0" destOrd="0" presId="urn:microsoft.com/office/officeart/2005/8/layout/process5"/>
    <dgm:cxn modelId="{26079B51-150F-4575-8556-D0D7DC5E3AEB}" type="presOf" srcId="{6738E7F3-6405-441C-B97A-8882E946E928}" destId="{A208513C-0E1D-4FE9-A9A6-E285AD22D414}" srcOrd="1" destOrd="0" presId="urn:microsoft.com/office/officeart/2005/8/layout/process5"/>
    <dgm:cxn modelId="{5127A4E5-9915-4E5A-BAE3-BF979474E5D2}" type="presOf" srcId="{EEBF7D8B-000A-4EE3-A9FA-3834844B6AF4}" destId="{6ED7CAA2-B91B-4833-963A-87F9AD148683}" srcOrd="0" destOrd="0" presId="urn:microsoft.com/office/officeart/2005/8/layout/process5"/>
    <dgm:cxn modelId="{442D4DA4-6D4A-4446-9330-B564A823990D}" type="presOf" srcId="{F0A76285-46F3-4625-8190-1CC6A8BF8696}" destId="{F9CBDFB8-8700-4AD7-A160-4F13D73DB7E0}" srcOrd="0" destOrd="0" presId="urn:microsoft.com/office/officeart/2005/8/layout/process5"/>
    <dgm:cxn modelId="{A941B090-A7B8-448D-8494-48B28FEFFE5F}" srcId="{CEE14049-E87A-432B-B119-6EC39C36EE17}" destId="{D1D25F7C-4B97-492D-A301-C6E0C5524A42}" srcOrd="1" destOrd="0" parTransId="{47C3492D-D3A6-4DB1-A749-D1BEFD332A04}" sibTransId="{F21D4348-810C-4E15-B8FE-799C9C369156}"/>
    <dgm:cxn modelId="{44391C6B-A9C2-42D3-A6BE-2E88206E479B}" type="presOf" srcId="{B7E9DE09-55BC-430C-957E-9F642BE83367}" destId="{7980305A-8C21-402B-BD66-B8B4CC3732A2}" srcOrd="0" destOrd="0" presId="urn:microsoft.com/office/officeart/2005/8/layout/process5"/>
    <dgm:cxn modelId="{9F278FA3-DB51-4FD0-94E5-0BE4D180D8E3}" type="presOf" srcId="{EEBF7D8B-000A-4EE3-A9FA-3834844B6AF4}" destId="{74CF670E-A6FF-41DB-947F-3BAE7C0AD5EB}" srcOrd="1" destOrd="0" presId="urn:microsoft.com/office/officeart/2005/8/layout/process5"/>
    <dgm:cxn modelId="{D2C9CBF5-D28A-4408-AA10-B1B5D6CDE0A7}" srcId="{CEE14049-E87A-432B-B119-6EC39C36EE17}" destId="{B7E9DE09-55BC-430C-957E-9F642BE83367}" srcOrd="4" destOrd="0" parTransId="{4A30AC1E-A2A1-4BF6-9C35-4B3939FD8656}" sibTransId="{EEBF7D8B-000A-4EE3-A9FA-3834844B6AF4}"/>
    <dgm:cxn modelId="{A64AD7F8-346F-4B22-8E1C-300466F87F19}" srcId="{CEE14049-E87A-432B-B119-6EC39C36EE17}" destId="{F1D92435-80D6-4060-89E0-336806BDDA5C}" srcOrd="6" destOrd="0" parTransId="{19A7CE69-47BC-46C2-B296-68DB09D5D674}" sibTransId="{45E265AF-1381-4D47-9F99-B8169B643097}"/>
    <dgm:cxn modelId="{E2B94C00-E420-406A-8C42-E51B57CB1EAB}" srcId="{CEE14049-E87A-432B-B119-6EC39C36EE17}" destId="{192B212F-FB7D-4359-9FEC-56D17F06798B}" srcOrd="0" destOrd="0" parTransId="{434756B8-59B0-4A74-B31A-30AFDC5CEF40}" sibTransId="{6738E7F3-6405-441C-B97A-8882E946E928}"/>
    <dgm:cxn modelId="{539B2B4F-9C53-4A04-9FE1-8DAA9769EE5E}" type="presOf" srcId="{F21D4348-810C-4E15-B8FE-799C9C369156}" destId="{A37EA6DC-B738-48A5-BE78-AC88D08C78C4}" srcOrd="1" destOrd="0" presId="urn:microsoft.com/office/officeart/2005/8/layout/process5"/>
    <dgm:cxn modelId="{031F862C-1502-48D2-AF70-01F0337C8CF5}" type="presOf" srcId="{E5D313DC-791F-4EAB-B679-CFD99FB694C0}" destId="{8D0C2FFC-853F-459F-A979-B4E5E4B1B6A6}" srcOrd="0" destOrd="0" presId="urn:microsoft.com/office/officeart/2005/8/layout/process5"/>
    <dgm:cxn modelId="{8BFFBFB9-C076-4BB4-AC5F-33F2F1B39907}" type="presOf" srcId="{082151C5-6AB7-4F3C-9136-D3DCD08A8C27}" destId="{778F6963-2528-4B7E-96E7-1AB2B042DD9C}" srcOrd="0" destOrd="0" presId="urn:microsoft.com/office/officeart/2005/8/layout/process5"/>
    <dgm:cxn modelId="{12FBB88B-883B-4D76-9928-E5DF47A6D9CC}" type="presOf" srcId="{192B212F-FB7D-4359-9FEC-56D17F06798B}" destId="{C0DF3E8B-86F4-442D-9FB8-EAB6846C9D59}" srcOrd="0" destOrd="0" presId="urn:microsoft.com/office/officeart/2005/8/layout/process5"/>
    <dgm:cxn modelId="{C04E07EF-2EA4-47C2-B6DC-9BCA21F0D8CB}" type="presOf" srcId="{A256C9D1-6C8C-4768-A26B-3642AFED2858}" destId="{05005CF2-A03F-4944-BB6F-4D240B3F5C85}" srcOrd="0" destOrd="0" presId="urn:microsoft.com/office/officeart/2005/8/layout/process5"/>
    <dgm:cxn modelId="{1F53EA57-3325-4C33-9342-EB80F483A8C7}" type="presOf" srcId="{D1D25F7C-4B97-492D-A301-C6E0C5524A42}" destId="{97E4D3AA-D992-4E87-8983-EFC3AF14E12A}" srcOrd="0" destOrd="0" presId="urn:microsoft.com/office/officeart/2005/8/layout/process5"/>
    <dgm:cxn modelId="{CE962FC3-9A1B-4482-B78E-58E58F3BB7F9}" type="presOf" srcId="{45E265AF-1381-4D47-9F99-B8169B643097}" destId="{4C684090-BBA0-4C12-8DD7-6F44BF5FC8FC}" srcOrd="1" destOrd="0" presId="urn:microsoft.com/office/officeart/2005/8/layout/process5"/>
    <dgm:cxn modelId="{5440457D-2AC5-4234-A451-F57D0EF24E61}" type="presOf" srcId="{BC81A977-7D04-4AE7-8C2E-3303E534EB97}" destId="{B6BBFE2F-B8D6-4E70-B38E-BCFDE838A796}" srcOrd="0" destOrd="0" presId="urn:microsoft.com/office/officeart/2005/8/layout/process5"/>
    <dgm:cxn modelId="{5679D1D0-F7AF-4CF3-9102-E5C66EBC3BDA}" type="presOf" srcId="{F21D4348-810C-4E15-B8FE-799C9C369156}" destId="{A9E33863-5EB0-4D1C-A167-E2B7989BDEC9}" srcOrd="0" destOrd="0" presId="urn:microsoft.com/office/officeart/2005/8/layout/process5"/>
    <dgm:cxn modelId="{6EB4740C-4673-49E5-92E5-E9F44B2E0202}" srcId="{CEE14049-E87A-432B-B119-6EC39C36EE17}" destId="{E5D313DC-791F-4EAB-B679-CFD99FB694C0}" srcOrd="2" destOrd="0" parTransId="{888DE28F-9274-4039-B821-BF02BE4A2FC1}" sibTransId="{8D31EFD3-6A61-4D89-8966-3B6EEF3F072F}"/>
    <dgm:cxn modelId="{02C2F196-507C-4A81-A451-C9BC7D676A47}" type="presOf" srcId="{F0A76285-46F3-4625-8190-1CC6A8BF8696}" destId="{4F09444C-6FD9-466A-8844-3509F56D55D0}" srcOrd="1" destOrd="0" presId="urn:microsoft.com/office/officeart/2005/8/layout/process5"/>
    <dgm:cxn modelId="{A4AF1B0F-22F9-425C-B30C-9BF7535E7884}" type="presOf" srcId="{8D31EFD3-6A61-4D89-8966-3B6EEF3F072F}" destId="{10DB22D7-1396-4FE2-B1C6-B4BD4579D00C}" srcOrd="0" destOrd="0" presId="urn:microsoft.com/office/officeart/2005/8/layout/process5"/>
    <dgm:cxn modelId="{85FF8D50-F320-45C3-89DA-891D56419DF5}" srcId="{CEE14049-E87A-432B-B119-6EC39C36EE17}" destId="{F3B78F0A-2B6B-42E3-9D20-CCEF153DCC3C}" srcOrd="3" destOrd="0" parTransId="{548760FA-E0FA-418C-8F86-AD61F5A014B9}" sibTransId="{F0A76285-46F3-4625-8190-1CC6A8BF8696}"/>
    <dgm:cxn modelId="{A306E4FA-5264-447F-927A-884513284517}" type="presParOf" srcId="{6A50B0B9-C1EB-4092-BC42-28C5045C80E2}" destId="{C0DF3E8B-86F4-442D-9FB8-EAB6846C9D59}" srcOrd="0" destOrd="0" presId="urn:microsoft.com/office/officeart/2005/8/layout/process5"/>
    <dgm:cxn modelId="{BA2171D1-915D-4AF9-B1E8-E8C927601935}" type="presParOf" srcId="{6A50B0B9-C1EB-4092-BC42-28C5045C80E2}" destId="{9CADCC3A-728A-4A38-9142-1CF1F21626A5}" srcOrd="1" destOrd="0" presId="urn:microsoft.com/office/officeart/2005/8/layout/process5"/>
    <dgm:cxn modelId="{E9F261FF-BB13-4924-B24B-993AD8E99652}" type="presParOf" srcId="{9CADCC3A-728A-4A38-9142-1CF1F21626A5}" destId="{A208513C-0E1D-4FE9-A9A6-E285AD22D414}" srcOrd="0" destOrd="0" presId="urn:microsoft.com/office/officeart/2005/8/layout/process5"/>
    <dgm:cxn modelId="{3CF62720-88A4-4A27-986D-1FEF5534D49A}" type="presParOf" srcId="{6A50B0B9-C1EB-4092-BC42-28C5045C80E2}" destId="{97E4D3AA-D992-4E87-8983-EFC3AF14E12A}" srcOrd="2" destOrd="0" presId="urn:microsoft.com/office/officeart/2005/8/layout/process5"/>
    <dgm:cxn modelId="{8A4C447D-B0D3-4120-B6F9-4C15F47B0FA6}" type="presParOf" srcId="{6A50B0B9-C1EB-4092-BC42-28C5045C80E2}" destId="{A9E33863-5EB0-4D1C-A167-E2B7989BDEC9}" srcOrd="3" destOrd="0" presId="urn:microsoft.com/office/officeart/2005/8/layout/process5"/>
    <dgm:cxn modelId="{EBB4CF5E-5F73-4817-BDC0-D5A67805BEFB}" type="presParOf" srcId="{A9E33863-5EB0-4D1C-A167-E2B7989BDEC9}" destId="{A37EA6DC-B738-48A5-BE78-AC88D08C78C4}" srcOrd="0" destOrd="0" presId="urn:microsoft.com/office/officeart/2005/8/layout/process5"/>
    <dgm:cxn modelId="{273559C1-DCBE-49E3-AF87-FDB93F74B330}" type="presParOf" srcId="{6A50B0B9-C1EB-4092-BC42-28C5045C80E2}" destId="{8D0C2FFC-853F-459F-A979-B4E5E4B1B6A6}" srcOrd="4" destOrd="0" presId="urn:microsoft.com/office/officeart/2005/8/layout/process5"/>
    <dgm:cxn modelId="{65C5B9F0-0375-4CFB-9C01-AEA68F82A3DC}" type="presParOf" srcId="{6A50B0B9-C1EB-4092-BC42-28C5045C80E2}" destId="{10DB22D7-1396-4FE2-B1C6-B4BD4579D00C}" srcOrd="5" destOrd="0" presId="urn:microsoft.com/office/officeart/2005/8/layout/process5"/>
    <dgm:cxn modelId="{3ADB6B74-39FE-41E6-85D7-81FDAF148815}" type="presParOf" srcId="{10DB22D7-1396-4FE2-B1C6-B4BD4579D00C}" destId="{D93D285F-D6D7-4F41-AAF9-ACA5680CF79E}" srcOrd="0" destOrd="0" presId="urn:microsoft.com/office/officeart/2005/8/layout/process5"/>
    <dgm:cxn modelId="{BFC7E48C-FEA9-43B8-8745-C68F52524893}" type="presParOf" srcId="{6A50B0B9-C1EB-4092-BC42-28C5045C80E2}" destId="{A2D6CEA5-B11A-49E4-B372-459D9665F279}" srcOrd="6" destOrd="0" presId="urn:microsoft.com/office/officeart/2005/8/layout/process5"/>
    <dgm:cxn modelId="{1AEAFFEA-189F-4342-A205-F86929F4F57B}" type="presParOf" srcId="{6A50B0B9-C1EB-4092-BC42-28C5045C80E2}" destId="{F9CBDFB8-8700-4AD7-A160-4F13D73DB7E0}" srcOrd="7" destOrd="0" presId="urn:microsoft.com/office/officeart/2005/8/layout/process5"/>
    <dgm:cxn modelId="{A4AFE743-3DF9-4A52-8C9C-5F394F4D7F12}" type="presParOf" srcId="{F9CBDFB8-8700-4AD7-A160-4F13D73DB7E0}" destId="{4F09444C-6FD9-466A-8844-3509F56D55D0}" srcOrd="0" destOrd="0" presId="urn:microsoft.com/office/officeart/2005/8/layout/process5"/>
    <dgm:cxn modelId="{8EC06F8E-ED97-400A-8F77-5A2A9640E183}" type="presParOf" srcId="{6A50B0B9-C1EB-4092-BC42-28C5045C80E2}" destId="{7980305A-8C21-402B-BD66-B8B4CC3732A2}" srcOrd="8" destOrd="0" presId="urn:microsoft.com/office/officeart/2005/8/layout/process5"/>
    <dgm:cxn modelId="{F0A21C9E-57AB-4279-A7E2-601C1F5832A1}" type="presParOf" srcId="{6A50B0B9-C1EB-4092-BC42-28C5045C80E2}" destId="{6ED7CAA2-B91B-4833-963A-87F9AD148683}" srcOrd="9" destOrd="0" presId="urn:microsoft.com/office/officeart/2005/8/layout/process5"/>
    <dgm:cxn modelId="{851963BC-9F48-4103-A0E1-FDB84B2BCE49}" type="presParOf" srcId="{6ED7CAA2-B91B-4833-963A-87F9AD148683}" destId="{74CF670E-A6FF-41DB-947F-3BAE7C0AD5EB}" srcOrd="0" destOrd="0" presId="urn:microsoft.com/office/officeart/2005/8/layout/process5"/>
    <dgm:cxn modelId="{4C02DF11-D53D-44C3-B84C-4FD2E2922344}" type="presParOf" srcId="{6A50B0B9-C1EB-4092-BC42-28C5045C80E2}" destId="{778F6963-2528-4B7E-96E7-1AB2B042DD9C}" srcOrd="10" destOrd="0" presId="urn:microsoft.com/office/officeart/2005/8/layout/process5"/>
    <dgm:cxn modelId="{82C48850-E4C6-4289-8B67-7BA403CBB703}" type="presParOf" srcId="{6A50B0B9-C1EB-4092-BC42-28C5045C80E2}" destId="{B6BBFE2F-B8D6-4E70-B38E-BCFDE838A796}" srcOrd="11" destOrd="0" presId="urn:microsoft.com/office/officeart/2005/8/layout/process5"/>
    <dgm:cxn modelId="{2975C272-886D-495E-A386-5706BF49F0C3}" type="presParOf" srcId="{B6BBFE2F-B8D6-4E70-B38E-BCFDE838A796}" destId="{BFB47043-E2D0-4EB3-8362-A469FF4E960B}" srcOrd="0" destOrd="0" presId="urn:microsoft.com/office/officeart/2005/8/layout/process5"/>
    <dgm:cxn modelId="{B9B2F0EE-12A3-4C1F-A978-B3CDC180489C}" type="presParOf" srcId="{6A50B0B9-C1EB-4092-BC42-28C5045C80E2}" destId="{83BF4965-5E32-4DBF-BAFE-9CCADB65CC16}" srcOrd="12" destOrd="0" presId="urn:microsoft.com/office/officeart/2005/8/layout/process5"/>
    <dgm:cxn modelId="{7E1B82D7-5DAD-49E2-A890-63B80E0C27CC}" type="presParOf" srcId="{6A50B0B9-C1EB-4092-BC42-28C5045C80E2}" destId="{0D6E04A6-F8FF-449C-A8A1-E63683A4C0FF}" srcOrd="13" destOrd="0" presId="urn:microsoft.com/office/officeart/2005/8/layout/process5"/>
    <dgm:cxn modelId="{D3419DA6-A350-4FB1-910C-8AF884BABD4F}" type="presParOf" srcId="{0D6E04A6-F8FF-449C-A8A1-E63683A4C0FF}" destId="{4C684090-BBA0-4C12-8DD7-6F44BF5FC8FC}" srcOrd="0" destOrd="0" presId="urn:microsoft.com/office/officeart/2005/8/layout/process5"/>
    <dgm:cxn modelId="{84F7C0A4-2E11-4812-8ECC-64831D46BCD5}" type="presParOf" srcId="{6A50B0B9-C1EB-4092-BC42-28C5045C80E2}" destId="{05005CF2-A03F-4944-BB6F-4D240B3F5C85}"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7C94-E455-41A0-908A-C4C20E7606E4}">
      <dsp:nvSpPr>
        <dsp:cNvPr id="0" name=""/>
        <dsp:cNvSpPr/>
      </dsp:nvSpPr>
      <dsp:spPr>
        <a:xfrm>
          <a:off x="3032922" y="-135425"/>
          <a:ext cx="1284971" cy="1284971"/>
        </a:xfrm>
        <a:prstGeom prst="ellipse">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smtClean="0">
              <a:solidFill>
                <a:schemeClr val="tx1"/>
              </a:solidFill>
            </a:rPr>
            <a:t>1. Idea</a:t>
          </a:r>
          <a:endParaRPr lang="en-GB" sz="1300" b="1" kern="1200" dirty="0">
            <a:solidFill>
              <a:schemeClr val="tx1"/>
            </a:solidFill>
          </a:endParaRPr>
        </a:p>
      </dsp:txBody>
      <dsp:txXfrm>
        <a:off x="3221102" y="52755"/>
        <a:ext cx="908611" cy="908611"/>
      </dsp:txXfrm>
    </dsp:sp>
    <dsp:sp modelId="{C964C4D4-6F71-41CA-B1D6-9B4D39F8E91F}">
      <dsp:nvSpPr>
        <dsp:cNvPr id="0" name=""/>
        <dsp:cNvSpPr/>
      </dsp:nvSpPr>
      <dsp:spPr>
        <a:xfrm rot="1015617">
          <a:off x="4354505" y="574284"/>
          <a:ext cx="171651" cy="331140"/>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b="1" kern="1200">
            <a:solidFill>
              <a:schemeClr val="tx1"/>
            </a:solidFill>
          </a:endParaRPr>
        </a:p>
      </dsp:txBody>
      <dsp:txXfrm>
        <a:off x="4355620" y="633016"/>
        <a:ext cx="120156" cy="198684"/>
      </dsp:txXfrm>
    </dsp:sp>
    <dsp:sp modelId="{4B4391D7-EB8B-45CA-8FDE-67EC3B2AEE14}">
      <dsp:nvSpPr>
        <dsp:cNvPr id="0" name=""/>
        <dsp:cNvSpPr/>
      </dsp:nvSpPr>
      <dsp:spPr>
        <a:xfrm>
          <a:off x="4572023" y="332342"/>
          <a:ext cx="1286805" cy="1286805"/>
        </a:xfrm>
        <a:prstGeom prst="ellipse">
          <a:avLst/>
        </a:prstGeom>
        <a:solidFill>
          <a:schemeClr val="accent1">
            <a:shade val="50000"/>
            <a:hueOff val="195131"/>
            <a:satOff val="-11271"/>
            <a:lumOff val="1238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smtClean="0">
              <a:solidFill>
                <a:schemeClr val="tx1"/>
              </a:solidFill>
            </a:rPr>
            <a:t>2. Choose Journal</a:t>
          </a:r>
          <a:endParaRPr lang="en-GB" sz="1300" b="1" kern="1200" dirty="0">
            <a:solidFill>
              <a:schemeClr val="tx1"/>
            </a:solidFill>
          </a:endParaRPr>
        </a:p>
      </dsp:txBody>
      <dsp:txXfrm>
        <a:off x="4760471" y="520790"/>
        <a:ext cx="909909" cy="909909"/>
      </dsp:txXfrm>
    </dsp:sp>
    <dsp:sp modelId="{1828D428-A75A-4817-A01B-4A10B6DEA5B2}">
      <dsp:nvSpPr>
        <dsp:cNvPr id="0" name=""/>
        <dsp:cNvSpPr/>
      </dsp:nvSpPr>
      <dsp:spPr>
        <a:xfrm rot="4327115">
          <a:off x="5379511" y="1555584"/>
          <a:ext cx="152817" cy="331140"/>
        </a:xfrm>
        <a:prstGeom prst="rightArrow">
          <a:avLst>
            <a:gd name="adj1" fmla="val 60000"/>
            <a:gd name="adj2" fmla="val 50000"/>
          </a:avLst>
        </a:prstGeom>
        <a:solidFill>
          <a:schemeClr val="accent1">
            <a:shade val="90000"/>
            <a:hueOff val="199988"/>
            <a:satOff val="-10631"/>
            <a:lumOff val="1049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b="1" kern="1200">
            <a:solidFill>
              <a:schemeClr val="tx1"/>
            </a:solidFill>
          </a:endParaRPr>
        </a:p>
      </dsp:txBody>
      <dsp:txXfrm>
        <a:off x="5395395" y="1599997"/>
        <a:ext cx="106972" cy="198684"/>
      </dsp:txXfrm>
    </dsp:sp>
    <dsp:sp modelId="{C8D762BD-3C8D-4241-9A27-C50A9C41A400}">
      <dsp:nvSpPr>
        <dsp:cNvPr id="0" name=""/>
        <dsp:cNvSpPr/>
      </dsp:nvSpPr>
      <dsp:spPr>
        <a:xfrm>
          <a:off x="5072100" y="1832539"/>
          <a:ext cx="1239376" cy="1239376"/>
        </a:xfrm>
        <a:prstGeom prst="ellipse">
          <a:avLst/>
        </a:prstGeom>
        <a:solidFill>
          <a:schemeClr val="accent1">
            <a:shade val="50000"/>
            <a:hueOff val="390263"/>
            <a:satOff val="-22543"/>
            <a:lumOff val="2477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smtClean="0">
              <a:solidFill>
                <a:schemeClr val="tx1"/>
              </a:solidFill>
            </a:rPr>
            <a:t>3. Read back issues</a:t>
          </a:r>
          <a:endParaRPr lang="en-GB" sz="1300" b="1" kern="1200" dirty="0">
            <a:solidFill>
              <a:schemeClr val="tx1"/>
            </a:solidFill>
          </a:endParaRPr>
        </a:p>
      </dsp:txBody>
      <dsp:txXfrm>
        <a:off x="5253602" y="2014041"/>
        <a:ext cx="876372" cy="876372"/>
      </dsp:txXfrm>
    </dsp:sp>
    <dsp:sp modelId="{AACE2D86-3F28-4009-9CC5-BED6BB20C44C}">
      <dsp:nvSpPr>
        <dsp:cNvPr id="0" name=""/>
        <dsp:cNvSpPr/>
      </dsp:nvSpPr>
      <dsp:spPr>
        <a:xfrm rot="6968427">
          <a:off x="5286525" y="2963249"/>
          <a:ext cx="146424" cy="331140"/>
        </a:xfrm>
        <a:prstGeom prst="rightArrow">
          <a:avLst>
            <a:gd name="adj1" fmla="val 60000"/>
            <a:gd name="adj2" fmla="val 50000"/>
          </a:avLst>
        </a:prstGeom>
        <a:solidFill>
          <a:schemeClr val="accent1">
            <a:shade val="90000"/>
            <a:hueOff val="399976"/>
            <a:satOff val="-21261"/>
            <a:lumOff val="2099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b="1" kern="1200">
            <a:solidFill>
              <a:schemeClr val="tx1"/>
            </a:solidFill>
          </a:endParaRPr>
        </a:p>
      </dsp:txBody>
      <dsp:txXfrm rot="10800000">
        <a:off x="5318165" y="3009760"/>
        <a:ext cx="102497" cy="198684"/>
      </dsp:txXfrm>
    </dsp:sp>
    <dsp:sp modelId="{4FDFAC28-C2A6-400E-8C8C-2929EDA365D5}">
      <dsp:nvSpPr>
        <dsp:cNvPr id="0" name=""/>
        <dsp:cNvSpPr/>
      </dsp:nvSpPr>
      <dsp:spPr>
        <a:xfrm>
          <a:off x="4357717" y="3189852"/>
          <a:ext cx="1304113" cy="1304113"/>
        </a:xfrm>
        <a:prstGeom prst="ellipse">
          <a:avLst/>
        </a:prstGeom>
        <a:solidFill>
          <a:schemeClr val="accent1">
            <a:shade val="50000"/>
            <a:hueOff val="585394"/>
            <a:satOff val="-33814"/>
            <a:lumOff val="371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4</a:t>
          </a:r>
          <a:r>
            <a:rPr lang="en-GB" sz="1250" b="1" kern="1200" dirty="0" smtClean="0">
              <a:solidFill>
                <a:schemeClr val="tx1"/>
              </a:solidFill>
            </a:rPr>
            <a:t>. Check notes for contributors </a:t>
          </a:r>
          <a:endParaRPr lang="en-GB" sz="1250" b="1" kern="1200" dirty="0">
            <a:solidFill>
              <a:schemeClr val="tx1"/>
            </a:solidFill>
          </a:endParaRPr>
        </a:p>
      </dsp:txBody>
      <dsp:txXfrm>
        <a:off x="4548700" y="3380835"/>
        <a:ext cx="922147" cy="922147"/>
      </dsp:txXfrm>
    </dsp:sp>
    <dsp:sp modelId="{89117779-7046-47AB-A3D4-36F670A0BF20}">
      <dsp:nvSpPr>
        <dsp:cNvPr id="0" name=""/>
        <dsp:cNvSpPr/>
      </dsp:nvSpPr>
      <dsp:spPr>
        <a:xfrm rot="9750670">
          <a:off x="4149982" y="3919947"/>
          <a:ext cx="173278" cy="331140"/>
        </a:xfrm>
        <a:prstGeom prst="rightArrow">
          <a:avLst>
            <a:gd name="adj1" fmla="val 60000"/>
            <a:gd name="adj2" fmla="val 50000"/>
          </a:avLst>
        </a:prstGeom>
        <a:solidFill>
          <a:schemeClr val="accent1">
            <a:shade val="90000"/>
            <a:hueOff val="599963"/>
            <a:satOff val="-31892"/>
            <a:lumOff val="3148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b="1" kern="1200">
            <a:solidFill>
              <a:schemeClr val="tx1"/>
            </a:solidFill>
          </a:endParaRPr>
        </a:p>
      </dsp:txBody>
      <dsp:txXfrm rot="10800000">
        <a:off x="4200764" y="3978364"/>
        <a:ext cx="121295" cy="198684"/>
      </dsp:txXfrm>
    </dsp:sp>
    <dsp:sp modelId="{DCF6456C-5C30-40A7-9A43-CEE087DC3CDE}">
      <dsp:nvSpPr>
        <dsp:cNvPr id="0" name=""/>
        <dsp:cNvSpPr/>
      </dsp:nvSpPr>
      <dsp:spPr>
        <a:xfrm>
          <a:off x="2790565" y="3675902"/>
          <a:ext cx="1315877" cy="1315877"/>
        </a:xfrm>
        <a:prstGeom prst="ellipse">
          <a:avLst/>
        </a:prstGeom>
        <a:solidFill>
          <a:schemeClr val="accent1">
            <a:shade val="50000"/>
            <a:hueOff val="780526"/>
            <a:satOff val="-45086"/>
            <a:lumOff val="4953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5. Write first draft</a:t>
          </a:r>
          <a:endParaRPr lang="en-GB" sz="1300" b="1" kern="1200" dirty="0">
            <a:solidFill>
              <a:schemeClr val="tx1"/>
            </a:solidFill>
          </a:endParaRPr>
        </a:p>
      </dsp:txBody>
      <dsp:txXfrm>
        <a:off x="2983271" y="3868608"/>
        <a:ext cx="930465" cy="930465"/>
      </dsp:txXfrm>
    </dsp:sp>
    <dsp:sp modelId="{C0EFC6F1-3CB3-438F-8A7B-65C3CE153BA0}">
      <dsp:nvSpPr>
        <dsp:cNvPr id="0" name=""/>
        <dsp:cNvSpPr/>
      </dsp:nvSpPr>
      <dsp:spPr>
        <a:xfrm rot="11825592">
          <a:off x="2579905" y="3927980"/>
          <a:ext cx="174384" cy="331140"/>
        </a:xfrm>
        <a:prstGeom prst="rightArrow">
          <a:avLst>
            <a:gd name="adj1" fmla="val 60000"/>
            <a:gd name="adj2" fmla="val 50000"/>
          </a:avLst>
        </a:prstGeom>
        <a:solidFill>
          <a:schemeClr val="accent1">
            <a:shade val="90000"/>
            <a:hueOff val="799951"/>
            <a:satOff val="-42523"/>
            <a:lumOff val="4198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b="1" kern="1200">
            <a:solidFill>
              <a:schemeClr val="tx1"/>
            </a:solidFill>
          </a:endParaRPr>
        </a:p>
      </dsp:txBody>
      <dsp:txXfrm rot="10800000">
        <a:off x="2631065" y="4001896"/>
        <a:ext cx="122069" cy="198684"/>
      </dsp:txXfrm>
    </dsp:sp>
    <dsp:sp modelId="{140011DD-479D-4E77-A1C0-C9A51FED80D3}">
      <dsp:nvSpPr>
        <dsp:cNvPr id="0" name=""/>
        <dsp:cNvSpPr/>
      </dsp:nvSpPr>
      <dsp:spPr>
        <a:xfrm>
          <a:off x="1214442" y="3189860"/>
          <a:ext cx="1319841" cy="1319831"/>
        </a:xfrm>
        <a:prstGeom prst="ellipse">
          <a:avLst/>
        </a:prstGeom>
        <a:solidFill>
          <a:schemeClr val="accent1">
            <a:shade val="50000"/>
            <a:hueOff val="585394"/>
            <a:satOff val="-33814"/>
            <a:lumOff val="371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6. Use critical friend</a:t>
          </a:r>
          <a:endParaRPr lang="en-GB" sz="1300" b="1" kern="1200" dirty="0">
            <a:solidFill>
              <a:schemeClr val="tx1"/>
            </a:solidFill>
          </a:endParaRPr>
        </a:p>
      </dsp:txBody>
      <dsp:txXfrm>
        <a:off x="1407728" y="3383145"/>
        <a:ext cx="933269" cy="933261"/>
      </dsp:txXfrm>
    </dsp:sp>
    <dsp:sp modelId="{9CBC6B22-6495-466E-BA5B-5BBAD055B627}">
      <dsp:nvSpPr>
        <dsp:cNvPr id="0" name=""/>
        <dsp:cNvSpPr/>
      </dsp:nvSpPr>
      <dsp:spPr>
        <a:xfrm rot="14947174">
          <a:off x="1512859" y="2936922"/>
          <a:ext cx="152873" cy="331140"/>
        </a:xfrm>
        <a:prstGeom prst="rightArrow">
          <a:avLst>
            <a:gd name="adj1" fmla="val 60000"/>
            <a:gd name="adj2" fmla="val 50000"/>
          </a:avLst>
        </a:prstGeom>
        <a:solidFill>
          <a:schemeClr val="accent1">
            <a:shade val="90000"/>
            <a:hueOff val="599963"/>
            <a:satOff val="-31892"/>
            <a:lumOff val="3148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b="1" kern="1200">
            <a:solidFill>
              <a:schemeClr val="tx1"/>
            </a:solidFill>
          </a:endParaRPr>
        </a:p>
      </dsp:txBody>
      <dsp:txXfrm rot="10800000">
        <a:off x="1543963" y="3024575"/>
        <a:ext cx="107011" cy="198684"/>
      </dsp:txXfrm>
    </dsp:sp>
    <dsp:sp modelId="{BDCBE186-8A5D-4D7C-807D-CE89865A0E3B}">
      <dsp:nvSpPr>
        <dsp:cNvPr id="0" name=""/>
        <dsp:cNvSpPr/>
      </dsp:nvSpPr>
      <dsp:spPr>
        <a:xfrm>
          <a:off x="642945" y="1689657"/>
          <a:ext cx="1317300" cy="1317300"/>
        </a:xfrm>
        <a:prstGeom prst="ellipse">
          <a:avLst/>
        </a:prstGeom>
        <a:solidFill>
          <a:schemeClr val="accent1">
            <a:shade val="50000"/>
            <a:hueOff val="390263"/>
            <a:satOff val="-22543"/>
            <a:lumOff val="2477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7. Refine further drafts</a:t>
          </a:r>
          <a:endParaRPr lang="en-GB" sz="1300" b="1" kern="1200" dirty="0">
            <a:solidFill>
              <a:schemeClr val="tx1"/>
            </a:solidFill>
          </a:endParaRPr>
        </a:p>
      </dsp:txBody>
      <dsp:txXfrm>
        <a:off x="835859" y="1882571"/>
        <a:ext cx="931472" cy="931472"/>
      </dsp:txXfrm>
    </dsp:sp>
    <dsp:sp modelId="{020FE9FC-B196-414A-A2F0-A49224E77C7D}">
      <dsp:nvSpPr>
        <dsp:cNvPr id="0" name=""/>
        <dsp:cNvSpPr/>
      </dsp:nvSpPr>
      <dsp:spPr>
        <a:xfrm rot="17329875">
          <a:off x="1487080" y="1444571"/>
          <a:ext cx="132512" cy="331140"/>
        </a:xfrm>
        <a:prstGeom prst="rightArrow">
          <a:avLst>
            <a:gd name="adj1" fmla="val 60000"/>
            <a:gd name="adj2" fmla="val 50000"/>
          </a:avLst>
        </a:prstGeom>
        <a:solidFill>
          <a:schemeClr val="accent1">
            <a:shade val="90000"/>
            <a:hueOff val="399976"/>
            <a:satOff val="-21261"/>
            <a:lumOff val="2099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b="1" kern="1200">
            <a:solidFill>
              <a:schemeClr val="tx1"/>
            </a:solidFill>
          </a:endParaRPr>
        </a:p>
      </dsp:txBody>
      <dsp:txXfrm>
        <a:off x="1500541" y="1529612"/>
        <a:ext cx="92758" cy="198684"/>
      </dsp:txXfrm>
    </dsp:sp>
    <dsp:sp modelId="{132A0ABB-F1DD-4391-BB5D-08DFFC58A448}">
      <dsp:nvSpPr>
        <dsp:cNvPr id="0" name=""/>
        <dsp:cNvSpPr/>
      </dsp:nvSpPr>
      <dsp:spPr>
        <a:xfrm>
          <a:off x="1143014" y="189467"/>
          <a:ext cx="1334529" cy="1334519"/>
        </a:xfrm>
        <a:prstGeom prst="ellipse">
          <a:avLst/>
        </a:prstGeom>
        <a:solidFill>
          <a:schemeClr val="accent1">
            <a:shade val="50000"/>
            <a:hueOff val="195131"/>
            <a:satOff val="-11271"/>
            <a:lumOff val="1238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smtClean="0">
              <a:solidFill>
                <a:schemeClr val="tx1"/>
              </a:solidFill>
            </a:rPr>
            <a:t>8. Proof-read and submit</a:t>
          </a:r>
          <a:endParaRPr lang="en-GB" sz="1300" b="1" kern="1200" dirty="0">
            <a:solidFill>
              <a:schemeClr val="tx1"/>
            </a:solidFill>
          </a:endParaRPr>
        </a:p>
      </dsp:txBody>
      <dsp:txXfrm>
        <a:off x="1338451" y="384903"/>
        <a:ext cx="943655" cy="943647"/>
      </dsp:txXfrm>
    </dsp:sp>
    <dsp:sp modelId="{C0C3439A-C878-4C55-A28F-DF1BFB8AEE6D}">
      <dsp:nvSpPr>
        <dsp:cNvPr id="0" name=""/>
        <dsp:cNvSpPr/>
      </dsp:nvSpPr>
      <dsp:spPr>
        <a:xfrm rot="637101" flipV="1">
          <a:off x="1841382" y="4804958"/>
          <a:ext cx="29459" cy="55946"/>
        </a:xfrm>
        <a:prstGeom prst="rightArrow">
          <a:avLst>
            <a:gd name="adj1" fmla="val 60000"/>
            <a:gd name="adj2" fmla="val 50000"/>
          </a:avLst>
        </a:prstGeom>
        <a:solidFill>
          <a:schemeClr val="accent1">
            <a:shade val="90000"/>
            <a:hueOff val="199988"/>
            <a:satOff val="-10631"/>
            <a:lumOff val="1049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b="1" kern="1200">
            <a:solidFill>
              <a:schemeClr val="bg1"/>
            </a:solidFill>
          </a:endParaRPr>
        </a:p>
      </dsp:txBody>
      <dsp:txXfrm rot="10800000">
        <a:off x="1841458" y="4815333"/>
        <a:ext cx="20621" cy="33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F3E8B-86F4-442D-9FB8-EAB6846C9D59}">
      <dsp:nvSpPr>
        <dsp:cNvPr id="0" name=""/>
        <dsp:cNvSpPr/>
      </dsp:nvSpPr>
      <dsp:spPr>
        <a:xfrm>
          <a:off x="49727" y="299636"/>
          <a:ext cx="2004170" cy="1202502"/>
        </a:xfrm>
        <a:prstGeom prst="roundRect">
          <a:avLst>
            <a:gd name="adj" fmla="val 10000"/>
          </a:avLst>
        </a:prstGeom>
        <a:gradFill rotWithShape="0">
          <a:gsLst>
            <a:gs pos="0">
              <a:schemeClr val="accent1">
                <a:shade val="50000"/>
                <a:hueOff val="0"/>
                <a:satOff val="0"/>
                <a:lumOff val="0"/>
                <a:alphaOff val="0"/>
                <a:tint val="70000"/>
                <a:satMod val="130000"/>
              </a:schemeClr>
            </a:gs>
            <a:gs pos="43000">
              <a:schemeClr val="accent1">
                <a:shade val="50000"/>
                <a:hueOff val="0"/>
                <a:satOff val="0"/>
                <a:lumOff val="0"/>
                <a:alphaOff val="0"/>
                <a:tint val="44000"/>
                <a:satMod val="165000"/>
              </a:schemeClr>
            </a:gs>
            <a:gs pos="93000">
              <a:schemeClr val="accent1">
                <a:shade val="50000"/>
                <a:hueOff val="0"/>
                <a:satOff val="0"/>
                <a:lumOff val="0"/>
                <a:alphaOff val="0"/>
                <a:tint val="15000"/>
                <a:satMod val="165000"/>
              </a:schemeClr>
            </a:gs>
            <a:gs pos="100000">
              <a:schemeClr val="accent1">
                <a:shade val="5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shade val="5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1. Editor receives manuscript</a:t>
          </a:r>
          <a:endParaRPr lang="en-GB" sz="1600" b="1" kern="1200" dirty="0"/>
        </a:p>
      </dsp:txBody>
      <dsp:txXfrm>
        <a:off x="84947" y="334856"/>
        <a:ext cx="1933730" cy="1132062"/>
      </dsp:txXfrm>
    </dsp:sp>
    <dsp:sp modelId="{9CADCC3A-728A-4A38-9142-1CF1F21626A5}">
      <dsp:nvSpPr>
        <dsp:cNvPr id="0" name=""/>
        <dsp:cNvSpPr/>
      </dsp:nvSpPr>
      <dsp:spPr>
        <a:xfrm rot="21586092">
          <a:off x="2230263" y="646743"/>
          <a:ext cx="424887" cy="497034"/>
        </a:xfrm>
        <a:prstGeom prst="rightArrow">
          <a:avLst>
            <a:gd name="adj1" fmla="val 60000"/>
            <a:gd name="adj2" fmla="val 50000"/>
          </a:avLst>
        </a:prstGeom>
        <a:gradFill rotWithShape="0">
          <a:gsLst>
            <a:gs pos="0">
              <a:schemeClr val="accent1">
                <a:shade val="90000"/>
                <a:hueOff val="0"/>
                <a:satOff val="0"/>
                <a:lumOff val="0"/>
                <a:alphaOff val="0"/>
                <a:tint val="70000"/>
                <a:satMod val="130000"/>
              </a:schemeClr>
            </a:gs>
            <a:gs pos="43000">
              <a:schemeClr val="accent1">
                <a:shade val="90000"/>
                <a:hueOff val="0"/>
                <a:satOff val="0"/>
                <a:lumOff val="0"/>
                <a:alphaOff val="0"/>
                <a:tint val="44000"/>
                <a:satMod val="165000"/>
              </a:schemeClr>
            </a:gs>
            <a:gs pos="93000">
              <a:schemeClr val="accent1">
                <a:shade val="90000"/>
                <a:hueOff val="0"/>
                <a:satOff val="0"/>
                <a:lumOff val="0"/>
                <a:alphaOff val="0"/>
                <a:tint val="15000"/>
                <a:satMod val="165000"/>
              </a:schemeClr>
            </a:gs>
            <a:gs pos="100000">
              <a:schemeClr val="accent1">
                <a:shade val="9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shade val="90000"/>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solidFill>
              <a:sysClr val="windowText" lastClr="000000"/>
            </a:solidFill>
          </a:endParaRPr>
        </a:p>
      </dsp:txBody>
      <dsp:txXfrm>
        <a:off x="2230264" y="746408"/>
        <a:ext cx="297421" cy="298220"/>
      </dsp:txXfrm>
    </dsp:sp>
    <dsp:sp modelId="{97E4D3AA-D992-4E87-8983-EFC3AF14E12A}">
      <dsp:nvSpPr>
        <dsp:cNvPr id="0" name=""/>
        <dsp:cNvSpPr/>
      </dsp:nvSpPr>
      <dsp:spPr>
        <a:xfrm>
          <a:off x="2855566" y="288284"/>
          <a:ext cx="2004170" cy="1202502"/>
        </a:xfrm>
        <a:prstGeom prst="roundRect">
          <a:avLst>
            <a:gd name="adj" fmla="val 10000"/>
          </a:avLst>
        </a:prstGeom>
        <a:gradFill rotWithShape="0">
          <a:gsLst>
            <a:gs pos="0">
              <a:schemeClr val="accent1">
                <a:shade val="50000"/>
                <a:hueOff val="195131"/>
                <a:satOff val="-11271"/>
                <a:lumOff val="12385"/>
                <a:alphaOff val="0"/>
                <a:tint val="70000"/>
                <a:satMod val="130000"/>
              </a:schemeClr>
            </a:gs>
            <a:gs pos="43000">
              <a:schemeClr val="accent1">
                <a:shade val="50000"/>
                <a:hueOff val="195131"/>
                <a:satOff val="-11271"/>
                <a:lumOff val="12385"/>
                <a:alphaOff val="0"/>
                <a:tint val="44000"/>
                <a:satMod val="165000"/>
              </a:schemeClr>
            </a:gs>
            <a:gs pos="93000">
              <a:schemeClr val="accent1">
                <a:shade val="50000"/>
                <a:hueOff val="195131"/>
                <a:satOff val="-11271"/>
                <a:lumOff val="12385"/>
                <a:alphaOff val="0"/>
                <a:tint val="15000"/>
                <a:satMod val="165000"/>
              </a:schemeClr>
            </a:gs>
            <a:gs pos="100000">
              <a:schemeClr val="accent1">
                <a:shade val="50000"/>
                <a:hueOff val="195131"/>
                <a:satOff val="-11271"/>
                <a:lumOff val="12385"/>
                <a:alphaOff val="0"/>
                <a:tint val="5000"/>
                <a:satMod val="250000"/>
              </a:schemeClr>
            </a:gs>
          </a:gsLst>
          <a:path path="circle">
            <a:fillToRect l="50000" t="130000" r="50000" b="-30000"/>
          </a:path>
        </a:gradFill>
        <a:ln>
          <a:noFill/>
        </a:ln>
        <a:effectLst>
          <a:outerShdw blurRad="57150" dist="38100" dir="5400000" algn="ctr" rotWithShape="0">
            <a:schemeClr val="accent1">
              <a:shade val="50000"/>
              <a:hueOff val="195131"/>
              <a:satOff val="-11271"/>
              <a:lumOff val="12385"/>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smtClean="0"/>
            <a:t>2. Reviewers</a:t>
          </a:r>
          <a:endParaRPr lang="en-GB" sz="1600" b="1" kern="1200" dirty="0"/>
        </a:p>
      </dsp:txBody>
      <dsp:txXfrm>
        <a:off x="2890786" y="323504"/>
        <a:ext cx="1933730" cy="1132062"/>
      </dsp:txXfrm>
    </dsp:sp>
    <dsp:sp modelId="{A9E33863-5EB0-4D1C-A167-E2B7989BDEC9}">
      <dsp:nvSpPr>
        <dsp:cNvPr id="0" name=""/>
        <dsp:cNvSpPr/>
      </dsp:nvSpPr>
      <dsp:spPr>
        <a:xfrm>
          <a:off x="5036104" y="641018"/>
          <a:ext cx="424884" cy="497034"/>
        </a:xfrm>
        <a:prstGeom prst="rightArrow">
          <a:avLst>
            <a:gd name="adj1" fmla="val 60000"/>
            <a:gd name="adj2" fmla="val 50000"/>
          </a:avLst>
        </a:prstGeom>
        <a:gradFill rotWithShape="0">
          <a:gsLst>
            <a:gs pos="0">
              <a:schemeClr val="accent1">
                <a:shade val="90000"/>
                <a:hueOff val="228557"/>
                <a:satOff val="-12149"/>
                <a:lumOff val="11995"/>
                <a:alphaOff val="0"/>
                <a:tint val="70000"/>
                <a:satMod val="130000"/>
              </a:schemeClr>
            </a:gs>
            <a:gs pos="43000">
              <a:schemeClr val="accent1">
                <a:shade val="90000"/>
                <a:hueOff val="228557"/>
                <a:satOff val="-12149"/>
                <a:lumOff val="11995"/>
                <a:alphaOff val="0"/>
                <a:tint val="44000"/>
                <a:satMod val="165000"/>
              </a:schemeClr>
            </a:gs>
            <a:gs pos="93000">
              <a:schemeClr val="accent1">
                <a:shade val="90000"/>
                <a:hueOff val="228557"/>
                <a:satOff val="-12149"/>
                <a:lumOff val="11995"/>
                <a:alphaOff val="0"/>
                <a:tint val="15000"/>
                <a:satMod val="165000"/>
              </a:schemeClr>
            </a:gs>
            <a:gs pos="100000">
              <a:schemeClr val="accent1">
                <a:shade val="90000"/>
                <a:hueOff val="228557"/>
                <a:satOff val="-12149"/>
                <a:lumOff val="11995"/>
                <a:alphaOff val="0"/>
                <a:tint val="5000"/>
                <a:satMod val="250000"/>
              </a:schemeClr>
            </a:gs>
          </a:gsLst>
          <a:path path="circle">
            <a:fillToRect l="50000" t="130000" r="50000" b="-30000"/>
          </a:path>
        </a:gradFill>
        <a:ln>
          <a:noFill/>
        </a:ln>
        <a:effectLst>
          <a:outerShdw blurRad="57150" dist="38100" dir="5400000" algn="ctr" rotWithShape="0">
            <a:schemeClr val="accent1">
              <a:shade val="90000"/>
              <a:hueOff val="228557"/>
              <a:satOff val="-12149"/>
              <a:lumOff val="11995"/>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solidFill>
              <a:sysClr val="windowText" lastClr="000000"/>
            </a:solidFill>
          </a:endParaRPr>
        </a:p>
      </dsp:txBody>
      <dsp:txXfrm>
        <a:off x="5036104" y="740425"/>
        <a:ext cx="297419" cy="298220"/>
      </dsp:txXfrm>
    </dsp:sp>
    <dsp:sp modelId="{8D0C2FFC-853F-459F-A979-B4E5E4B1B6A6}">
      <dsp:nvSpPr>
        <dsp:cNvPr id="0" name=""/>
        <dsp:cNvSpPr/>
      </dsp:nvSpPr>
      <dsp:spPr>
        <a:xfrm>
          <a:off x="5661405" y="288284"/>
          <a:ext cx="2004170" cy="1202502"/>
        </a:xfrm>
        <a:prstGeom prst="roundRect">
          <a:avLst>
            <a:gd name="adj" fmla="val 10000"/>
          </a:avLst>
        </a:prstGeom>
        <a:gradFill rotWithShape="0">
          <a:gsLst>
            <a:gs pos="0">
              <a:schemeClr val="accent1">
                <a:shade val="50000"/>
                <a:hueOff val="390263"/>
                <a:satOff val="-22543"/>
                <a:lumOff val="24770"/>
                <a:alphaOff val="0"/>
                <a:tint val="70000"/>
                <a:satMod val="130000"/>
              </a:schemeClr>
            </a:gs>
            <a:gs pos="43000">
              <a:schemeClr val="accent1">
                <a:shade val="50000"/>
                <a:hueOff val="390263"/>
                <a:satOff val="-22543"/>
                <a:lumOff val="24770"/>
                <a:alphaOff val="0"/>
                <a:tint val="44000"/>
                <a:satMod val="165000"/>
              </a:schemeClr>
            </a:gs>
            <a:gs pos="93000">
              <a:schemeClr val="accent1">
                <a:shade val="50000"/>
                <a:hueOff val="390263"/>
                <a:satOff val="-22543"/>
                <a:lumOff val="24770"/>
                <a:alphaOff val="0"/>
                <a:tint val="15000"/>
                <a:satMod val="165000"/>
              </a:schemeClr>
            </a:gs>
            <a:gs pos="100000">
              <a:schemeClr val="accent1">
                <a:shade val="50000"/>
                <a:hueOff val="390263"/>
                <a:satOff val="-22543"/>
                <a:lumOff val="24770"/>
                <a:alphaOff val="0"/>
                <a:tint val="5000"/>
                <a:satMod val="250000"/>
              </a:schemeClr>
            </a:gs>
          </a:gsLst>
          <a:path path="circle">
            <a:fillToRect l="50000" t="130000" r="50000" b="-30000"/>
          </a:path>
        </a:gradFill>
        <a:ln>
          <a:noFill/>
        </a:ln>
        <a:effectLst>
          <a:outerShdw blurRad="57150" dist="38100" dir="5400000" algn="ctr" rotWithShape="0">
            <a:schemeClr val="accent1">
              <a:shade val="50000"/>
              <a:hueOff val="390263"/>
              <a:satOff val="-22543"/>
              <a:lumOff val="2477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smtClean="0"/>
            <a:t>3. Accept</a:t>
          </a:r>
          <a:br>
            <a:rPr lang="en-GB" sz="1500" b="1" kern="1200" smtClean="0"/>
          </a:br>
          <a:r>
            <a:rPr lang="en-GB" sz="1500" b="1" kern="1200" smtClean="0"/>
            <a:t>Minor amendments</a:t>
          </a:r>
          <a:br>
            <a:rPr lang="en-GB" sz="1500" b="1" kern="1200" smtClean="0"/>
          </a:br>
          <a:r>
            <a:rPr lang="en-GB" sz="1500" b="1" kern="1200" smtClean="0"/>
            <a:t>Major amendments</a:t>
          </a:r>
          <a:br>
            <a:rPr lang="en-GB" sz="1500" b="1" kern="1200" smtClean="0"/>
          </a:br>
          <a:r>
            <a:rPr lang="en-GB" sz="1500" b="1" kern="1200" smtClean="0"/>
            <a:t>Reject</a:t>
          </a:r>
          <a:endParaRPr lang="en-GB" sz="1500" b="1" kern="1200" dirty="0"/>
        </a:p>
      </dsp:txBody>
      <dsp:txXfrm>
        <a:off x="5696625" y="323504"/>
        <a:ext cx="1933730" cy="1132062"/>
      </dsp:txXfrm>
    </dsp:sp>
    <dsp:sp modelId="{10DB22D7-1396-4FE2-B1C6-B4BD4579D00C}">
      <dsp:nvSpPr>
        <dsp:cNvPr id="0" name=""/>
        <dsp:cNvSpPr/>
      </dsp:nvSpPr>
      <dsp:spPr>
        <a:xfrm rot="5400000">
          <a:off x="6488944" y="1561723"/>
          <a:ext cx="349093" cy="497034"/>
        </a:xfrm>
        <a:prstGeom prst="rightArrow">
          <a:avLst>
            <a:gd name="adj1" fmla="val 60000"/>
            <a:gd name="adj2" fmla="val 50000"/>
          </a:avLst>
        </a:prstGeom>
        <a:gradFill rotWithShape="0">
          <a:gsLst>
            <a:gs pos="0">
              <a:schemeClr val="accent1">
                <a:shade val="90000"/>
                <a:hueOff val="457115"/>
                <a:satOff val="-24299"/>
                <a:lumOff val="23991"/>
                <a:alphaOff val="0"/>
                <a:tint val="70000"/>
                <a:satMod val="130000"/>
              </a:schemeClr>
            </a:gs>
            <a:gs pos="43000">
              <a:schemeClr val="accent1">
                <a:shade val="90000"/>
                <a:hueOff val="457115"/>
                <a:satOff val="-24299"/>
                <a:lumOff val="23991"/>
                <a:alphaOff val="0"/>
                <a:tint val="44000"/>
                <a:satMod val="165000"/>
              </a:schemeClr>
            </a:gs>
            <a:gs pos="93000">
              <a:schemeClr val="accent1">
                <a:shade val="90000"/>
                <a:hueOff val="457115"/>
                <a:satOff val="-24299"/>
                <a:lumOff val="23991"/>
                <a:alphaOff val="0"/>
                <a:tint val="15000"/>
                <a:satMod val="165000"/>
              </a:schemeClr>
            </a:gs>
            <a:gs pos="100000">
              <a:schemeClr val="accent1">
                <a:shade val="90000"/>
                <a:hueOff val="457115"/>
                <a:satOff val="-24299"/>
                <a:lumOff val="23991"/>
                <a:alphaOff val="0"/>
                <a:tint val="5000"/>
                <a:satMod val="250000"/>
              </a:schemeClr>
            </a:gs>
          </a:gsLst>
          <a:path path="circle">
            <a:fillToRect l="50000" t="130000" r="50000" b="-30000"/>
          </a:path>
        </a:gradFill>
        <a:ln>
          <a:noFill/>
        </a:ln>
        <a:effectLst>
          <a:outerShdw blurRad="57150" dist="38100" dir="5400000" algn="ctr" rotWithShape="0">
            <a:schemeClr val="accent1">
              <a:shade val="90000"/>
              <a:hueOff val="457115"/>
              <a:satOff val="-24299"/>
              <a:lumOff val="23991"/>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ysClr val="windowText" lastClr="000000"/>
            </a:solidFill>
          </a:endParaRPr>
        </a:p>
      </dsp:txBody>
      <dsp:txXfrm rot="-5400000">
        <a:off x="6514381" y="1635693"/>
        <a:ext cx="298220" cy="244365"/>
      </dsp:txXfrm>
    </dsp:sp>
    <dsp:sp modelId="{A2D6CEA5-B11A-49E4-B372-459D9665F279}">
      <dsp:nvSpPr>
        <dsp:cNvPr id="0" name=""/>
        <dsp:cNvSpPr/>
      </dsp:nvSpPr>
      <dsp:spPr>
        <a:xfrm>
          <a:off x="5661405" y="2149453"/>
          <a:ext cx="2004170" cy="1202502"/>
        </a:xfrm>
        <a:prstGeom prst="roundRect">
          <a:avLst>
            <a:gd name="adj" fmla="val 10000"/>
          </a:avLst>
        </a:prstGeom>
        <a:gradFill rotWithShape="0">
          <a:gsLst>
            <a:gs pos="0">
              <a:schemeClr val="accent1">
                <a:shade val="50000"/>
                <a:hueOff val="585394"/>
                <a:satOff val="-33814"/>
                <a:lumOff val="37154"/>
                <a:alphaOff val="0"/>
                <a:tint val="70000"/>
                <a:satMod val="130000"/>
              </a:schemeClr>
            </a:gs>
            <a:gs pos="43000">
              <a:schemeClr val="accent1">
                <a:shade val="50000"/>
                <a:hueOff val="585394"/>
                <a:satOff val="-33814"/>
                <a:lumOff val="37154"/>
                <a:alphaOff val="0"/>
                <a:tint val="44000"/>
                <a:satMod val="165000"/>
              </a:schemeClr>
            </a:gs>
            <a:gs pos="93000">
              <a:schemeClr val="accent1">
                <a:shade val="50000"/>
                <a:hueOff val="585394"/>
                <a:satOff val="-33814"/>
                <a:lumOff val="37154"/>
                <a:alphaOff val="0"/>
                <a:tint val="15000"/>
                <a:satMod val="165000"/>
              </a:schemeClr>
            </a:gs>
            <a:gs pos="100000">
              <a:schemeClr val="accent1">
                <a:shade val="50000"/>
                <a:hueOff val="585394"/>
                <a:satOff val="-33814"/>
                <a:lumOff val="37154"/>
                <a:alphaOff val="0"/>
                <a:tint val="5000"/>
                <a:satMod val="250000"/>
              </a:schemeClr>
            </a:gs>
          </a:gsLst>
          <a:path path="circle">
            <a:fillToRect l="50000" t="130000" r="50000" b="-30000"/>
          </a:path>
        </a:gradFill>
        <a:ln>
          <a:noFill/>
        </a:ln>
        <a:effectLst>
          <a:outerShdw blurRad="57150" dist="38100" dir="5400000" algn="ctr" rotWithShape="0">
            <a:schemeClr val="accent1">
              <a:shade val="50000"/>
              <a:hueOff val="585394"/>
              <a:satOff val="-33814"/>
              <a:lumOff val="37154"/>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smtClean="0"/>
            <a:t>4. Feedback to author</a:t>
          </a:r>
          <a:endParaRPr lang="en-GB" sz="1600" b="1" kern="1200" dirty="0"/>
        </a:p>
      </dsp:txBody>
      <dsp:txXfrm>
        <a:off x="5696625" y="2184673"/>
        <a:ext cx="1933730" cy="1132062"/>
      </dsp:txXfrm>
    </dsp:sp>
    <dsp:sp modelId="{F9CBDFB8-8700-4AD7-A160-4F13D73DB7E0}">
      <dsp:nvSpPr>
        <dsp:cNvPr id="0" name=""/>
        <dsp:cNvSpPr/>
      </dsp:nvSpPr>
      <dsp:spPr>
        <a:xfrm rot="10800000">
          <a:off x="5060154" y="2502187"/>
          <a:ext cx="424884" cy="497034"/>
        </a:xfrm>
        <a:prstGeom prst="rightArrow">
          <a:avLst>
            <a:gd name="adj1" fmla="val 60000"/>
            <a:gd name="adj2" fmla="val 50000"/>
          </a:avLst>
        </a:prstGeom>
        <a:gradFill rotWithShape="0">
          <a:gsLst>
            <a:gs pos="0">
              <a:schemeClr val="accent1">
                <a:shade val="90000"/>
                <a:hueOff val="685672"/>
                <a:satOff val="-36448"/>
                <a:lumOff val="35986"/>
                <a:alphaOff val="0"/>
                <a:tint val="70000"/>
                <a:satMod val="130000"/>
              </a:schemeClr>
            </a:gs>
            <a:gs pos="43000">
              <a:schemeClr val="accent1">
                <a:shade val="90000"/>
                <a:hueOff val="685672"/>
                <a:satOff val="-36448"/>
                <a:lumOff val="35986"/>
                <a:alphaOff val="0"/>
                <a:tint val="44000"/>
                <a:satMod val="165000"/>
              </a:schemeClr>
            </a:gs>
            <a:gs pos="93000">
              <a:schemeClr val="accent1">
                <a:shade val="90000"/>
                <a:hueOff val="685672"/>
                <a:satOff val="-36448"/>
                <a:lumOff val="35986"/>
                <a:alphaOff val="0"/>
                <a:tint val="15000"/>
                <a:satMod val="165000"/>
              </a:schemeClr>
            </a:gs>
            <a:gs pos="100000">
              <a:schemeClr val="accent1">
                <a:shade val="90000"/>
                <a:hueOff val="685672"/>
                <a:satOff val="-36448"/>
                <a:lumOff val="35986"/>
                <a:alphaOff val="0"/>
                <a:tint val="5000"/>
                <a:satMod val="250000"/>
              </a:schemeClr>
            </a:gs>
          </a:gsLst>
          <a:path path="circle">
            <a:fillToRect l="50000" t="130000" r="50000" b="-30000"/>
          </a:path>
        </a:gradFill>
        <a:ln>
          <a:noFill/>
        </a:ln>
        <a:effectLst>
          <a:outerShdw blurRad="57150" dist="38100" dir="5400000" algn="ctr" rotWithShape="0">
            <a:schemeClr val="accent1">
              <a:shade val="90000"/>
              <a:hueOff val="685672"/>
              <a:satOff val="-36448"/>
              <a:lumOff val="35986"/>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solidFill>
              <a:sysClr val="windowText" lastClr="000000"/>
            </a:solidFill>
          </a:endParaRPr>
        </a:p>
      </dsp:txBody>
      <dsp:txXfrm rot="10800000">
        <a:off x="5187619" y="2601594"/>
        <a:ext cx="297419" cy="298220"/>
      </dsp:txXfrm>
    </dsp:sp>
    <dsp:sp modelId="{7980305A-8C21-402B-BD66-B8B4CC3732A2}">
      <dsp:nvSpPr>
        <dsp:cNvPr id="0" name=""/>
        <dsp:cNvSpPr/>
      </dsp:nvSpPr>
      <dsp:spPr>
        <a:xfrm>
          <a:off x="2855566" y="2149453"/>
          <a:ext cx="2004170" cy="1202502"/>
        </a:xfrm>
        <a:prstGeom prst="roundRect">
          <a:avLst>
            <a:gd name="adj" fmla="val 10000"/>
          </a:avLst>
        </a:prstGeom>
        <a:gradFill rotWithShape="0">
          <a:gsLst>
            <a:gs pos="0">
              <a:schemeClr val="accent1">
                <a:shade val="50000"/>
                <a:hueOff val="780526"/>
                <a:satOff val="-45086"/>
                <a:lumOff val="49539"/>
                <a:alphaOff val="0"/>
                <a:tint val="70000"/>
                <a:satMod val="130000"/>
              </a:schemeClr>
            </a:gs>
            <a:gs pos="43000">
              <a:schemeClr val="accent1">
                <a:shade val="50000"/>
                <a:hueOff val="780526"/>
                <a:satOff val="-45086"/>
                <a:lumOff val="49539"/>
                <a:alphaOff val="0"/>
                <a:tint val="44000"/>
                <a:satMod val="165000"/>
              </a:schemeClr>
            </a:gs>
            <a:gs pos="93000">
              <a:schemeClr val="accent1">
                <a:shade val="50000"/>
                <a:hueOff val="780526"/>
                <a:satOff val="-45086"/>
                <a:lumOff val="49539"/>
                <a:alphaOff val="0"/>
                <a:tint val="15000"/>
                <a:satMod val="165000"/>
              </a:schemeClr>
            </a:gs>
            <a:gs pos="100000">
              <a:schemeClr val="accent1">
                <a:shade val="50000"/>
                <a:hueOff val="780526"/>
                <a:satOff val="-45086"/>
                <a:lumOff val="49539"/>
                <a:alphaOff val="0"/>
                <a:tint val="5000"/>
                <a:satMod val="250000"/>
              </a:schemeClr>
            </a:gs>
          </a:gsLst>
          <a:path path="circle">
            <a:fillToRect l="50000" t="130000" r="50000" b="-30000"/>
          </a:path>
        </a:gradFill>
        <a:ln>
          <a:noFill/>
        </a:ln>
        <a:effectLst>
          <a:outerShdw blurRad="57150" dist="38100" dir="5400000" algn="ctr" rotWithShape="0">
            <a:schemeClr val="accent1">
              <a:shade val="50000"/>
              <a:hueOff val="780526"/>
              <a:satOff val="-45086"/>
              <a:lumOff val="49539"/>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smtClean="0"/>
            <a:t>5. Amend</a:t>
          </a:r>
          <a:endParaRPr lang="en-GB" sz="1600" b="1" kern="1200" dirty="0"/>
        </a:p>
      </dsp:txBody>
      <dsp:txXfrm>
        <a:off x="2890786" y="2184673"/>
        <a:ext cx="1933730" cy="1132062"/>
      </dsp:txXfrm>
    </dsp:sp>
    <dsp:sp modelId="{6ED7CAA2-B91B-4833-963A-87F9AD148683}">
      <dsp:nvSpPr>
        <dsp:cNvPr id="0" name=""/>
        <dsp:cNvSpPr/>
      </dsp:nvSpPr>
      <dsp:spPr>
        <a:xfrm rot="10800000">
          <a:off x="2254315" y="2502187"/>
          <a:ext cx="424884" cy="497034"/>
        </a:xfrm>
        <a:prstGeom prst="rightArrow">
          <a:avLst>
            <a:gd name="adj1" fmla="val 60000"/>
            <a:gd name="adj2" fmla="val 50000"/>
          </a:avLst>
        </a:prstGeom>
        <a:gradFill rotWithShape="0">
          <a:gsLst>
            <a:gs pos="0">
              <a:schemeClr val="accent1">
                <a:shade val="90000"/>
                <a:hueOff val="685672"/>
                <a:satOff val="-36448"/>
                <a:lumOff val="35986"/>
                <a:alphaOff val="0"/>
                <a:tint val="70000"/>
                <a:satMod val="130000"/>
              </a:schemeClr>
            </a:gs>
            <a:gs pos="43000">
              <a:schemeClr val="accent1">
                <a:shade val="90000"/>
                <a:hueOff val="685672"/>
                <a:satOff val="-36448"/>
                <a:lumOff val="35986"/>
                <a:alphaOff val="0"/>
                <a:tint val="44000"/>
                <a:satMod val="165000"/>
              </a:schemeClr>
            </a:gs>
            <a:gs pos="93000">
              <a:schemeClr val="accent1">
                <a:shade val="90000"/>
                <a:hueOff val="685672"/>
                <a:satOff val="-36448"/>
                <a:lumOff val="35986"/>
                <a:alphaOff val="0"/>
                <a:tint val="15000"/>
                <a:satMod val="165000"/>
              </a:schemeClr>
            </a:gs>
            <a:gs pos="100000">
              <a:schemeClr val="accent1">
                <a:shade val="90000"/>
                <a:hueOff val="685672"/>
                <a:satOff val="-36448"/>
                <a:lumOff val="35986"/>
                <a:alphaOff val="0"/>
                <a:tint val="5000"/>
                <a:satMod val="250000"/>
              </a:schemeClr>
            </a:gs>
          </a:gsLst>
          <a:path path="circle">
            <a:fillToRect l="50000" t="130000" r="50000" b="-30000"/>
          </a:path>
        </a:gradFill>
        <a:ln>
          <a:noFill/>
        </a:ln>
        <a:effectLst>
          <a:outerShdw blurRad="57150" dist="38100" dir="5400000" algn="ctr" rotWithShape="0">
            <a:schemeClr val="accent1">
              <a:shade val="90000"/>
              <a:hueOff val="685672"/>
              <a:satOff val="-36448"/>
              <a:lumOff val="35986"/>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solidFill>
              <a:sysClr val="windowText" lastClr="000000"/>
            </a:solidFill>
          </a:endParaRPr>
        </a:p>
      </dsp:txBody>
      <dsp:txXfrm rot="10800000">
        <a:off x="2381780" y="2601594"/>
        <a:ext cx="297419" cy="298220"/>
      </dsp:txXfrm>
    </dsp:sp>
    <dsp:sp modelId="{778F6963-2528-4B7E-96E7-1AB2B042DD9C}">
      <dsp:nvSpPr>
        <dsp:cNvPr id="0" name=""/>
        <dsp:cNvSpPr/>
      </dsp:nvSpPr>
      <dsp:spPr>
        <a:xfrm>
          <a:off x="49727" y="2149453"/>
          <a:ext cx="2004170" cy="1202502"/>
        </a:xfrm>
        <a:prstGeom prst="roundRect">
          <a:avLst>
            <a:gd name="adj" fmla="val 10000"/>
          </a:avLst>
        </a:prstGeom>
        <a:gradFill rotWithShape="0">
          <a:gsLst>
            <a:gs pos="0">
              <a:schemeClr val="accent1">
                <a:shade val="50000"/>
                <a:hueOff val="585394"/>
                <a:satOff val="-33814"/>
                <a:lumOff val="37154"/>
                <a:alphaOff val="0"/>
                <a:tint val="70000"/>
                <a:satMod val="130000"/>
              </a:schemeClr>
            </a:gs>
            <a:gs pos="43000">
              <a:schemeClr val="accent1">
                <a:shade val="50000"/>
                <a:hueOff val="585394"/>
                <a:satOff val="-33814"/>
                <a:lumOff val="37154"/>
                <a:alphaOff val="0"/>
                <a:tint val="44000"/>
                <a:satMod val="165000"/>
              </a:schemeClr>
            </a:gs>
            <a:gs pos="93000">
              <a:schemeClr val="accent1">
                <a:shade val="50000"/>
                <a:hueOff val="585394"/>
                <a:satOff val="-33814"/>
                <a:lumOff val="37154"/>
                <a:alphaOff val="0"/>
                <a:tint val="15000"/>
                <a:satMod val="165000"/>
              </a:schemeClr>
            </a:gs>
            <a:gs pos="100000">
              <a:schemeClr val="accent1">
                <a:shade val="50000"/>
                <a:hueOff val="585394"/>
                <a:satOff val="-33814"/>
                <a:lumOff val="37154"/>
                <a:alphaOff val="0"/>
                <a:tint val="5000"/>
                <a:satMod val="250000"/>
              </a:schemeClr>
            </a:gs>
          </a:gsLst>
          <a:path path="circle">
            <a:fillToRect l="50000" t="130000" r="50000" b="-30000"/>
          </a:path>
        </a:gradFill>
        <a:ln>
          <a:noFill/>
        </a:ln>
        <a:effectLst>
          <a:outerShdw blurRad="57150" dist="38100" dir="5400000" algn="ctr" rotWithShape="0">
            <a:schemeClr val="accent1">
              <a:shade val="50000"/>
              <a:hueOff val="585394"/>
              <a:satOff val="-33814"/>
              <a:lumOff val="37154"/>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6. Article accepted for publication</a:t>
          </a:r>
          <a:endParaRPr lang="en-GB" sz="1600" b="1" kern="1200" dirty="0"/>
        </a:p>
      </dsp:txBody>
      <dsp:txXfrm>
        <a:off x="84947" y="2184673"/>
        <a:ext cx="1933730" cy="1132062"/>
      </dsp:txXfrm>
    </dsp:sp>
    <dsp:sp modelId="{B6BBFE2F-B8D6-4E70-B38E-BCFDE838A796}">
      <dsp:nvSpPr>
        <dsp:cNvPr id="0" name=""/>
        <dsp:cNvSpPr/>
      </dsp:nvSpPr>
      <dsp:spPr>
        <a:xfrm rot="5400000">
          <a:off x="877323" y="3422787"/>
          <a:ext cx="348978" cy="497034"/>
        </a:xfrm>
        <a:prstGeom prst="rightArrow">
          <a:avLst>
            <a:gd name="adj1" fmla="val 60000"/>
            <a:gd name="adj2" fmla="val 50000"/>
          </a:avLst>
        </a:prstGeom>
        <a:gradFill rotWithShape="0">
          <a:gsLst>
            <a:gs pos="0">
              <a:schemeClr val="accent1">
                <a:shade val="90000"/>
                <a:hueOff val="457115"/>
                <a:satOff val="-24299"/>
                <a:lumOff val="23991"/>
                <a:alphaOff val="0"/>
                <a:tint val="70000"/>
                <a:satMod val="130000"/>
              </a:schemeClr>
            </a:gs>
            <a:gs pos="43000">
              <a:schemeClr val="accent1">
                <a:shade val="90000"/>
                <a:hueOff val="457115"/>
                <a:satOff val="-24299"/>
                <a:lumOff val="23991"/>
                <a:alphaOff val="0"/>
                <a:tint val="44000"/>
                <a:satMod val="165000"/>
              </a:schemeClr>
            </a:gs>
            <a:gs pos="93000">
              <a:schemeClr val="accent1">
                <a:shade val="90000"/>
                <a:hueOff val="457115"/>
                <a:satOff val="-24299"/>
                <a:lumOff val="23991"/>
                <a:alphaOff val="0"/>
                <a:tint val="15000"/>
                <a:satMod val="165000"/>
              </a:schemeClr>
            </a:gs>
            <a:gs pos="100000">
              <a:schemeClr val="accent1">
                <a:shade val="90000"/>
                <a:hueOff val="457115"/>
                <a:satOff val="-24299"/>
                <a:lumOff val="23991"/>
                <a:alphaOff val="0"/>
                <a:tint val="5000"/>
                <a:satMod val="250000"/>
              </a:schemeClr>
            </a:gs>
          </a:gsLst>
          <a:path path="circle">
            <a:fillToRect l="50000" t="130000" r="50000" b="-30000"/>
          </a:path>
        </a:gradFill>
        <a:ln>
          <a:noFill/>
        </a:ln>
        <a:effectLst>
          <a:outerShdw blurRad="57150" dist="38100" dir="5400000" algn="ctr" rotWithShape="0">
            <a:schemeClr val="accent1">
              <a:shade val="90000"/>
              <a:hueOff val="457115"/>
              <a:satOff val="-24299"/>
              <a:lumOff val="23991"/>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ysClr val="windowText" lastClr="000000"/>
            </a:solidFill>
          </a:endParaRPr>
        </a:p>
      </dsp:txBody>
      <dsp:txXfrm rot="-5400000">
        <a:off x="902703" y="3496815"/>
        <a:ext cx="298220" cy="244285"/>
      </dsp:txXfrm>
    </dsp:sp>
    <dsp:sp modelId="{83BF4965-5E32-4DBF-BAFE-9CCADB65CC16}">
      <dsp:nvSpPr>
        <dsp:cNvPr id="0" name=""/>
        <dsp:cNvSpPr/>
      </dsp:nvSpPr>
      <dsp:spPr>
        <a:xfrm>
          <a:off x="49727" y="4010406"/>
          <a:ext cx="2004170" cy="1202502"/>
        </a:xfrm>
        <a:prstGeom prst="roundRect">
          <a:avLst>
            <a:gd name="adj" fmla="val 10000"/>
          </a:avLst>
        </a:prstGeom>
        <a:gradFill rotWithShape="0">
          <a:gsLst>
            <a:gs pos="0">
              <a:schemeClr val="accent1">
                <a:shade val="50000"/>
                <a:hueOff val="390263"/>
                <a:satOff val="-22543"/>
                <a:lumOff val="24770"/>
                <a:alphaOff val="0"/>
                <a:tint val="70000"/>
                <a:satMod val="130000"/>
              </a:schemeClr>
            </a:gs>
            <a:gs pos="43000">
              <a:schemeClr val="accent1">
                <a:shade val="50000"/>
                <a:hueOff val="390263"/>
                <a:satOff val="-22543"/>
                <a:lumOff val="24770"/>
                <a:alphaOff val="0"/>
                <a:tint val="44000"/>
                <a:satMod val="165000"/>
              </a:schemeClr>
            </a:gs>
            <a:gs pos="93000">
              <a:schemeClr val="accent1">
                <a:shade val="50000"/>
                <a:hueOff val="390263"/>
                <a:satOff val="-22543"/>
                <a:lumOff val="24770"/>
                <a:alphaOff val="0"/>
                <a:tint val="15000"/>
                <a:satMod val="165000"/>
              </a:schemeClr>
            </a:gs>
            <a:gs pos="100000">
              <a:schemeClr val="accent1">
                <a:shade val="50000"/>
                <a:hueOff val="390263"/>
                <a:satOff val="-22543"/>
                <a:lumOff val="24770"/>
                <a:alphaOff val="0"/>
                <a:tint val="5000"/>
                <a:satMod val="250000"/>
              </a:schemeClr>
            </a:gs>
          </a:gsLst>
          <a:path path="circle">
            <a:fillToRect l="50000" t="130000" r="50000" b="-30000"/>
          </a:path>
        </a:gradFill>
        <a:ln>
          <a:noFill/>
        </a:ln>
        <a:effectLst>
          <a:outerShdw blurRad="57150" dist="38100" dir="5400000" algn="ctr" rotWithShape="0">
            <a:schemeClr val="accent1">
              <a:shade val="50000"/>
              <a:hueOff val="390263"/>
              <a:satOff val="-22543"/>
              <a:lumOff val="2477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7. Publisher proof stage</a:t>
          </a:r>
          <a:endParaRPr lang="en-GB" sz="1600" b="1" kern="1200" dirty="0"/>
        </a:p>
      </dsp:txBody>
      <dsp:txXfrm>
        <a:off x="84947" y="4045626"/>
        <a:ext cx="1933730" cy="1132062"/>
      </dsp:txXfrm>
    </dsp:sp>
    <dsp:sp modelId="{0D6E04A6-F8FF-449C-A8A1-E63683A4C0FF}">
      <dsp:nvSpPr>
        <dsp:cNvPr id="0" name=""/>
        <dsp:cNvSpPr/>
      </dsp:nvSpPr>
      <dsp:spPr>
        <a:xfrm>
          <a:off x="2230265" y="4363140"/>
          <a:ext cx="424884" cy="497034"/>
        </a:xfrm>
        <a:prstGeom prst="rightArrow">
          <a:avLst>
            <a:gd name="adj1" fmla="val 60000"/>
            <a:gd name="adj2" fmla="val 50000"/>
          </a:avLst>
        </a:prstGeom>
        <a:gradFill rotWithShape="0">
          <a:gsLst>
            <a:gs pos="0">
              <a:schemeClr val="accent1">
                <a:shade val="90000"/>
                <a:hueOff val="228557"/>
                <a:satOff val="-12149"/>
                <a:lumOff val="11995"/>
                <a:alphaOff val="0"/>
                <a:tint val="70000"/>
                <a:satMod val="130000"/>
              </a:schemeClr>
            </a:gs>
            <a:gs pos="43000">
              <a:schemeClr val="accent1">
                <a:shade val="90000"/>
                <a:hueOff val="228557"/>
                <a:satOff val="-12149"/>
                <a:lumOff val="11995"/>
                <a:alphaOff val="0"/>
                <a:tint val="44000"/>
                <a:satMod val="165000"/>
              </a:schemeClr>
            </a:gs>
            <a:gs pos="93000">
              <a:schemeClr val="accent1">
                <a:shade val="90000"/>
                <a:hueOff val="228557"/>
                <a:satOff val="-12149"/>
                <a:lumOff val="11995"/>
                <a:alphaOff val="0"/>
                <a:tint val="15000"/>
                <a:satMod val="165000"/>
              </a:schemeClr>
            </a:gs>
            <a:gs pos="100000">
              <a:schemeClr val="accent1">
                <a:shade val="90000"/>
                <a:hueOff val="228557"/>
                <a:satOff val="-12149"/>
                <a:lumOff val="11995"/>
                <a:alphaOff val="0"/>
                <a:tint val="5000"/>
                <a:satMod val="250000"/>
              </a:schemeClr>
            </a:gs>
          </a:gsLst>
          <a:path path="circle">
            <a:fillToRect l="50000" t="130000" r="50000" b="-30000"/>
          </a:path>
        </a:gradFill>
        <a:ln>
          <a:noFill/>
        </a:ln>
        <a:effectLst>
          <a:outerShdw blurRad="57150" dist="38100" dir="5400000" algn="ctr" rotWithShape="0">
            <a:schemeClr val="accent1">
              <a:shade val="90000"/>
              <a:hueOff val="228557"/>
              <a:satOff val="-12149"/>
              <a:lumOff val="11995"/>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solidFill>
              <a:sysClr val="windowText" lastClr="000000"/>
            </a:solidFill>
          </a:endParaRPr>
        </a:p>
      </dsp:txBody>
      <dsp:txXfrm>
        <a:off x="2230265" y="4462547"/>
        <a:ext cx="297419" cy="298220"/>
      </dsp:txXfrm>
    </dsp:sp>
    <dsp:sp modelId="{05005CF2-A03F-4944-BB6F-4D240B3F5C85}">
      <dsp:nvSpPr>
        <dsp:cNvPr id="0" name=""/>
        <dsp:cNvSpPr/>
      </dsp:nvSpPr>
      <dsp:spPr>
        <a:xfrm>
          <a:off x="2855566" y="4010406"/>
          <a:ext cx="2004170" cy="1202502"/>
        </a:xfrm>
        <a:prstGeom prst="roundRect">
          <a:avLst>
            <a:gd name="adj" fmla="val 10000"/>
          </a:avLst>
        </a:prstGeom>
        <a:gradFill rotWithShape="0">
          <a:gsLst>
            <a:gs pos="0">
              <a:schemeClr val="accent1">
                <a:shade val="50000"/>
                <a:hueOff val="195131"/>
                <a:satOff val="-11271"/>
                <a:lumOff val="12385"/>
                <a:alphaOff val="0"/>
                <a:tint val="70000"/>
                <a:satMod val="130000"/>
              </a:schemeClr>
            </a:gs>
            <a:gs pos="43000">
              <a:schemeClr val="accent1">
                <a:shade val="50000"/>
                <a:hueOff val="195131"/>
                <a:satOff val="-11271"/>
                <a:lumOff val="12385"/>
                <a:alphaOff val="0"/>
                <a:tint val="44000"/>
                <a:satMod val="165000"/>
              </a:schemeClr>
            </a:gs>
            <a:gs pos="93000">
              <a:schemeClr val="accent1">
                <a:shade val="50000"/>
                <a:hueOff val="195131"/>
                <a:satOff val="-11271"/>
                <a:lumOff val="12385"/>
                <a:alphaOff val="0"/>
                <a:tint val="15000"/>
                <a:satMod val="165000"/>
              </a:schemeClr>
            </a:gs>
            <a:gs pos="100000">
              <a:schemeClr val="accent1">
                <a:shade val="50000"/>
                <a:hueOff val="195131"/>
                <a:satOff val="-11271"/>
                <a:lumOff val="12385"/>
                <a:alphaOff val="0"/>
                <a:tint val="5000"/>
                <a:satMod val="250000"/>
              </a:schemeClr>
            </a:gs>
          </a:gsLst>
          <a:path path="circle">
            <a:fillToRect l="50000" t="130000" r="50000" b="-30000"/>
          </a:path>
        </a:gradFill>
        <a:ln>
          <a:noFill/>
        </a:ln>
        <a:effectLst>
          <a:outerShdw blurRad="57150" dist="38100" dir="5400000" algn="ctr" rotWithShape="0">
            <a:schemeClr val="accent1">
              <a:shade val="50000"/>
              <a:hueOff val="195131"/>
              <a:satOff val="-11271"/>
              <a:lumOff val="12385"/>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8. Article Published!</a:t>
          </a:r>
          <a:endParaRPr lang="en-GB" sz="1600" b="1" kern="1200" dirty="0"/>
        </a:p>
      </dsp:txBody>
      <dsp:txXfrm>
        <a:off x="2890786" y="4045626"/>
        <a:ext cx="1933730" cy="11320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7C1B0-D30B-49A3-B2FD-A51BE00711BD}" type="datetimeFigureOut">
              <a:rPr lang="en-GB" smtClean="0"/>
              <a:pPr/>
              <a:t>28/09/2012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E9F2C-593F-4D38-805F-66A536DFF7DA}" type="slidenum">
              <a:rPr lang="en-GB" smtClean="0"/>
              <a:pPr/>
              <a:t>‹#›</a:t>
            </a:fld>
            <a:endParaRPr lang="en-GB"/>
          </a:p>
        </p:txBody>
      </p:sp>
    </p:spTree>
    <p:extLst>
      <p:ext uri="{BB962C8B-B14F-4D97-AF65-F5344CB8AC3E}">
        <p14:creationId xmlns:p14="http://schemas.microsoft.com/office/powerpoint/2010/main" val="193605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82107-EDA7-42CE-8001-F1E58B8D0214}" type="slidenum">
              <a:rPr lang="en-GB"/>
              <a:pPr/>
              <a:t>1</a:t>
            </a:fld>
            <a:endParaRPr lang="en-GB"/>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C8A3EA7-EA6D-45B5-AB2E-3066DD5984B8}" type="slidenum">
              <a:rPr lang="en-GB" smtClean="0"/>
              <a:pPr/>
              <a:t>3</a:t>
            </a:fld>
            <a:endParaRPr lang="en-GB" smtClean="0"/>
          </a:p>
        </p:txBody>
      </p:sp>
      <p:sp>
        <p:nvSpPr>
          <p:cNvPr id="26627"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mn-ea"/>
                <a:cs typeface="+mn-cs"/>
              </a:rPr>
              <a:t>Taylor and Francis Notes:-</a:t>
            </a:r>
          </a:p>
          <a:p>
            <a:r>
              <a:rPr lang="en-GB" sz="1200" kern="1200" dirty="0" smtClean="0">
                <a:solidFill>
                  <a:schemeClr val="tx1"/>
                </a:solidFill>
                <a:latin typeface="Arial" charset="0"/>
                <a:ea typeface="+mn-ea"/>
                <a:cs typeface="+mn-cs"/>
              </a:rPr>
              <a:t>After the Editor receives the manuscript he or she may well reject the paper without sending it out for peer review. Authors often fail</a:t>
            </a:r>
            <a:r>
              <a:rPr lang="en-GB" sz="1200" kern="1200" baseline="0" dirty="0" smtClean="0">
                <a:solidFill>
                  <a:schemeClr val="tx1"/>
                </a:solidFill>
                <a:latin typeface="Arial" charset="0"/>
                <a:ea typeface="+mn-ea"/>
                <a:cs typeface="+mn-cs"/>
              </a:rPr>
              <a:t> to appreciate this a</a:t>
            </a:r>
            <a:r>
              <a:rPr lang="en-GB" sz="1200" kern="1200" dirty="0" smtClean="0">
                <a:solidFill>
                  <a:schemeClr val="tx1"/>
                </a:solidFill>
                <a:latin typeface="Arial" charset="0"/>
                <a:ea typeface="+mn-ea"/>
                <a:cs typeface="+mn-cs"/>
              </a:rPr>
              <a:t>nd can get annoyed because their paper hasn’t been reviewed. However, many of the top journals may only accept as little as five per cent of the papers which are sent to them and although we know there is a lot of debate about this, we think it is best that the editor says no at this stage, as this could save you a lot of time in the future. </a:t>
            </a:r>
          </a:p>
          <a:p>
            <a:r>
              <a:rPr lang="en-GB" sz="1200" kern="1200" dirty="0" smtClean="0">
                <a:solidFill>
                  <a:schemeClr val="tx1"/>
                </a:solidFill>
                <a:latin typeface="Arial" charset="0"/>
                <a:ea typeface="+mn-ea"/>
                <a:cs typeface="+mn-cs"/>
              </a:rPr>
              <a:t>If the paper does go out for peer review, the process can take six months and then be rejected.  </a:t>
            </a:r>
          </a:p>
          <a:p>
            <a:r>
              <a:rPr lang="en-GB" sz="1200" kern="1200" dirty="0" smtClean="0">
                <a:solidFill>
                  <a:schemeClr val="tx1"/>
                </a:solidFill>
                <a:latin typeface="Arial" charset="0"/>
                <a:ea typeface="+mn-ea"/>
                <a:cs typeface="+mn-cs"/>
              </a:rPr>
              <a:t>Reviewers are often difficult to find and in general, do not get paid, so Editors prefer not to send them papers that in the editors opinion will not make it through to publication.</a:t>
            </a:r>
          </a:p>
          <a:p>
            <a:r>
              <a:rPr lang="en-GB" sz="1200" kern="1200" dirty="0" smtClean="0">
                <a:solidFill>
                  <a:schemeClr val="tx1"/>
                </a:solidFill>
                <a:latin typeface="Arial" charset="0"/>
                <a:ea typeface="+mn-ea"/>
                <a:cs typeface="+mn-cs"/>
              </a:rPr>
              <a:t>If a paper gets through this initial screening stage it will go to reviewers who are anonymous. Reviewers will not know who the author is and authors will not be told who the reviewers for their paper are. </a:t>
            </a:r>
          </a:p>
          <a:p>
            <a:r>
              <a:rPr lang="en-GB" sz="1200" kern="1200" dirty="0" smtClean="0">
                <a:solidFill>
                  <a:schemeClr val="tx1"/>
                </a:solidFill>
                <a:latin typeface="Arial" charset="0"/>
                <a:ea typeface="+mn-ea"/>
                <a:cs typeface="+mn-cs"/>
              </a:rPr>
              <a:t>Different journals have different methods of reviewing. On some journals the editorial board sit as a panel and discuss all the papers. More commonly, journals will send each paper to two or three academics who are knowledgeable in subjects relevant to the article, who will review it and then provide written feedback to the Editor with a recommendation. </a:t>
            </a:r>
          </a:p>
          <a:p>
            <a:r>
              <a:rPr lang="en-GB" sz="1200" kern="1200" dirty="0" smtClean="0">
                <a:solidFill>
                  <a:schemeClr val="tx1"/>
                </a:solidFill>
                <a:latin typeface="Arial" charset="0"/>
                <a:ea typeface="+mn-ea"/>
                <a:cs typeface="+mn-cs"/>
              </a:rPr>
              <a:t>Of course, two reviewers may have different views on the same paper, so sometimes the editor will need to send the article to a third reviewer. Once the Editor has received the views of the reviewers, he or she will respond to the author with a decision. The decision may be to accept the paper straight away, but that doesn’t happen very often. More commonly, the recommendation provided by the reviewers is that the paper requires </a:t>
            </a:r>
            <a:r>
              <a:rPr lang="en-GB" sz="1200" i="1" kern="1200" dirty="0" smtClean="0">
                <a:solidFill>
                  <a:schemeClr val="tx1"/>
                </a:solidFill>
                <a:latin typeface="Arial" charset="0"/>
                <a:ea typeface="+mn-ea"/>
                <a:cs typeface="+mn-cs"/>
              </a:rPr>
              <a:t>minor</a:t>
            </a:r>
            <a:r>
              <a:rPr lang="en-GB" sz="1200" kern="1200" dirty="0" smtClean="0">
                <a:solidFill>
                  <a:schemeClr val="tx1"/>
                </a:solidFill>
                <a:latin typeface="Arial" charset="0"/>
                <a:ea typeface="+mn-ea"/>
                <a:cs typeface="+mn-cs"/>
              </a:rPr>
              <a:t> amendments, which the author then makes and resubmits. If the reviewers comments are taken into consideration and necessary changes made, these papers are then most often accepted for publication. </a:t>
            </a:r>
          </a:p>
          <a:p>
            <a:r>
              <a:rPr lang="en-GB" sz="1200" kern="1200" dirty="0" smtClean="0">
                <a:solidFill>
                  <a:schemeClr val="tx1"/>
                </a:solidFill>
                <a:latin typeface="Arial" charset="0"/>
                <a:ea typeface="+mn-ea"/>
                <a:cs typeface="+mn-cs"/>
              </a:rPr>
              <a:t>When the reviewers suggest that a paper needs </a:t>
            </a:r>
            <a:r>
              <a:rPr lang="en-GB" sz="1200" i="1" kern="1200" dirty="0" smtClean="0">
                <a:solidFill>
                  <a:schemeClr val="tx1"/>
                </a:solidFill>
                <a:latin typeface="Arial" charset="0"/>
                <a:ea typeface="+mn-ea"/>
                <a:cs typeface="+mn-cs"/>
              </a:rPr>
              <a:t>major</a:t>
            </a:r>
            <a:r>
              <a:rPr lang="en-GB" sz="1200" kern="1200" dirty="0" smtClean="0">
                <a:solidFill>
                  <a:schemeClr val="tx1"/>
                </a:solidFill>
                <a:latin typeface="Arial" charset="0"/>
                <a:ea typeface="+mn-ea"/>
                <a:cs typeface="+mn-cs"/>
              </a:rPr>
              <a:t> amendments for it to be publishable it is often difficult to know what to do next. Some authors make all these major amendments, send their paper back and it still gets rejected. So if you get </a:t>
            </a:r>
            <a:r>
              <a:rPr lang="en-GB" sz="1200" i="1" kern="1200" dirty="0" smtClean="0">
                <a:solidFill>
                  <a:schemeClr val="tx1"/>
                </a:solidFill>
                <a:latin typeface="Arial" charset="0"/>
                <a:ea typeface="+mn-ea"/>
                <a:cs typeface="+mn-cs"/>
              </a:rPr>
              <a:t>major amendments</a:t>
            </a:r>
            <a:r>
              <a:rPr lang="en-GB" sz="1200" kern="1200" dirty="0" smtClean="0">
                <a:solidFill>
                  <a:schemeClr val="tx1"/>
                </a:solidFill>
                <a:latin typeface="Arial" charset="0"/>
                <a:ea typeface="+mn-ea"/>
                <a:cs typeface="+mn-cs"/>
              </a:rPr>
              <a:t> as a reply from the editor, we suggest that you check whether you would be better to submit your article to another journal rather than making the amendments, going back through the review process and still getting rejected. Most editors will be willing to advise you.</a:t>
            </a:r>
          </a:p>
          <a:p>
            <a:r>
              <a:rPr lang="en-GB" sz="1200" kern="1200" dirty="0" smtClean="0">
                <a:solidFill>
                  <a:schemeClr val="tx1"/>
                </a:solidFill>
                <a:latin typeface="Arial" charset="0"/>
                <a:ea typeface="+mn-ea"/>
                <a:cs typeface="+mn-cs"/>
              </a:rPr>
              <a:t>The reviewers’ feedback that goes to the author is usually amended by the editor. If you have to re-submit your paper it generally goes back to the same reviewers.  After all the amendments are made and the paper is accepted, it is sent to the publisher who will send you a proof of your article as a final check, after which your article is eventually published.  </a:t>
            </a:r>
          </a:p>
          <a:p>
            <a:r>
              <a:rPr lang="en-GB" sz="1200" kern="1200" dirty="0" smtClean="0">
                <a:solidFill>
                  <a:schemeClr val="tx1"/>
                </a:solidFill>
                <a:latin typeface="Arial" charset="0"/>
                <a:ea typeface="+mn-ea"/>
                <a:cs typeface="+mn-cs"/>
              </a:rPr>
              <a:t>Out of every 100 manuscripts that come into an editor, only about 30 will get published. So in our list of journals, you could argue</a:t>
            </a:r>
            <a:r>
              <a:rPr lang="en-GB" sz="1200" kern="1200" baseline="0" dirty="0" smtClean="0">
                <a:solidFill>
                  <a:schemeClr val="tx1"/>
                </a:solidFill>
                <a:latin typeface="Arial" charset="0"/>
                <a:ea typeface="+mn-ea"/>
                <a:cs typeface="+mn-cs"/>
              </a:rPr>
              <a:t> that </a:t>
            </a:r>
            <a:r>
              <a:rPr lang="en-GB" sz="1200" kern="1200" dirty="0" smtClean="0">
                <a:solidFill>
                  <a:schemeClr val="tx1"/>
                </a:solidFill>
                <a:latin typeface="Arial" charset="0"/>
                <a:ea typeface="+mn-ea"/>
                <a:cs typeface="+mn-cs"/>
              </a:rPr>
              <a:t>70% of papers are rejected. They might go back into the system again with another journal, or keep going round and round the review process. So you should accept that some of your papers are likely to be rejected at some point in your career. </a:t>
            </a:r>
          </a:p>
          <a:p>
            <a:endParaRPr lang="en-GB" dirty="0"/>
          </a:p>
        </p:txBody>
      </p:sp>
      <p:sp>
        <p:nvSpPr>
          <p:cNvPr id="4" name="Slide Number Placeholder 3"/>
          <p:cNvSpPr>
            <a:spLocks noGrp="1"/>
          </p:cNvSpPr>
          <p:nvPr>
            <p:ph type="sldNum" sz="quarter" idx="10"/>
          </p:nvPr>
        </p:nvSpPr>
        <p:spPr/>
        <p:txBody>
          <a:bodyPr/>
          <a:lstStyle/>
          <a:p>
            <a:pPr>
              <a:defRPr/>
            </a:pPr>
            <a:fld id="{BACCFF13-42C7-49F5-BEB8-74A4B118B79E}"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A5BD0-C54A-4DB8-81F3-669BD2DC71E3}" type="slidenum">
              <a:rPr lang="en-GB"/>
              <a:pPr/>
              <a:t>5</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GB" dirty="0"/>
              <a:t>Crystallography is a branch of science that is particularly well suited to </a:t>
            </a:r>
            <a:r>
              <a:rPr lang="en-GB" dirty="0" smtClean="0"/>
              <a:t>any</a:t>
            </a:r>
            <a:r>
              <a:rPr lang="en-GB" baseline="0" dirty="0" smtClean="0"/>
              <a:t> </a:t>
            </a:r>
            <a:r>
              <a:rPr lang="en-GB" dirty="0" smtClean="0"/>
              <a:t>concerns </a:t>
            </a:r>
            <a:r>
              <a:rPr lang="en-GB" dirty="0"/>
              <a:t>about </a:t>
            </a:r>
            <a:r>
              <a:rPr lang="en-GB" dirty="0" smtClean="0"/>
              <a:t>the quality and details of the results. </a:t>
            </a:r>
            <a:r>
              <a:rPr lang="en-GB" dirty="0"/>
              <a:t>It deals with the structure of materials on molecular </a:t>
            </a:r>
            <a:r>
              <a:rPr lang="en-GB" dirty="0" smtClean="0"/>
              <a:t>scales </a:t>
            </a:r>
            <a:r>
              <a:rPr lang="en-GB" dirty="0"/>
              <a:t>where </a:t>
            </a:r>
            <a:r>
              <a:rPr lang="en-GB" dirty="0" smtClean="0"/>
              <a:t>well</a:t>
            </a:r>
            <a:r>
              <a:rPr lang="en-GB" baseline="0" dirty="0" smtClean="0"/>
              <a:t> characterised</a:t>
            </a:r>
            <a:r>
              <a:rPr lang="en-GB" dirty="0" smtClean="0"/>
              <a:t> measurements </a:t>
            </a:r>
            <a:r>
              <a:rPr lang="en-GB" dirty="0"/>
              <a:t>are routinely carried </a:t>
            </a:r>
            <a:r>
              <a:rPr lang="en-GB" dirty="0" smtClean="0"/>
              <a:t>out. </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2F241-C60B-4B32-9410-DDF45AB54F6B}" type="slidenum">
              <a:rPr lang="en-GB"/>
              <a:pPr/>
              <a:t>10</a:t>
            </a:fld>
            <a:endParaRPr lang="en-GB"/>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GB" dirty="0" err="1" smtClean="0"/>
              <a:t>IUCr</a:t>
            </a:r>
            <a:r>
              <a:rPr lang="en-GB" dirty="0" smtClean="0"/>
              <a:t> Journals Notes:-</a:t>
            </a:r>
          </a:p>
          <a:p>
            <a:r>
              <a:rPr lang="en-GB" dirty="0" smtClean="0"/>
              <a:t>The </a:t>
            </a:r>
            <a:r>
              <a:rPr lang="en-GB" dirty="0"/>
              <a:t>introduction of automated quality assessment during peer review of small-molecule and inorganic structure reports in </a:t>
            </a:r>
            <a:r>
              <a:rPr lang="en-GB" dirty="0" err="1"/>
              <a:t>IUCr</a:t>
            </a:r>
            <a:r>
              <a:rPr lang="en-GB" dirty="0"/>
              <a:t> journals (</a:t>
            </a:r>
            <a:r>
              <a:rPr lang="en-GB" i="1" dirty="0"/>
              <a:t>ca.</a:t>
            </a:r>
            <a:r>
              <a:rPr lang="en-GB" dirty="0"/>
              <a:t> 1995) provoked a certain amount of controversy, but with careful tuning of the checks and tests, and sympathetic application of editorial policy, </a:t>
            </a:r>
            <a:r>
              <a:rPr lang="en-GB" dirty="0" err="1"/>
              <a:t>checkCIF</a:t>
            </a:r>
            <a:r>
              <a:rPr lang="en-GB" dirty="0"/>
              <a:t> has become accepted as a </a:t>
            </a:r>
            <a:r>
              <a:rPr lang="en-GB" i="1" dirty="0"/>
              <a:t>de facto</a:t>
            </a:r>
            <a:r>
              <a:rPr lang="en-GB" dirty="0"/>
              <a:t> quality indicator for this community. In the burgeoning field of biological macromolecular structure determination, such a consensus is still </a:t>
            </a:r>
            <a:r>
              <a:rPr lang="en-GB" dirty="0" smtClean="0"/>
              <a:t>somewhat</a:t>
            </a:r>
            <a:r>
              <a:rPr lang="en-GB" baseline="0" dirty="0" smtClean="0"/>
              <a:t> </a:t>
            </a:r>
            <a:r>
              <a:rPr lang="en-GB" dirty="0" smtClean="0"/>
              <a:t>remote</a:t>
            </a:r>
            <a:r>
              <a:rPr lang="en-GB" dirty="0"/>
              <a:t>. It is a younger field, with more technical difficulties and limitations than in small-molecule crystallography. Nevertheless, as the number of protein and nucleic acid structures being determined rises rapidly, and the importance of such studies increases, there is a growing need for criteria to evaluate the quality of macromolecular structure models. An </a:t>
            </a:r>
            <a:r>
              <a:rPr lang="en-GB" dirty="0" err="1"/>
              <a:t>ongoing</a:t>
            </a:r>
            <a:r>
              <a:rPr lang="en-GB" dirty="0"/>
              <a:t> exercise by the editorial team of the newest </a:t>
            </a:r>
            <a:r>
              <a:rPr lang="en-GB" dirty="0" err="1"/>
              <a:t>IUCr</a:t>
            </a:r>
            <a:r>
              <a:rPr lang="en-GB" dirty="0"/>
              <a:t> journal, </a:t>
            </a:r>
            <a:r>
              <a:rPr lang="en-GB" i="1" dirty="0" err="1"/>
              <a:t>Acta</a:t>
            </a:r>
            <a:r>
              <a:rPr lang="en-GB" i="1" dirty="0"/>
              <a:t> </a:t>
            </a:r>
            <a:r>
              <a:rPr lang="en-GB" i="1" dirty="0" err="1"/>
              <a:t>Crystallographica</a:t>
            </a:r>
            <a:r>
              <a:rPr lang="en-GB" i="1" dirty="0"/>
              <a:t> Section F: Structural Biology and Crystallization Communications</a:t>
            </a:r>
            <a:r>
              <a:rPr lang="en-GB" dirty="0"/>
              <a:t>, is seeking to define requirements for the reporting of relevant experimental data in this field (and, in tandem, to begin to formalize the description of crystallization experiments which are an essential forerunner of crystal structure determination experiments). This is being carried out under the umbrella of the </a:t>
            </a:r>
            <a:r>
              <a:rPr lang="en-GB" i="1" dirty="0" err="1"/>
              <a:t>actabiostandards</a:t>
            </a:r>
            <a:r>
              <a:rPr lang="en-GB" dirty="0"/>
              <a:t> discussion list.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ACCFF13-42C7-49F5-BEB8-74A4B118B79E}" type="slidenum">
              <a:rPr lang="en-GB" smtClean="0"/>
              <a:pPr>
                <a:defRPr/>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78381-B565-4AA3-95AF-A19DCDB1691C}" type="slidenum">
              <a:rPr lang="en-GB"/>
              <a:pPr/>
              <a:t>14</a:t>
            </a:fld>
            <a:endParaRPr lang="en-GB"/>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GB" dirty="0" err="1" smtClean="0"/>
              <a:t>IUCr</a:t>
            </a:r>
            <a:r>
              <a:rPr lang="en-GB" dirty="0" smtClean="0"/>
              <a:t> Journals Notes:-</a:t>
            </a:r>
          </a:p>
          <a:p>
            <a:r>
              <a:rPr lang="en-GB" dirty="0" smtClean="0"/>
              <a:t>Although </a:t>
            </a:r>
            <a:r>
              <a:rPr lang="en-GB" dirty="0"/>
              <a:t>the editors and referees invest much effort in the peer review process, the availability of a full set of accompanying data provides added value for the reader of the article. For example, for any article published in </a:t>
            </a:r>
            <a:r>
              <a:rPr lang="en-GB" i="1" dirty="0" err="1"/>
              <a:t>Acta</a:t>
            </a:r>
            <a:r>
              <a:rPr lang="en-GB" i="1" dirty="0"/>
              <a:t> </a:t>
            </a:r>
            <a:r>
              <a:rPr lang="en-GB" i="1" dirty="0" err="1"/>
              <a:t>Crystallographica</a:t>
            </a:r>
            <a:r>
              <a:rPr lang="en-GB" i="1" dirty="0"/>
              <a:t> Section E: Structure Reports Online</a:t>
            </a:r>
            <a:r>
              <a:rPr lang="en-GB" dirty="0"/>
              <a:t>, the reader may assess fully the scientific argument by: (1) reading the text of the article; (2) accessing the full CIF (which will include unpublished data such as the three-dimensional atomic coordinates, and a complete listing of bond lengths and angles); (3) reviewing key indicators and the validation report (in this example the author’s response to a significant problem identified in the validation review is presented); (4) retrieving the primary experimental data to allow an independent redetermination of the structure; or (5) visualizing and manipulating the data in a crystallographic application of choice.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09DA8-D53F-4DAB-A978-DC9370136847}"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367B9FC6-575F-450F-A54E-CC66E02201DE}"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B9FC6-575F-450F-A54E-CC66E02201D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B9FC6-575F-450F-A54E-CC66E02201DE}"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GB" dirty="0"/>
          </a:p>
        </p:txBody>
      </p:sp>
      <p:sp>
        <p:nvSpPr>
          <p:cNvPr id="3" name="Text Placeholder 2"/>
          <p:cNvSpPr>
            <a:spLocks noGrp="1"/>
          </p:cNvSpPr>
          <p:nvPr>
            <p:ph type="body" sz="half" idx="1"/>
          </p:nvPr>
        </p:nvSpPr>
        <p:spPr>
          <a:xfrm>
            <a:off x="685800" y="1981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4648200" y="1981200"/>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4"/>
          <p:cNvSpPr>
            <a:spLocks noGrp="1"/>
          </p:cNvSpPr>
          <p:nvPr>
            <p:ph sz="quarter" idx="3"/>
          </p:nvPr>
        </p:nvSpPr>
        <p:spPr>
          <a:xfrm>
            <a:off x="4648200" y="4114800"/>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GB"/>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24831DC-8D77-465F-864A-CEBA846AF251}"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B9FC6-575F-450F-A54E-CC66E02201DE}"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B9FC6-575F-450F-A54E-CC66E02201DE}"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B9FC6-575F-450F-A54E-CC66E02201D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7B9FC6-575F-450F-A54E-CC66E02201D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7B9FC6-575F-450F-A54E-CC66E02201D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7B9FC6-575F-450F-A54E-CC66E02201D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B9FC6-575F-450F-A54E-CC66E02201D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5E26B6-C058-4B28-BBA7-3A8E429A3FE4}" type="datetimeFigureOut">
              <a:rPr lang="en-GB" smtClean="0"/>
              <a:pPr/>
              <a:t>28/09/2012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367B9FC6-575F-450F-A54E-CC66E02201DE}"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5E26B6-C058-4B28-BBA7-3A8E429A3FE4}" type="datetimeFigureOut">
              <a:rPr lang="en-GB" smtClean="0"/>
              <a:pPr/>
              <a:t>28/09/2012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7B9FC6-575F-450F-A54E-CC66E02201DE}"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oleObject" Target="../embeddings/oleObject1.bin"/><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504" y="1853952"/>
            <a:ext cx="8496300" cy="1143000"/>
          </a:xfrm>
        </p:spPr>
        <p:txBody>
          <a:bodyPr>
            <a:normAutofit fontScale="90000"/>
          </a:bodyPr>
          <a:lstStyle/>
          <a:p>
            <a:r>
              <a:rPr lang="en-GB" sz="5400" b="1" i="1" dirty="0" smtClean="0">
                <a:solidFill>
                  <a:schemeClr val="tx1"/>
                </a:solidFill>
              </a:rPr>
              <a:t>How to publish one’s results</a:t>
            </a:r>
            <a:r>
              <a:rPr lang="en-GB" sz="2400" b="1" i="1" dirty="0">
                <a:solidFill>
                  <a:srgbClr val="000000"/>
                </a:solidFill>
              </a:rPr>
              <a:t/>
            </a:r>
            <a:br>
              <a:rPr lang="en-GB" sz="2400" b="1" i="1" dirty="0">
                <a:solidFill>
                  <a:srgbClr val="000000"/>
                </a:solidFill>
              </a:rPr>
            </a:br>
            <a:endParaRPr lang="en-GB" sz="2400" b="1" i="1" dirty="0">
              <a:solidFill>
                <a:srgbClr val="000000"/>
              </a:solidFill>
            </a:endParaRPr>
          </a:p>
        </p:txBody>
      </p:sp>
      <p:sp>
        <p:nvSpPr>
          <p:cNvPr id="2052" name="Text Box 4"/>
          <p:cNvSpPr txBox="1">
            <a:spLocks noChangeArrowheads="1"/>
          </p:cNvSpPr>
          <p:nvPr/>
        </p:nvSpPr>
        <p:spPr bwMode="auto">
          <a:xfrm>
            <a:off x="784225" y="2667000"/>
            <a:ext cx="2111375"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053" name="Text Box 5"/>
          <p:cNvSpPr txBox="1">
            <a:spLocks noChangeArrowheads="1"/>
          </p:cNvSpPr>
          <p:nvPr/>
        </p:nvSpPr>
        <p:spPr bwMode="auto">
          <a:xfrm>
            <a:off x="827088" y="5654575"/>
            <a:ext cx="7202487" cy="366713"/>
          </a:xfrm>
          <a:prstGeom prst="rect">
            <a:avLst/>
          </a:prstGeom>
          <a:noFill/>
          <a:ln w="9525">
            <a:noFill/>
            <a:miter lim="800000"/>
            <a:headEnd/>
            <a:tailEnd/>
          </a:ln>
          <a:effectLst/>
        </p:spPr>
        <p:txBody>
          <a:bodyPr>
            <a:spAutoFit/>
          </a:bodyPr>
          <a:lstStyle/>
          <a:p>
            <a:pPr algn="ctr"/>
            <a:r>
              <a:rPr lang="en-GB" sz="1800" dirty="0" smtClean="0"/>
              <a:t>john.helliwell@manchester.ac.uk</a:t>
            </a:r>
            <a:endParaRPr lang="en-GB" sz="1800" dirty="0"/>
          </a:p>
        </p:txBody>
      </p:sp>
      <p:sp>
        <p:nvSpPr>
          <p:cNvPr id="2054" name="Text Box 6"/>
          <p:cNvSpPr txBox="1">
            <a:spLocks noChangeArrowheads="1"/>
          </p:cNvSpPr>
          <p:nvPr/>
        </p:nvSpPr>
        <p:spPr bwMode="auto">
          <a:xfrm>
            <a:off x="2334170" y="2981851"/>
            <a:ext cx="4517134" cy="2585323"/>
          </a:xfrm>
          <a:prstGeom prst="rect">
            <a:avLst/>
          </a:prstGeom>
          <a:noFill/>
          <a:ln w="9525">
            <a:noFill/>
            <a:miter lim="800000"/>
            <a:headEnd/>
            <a:tailEnd/>
          </a:ln>
          <a:effectLst/>
        </p:spPr>
        <p:txBody>
          <a:bodyPr wrap="none">
            <a:spAutoFit/>
          </a:bodyPr>
          <a:lstStyle/>
          <a:p>
            <a:pPr algn="ctr"/>
            <a:r>
              <a:rPr lang="en-GB" dirty="0"/>
              <a:t>Professor John R </a:t>
            </a:r>
            <a:r>
              <a:rPr lang="en-GB" dirty="0" err="1"/>
              <a:t>Helliwell</a:t>
            </a:r>
            <a:r>
              <a:rPr lang="en-GB" dirty="0"/>
              <a:t> </a:t>
            </a:r>
            <a:r>
              <a:rPr lang="en-GB" dirty="0" smtClean="0"/>
              <a:t>DSc</a:t>
            </a:r>
          </a:p>
          <a:p>
            <a:pPr algn="ctr"/>
            <a:r>
              <a:rPr lang="en-GB" dirty="0"/>
              <a:t>The University of Manchester</a:t>
            </a:r>
          </a:p>
          <a:p>
            <a:pPr algn="ctr"/>
            <a:endParaRPr lang="en-GB" dirty="0"/>
          </a:p>
          <a:p>
            <a:pPr algn="ctr"/>
            <a:r>
              <a:rPr lang="en-GB" i="1" dirty="0" smtClean="0"/>
              <a:t>Editor-in-Chief </a:t>
            </a:r>
            <a:r>
              <a:rPr lang="en-GB" i="1" dirty="0" err="1" smtClean="0"/>
              <a:t>Acta</a:t>
            </a:r>
            <a:r>
              <a:rPr lang="en-GB" i="1" dirty="0" smtClean="0"/>
              <a:t> </a:t>
            </a:r>
            <a:r>
              <a:rPr lang="en-GB" i="1" dirty="0" err="1" smtClean="0"/>
              <a:t>Crystallographica</a:t>
            </a:r>
            <a:r>
              <a:rPr lang="en-GB" i="1" dirty="0" smtClean="0"/>
              <a:t> and </a:t>
            </a:r>
          </a:p>
          <a:p>
            <a:pPr algn="ctr"/>
            <a:r>
              <a:rPr lang="en-GB" i="1" dirty="0" smtClean="0"/>
              <a:t>Chair of the </a:t>
            </a:r>
            <a:r>
              <a:rPr lang="en-GB" i="1" dirty="0" err="1" smtClean="0"/>
              <a:t>IUCr</a:t>
            </a:r>
            <a:r>
              <a:rPr lang="en-GB" i="1" dirty="0" smtClean="0"/>
              <a:t> Journals Commission 1996-2005;</a:t>
            </a:r>
          </a:p>
          <a:p>
            <a:pPr algn="ctr"/>
            <a:r>
              <a:rPr lang="en-GB" i="1" dirty="0" err="1" smtClean="0"/>
              <a:t>IUCr</a:t>
            </a:r>
            <a:r>
              <a:rPr lang="en-GB" i="1" dirty="0" smtClean="0"/>
              <a:t> Delegate to ICSTI 2005-</a:t>
            </a:r>
            <a:r>
              <a:rPr lang="en-GB" sz="1800" i="1" dirty="0" smtClean="0"/>
              <a:t> </a:t>
            </a:r>
            <a:r>
              <a:rPr lang="en-GB" sz="1800" i="1" dirty="0" smtClean="0"/>
              <a:t>;</a:t>
            </a:r>
          </a:p>
          <a:p>
            <a:pPr algn="ctr"/>
            <a:r>
              <a:rPr lang="en-GB" i="1" dirty="0" err="1"/>
              <a:t>IUCr</a:t>
            </a:r>
            <a:r>
              <a:rPr lang="en-GB" i="1" dirty="0"/>
              <a:t> Delegate to </a:t>
            </a:r>
            <a:r>
              <a:rPr lang="en-GB" i="1" dirty="0" smtClean="0"/>
              <a:t>CODATA 2012- </a:t>
            </a:r>
            <a:r>
              <a:rPr lang="en-GB" i="1" dirty="0"/>
              <a:t>;</a:t>
            </a:r>
          </a:p>
          <a:p>
            <a:pPr algn="ctr"/>
            <a:r>
              <a:rPr lang="en-GB" i="1" dirty="0" smtClean="0"/>
              <a:t>Joint </a:t>
            </a:r>
            <a:r>
              <a:rPr lang="en-GB" i="1" dirty="0" smtClean="0"/>
              <a:t>Main Editor of Crystallography Reviews 2007-;</a:t>
            </a:r>
          </a:p>
          <a:p>
            <a:pPr algn="ctr"/>
            <a:r>
              <a:rPr lang="en-GB" sz="1800" i="1" dirty="0" smtClean="0"/>
              <a:t>Co-editor of Journal of Applied Crystallography 2005-</a:t>
            </a:r>
            <a:endParaRPr lang="en-GB" sz="1800" i="1" dirty="0"/>
          </a:p>
        </p:txBody>
      </p:sp>
      <p:pic>
        <p:nvPicPr>
          <p:cNvPr id="11" name="Picture 5" descr="The University of Manchester">
            <a:hlinkClick r:id="rId3" tooltip="University of Manchester homepag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152400"/>
            <a:ext cx="3839520" cy="13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43408"/>
            <a:ext cx="7772400" cy="1492250"/>
          </a:xfrm>
        </p:spPr>
        <p:txBody>
          <a:bodyPr/>
          <a:lstStyle/>
          <a:p>
            <a:r>
              <a:rPr lang="en-GB" b="1" dirty="0"/>
              <a:t>Community data standards</a:t>
            </a:r>
          </a:p>
        </p:txBody>
      </p:sp>
      <p:sp>
        <p:nvSpPr>
          <p:cNvPr id="83971" name="Rectangle 3"/>
          <p:cNvSpPr>
            <a:spLocks noGrp="1" noChangeArrowheads="1"/>
          </p:cNvSpPr>
          <p:nvPr>
            <p:ph idx="1"/>
          </p:nvPr>
        </p:nvSpPr>
        <p:spPr>
          <a:xfrm>
            <a:off x="304800" y="1989138"/>
            <a:ext cx="4800600" cy="4640262"/>
          </a:xfrm>
        </p:spPr>
        <p:txBody>
          <a:bodyPr>
            <a:normAutofit lnSpcReduction="10000"/>
          </a:bodyPr>
          <a:lstStyle/>
          <a:p>
            <a:r>
              <a:rPr lang="en-GB" sz="2800" dirty="0"/>
              <a:t>Consensus in small-molecule crystallographic community</a:t>
            </a:r>
          </a:p>
          <a:p>
            <a:endParaRPr lang="en-GB" sz="2800" dirty="0"/>
          </a:p>
          <a:p>
            <a:r>
              <a:rPr lang="en-GB" sz="2800" dirty="0"/>
              <a:t>Emerging standards in macromolecular </a:t>
            </a:r>
            <a:r>
              <a:rPr lang="en-GB" sz="2800" dirty="0" smtClean="0"/>
              <a:t>crystallography</a:t>
            </a:r>
          </a:p>
          <a:p>
            <a:endParaRPr lang="en-GB" sz="2800" dirty="0"/>
          </a:p>
          <a:p>
            <a:r>
              <a:rPr lang="en-GB" sz="2800" dirty="0" smtClean="0"/>
              <a:t>Tools  such as ‘</a:t>
            </a:r>
            <a:r>
              <a:rPr lang="en-GB" sz="2800" dirty="0" err="1" smtClean="0"/>
              <a:t>checkCIF</a:t>
            </a:r>
            <a:r>
              <a:rPr lang="en-GB" sz="2800" dirty="0" smtClean="0"/>
              <a:t>’ </a:t>
            </a:r>
            <a:r>
              <a:rPr lang="en-GB" sz="2800" dirty="0"/>
              <a:t>and </a:t>
            </a:r>
            <a:r>
              <a:rPr lang="en-GB" sz="2800" dirty="0" smtClean="0"/>
              <a:t>the PDB's </a:t>
            </a:r>
            <a:r>
              <a:rPr lang="en-GB" sz="2800" dirty="0"/>
              <a:t>validation </a:t>
            </a:r>
            <a:r>
              <a:rPr lang="en-GB" sz="2800" dirty="0" smtClean="0"/>
              <a:t>suite help </a:t>
            </a:r>
            <a:r>
              <a:rPr lang="en-GB" sz="2800" dirty="0"/>
              <a:t>the author pre-validate</a:t>
            </a:r>
          </a:p>
        </p:txBody>
      </p:sp>
      <p:pic>
        <p:nvPicPr>
          <p:cNvPr id="8" name="Picture 7" descr="fcover.png"/>
          <p:cNvPicPr>
            <a:picLocks noChangeAspect="1"/>
          </p:cNvPicPr>
          <p:nvPr/>
        </p:nvPicPr>
        <p:blipFill>
          <a:blip r:embed="rId3" cstate="print"/>
          <a:stretch>
            <a:fillRect/>
          </a:stretch>
        </p:blipFill>
        <p:spPr>
          <a:xfrm>
            <a:off x="3779912" y="548680"/>
            <a:ext cx="6858000" cy="6858000"/>
          </a:xfrm>
          <a:prstGeom prst="rect">
            <a:avLst/>
          </a:prstGeom>
          <a:scene3d>
            <a:camera prst="orthographicFront"/>
            <a:lightRig rig="threePt" dir="t"/>
          </a:scene3d>
          <a:sp3d>
            <a:bevelB/>
          </a:sp3d>
        </p:spPr>
      </p:pic>
      <p:pic>
        <p:nvPicPr>
          <p:cNvPr id="9" name="Picture 8" descr="F_animlou.gif"/>
          <p:cNvPicPr>
            <a:picLocks noChangeAspect="1"/>
          </p:cNvPicPr>
          <p:nvPr/>
        </p:nvPicPr>
        <p:blipFill>
          <a:blip r:embed="rId4" cstate="print"/>
          <a:stretch>
            <a:fillRect/>
          </a:stretch>
        </p:blipFill>
        <p:spPr>
          <a:xfrm>
            <a:off x="6480000" y="3429000"/>
            <a:ext cx="2160240" cy="1547684"/>
          </a:xfrm>
          <a:prstGeom prst="rect">
            <a:avLst/>
          </a:prstGeom>
          <a:scene3d>
            <a:camera prst="perspectiveRight" fov="2100000">
              <a:rot lat="1200000" lon="10200000" rev="90000"/>
            </a:camera>
            <a:lightRig rig="threePt" dir="t"/>
          </a:scene3d>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99392"/>
            <a:ext cx="8229600" cy="1143000"/>
          </a:xfrm>
        </p:spPr>
        <p:txBody>
          <a:bodyPr/>
          <a:lstStyle/>
          <a:p>
            <a:r>
              <a:rPr lang="en-GB" b="1" dirty="0" smtClean="0"/>
              <a:t>	Editors </a:t>
            </a:r>
            <a:r>
              <a:rPr lang="en-GB" b="1" dirty="0"/>
              <a:t>can help authors</a:t>
            </a:r>
          </a:p>
        </p:txBody>
      </p:sp>
      <p:sp>
        <p:nvSpPr>
          <p:cNvPr id="104451" name="Rectangle 3"/>
          <p:cNvSpPr>
            <a:spLocks noGrp="1" noChangeArrowheads="1"/>
          </p:cNvSpPr>
          <p:nvPr>
            <p:ph idx="1"/>
          </p:nvPr>
        </p:nvSpPr>
        <p:spPr>
          <a:xfrm>
            <a:off x="457200" y="1268760"/>
            <a:ext cx="8229600" cy="5328592"/>
          </a:xfrm>
        </p:spPr>
        <p:txBody>
          <a:bodyPr>
            <a:normAutofit/>
          </a:bodyPr>
          <a:lstStyle/>
          <a:p>
            <a:pPr marL="0" indent="0">
              <a:lnSpc>
                <a:spcPct val="90000"/>
              </a:lnSpc>
              <a:buNone/>
            </a:pPr>
            <a:r>
              <a:rPr lang="en-GB" sz="2800" dirty="0" smtClean="0"/>
              <a:t>The </a:t>
            </a:r>
            <a:r>
              <a:rPr lang="en-GB" sz="2800" dirty="0"/>
              <a:t>Editor is of course the gate keeper of good science but can be </a:t>
            </a:r>
            <a:r>
              <a:rPr lang="en-GB" sz="2800" dirty="0" smtClean="0"/>
              <a:t>expected to be constructive</a:t>
            </a:r>
            <a:r>
              <a:rPr lang="en-GB" sz="2800" dirty="0"/>
              <a:t>, offering help and expertise that can lead to article acceptance after ‘major revision</a:t>
            </a:r>
            <a:r>
              <a:rPr lang="en-GB" sz="2800" dirty="0" smtClean="0"/>
              <a:t>’</a:t>
            </a:r>
          </a:p>
          <a:p>
            <a:pPr lvl="1">
              <a:lnSpc>
                <a:spcPct val="90000"/>
              </a:lnSpc>
            </a:pPr>
            <a:r>
              <a:rPr lang="en-GB" dirty="0" smtClean="0"/>
              <a:t>The </a:t>
            </a:r>
            <a:r>
              <a:rPr lang="en-GB" dirty="0"/>
              <a:t>text can be </a:t>
            </a:r>
            <a:r>
              <a:rPr lang="en-GB" dirty="0" smtClean="0"/>
              <a:t>improved</a:t>
            </a:r>
          </a:p>
          <a:p>
            <a:pPr lvl="2">
              <a:lnSpc>
                <a:spcPct val="90000"/>
              </a:lnSpc>
            </a:pPr>
            <a:r>
              <a:rPr lang="en-GB" dirty="0"/>
              <a:t>Papers can be submitted even without a Conclusions section</a:t>
            </a:r>
            <a:r>
              <a:rPr lang="en-GB" dirty="0" smtClean="0"/>
              <a:t>!!!</a:t>
            </a:r>
            <a:endParaRPr lang="en-GB" dirty="0"/>
          </a:p>
          <a:p>
            <a:pPr lvl="1">
              <a:lnSpc>
                <a:spcPct val="90000"/>
              </a:lnSpc>
            </a:pPr>
            <a:r>
              <a:rPr lang="en-GB" dirty="0"/>
              <a:t>The data and the results can be </a:t>
            </a:r>
            <a:r>
              <a:rPr lang="en-GB" dirty="0" smtClean="0"/>
              <a:t>checked</a:t>
            </a:r>
            <a:endParaRPr lang="en-GB" dirty="0"/>
          </a:p>
          <a:p>
            <a:pPr marL="548640" lvl="2" indent="-274320">
              <a:lnSpc>
                <a:spcPct val="90000"/>
              </a:lnSpc>
              <a:buClr>
                <a:schemeClr val="accent3"/>
              </a:buClr>
              <a:buSzPct val="95000"/>
            </a:pPr>
            <a:endParaRPr lang="en-GB" dirty="0"/>
          </a:p>
          <a:p>
            <a:pPr>
              <a:lnSpc>
                <a:spcPct val="90000"/>
              </a:lnSpc>
            </a:pPr>
            <a:endParaRPr lang="en-GB" sz="2800" dirty="0"/>
          </a:p>
          <a:p>
            <a:pPr>
              <a:lnSpc>
                <a:spcPct val="90000"/>
              </a:lnSpc>
            </a:pPr>
            <a:r>
              <a:rPr lang="en-GB" sz="2800" dirty="0"/>
              <a:t>Referees are (nearly) always vital to </a:t>
            </a:r>
            <a:r>
              <a:rPr lang="en-GB" sz="2800" dirty="0" smtClean="0"/>
              <a:t>this process;</a:t>
            </a:r>
          </a:p>
          <a:p>
            <a:pPr>
              <a:lnSpc>
                <a:spcPct val="90000"/>
              </a:lnSpc>
            </a:pPr>
            <a:endParaRPr lang="en-GB"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7848"/>
            <a:ext cx="8229600" cy="1143000"/>
          </a:xfrm>
        </p:spPr>
        <p:txBody>
          <a:bodyPr>
            <a:normAutofit fontScale="90000"/>
          </a:bodyPr>
          <a:lstStyle/>
          <a:p>
            <a:r>
              <a:rPr lang="en-GB" sz="4000" dirty="0" smtClean="0"/>
              <a:t>	Listen </a:t>
            </a:r>
            <a:r>
              <a:rPr lang="en-GB" sz="4000" dirty="0"/>
              <a:t>to the referees and the </a:t>
            </a:r>
            <a:r>
              <a:rPr lang="en-GB" sz="4000" dirty="0" smtClean="0"/>
              <a:t>Editor</a:t>
            </a:r>
            <a:r>
              <a:rPr lang="en-GB" sz="4000" dirty="0"/>
              <a:t>;</a:t>
            </a:r>
            <a:r>
              <a:rPr lang="en-GB" sz="4000" dirty="0" smtClean="0"/>
              <a:t>			make </a:t>
            </a:r>
            <a:r>
              <a:rPr lang="en-GB" sz="4000" dirty="0"/>
              <a:t>it easy for the </a:t>
            </a:r>
            <a:r>
              <a:rPr lang="en-GB" sz="4000" dirty="0" smtClean="0"/>
              <a:t>Editor ….</a:t>
            </a:r>
            <a:r>
              <a:rPr lang="en-GB" dirty="0"/>
              <a:t/>
            </a:r>
            <a:br>
              <a:rPr lang="en-GB" dirty="0"/>
            </a:br>
            <a:endParaRPr lang="en-GB" dirty="0"/>
          </a:p>
        </p:txBody>
      </p:sp>
      <p:sp>
        <p:nvSpPr>
          <p:cNvPr id="3" name="Content Placeholder 2"/>
          <p:cNvSpPr>
            <a:spLocks noGrp="1"/>
          </p:cNvSpPr>
          <p:nvPr>
            <p:ph idx="1"/>
          </p:nvPr>
        </p:nvSpPr>
        <p:spPr>
          <a:xfrm>
            <a:off x="822960" y="2348881"/>
            <a:ext cx="7520940" cy="4032448"/>
          </a:xfrm>
        </p:spPr>
        <p:txBody>
          <a:bodyPr>
            <a:normAutofit/>
          </a:bodyPr>
          <a:lstStyle/>
          <a:p>
            <a:r>
              <a:rPr lang="en-GB" sz="3200" dirty="0"/>
              <a:t>Carefully record </a:t>
            </a:r>
            <a:r>
              <a:rPr lang="en-GB" sz="3200" dirty="0" smtClean="0"/>
              <a:t>your </a:t>
            </a:r>
            <a:r>
              <a:rPr lang="en-GB" sz="3200" dirty="0"/>
              <a:t>responses to referees, make changes to the article in track changes and provide a final </a:t>
            </a:r>
            <a:r>
              <a:rPr lang="en-GB" sz="3200" dirty="0" smtClean="0"/>
              <a:t>version ‘changes accepted’</a:t>
            </a:r>
          </a:p>
          <a:p>
            <a:r>
              <a:rPr lang="en-GB" sz="3200" dirty="0" smtClean="0"/>
              <a:t>Respond expeditiously</a:t>
            </a:r>
            <a:endParaRPr lang="en-GB" sz="3200" dirty="0"/>
          </a:p>
        </p:txBody>
      </p:sp>
    </p:spTree>
    <p:extLst>
      <p:ext uri="{BB962C8B-B14F-4D97-AF65-F5344CB8AC3E}">
        <p14:creationId xmlns:p14="http://schemas.microsoft.com/office/powerpoint/2010/main" val="2532040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88" y="188913"/>
            <a:ext cx="7516840" cy="1008062"/>
          </a:xfrm>
        </p:spPr>
        <p:txBody>
          <a:bodyPr/>
          <a:lstStyle/>
          <a:p>
            <a:r>
              <a:rPr lang="en-GB" sz="4000" dirty="0" smtClean="0">
                <a:solidFill>
                  <a:schemeClr val="tx1"/>
                </a:solidFill>
                <a:latin typeface="Garamond" pitchFamily="18" charset="0"/>
                <a:cs typeface="Times New Roman" pitchFamily="18" charset="0"/>
              </a:rPr>
              <a:t>	Usual reasons for rejection</a:t>
            </a:r>
            <a:endParaRPr lang="en-GB" sz="4000" dirty="0">
              <a:solidFill>
                <a:schemeClr val="tx1"/>
              </a:solidFill>
              <a:latin typeface="Garamond" pitchFamily="18" charset="0"/>
              <a:cs typeface="Times New Roman" pitchFamily="18" charset="0"/>
            </a:endParaRPr>
          </a:p>
        </p:txBody>
      </p:sp>
      <p:sp>
        <p:nvSpPr>
          <p:cNvPr id="3" name="Content Placeholder 2"/>
          <p:cNvSpPr>
            <a:spLocks noGrp="1"/>
          </p:cNvSpPr>
          <p:nvPr>
            <p:ph idx="1"/>
          </p:nvPr>
        </p:nvSpPr>
        <p:spPr>
          <a:xfrm>
            <a:off x="822960" y="1937383"/>
            <a:ext cx="7520940" cy="3579849"/>
          </a:xfrm>
        </p:spPr>
        <p:txBody>
          <a:bodyPr>
            <a:normAutofit/>
          </a:bodyPr>
          <a:lstStyle/>
          <a:p>
            <a:pPr marL="609600" indent="-609600" eaLnBrk="1" hangingPunct="1">
              <a:lnSpc>
                <a:spcPct val="80000"/>
              </a:lnSpc>
              <a:buFontTx/>
              <a:buAutoNum type="arabicPlain"/>
            </a:pPr>
            <a:r>
              <a:rPr lang="en-GB" sz="2400" b="0" dirty="0" smtClean="0">
                <a:latin typeface="Garamond" pitchFamily="18" charset="0"/>
                <a:cs typeface="Times New Roman" pitchFamily="18" charset="0"/>
              </a:rPr>
              <a:t>Sent to the wrong journal; </a:t>
            </a:r>
            <a:r>
              <a:rPr lang="en-GB" sz="2400" dirty="0" smtClean="0">
                <a:latin typeface="Garamond" pitchFamily="18" charset="0"/>
                <a:cs typeface="Times New Roman" pitchFamily="18" charset="0"/>
              </a:rPr>
              <a:t>that is</a:t>
            </a:r>
            <a:r>
              <a:rPr lang="en-GB" sz="2400" b="0" dirty="0" smtClean="0">
                <a:latin typeface="Garamond" pitchFamily="18" charset="0"/>
                <a:cs typeface="Times New Roman" pitchFamily="18" charset="0"/>
              </a:rPr>
              <a:t> it does not fit the journal’s aims and scope</a:t>
            </a:r>
          </a:p>
          <a:p>
            <a:pPr marL="609600" indent="-609600">
              <a:lnSpc>
                <a:spcPct val="80000"/>
              </a:lnSpc>
              <a:buFontTx/>
              <a:buAutoNum type="arabicPlain"/>
            </a:pPr>
            <a:r>
              <a:rPr lang="en-GB" sz="2400" b="0" dirty="0">
                <a:latin typeface="Garamond" pitchFamily="18" charset="0"/>
                <a:cs typeface="Times New Roman" pitchFamily="18" charset="0"/>
              </a:rPr>
              <a:t>Technically flawed in the data or procedures </a:t>
            </a:r>
            <a:r>
              <a:rPr lang="en-GB" sz="2400" b="0" dirty="0" smtClean="0">
                <a:latin typeface="Garamond" pitchFamily="18" charset="0"/>
                <a:cs typeface="Times New Roman" pitchFamily="18" charset="0"/>
              </a:rPr>
              <a:t>used</a:t>
            </a:r>
          </a:p>
          <a:p>
            <a:pPr marL="609600" indent="-609600">
              <a:lnSpc>
                <a:spcPct val="80000"/>
              </a:lnSpc>
              <a:buFontTx/>
              <a:buAutoNum type="arabicPlain"/>
            </a:pPr>
            <a:r>
              <a:rPr lang="en-GB" sz="2400" b="0" dirty="0">
                <a:latin typeface="Garamond" pitchFamily="18" charset="0"/>
                <a:cs typeface="Times New Roman" pitchFamily="18" charset="0"/>
              </a:rPr>
              <a:t>Fails to say anything of </a:t>
            </a:r>
            <a:r>
              <a:rPr lang="en-GB" sz="2400" b="0">
                <a:latin typeface="Garamond" pitchFamily="18" charset="0"/>
                <a:cs typeface="Times New Roman" pitchFamily="18" charset="0"/>
              </a:rPr>
              <a:t>significance </a:t>
            </a:r>
            <a:r>
              <a:rPr lang="en-GB" sz="2400" b="0" smtClean="0">
                <a:latin typeface="Garamond" pitchFamily="18" charset="0"/>
                <a:cs typeface="Times New Roman" pitchFamily="18" charset="0"/>
              </a:rPr>
              <a:t>(makes </a:t>
            </a:r>
            <a:r>
              <a:rPr lang="en-GB" sz="2400" b="0" dirty="0">
                <a:latin typeface="Garamond" pitchFamily="18" charset="0"/>
                <a:cs typeface="Times New Roman" pitchFamily="18" charset="0"/>
              </a:rPr>
              <a:t>no new contribution to the subject) or states the obvious at tedious </a:t>
            </a:r>
            <a:r>
              <a:rPr lang="en-GB" sz="2400" b="0" dirty="0" smtClean="0">
                <a:latin typeface="Garamond" pitchFamily="18" charset="0"/>
                <a:cs typeface="Times New Roman" pitchFamily="18" charset="0"/>
              </a:rPr>
              <a:t>length</a:t>
            </a:r>
          </a:p>
          <a:p>
            <a:pPr marL="609600" indent="-609600">
              <a:lnSpc>
                <a:spcPct val="80000"/>
              </a:lnSpc>
              <a:buFontTx/>
              <a:buAutoNum type="arabicPlain"/>
            </a:pPr>
            <a:r>
              <a:rPr lang="en-GB" sz="2400" b="0" dirty="0" smtClean="0">
                <a:latin typeface="Garamond" pitchFamily="18" charset="0"/>
                <a:cs typeface="Times New Roman" pitchFamily="18" charset="0"/>
              </a:rPr>
              <a:t>Bad grammar, punctuation; poor English (</a:t>
            </a:r>
            <a:r>
              <a:rPr lang="en-GB" sz="2400" dirty="0" smtClean="0">
                <a:latin typeface="Garamond" pitchFamily="18" charset="0"/>
                <a:cs typeface="Times New Roman" pitchFamily="18" charset="0"/>
              </a:rPr>
              <a:t>for example </a:t>
            </a:r>
            <a:r>
              <a:rPr lang="en-GB" sz="2400" b="0" dirty="0" smtClean="0">
                <a:latin typeface="Garamond" pitchFamily="18" charset="0"/>
                <a:cs typeface="Times New Roman" pitchFamily="18" charset="0"/>
              </a:rPr>
              <a:t>not corrected by a native speaker)</a:t>
            </a:r>
          </a:p>
          <a:p>
            <a:pPr marL="609600" indent="-609600">
              <a:lnSpc>
                <a:spcPct val="80000"/>
              </a:lnSpc>
              <a:buFontTx/>
              <a:buAutoNum type="arabicPlain"/>
            </a:pPr>
            <a:r>
              <a:rPr lang="en-GB" sz="2400" b="0" dirty="0" smtClean="0">
                <a:latin typeface="Garamond" pitchFamily="18" charset="0"/>
                <a:cs typeface="Times New Roman" pitchFamily="18" charset="0"/>
              </a:rPr>
              <a:t>Exhausts the patience of the Editor and the referees</a:t>
            </a:r>
          </a:p>
          <a:p>
            <a:pPr marL="0" indent="0">
              <a:lnSpc>
                <a:spcPct val="80000"/>
              </a:lnSpc>
            </a:pPr>
            <a:endParaRPr lang="en-GB" sz="2400" b="0" dirty="0" smtClean="0">
              <a:latin typeface="Calibri" pitchFamily="34"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CCDD9E0F-0AB3-4E32-BFA1-2BAF12C96D11}" type="slidenum">
              <a:rPr lang="en-US" smtClean="0"/>
              <a:pPr>
                <a:defRPr/>
              </a:pPr>
              <a:t>13</a:t>
            </a:fld>
            <a:endParaRPr lang="en-US" dirty="0"/>
          </a:p>
        </p:txBody>
      </p:sp>
    </p:spTree>
    <p:extLst>
      <p:ext uri="{BB962C8B-B14F-4D97-AF65-F5344CB8AC3E}">
        <p14:creationId xmlns:p14="http://schemas.microsoft.com/office/powerpoint/2010/main" val="2134591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125760"/>
            <a:ext cx="7772400" cy="1143000"/>
          </a:xfrm>
        </p:spPr>
        <p:txBody>
          <a:bodyPr>
            <a:normAutofit fontScale="90000"/>
          </a:bodyPr>
          <a:lstStyle/>
          <a:p>
            <a:r>
              <a:rPr lang="en-GB" b="1" dirty="0" smtClean="0"/>
              <a:t>Reader </a:t>
            </a:r>
            <a:r>
              <a:rPr lang="en-GB" b="1" dirty="0"/>
              <a:t>assessment involves </a:t>
            </a:r>
            <a:r>
              <a:rPr lang="en-GB" b="1" dirty="0" smtClean="0"/>
              <a:t>the </a:t>
            </a:r>
            <a:r>
              <a:rPr lang="en-GB" b="1" dirty="0"/>
              <a:t>article and the linked data</a:t>
            </a:r>
          </a:p>
        </p:txBody>
      </p:sp>
      <p:sp>
        <p:nvSpPr>
          <p:cNvPr id="81923" name="Rectangle 3"/>
          <p:cNvSpPr>
            <a:spLocks noGrp="1" noChangeArrowheads="1"/>
          </p:cNvSpPr>
          <p:nvPr>
            <p:ph idx="1"/>
          </p:nvPr>
        </p:nvSpPr>
        <p:spPr/>
        <p:txBody>
          <a:bodyPr/>
          <a:lstStyle/>
          <a:p>
            <a:endParaRPr lang="en-US"/>
          </a:p>
        </p:txBody>
      </p:sp>
      <p:pic>
        <p:nvPicPr>
          <p:cNvPr id="81924" name="Picture 4" descr="econts"/>
          <p:cNvPicPr>
            <a:picLocks noChangeAspect="1" noChangeArrowheads="1"/>
          </p:cNvPicPr>
          <p:nvPr/>
        </p:nvPicPr>
        <p:blipFill>
          <a:blip r:embed="rId3" cstate="print"/>
          <a:srcRect/>
          <a:stretch>
            <a:fillRect/>
          </a:stretch>
        </p:blipFill>
        <p:spPr bwMode="auto">
          <a:xfrm>
            <a:off x="533400" y="1295400"/>
            <a:ext cx="8115300" cy="5353050"/>
          </a:xfrm>
          <a:prstGeom prst="rect">
            <a:avLst/>
          </a:prstGeom>
          <a:noFill/>
        </p:spPr>
      </p:pic>
      <p:pic>
        <p:nvPicPr>
          <p:cNvPr id="81925" name="Picture 5" descr="earticle"/>
          <p:cNvPicPr>
            <a:picLocks noChangeAspect="1" noChangeArrowheads="1"/>
          </p:cNvPicPr>
          <p:nvPr/>
        </p:nvPicPr>
        <p:blipFill>
          <a:blip r:embed="rId4" cstate="print"/>
          <a:srcRect/>
          <a:stretch>
            <a:fillRect/>
          </a:stretch>
        </p:blipFill>
        <p:spPr bwMode="auto">
          <a:xfrm>
            <a:off x="4419600" y="0"/>
            <a:ext cx="6777038" cy="6858000"/>
          </a:xfrm>
          <a:prstGeom prst="rect">
            <a:avLst/>
          </a:prstGeom>
          <a:noFill/>
        </p:spPr>
      </p:pic>
      <p:pic>
        <p:nvPicPr>
          <p:cNvPr id="81926" name="Picture 6" descr="ecif"/>
          <p:cNvPicPr>
            <a:picLocks noChangeAspect="1" noChangeArrowheads="1"/>
          </p:cNvPicPr>
          <p:nvPr/>
        </p:nvPicPr>
        <p:blipFill>
          <a:blip r:embed="rId5" cstate="print"/>
          <a:srcRect/>
          <a:stretch>
            <a:fillRect/>
          </a:stretch>
        </p:blipFill>
        <p:spPr bwMode="auto">
          <a:xfrm>
            <a:off x="4495800" y="0"/>
            <a:ext cx="6662738" cy="6734175"/>
          </a:xfrm>
          <a:prstGeom prst="rect">
            <a:avLst/>
          </a:prstGeom>
          <a:noFill/>
        </p:spPr>
      </p:pic>
      <p:pic>
        <p:nvPicPr>
          <p:cNvPr id="81927" name="Picture 7" descr="ekey"/>
          <p:cNvPicPr>
            <a:picLocks noChangeAspect="1" noChangeArrowheads="1"/>
          </p:cNvPicPr>
          <p:nvPr/>
        </p:nvPicPr>
        <p:blipFill>
          <a:blip r:embed="rId6" cstate="print"/>
          <a:srcRect/>
          <a:stretch>
            <a:fillRect/>
          </a:stretch>
        </p:blipFill>
        <p:spPr bwMode="auto">
          <a:xfrm>
            <a:off x="4572000" y="0"/>
            <a:ext cx="5041900" cy="6858000"/>
          </a:xfrm>
          <a:prstGeom prst="rect">
            <a:avLst/>
          </a:prstGeom>
          <a:noFill/>
        </p:spPr>
      </p:pic>
      <p:pic>
        <p:nvPicPr>
          <p:cNvPr id="81928" name="Picture 8" descr="esf"/>
          <p:cNvPicPr>
            <a:picLocks noChangeAspect="1" noChangeArrowheads="1"/>
          </p:cNvPicPr>
          <p:nvPr/>
        </p:nvPicPr>
        <p:blipFill>
          <a:blip r:embed="rId7" cstate="print"/>
          <a:srcRect/>
          <a:stretch>
            <a:fillRect/>
          </a:stretch>
        </p:blipFill>
        <p:spPr bwMode="auto">
          <a:xfrm>
            <a:off x="4648200" y="0"/>
            <a:ext cx="5003800" cy="6824663"/>
          </a:xfrm>
          <a:prstGeom prst="rect">
            <a:avLst/>
          </a:prstGeom>
          <a:noFill/>
        </p:spPr>
      </p:pic>
      <p:sp>
        <p:nvSpPr>
          <p:cNvPr id="81929" name="Oval 9"/>
          <p:cNvSpPr>
            <a:spLocks noChangeArrowheads="1"/>
          </p:cNvSpPr>
          <p:nvPr/>
        </p:nvSpPr>
        <p:spPr bwMode="auto">
          <a:xfrm>
            <a:off x="531813" y="2895600"/>
            <a:ext cx="533400" cy="306388"/>
          </a:xfrm>
          <a:prstGeom prst="ellipse">
            <a:avLst/>
          </a:prstGeom>
          <a:noFill/>
          <a:ln w="25400">
            <a:solidFill>
              <a:srgbClr val="FF6600"/>
            </a:solidFill>
            <a:round/>
            <a:headEnd/>
            <a:tailEnd/>
          </a:ln>
          <a:effectLst/>
        </p:spPr>
        <p:txBody>
          <a:bodyPr wrap="none" anchor="ctr"/>
          <a:lstStyle/>
          <a:p>
            <a:endParaRPr lang="en-GB"/>
          </a:p>
        </p:txBody>
      </p:sp>
      <p:sp>
        <p:nvSpPr>
          <p:cNvPr id="81930" name="Oval 10"/>
          <p:cNvSpPr>
            <a:spLocks noChangeArrowheads="1"/>
          </p:cNvSpPr>
          <p:nvPr/>
        </p:nvSpPr>
        <p:spPr bwMode="auto">
          <a:xfrm>
            <a:off x="1676400" y="2895600"/>
            <a:ext cx="609600" cy="304800"/>
          </a:xfrm>
          <a:prstGeom prst="ellipse">
            <a:avLst/>
          </a:prstGeom>
          <a:noFill/>
          <a:ln w="25400">
            <a:solidFill>
              <a:srgbClr val="FF6600"/>
            </a:solidFill>
            <a:round/>
            <a:headEnd/>
            <a:tailEnd/>
          </a:ln>
          <a:effectLst/>
        </p:spPr>
        <p:txBody>
          <a:bodyPr wrap="none" anchor="ctr"/>
          <a:lstStyle/>
          <a:p>
            <a:endParaRPr lang="en-GB"/>
          </a:p>
        </p:txBody>
      </p:sp>
      <p:sp>
        <p:nvSpPr>
          <p:cNvPr id="81931" name="Oval 11"/>
          <p:cNvSpPr>
            <a:spLocks noChangeArrowheads="1"/>
          </p:cNvSpPr>
          <p:nvPr/>
        </p:nvSpPr>
        <p:spPr bwMode="auto">
          <a:xfrm>
            <a:off x="3429000" y="2895600"/>
            <a:ext cx="838200" cy="304800"/>
          </a:xfrm>
          <a:prstGeom prst="ellipse">
            <a:avLst/>
          </a:prstGeom>
          <a:noFill/>
          <a:ln w="25400">
            <a:solidFill>
              <a:srgbClr val="FF6600"/>
            </a:solidFill>
            <a:round/>
            <a:headEnd/>
            <a:tailEnd/>
          </a:ln>
          <a:effectLst/>
        </p:spPr>
        <p:txBody>
          <a:bodyPr wrap="none" anchor="ctr"/>
          <a:lstStyle/>
          <a:p>
            <a:endParaRPr lang="en-GB"/>
          </a:p>
        </p:txBody>
      </p:sp>
      <p:sp>
        <p:nvSpPr>
          <p:cNvPr id="81932" name="Oval 12"/>
          <p:cNvSpPr>
            <a:spLocks noChangeArrowheads="1"/>
          </p:cNvSpPr>
          <p:nvPr/>
        </p:nvSpPr>
        <p:spPr bwMode="auto">
          <a:xfrm>
            <a:off x="2590800" y="2819400"/>
            <a:ext cx="1066800" cy="381000"/>
          </a:xfrm>
          <a:prstGeom prst="ellipse">
            <a:avLst/>
          </a:prstGeom>
          <a:noFill/>
          <a:ln w="25400">
            <a:solidFill>
              <a:srgbClr val="FF6600"/>
            </a:solidFill>
            <a:round/>
            <a:headEnd/>
            <a:tailEnd/>
          </a:ln>
          <a:effectLst/>
        </p:spPr>
        <p:txBody>
          <a:bodyPr wrap="none" anchor="ctr"/>
          <a:lstStyle/>
          <a:p>
            <a:endParaRPr lang="en-GB"/>
          </a:p>
        </p:txBody>
      </p:sp>
      <p:sp>
        <p:nvSpPr>
          <p:cNvPr id="81933" name="Oval 13"/>
          <p:cNvSpPr>
            <a:spLocks noChangeArrowheads="1"/>
          </p:cNvSpPr>
          <p:nvPr/>
        </p:nvSpPr>
        <p:spPr bwMode="auto">
          <a:xfrm>
            <a:off x="2057400" y="2895600"/>
            <a:ext cx="762000" cy="304800"/>
          </a:xfrm>
          <a:prstGeom prst="ellipse">
            <a:avLst/>
          </a:prstGeom>
          <a:noFill/>
          <a:ln w="25400">
            <a:solidFill>
              <a:srgbClr val="FF6600"/>
            </a:solidFill>
            <a:round/>
            <a:headEnd/>
            <a:tailEnd/>
          </a:ln>
          <a:effectLst/>
        </p:spPr>
        <p:txBody>
          <a:bodyPr wrap="none" anchor="ctr"/>
          <a:lstStyle/>
          <a:p>
            <a:endParaRPr lang="en-GB"/>
          </a:p>
        </p:txBody>
      </p:sp>
      <p:pic>
        <p:nvPicPr>
          <p:cNvPr id="81934" name="Picture 14" descr="emercury"/>
          <p:cNvPicPr>
            <a:picLocks noChangeAspect="1" noChangeArrowheads="1"/>
          </p:cNvPicPr>
          <p:nvPr/>
        </p:nvPicPr>
        <p:blipFill>
          <a:blip r:embed="rId8" cstate="print"/>
          <a:srcRect/>
          <a:stretch>
            <a:fillRect/>
          </a:stretch>
        </p:blipFill>
        <p:spPr bwMode="auto">
          <a:xfrm>
            <a:off x="3810000" y="990600"/>
            <a:ext cx="7696200" cy="5907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9"/>
                                        </p:tgtEl>
                                        <p:attrNameLst>
                                          <p:attrName>style.visibility</p:attrName>
                                        </p:attrNameLst>
                                      </p:cBhvr>
                                      <p:to>
                                        <p:strVal val="visible"/>
                                      </p:to>
                                    </p:set>
                                  </p:childTnLst>
                                  <p:subTnLst>
                                    <p:set>
                                      <p:cBhvr override="childStyle">
                                        <p:cTn dur="1" fill="hold" display="0" masterRel="nextClick" afterEffect="1"/>
                                        <p:tgtEl>
                                          <p:spTgt spid="819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1925"/>
                                        </p:tgtEl>
                                        <p:attrNameLst>
                                          <p:attrName>style.visibility</p:attrName>
                                        </p:attrNameLst>
                                      </p:cBhvr>
                                      <p:to>
                                        <p:strVal val="visible"/>
                                      </p:to>
                                    </p:set>
                                    <p:animEffect transition="in" filter="dissolve">
                                      <p:cBhvr>
                                        <p:cTn id="11" dur="500"/>
                                        <p:tgtEl>
                                          <p:spTgt spid="819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1930"/>
                                        </p:tgtEl>
                                        <p:attrNameLst>
                                          <p:attrName>style.visibility</p:attrName>
                                        </p:attrNameLst>
                                      </p:cBhvr>
                                      <p:to>
                                        <p:strVal val="visible"/>
                                      </p:to>
                                    </p:set>
                                  </p:childTnLst>
                                  <p:subTnLst>
                                    <p:set>
                                      <p:cBhvr override="childStyle">
                                        <p:cTn dur="1" fill="hold" display="0" masterRel="nextClick" afterEffect="1"/>
                                        <p:tgtEl>
                                          <p:spTgt spid="8193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1926"/>
                                        </p:tgtEl>
                                        <p:attrNameLst>
                                          <p:attrName>style.visibility</p:attrName>
                                        </p:attrNameLst>
                                      </p:cBhvr>
                                      <p:to>
                                        <p:strVal val="visible"/>
                                      </p:to>
                                    </p:set>
                                    <p:animEffect transition="in" filter="dissolve">
                                      <p:cBhvr>
                                        <p:cTn id="20" dur="500"/>
                                        <p:tgtEl>
                                          <p:spTgt spid="819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1931"/>
                                        </p:tgtEl>
                                        <p:attrNameLst>
                                          <p:attrName>style.visibility</p:attrName>
                                        </p:attrNameLst>
                                      </p:cBhvr>
                                      <p:to>
                                        <p:strVal val="visible"/>
                                      </p:to>
                                    </p:set>
                                  </p:childTnLst>
                                  <p:subTnLst>
                                    <p:set>
                                      <p:cBhvr override="childStyle">
                                        <p:cTn dur="1" fill="hold" display="0" masterRel="nextClick" afterEffect="1"/>
                                        <p:tgtEl>
                                          <p:spTgt spid="8193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1927"/>
                                        </p:tgtEl>
                                        <p:attrNameLst>
                                          <p:attrName>style.visibility</p:attrName>
                                        </p:attrNameLst>
                                      </p:cBhvr>
                                      <p:to>
                                        <p:strVal val="visible"/>
                                      </p:to>
                                    </p:set>
                                    <p:animEffect transition="in" filter="dissolve">
                                      <p:cBhvr>
                                        <p:cTn id="29" dur="500"/>
                                        <p:tgtEl>
                                          <p:spTgt spid="8192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81932"/>
                                        </p:tgtEl>
                                        <p:attrNameLst>
                                          <p:attrName>style.visibility</p:attrName>
                                        </p:attrNameLst>
                                      </p:cBhvr>
                                      <p:to>
                                        <p:strVal val="visible"/>
                                      </p:to>
                                    </p:set>
                                  </p:childTnLst>
                                  <p:subTnLst>
                                    <p:set>
                                      <p:cBhvr override="childStyle">
                                        <p:cTn dur="1" fill="hold" display="0" masterRel="nextClick" afterEffect="1"/>
                                        <p:tgtEl>
                                          <p:spTgt spid="8193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81928"/>
                                        </p:tgtEl>
                                        <p:attrNameLst>
                                          <p:attrName>style.visibility</p:attrName>
                                        </p:attrNameLst>
                                      </p:cBhvr>
                                      <p:to>
                                        <p:strVal val="visible"/>
                                      </p:to>
                                    </p:set>
                                    <p:animEffect transition="in" filter="dissolve">
                                      <p:cBhvr>
                                        <p:cTn id="38" dur="500"/>
                                        <p:tgtEl>
                                          <p:spTgt spid="8192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19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1934"/>
                                        </p:tgtEl>
                                        <p:attrNameLst>
                                          <p:attrName>style.visibility</p:attrName>
                                        </p:attrNameLst>
                                      </p:cBhvr>
                                      <p:to>
                                        <p:strVal val="visible"/>
                                      </p:to>
                                    </p:set>
                                    <p:animEffect transition="in" filter="dissolve">
                                      <p:cBhvr>
                                        <p:cTn id="47" dur="500"/>
                                        <p:tgtEl>
                                          <p:spTgt spid="81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9" grpId="0" animBg="1"/>
      <p:bldP spid="81930" grpId="0" animBg="1"/>
      <p:bldP spid="81931" grpId="0" animBg="1"/>
      <p:bldP spid="81932" grpId="0" animBg="1"/>
      <p:bldP spid="819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helps to attract citations? </a:t>
            </a:r>
            <a:br>
              <a:rPr lang="en-GB" dirty="0"/>
            </a:br>
            <a:endParaRPr lang="en-GB" dirty="0"/>
          </a:p>
        </p:txBody>
      </p:sp>
      <p:sp>
        <p:nvSpPr>
          <p:cNvPr id="3" name="Content Placeholder 2"/>
          <p:cNvSpPr>
            <a:spLocks noGrp="1"/>
          </p:cNvSpPr>
          <p:nvPr>
            <p:ph idx="1"/>
          </p:nvPr>
        </p:nvSpPr>
        <p:spPr>
          <a:xfrm>
            <a:off x="457200" y="1628800"/>
            <a:ext cx="8229600" cy="4389120"/>
          </a:xfrm>
        </p:spPr>
        <p:txBody>
          <a:bodyPr>
            <a:normAutofit fontScale="77500" lnSpcReduction="20000"/>
          </a:bodyPr>
          <a:lstStyle/>
          <a:p>
            <a:r>
              <a:rPr lang="en-GB" dirty="0" smtClean="0"/>
              <a:t>Try and secure the front cover; send a letter explaining why your article will have impact and therefore be good for the journal</a:t>
            </a:r>
          </a:p>
          <a:p>
            <a:r>
              <a:rPr lang="en-GB" dirty="0" smtClean="0"/>
              <a:t>Offer an attractive picture</a:t>
            </a:r>
          </a:p>
          <a:p>
            <a:endParaRPr lang="en-GB" dirty="0"/>
          </a:p>
          <a:p>
            <a:endParaRPr lang="en-GB" dirty="0" smtClean="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Alert </a:t>
            </a:r>
            <a:r>
              <a:rPr lang="en-GB" dirty="0"/>
              <a:t>colleagues by sending out </a:t>
            </a:r>
            <a:r>
              <a:rPr lang="en-GB" dirty="0" smtClean="0"/>
              <a:t>(electronic) reprints</a:t>
            </a:r>
            <a:endParaRPr lang="en-GB" dirty="0"/>
          </a:p>
        </p:txBody>
      </p:sp>
      <p:pic>
        <p:nvPicPr>
          <p:cNvPr id="3074" name="Picture 2" descr="C:\Users\mbdssjrh\AppData\Local\Temp\coveri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255" y="3068960"/>
            <a:ext cx="1812585" cy="11278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051" y="2852936"/>
            <a:ext cx="131657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419872" y="3645024"/>
            <a:ext cx="31683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076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t>		Reviews </a:t>
            </a:r>
            <a:r>
              <a:rPr lang="en-GB" dirty="0"/>
              <a:t>and books</a:t>
            </a:r>
          </a:p>
        </p:txBody>
      </p:sp>
      <p:sp>
        <p:nvSpPr>
          <p:cNvPr id="3" name="Content Placeholder 2"/>
          <p:cNvSpPr>
            <a:spLocks noGrp="1"/>
          </p:cNvSpPr>
          <p:nvPr>
            <p:ph idx="1"/>
          </p:nvPr>
        </p:nvSpPr>
        <p:spPr>
          <a:xfrm>
            <a:off x="457200" y="1196752"/>
            <a:ext cx="8229600" cy="4525963"/>
          </a:xfrm>
        </p:spPr>
        <p:txBody>
          <a:bodyPr/>
          <a:lstStyle/>
          <a:p>
            <a:r>
              <a:rPr lang="en-GB" dirty="0" smtClean="0"/>
              <a:t>These publications allow you to bring together a theme of your work and set your publications in the context of the field</a:t>
            </a:r>
          </a:p>
          <a:p>
            <a:r>
              <a:rPr lang="en-GB" dirty="0" smtClean="0"/>
              <a:t>Like a journal front cover they can enhance the impact of your research results</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497864"/>
            <a:ext cx="1800200" cy="31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srcRect/>
          <a:stretch>
            <a:fillRect/>
          </a:stretch>
        </p:blipFill>
        <p:spPr bwMode="auto">
          <a:xfrm>
            <a:off x="899592" y="3753379"/>
            <a:ext cx="2016224" cy="2843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059832" y="5158933"/>
            <a:ext cx="3456384" cy="461665"/>
          </a:xfrm>
          <a:prstGeom prst="rect">
            <a:avLst/>
          </a:prstGeom>
          <a:noFill/>
        </p:spPr>
        <p:txBody>
          <a:bodyPr wrap="square" rtlCol="0">
            <a:spAutoFit/>
          </a:bodyPr>
          <a:lstStyle/>
          <a:p>
            <a:r>
              <a:rPr lang="en-GB" sz="2400" dirty="0" smtClean="0"/>
              <a:t>A review can seed a book</a:t>
            </a:r>
            <a:endParaRPr lang="en-GB" sz="2400" dirty="0"/>
          </a:p>
        </p:txBody>
      </p:sp>
      <p:cxnSp>
        <p:nvCxnSpPr>
          <p:cNvPr id="8" name="Straight Arrow Connector 7"/>
          <p:cNvCxnSpPr/>
          <p:nvPr/>
        </p:nvCxnSpPr>
        <p:spPr>
          <a:xfrm>
            <a:off x="3419872" y="4797152"/>
            <a:ext cx="2304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76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20120"/>
            <a:ext cx="7520940" cy="548640"/>
          </a:xfrm>
        </p:spPr>
        <p:txBody>
          <a:bodyPr>
            <a:normAutofit/>
          </a:bodyPr>
          <a:lstStyle/>
          <a:p>
            <a:r>
              <a:rPr lang="en-GB" sz="3200" dirty="0" smtClean="0"/>
              <a:t>	How to help non-English speakers?</a:t>
            </a:r>
            <a:endParaRPr lang="en-GB" sz="3200" dirty="0"/>
          </a:p>
        </p:txBody>
      </p:sp>
      <p:sp>
        <p:nvSpPr>
          <p:cNvPr id="3" name="Content Placeholder 2"/>
          <p:cNvSpPr>
            <a:spLocks noGrp="1"/>
          </p:cNvSpPr>
          <p:nvPr>
            <p:ph idx="1"/>
          </p:nvPr>
        </p:nvSpPr>
        <p:spPr>
          <a:xfrm>
            <a:off x="822960" y="2297423"/>
            <a:ext cx="7520940" cy="3579849"/>
          </a:xfrm>
        </p:spPr>
        <p:txBody>
          <a:bodyPr>
            <a:normAutofit/>
          </a:bodyPr>
          <a:lstStyle/>
          <a:p>
            <a:r>
              <a:rPr lang="en-GB" dirty="0" err="1" smtClean="0"/>
              <a:t>IUCr’s</a:t>
            </a:r>
            <a:r>
              <a:rPr lang="en-GB" dirty="0" smtClean="0"/>
              <a:t> </a:t>
            </a:r>
            <a:r>
              <a:rPr lang="en-GB" b="1" dirty="0" err="1" smtClean="0">
                <a:solidFill>
                  <a:srgbClr val="FFFF00"/>
                </a:solidFill>
              </a:rPr>
              <a:t>publCIF</a:t>
            </a:r>
            <a:r>
              <a:rPr lang="en-GB" b="1" dirty="0" smtClean="0">
                <a:solidFill>
                  <a:srgbClr val="00B0F0"/>
                </a:solidFill>
              </a:rPr>
              <a:t> </a:t>
            </a:r>
            <a:r>
              <a:rPr lang="en-GB" dirty="0" smtClean="0"/>
              <a:t>article drafting tool is agreed to be a great help to such authors</a:t>
            </a:r>
          </a:p>
          <a:p>
            <a:r>
              <a:rPr lang="en-GB" dirty="0" smtClean="0"/>
              <a:t>IUCr Journals also have French, German and Russian as ‘official languages’, although this concept is perhaps </a:t>
            </a:r>
            <a:r>
              <a:rPr lang="en-GB" dirty="0"/>
              <a:t>a little </a:t>
            </a:r>
            <a:r>
              <a:rPr lang="en-GB" dirty="0" smtClean="0"/>
              <a:t>misleading nowadays, as articles are very </a:t>
            </a:r>
            <a:r>
              <a:rPr lang="en-GB" dirty="0"/>
              <a:t>rarely </a:t>
            </a:r>
            <a:r>
              <a:rPr lang="en-GB" dirty="0" smtClean="0"/>
              <a:t>published </a:t>
            </a:r>
            <a:r>
              <a:rPr lang="en-GB" dirty="0"/>
              <a:t>in anything other than </a:t>
            </a:r>
            <a:r>
              <a:rPr lang="en-GB" dirty="0" smtClean="0"/>
              <a:t>English</a:t>
            </a:r>
            <a:endParaRPr lang="en-GB" dirty="0"/>
          </a:p>
        </p:txBody>
      </p:sp>
    </p:spTree>
    <p:extLst>
      <p:ext uri="{BB962C8B-B14F-4D97-AF65-F5344CB8AC3E}">
        <p14:creationId xmlns:p14="http://schemas.microsoft.com/office/powerpoint/2010/main" val="275149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40"/>
            <a:ext cx="8229600" cy="1143000"/>
          </a:xfrm>
        </p:spPr>
        <p:txBody>
          <a:bodyPr>
            <a:normAutofit/>
          </a:bodyPr>
          <a:lstStyle/>
          <a:p>
            <a:r>
              <a:rPr lang="en-GB" sz="2800" dirty="0"/>
              <a:t> </a:t>
            </a:r>
            <a:r>
              <a:rPr lang="en-GB" sz="2800" dirty="0" smtClean="0"/>
              <a:t>    Wider impacts; reaching the media via a press release</a:t>
            </a:r>
            <a:endParaRPr lang="en-GB" sz="28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462751946"/>
              </p:ext>
            </p:extLst>
          </p:nvPr>
        </p:nvGraphicFramePr>
        <p:xfrm>
          <a:off x="5220072" y="3889670"/>
          <a:ext cx="3832225" cy="2447925"/>
        </p:xfrm>
        <a:graphic>
          <a:graphicData uri="http://schemas.openxmlformats.org/presentationml/2006/ole">
            <mc:AlternateContent xmlns:mc="http://schemas.openxmlformats.org/markup-compatibility/2006">
              <mc:Choice xmlns:v="urn:schemas-microsoft-com:vml" Requires="v">
                <p:oleObj spid="_x0000_s2185" name="Bitmap Image" r:id="rId3" imgW="3296110" imgH="2104762" progId="PBrush">
                  <p:embed/>
                </p:oleObj>
              </mc:Choice>
              <mc:Fallback>
                <p:oleObj name="Bitmap Image" r:id="rId3" imgW="3296110" imgH="2104762" progId="PBrush">
                  <p:embed/>
                  <p:pic>
                    <p:nvPicPr>
                      <p:cNvPr id="0" name="Picture 13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889670"/>
                        <a:ext cx="3832225"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9785" y="764704"/>
            <a:ext cx="6608348" cy="1231106"/>
          </a:xfrm>
          <a:prstGeom prst="rect">
            <a:avLst/>
          </a:prstGeom>
          <a:noFill/>
        </p:spPr>
        <p:txBody>
          <a:bodyPr wrap="none" rtlCol="0">
            <a:spAutoFit/>
          </a:bodyPr>
          <a:lstStyle/>
          <a:p>
            <a:pPr defTabSz="762000">
              <a:lnSpc>
                <a:spcPct val="80000"/>
              </a:lnSpc>
            </a:pPr>
            <a:r>
              <a:rPr lang="en-GB" sz="800" dirty="0"/>
              <a:t/>
            </a:r>
            <a:br>
              <a:rPr lang="en-GB" sz="800" dirty="0"/>
            </a:br>
            <a:endParaRPr lang="en-GB" sz="800" b="1" dirty="0"/>
          </a:p>
          <a:p>
            <a:pPr defTabSz="762000">
              <a:lnSpc>
                <a:spcPct val="80000"/>
              </a:lnSpc>
            </a:pPr>
            <a:r>
              <a:rPr lang="en-GB" i="1" dirty="0"/>
              <a:t>Proc. Natl. Acad. Sci. USA</a:t>
            </a:r>
            <a:r>
              <a:rPr lang="en-GB" dirty="0"/>
              <a:t>, Vol. 99, Issue 15, 9795-9800, July 23, 2002</a:t>
            </a:r>
            <a:r>
              <a:rPr lang="en-GB" b="1" dirty="0"/>
              <a:t/>
            </a:r>
            <a:br>
              <a:rPr lang="en-GB" b="1" dirty="0"/>
            </a:br>
            <a:endParaRPr lang="en-GB" b="1" dirty="0"/>
          </a:p>
          <a:p>
            <a:pPr defTabSz="762000">
              <a:lnSpc>
                <a:spcPct val="80000"/>
              </a:lnSpc>
            </a:pPr>
            <a:endParaRPr lang="en-GB" dirty="0"/>
          </a:p>
          <a:p>
            <a:endParaRPr lang="en-GB" dirty="0"/>
          </a:p>
        </p:txBody>
      </p:sp>
      <p:pic>
        <p:nvPicPr>
          <p:cNvPr id="2064"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418" y="1268760"/>
            <a:ext cx="6296422" cy="185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1" name="Picture 5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2" t="11775" r="45508" b="27899"/>
          <a:stretch/>
        </p:blipFill>
        <p:spPr bwMode="auto">
          <a:xfrm>
            <a:off x="415217" y="3861048"/>
            <a:ext cx="390874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699792" y="3192657"/>
            <a:ext cx="0" cy="596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27984" y="508518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98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dirty="0"/>
              <a:t>The future publishing landscape?</a:t>
            </a:r>
            <a:endParaRPr lang="en-US" dirty="0"/>
          </a:p>
        </p:txBody>
      </p:sp>
      <p:sp>
        <p:nvSpPr>
          <p:cNvPr id="3" name="Content Placeholder 2"/>
          <p:cNvSpPr>
            <a:spLocks noGrp="1"/>
          </p:cNvSpPr>
          <p:nvPr>
            <p:ph idx="1"/>
          </p:nvPr>
        </p:nvSpPr>
        <p:spPr>
          <a:xfrm>
            <a:off x="1032355" y="1628800"/>
            <a:ext cx="7772400" cy="5112568"/>
          </a:xfrm>
        </p:spPr>
        <p:txBody>
          <a:bodyPr/>
          <a:lstStyle/>
          <a:p>
            <a:pPr lvl="0">
              <a:spcBef>
                <a:spcPts val="1200"/>
              </a:spcBef>
            </a:pPr>
            <a:r>
              <a:rPr lang="en-GB" sz="2800" dirty="0" smtClean="0"/>
              <a:t>Yet more interactive content – embedded videos/audio within articles?</a:t>
            </a:r>
          </a:p>
          <a:p>
            <a:pPr lvl="0">
              <a:spcBef>
                <a:spcPts val="1200"/>
              </a:spcBef>
            </a:pPr>
            <a:r>
              <a:rPr lang="en-GB" sz="2800" dirty="0" smtClean="0"/>
              <a:t>Semantic enrichment and routinely linking to raw data sets</a:t>
            </a:r>
            <a:endParaRPr lang="en-GB" sz="2800" dirty="0"/>
          </a:p>
          <a:p>
            <a:pPr lvl="0">
              <a:spcBef>
                <a:spcPts val="1200"/>
              </a:spcBef>
            </a:pPr>
            <a:r>
              <a:rPr lang="en-GB" sz="2800" dirty="0" smtClean="0"/>
              <a:t>An even greater role for ‘Open Access’; a publishing revolution in progress…..</a:t>
            </a:r>
          </a:p>
          <a:p>
            <a:pPr lvl="0">
              <a:spcBef>
                <a:spcPts val="1200"/>
              </a:spcBef>
            </a:pPr>
            <a:endParaRPr lang="en-GB" sz="2000" dirty="0"/>
          </a:p>
          <a:p>
            <a:pPr lvl="0">
              <a:spcBef>
                <a:spcPts val="1200"/>
              </a:spcBef>
            </a:pPr>
            <a:endParaRPr lang="en-GB" sz="2000" dirty="0" smtClean="0"/>
          </a:p>
          <a:p>
            <a:pPr lvl="0">
              <a:spcBef>
                <a:spcPts val="1200"/>
              </a:spcBef>
            </a:pPr>
            <a:endParaRPr lang="en-GB" sz="2000" dirty="0"/>
          </a:p>
          <a:p>
            <a:pPr lvl="0">
              <a:spcBef>
                <a:spcPts val="1200"/>
              </a:spcBef>
            </a:pPr>
            <a:endParaRPr lang="en-GB" sz="2000" dirty="0" smtClean="0"/>
          </a:p>
          <a:p>
            <a:endParaRPr lang="en-US" sz="2400" dirty="0"/>
          </a:p>
        </p:txBody>
      </p:sp>
      <p:sp>
        <p:nvSpPr>
          <p:cNvPr id="5" name="Slide Number Placeholder 4"/>
          <p:cNvSpPr>
            <a:spLocks noGrp="1"/>
          </p:cNvSpPr>
          <p:nvPr>
            <p:ph type="sldNum" sz="quarter" idx="12"/>
          </p:nvPr>
        </p:nvSpPr>
        <p:spPr/>
        <p:txBody>
          <a:bodyPr/>
          <a:lstStyle/>
          <a:p>
            <a:fld id="{5452B784-362C-424C-93DA-C6C002D81D2B}" type="slidenum">
              <a:rPr lang="en-US" smtClean="0"/>
              <a:pPr/>
              <a:t>19</a:t>
            </a:fld>
            <a:endParaRPr lang="en-US"/>
          </a:p>
        </p:txBody>
      </p:sp>
    </p:spTree>
    <p:extLst>
      <p:ext uri="{BB962C8B-B14F-4D97-AF65-F5344CB8AC3E}">
        <p14:creationId xmlns:p14="http://schemas.microsoft.com/office/powerpoint/2010/main" val="3434258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GB" sz="4000" dirty="0" smtClean="0"/>
              <a:t>		Contents re the ‘How’</a:t>
            </a:r>
            <a:endParaRPr lang="en-GB" sz="4000" dirty="0"/>
          </a:p>
        </p:txBody>
      </p:sp>
      <p:sp>
        <p:nvSpPr>
          <p:cNvPr id="3" name="Content Placeholder 2"/>
          <p:cNvSpPr>
            <a:spLocks noGrp="1"/>
          </p:cNvSpPr>
          <p:nvPr>
            <p:ph idx="1"/>
          </p:nvPr>
        </p:nvSpPr>
        <p:spPr>
          <a:xfrm>
            <a:off x="457200" y="1124744"/>
            <a:ext cx="8229600" cy="5544616"/>
          </a:xfrm>
        </p:spPr>
        <p:txBody>
          <a:bodyPr>
            <a:normAutofit fontScale="92500" lnSpcReduction="20000"/>
          </a:bodyPr>
          <a:lstStyle/>
          <a:p>
            <a:r>
              <a:rPr lang="en-GB" dirty="0" smtClean="0"/>
              <a:t>Overview of the procedure</a:t>
            </a:r>
          </a:p>
          <a:p>
            <a:pPr lvl="1"/>
            <a:r>
              <a:rPr lang="en-GB" dirty="0" smtClean="0"/>
              <a:t>When is it timely to publish? Is there Intellectual Property that must be protected?</a:t>
            </a:r>
          </a:p>
          <a:p>
            <a:pPr lvl="1"/>
            <a:r>
              <a:rPr lang="en-GB" dirty="0" smtClean="0"/>
              <a:t>Which journal to select?</a:t>
            </a:r>
          </a:p>
          <a:p>
            <a:pPr lvl="1"/>
            <a:r>
              <a:rPr lang="en-GB" dirty="0"/>
              <a:t>Which Editor to select? </a:t>
            </a:r>
          </a:p>
          <a:p>
            <a:pPr lvl="1"/>
            <a:r>
              <a:rPr lang="en-GB" dirty="0"/>
              <a:t>Whether to nominate referees or </a:t>
            </a:r>
            <a:r>
              <a:rPr lang="en-GB" dirty="0" smtClean="0"/>
              <a:t>indicate referees not to use?</a:t>
            </a:r>
          </a:p>
          <a:p>
            <a:pPr lvl="1"/>
            <a:r>
              <a:rPr lang="en-GB" dirty="0"/>
              <a:t>The draft; </a:t>
            </a:r>
            <a:r>
              <a:rPr lang="en-GB" dirty="0" smtClean="0"/>
              <a:t>escalate </a:t>
            </a:r>
            <a:r>
              <a:rPr lang="en-GB" dirty="0"/>
              <a:t>the key </a:t>
            </a:r>
            <a:r>
              <a:rPr lang="en-GB" dirty="0" smtClean="0"/>
              <a:t>points</a:t>
            </a:r>
          </a:p>
          <a:p>
            <a:pPr lvl="1"/>
            <a:r>
              <a:rPr lang="en-GB" dirty="0" smtClean="0"/>
              <a:t>Including the data; derived, processed and raw data categories</a:t>
            </a:r>
          </a:p>
          <a:p>
            <a:r>
              <a:rPr lang="en-GB" dirty="0" smtClean="0"/>
              <a:t>The reviewing cycle</a:t>
            </a:r>
          </a:p>
          <a:p>
            <a:pPr lvl="1"/>
            <a:r>
              <a:rPr lang="en-GB" dirty="0" smtClean="0"/>
              <a:t>Listen to the referees and the Editor</a:t>
            </a:r>
          </a:p>
          <a:p>
            <a:pPr lvl="1"/>
            <a:r>
              <a:rPr lang="en-GB" dirty="0" smtClean="0"/>
              <a:t>The revised version; make it easy for the Editor to accept it</a:t>
            </a:r>
          </a:p>
          <a:p>
            <a:pPr lvl="1"/>
            <a:r>
              <a:rPr lang="en-GB" dirty="0" smtClean="0"/>
              <a:t>Read your proofs carefully; technical editing can introduce errors</a:t>
            </a:r>
          </a:p>
          <a:p>
            <a:r>
              <a:rPr lang="en-GB" dirty="0" smtClean="0"/>
              <a:t>What helps to attract </a:t>
            </a:r>
            <a:r>
              <a:rPr lang="en-GB" dirty="0"/>
              <a:t>citations? </a:t>
            </a:r>
            <a:endParaRPr lang="en-GB" dirty="0" smtClean="0"/>
          </a:p>
          <a:p>
            <a:pPr lvl="1"/>
            <a:r>
              <a:rPr lang="en-GB" dirty="0" smtClean="0"/>
              <a:t>Reviews and books</a:t>
            </a:r>
          </a:p>
          <a:p>
            <a:r>
              <a:rPr lang="en-GB" dirty="0" smtClean="0"/>
              <a:t>Wider issues and impacts</a:t>
            </a:r>
          </a:p>
          <a:p>
            <a:r>
              <a:rPr lang="en-GB" dirty="0" smtClean="0"/>
              <a:t>Future publishing landscape?</a:t>
            </a:r>
            <a:endParaRPr lang="en-GB" dirty="0"/>
          </a:p>
        </p:txBody>
      </p:sp>
    </p:spTree>
    <p:extLst>
      <p:ext uri="{BB962C8B-B14F-4D97-AF65-F5344CB8AC3E}">
        <p14:creationId xmlns:p14="http://schemas.microsoft.com/office/powerpoint/2010/main" val="2108321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16632"/>
            <a:ext cx="8229600" cy="1143000"/>
          </a:xfrm>
        </p:spPr>
        <p:txBody>
          <a:bodyPr>
            <a:normAutofit/>
          </a:bodyPr>
          <a:lstStyle/>
          <a:p>
            <a:r>
              <a:rPr lang="en-GB" sz="3600" b="1" dirty="0" smtClean="0">
                <a:solidFill>
                  <a:srgbClr val="FFFF00"/>
                </a:solidFill>
              </a:rPr>
              <a:t>                          Summary</a:t>
            </a:r>
            <a:endParaRPr lang="en-GB" sz="3600" b="1" dirty="0">
              <a:solidFill>
                <a:srgbClr val="FFFF00"/>
              </a:solidFill>
            </a:endParaRPr>
          </a:p>
        </p:txBody>
      </p:sp>
      <p:sp>
        <p:nvSpPr>
          <p:cNvPr id="45059" name="Rectangle 3"/>
          <p:cNvSpPr>
            <a:spLocks noGrp="1" noChangeArrowheads="1"/>
          </p:cNvSpPr>
          <p:nvPr>
            <p:ph idx="1"/>
          </p:nvPr>
        </p:nvSpPr>
        <p:spPr>
          <a:xfrm>
            <a:off x="685800" y="1628775"/>
            <a:ext cx="7772400" cy="4824413"/>
          </a:xfrm>
        </p:spPr>
        <p:txBody>
          <a:bodyPr>
            <a:normAutofit lnSpcReduction="10000"/>
          </a:bodyPr>
          <a:lstStyle/>
          <a:p>
            <a:pPr>
              <a:lnSpc>
                <a:spcPct val="80000"/>
              </a:lnSpc>
              <a:spcBef>
                <a:spcPct val="50000"/>
              </a:spcBef>
            </a:pPr>
            <a:r>
              <a:rPr lang="en-GB" sz="2000" dirty="0"/>
              <a:t>Quality of scientific argument depends on </a:t>
            </a:r>
          </a:p>
          <a:p>
            <a:pPr lvl="1">
              <a:lnSpc>
                <a:spcPct val="80000"/>
              </a:lnSpc>
              <a:spcBef>
                <a:spcPct val="50000"/>
              </a:spcBef>
            </a:pPr>
            <a:r>
              <a:rPr lang="en-GB" sz="1800" dirty="0"/>
              <a:t>Quality of </a:t>
            </a:r>
            <a:r>
              <a:rPr lang="en-GB" sz="1800" dirty="0" smtClean="0"/>
              <a:t>data</a:t>
            </a:r>
          </a:p>
          <a:p>
            <a:pPr lvl="1">
              <a:lnSpc>
                <a:spcPct val="80000"/>
              </a:lnSpc>
              <a:spcBef>
                <a:spcPct val="50000"/>
              </a:spcBef>
            </a:pPr>
            <a:r>
              <a:rPr lang="en-GB" sz="1800" dirty="0" smtClean="0"/>
              <a:t>Language and syntax </a:t>
            </a:r>
            <a:r>
              <a:rPr lang="en-GB" sz="1800" dirty="0"/>
              <a:t>being </a:t>
            </a:r>
            <a:r>
              <a:rPr lang="en-GB" sz="1800" dirty="0" smtClean="0"/>
              <a:t>clear</a:t>
            </a:r>
            <a:endParaRPr lang="en-GB" sz="1800" dirty="0"/>
          </a:p>
          <a:p>
            <a:pPr lvl="1">
              <a:lnSpc>
                <a:spcPct val="80000"/>
              </a:lnSpc>
              <a:spcBef>
                <a:spcPct val="50000"/>
              </a:spcBef>
            </a:pPr>
            <a:r>
              <a:rPr lang="en-GB" sz="1800" dirty="0" smtClean="0"/>
              <a:t>Rigorous analysis</a:t>
            </a:r>
          </a:p>
          <a:p>
            <a:pPr lvl="1">
              <a:lnSpc>
                <a:spcPct val="80000"/>
              </a:lnSpc>
              <a:spcBef>
                <a:spcPct val="50000"/>
              </a:spcBef>
            </a:pPr>
            <a:r>
              <a:rPr lang="en-GB" sz="1800" dirty="0" smtClean="0"/>
              <a:t>Accessibility </a:t>
            </a:r>
            <a:r>
              <a:rPr lang="en-GB" sz="1800" dirty="0"/>
              <a:t>of relevant </a:t>
            </a:r>
            <a:r>
              <a:rPr lang="en-GB" sz="1800" dirty="0" smtClean="0"/>
              <a:t>data</a:t>
            </a:r>
          </a:p>
          <a:p>
            <a:pPr lvl="1">
              <a:lnSpc>
                <a:spcPct val="80000"/>
              </a:lnSpc>
              <a:spcBef>
                <a:spcPct val="50000"/>
              </a:spcBef>
            </a:pPr>
            <a:endParaRPr lang="en-GB" sz="1800" dirty="0" smtClean="0"/>
          </a:p>
          <a:p>
            <a:pPr>
              <a:lnSpc>
                <a:spcPct val="80000"/>
              </a:lnSpc>
              <a:spcBef>
                <a:spcPct val="50000"/>
              </a:spcBef>
            </a:pPr>
            <a:r>
              <a:rPr lang="en-GB" sz="2000" dirty="0" smtClean="0"/>
              <a:t>Not all journals provide you the author with the highest quality of peer review; choose your journal carefully and, for good measure, send your submitted article to a couple of friends in parallel</a:t>
            </a:r>
          </a:p>
          <a:p>
            <a:pPr>
              <a:lnSpc>
                <a:spcPct val="80000"/>
              </a:lnSpc>
              <a:spcBef>
                <a:spcPct val="50000"/>
              </a:spcBef>
            </a:pPr>
            <a:r>
              <a:rPr lang="en-GB" sz="2000" dirty="0" smtClean="0"/>
              <a:t>The rejection + withdrawal rates vary from journal to journal e.g. extremes of between 20% and 90%</a:t>
            </a:r>
          </a:p>
          <a:p>
            <a:pPr>
              <a:lnSpc>
                <a:spcPct val="80000"/>
              </a:lnSpc>
              <a:spcBef>
                <a:spcPct val="50000"/>
              </a:spcBef>
            </a:pPr>
            <a:r>
              <a:rPr lang="en-GB" sz="2000" dirty="0" smtClean="0"/>
              <a:t>The reasons for an article not being accepted are usually a mix of poor or insufficient data and/or poor science </a:t>
            </a:r>
          </a:p>
          <a:p>
            <a:pPr>
              <a:lnSpc>
                <a:spcPct val="80000"/>
              </a:lnSpc>
              <a:spcBef>
                <a:spcPct val="50000"/>
              </a:spcBef>
            </a:pPr>
            <a:r>
              <a:rPr lang="en-GB" sz="2000" dirty="0" smtClean="0"/>
              <a:t>A poorly written article impedes everything; i.e. both the peer review and the article’s impact if published</a:t>
            </a:r>
            <a:endParaRPr lang="en-GB"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      Overall, let’s not forget</a:t>
            </a:r>
            <a:endParaRPr lang="en-GB" dirty="0">
              <a:solidFill>
                <a:srgbClr val="FFFF00"/>
              </a:solidFill>
            </a:endParaRPr>
          </a:p>
        </p:txBody>
      </p:sp>
      <p:sp>
        <p:nvSpPr>
          <p:cNvPr id="3" name="Content Placeholder 2"/>
          <p:cNvSpPr>
            <a:spLocks noGrp="1"/>
          </p:cNvSpPr>
          <p:nvPr>
            <p:ph idx="1"/>
          </p:nvPr>
        </p:nvSpPr>
        <p:spPr>
          <a:xfrm>
            <a:off x="827584" y="2585455"/>
            <a:ext cx="7520940" cy="3579849"/>
          </a:xfrm>
        </p:spPr>
        <p:txBody>
          <a:bodyPr>
            <a:normAutofit/>
          </a:bodyPr>
          <a:lstStyle/>
          <a:p>
            <a:r>
              <a:rPr lang="en-GB" sz="3600" dirty="0"/>
              <a:t>the primary purpose of publication is to share </a:t>
            </a:r>
            <a:r>
              <a:rPr lang="en-GB" sz="3600" dirty="0" smtClean="0"/>
              <a:t>scientific knowledge </a:t>
            </a:r>
            <a:r>
              <a:rPr lang="en-GB" sz="3600" dirty="0"/>
              <a:t>and thus keep science going as a healthy and </a:t>
            </a:r>
            <a:r>
              <a:rPr lang="en-GB" sz="3600" dirty="0" smtClean="0"/>
              <a:t>collective enterprise </a:t>
            </a:r>
          </a:p>
          <a:p>
            <a:endParaRPr lang="en-GB" sz="1800" dirty="0"/>
          </a:p>
        </p:txBody>
      </p:sp>
    </p:spTree>
    <p:extLst>
      <p:ext uri="{BB962C8B-B14F-4D97-AF65-F5344CB8AC3E}">
        <p14:creationId xmlns:p14="http://schemas.microsoft.com/office/powerpoint/2010/main" val="2511921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43408"/>
            <a:ext cx="8229600" cy="1143000"/>
          </a:xfrm>
        </p:spPr>
        <p:txBody>
          <a:bodyPr/>
          <a:lstStyle/>
          <a:p>
            <a:r>
              <a:rPr lang="en-GB" b="1" dirty="0" smtClean="0"/>
              <a:t>		</a:t>
            </a:r>
            <a:r>
              <a:rPr lang="en-GB" dirty="0" smtClean="0"/>
              <a:t>Acknowledgements</a:t>
            </a:r>
            <a:endParaRPr lang="en-GB" dirty="0"/>
          </a:p>
        </p:txBody>
      </p:sp>
      <p:sp>
        <p:nvSpPr>
          <p:cNvPr id="55299" name="Rectangle 3"/>
          <p:cNvSpPr>
            <a:spLocks noGrp="1" noChangeArrowheads="1"/>
          </p:cNvSpPr>
          <p:nvPr>
            <p:ph idx="1"/>
          </p:nvPr>
        </p:nvSpPr>
        <p:spPr>
          <a:xfrm>
            <a:off x="457200" y="1268760"/>
            <a:ext cx="8229600" cy="5055840"/>
          </a:xfrm>
        </p:spPr>
        <p:txBody>
          <a:bodyPr>
            <a:normAutofit fontScale="85000" lnSpcReduction="20000"/>
          </a:bodyPr>
          <a:lstStyle/>
          <a:p>
            <a:r>
              <a:rPr lang="en-GB" sz="2800" b="0" dirty="0" smtClean="0"/>
              <a:t>The concept for this talk was </a:t>
            </a:r>
            <a:r>
              <a:rPr lang="en-GB" sz="2800" dirty="0" smtClean="0"/>
              <a:t>by Dr Susanne Coles and Dr Laura </a:t>
            </a:r>
            <a:r>
              <a:rPr lang="en-GB" sz="2800" dirty="0" err="1" smtClean="0"/>
              <a:t>Roces</a:t>
            </a:r>
            <a:r>
              <a:rPr lang="en-GB" sz="2800" dirty="0"/>
              <a:t> </a:t>
            </a:r>
            <a:r>
              <a:rPr lang="en-GB" sz="2800" dirty="0" smtClean="0"/>
              <a:t>who were the </a:t>
            </a:r>
            <a:r>
              <a:rPr lang="en-GB" sz="2800" dirty="0" err="1" smtClean="0"/>
              <a:t>Microsymposia</a:t>
            </a:r>
            <a:r>
              <a:rPr lang="en-GB" sz="2800" dirty="0" smtClean="0"/>
              <a:t> leaders for a ‘How to’ session of talks aimed at Young Crystallographers at ECM27 Bergen held August 2012</a:t>
            </a:r>
          </a:p>
          <a:p>
            <a:r>
              <a:rPr lang="en-GB" sz="2800" b="0" dirty="0" smtClean="0"/>
              <a:t>Peter </a:t>
            </a:r>
            <a:r>
              <a:rPr lang="en-GB" sz="2800" b="0" dirty="0"/>
              <a:t>Strickland, Managing </a:t>
            </a:r>
            <a:r>
              <a:rPr lang="en-GB" sz="2800" b="0" dirty="0" smtClean="0"/>
              <a:t>Editor and Brian </a:t>
            </a:r>
            <a:r>
              <a:rPr lang="en-GB" sz="2800" b="0" dirty="0"/>
              <a:t>McMahon, R&amp;D </a:t>
            </a:r>
            <a:r>
              <a:rPr lang="en-GB" sz="2800" b="0" dirty="0" smtClean="0"/>
              <a:t>Officer </a:t>
            </a:r>
            <a:r>
              <a:rPr lang="en-GB" sz="2800" b="0" dirty="0"/>
              <a:t>at IUCr, </a:t>
            </a:r>
            <a:r>
              <a:rPr lang="en-GB" sz="2800" b="0" dirty="0" smtClean="0"/>
              <a:t>Chester</a:t>
            </a:r>
          </a:p>
          <a:p>
            <a:r>
              <a:rPr lang="en-GB" sz="2800" b="0" dirty="0" smtClean="0"/>
              <a:t>Colin </a:t>
            </a:r>
            <a:r>
              <a:rPr lang="en-GB" sz="2800" b="0" dirty="0" err="1" smtClean="0"/>
              <a:t>Bulpitt</a:t>
            </a:r>
            <a:r>
              <a:rPr lang="en-GB" sz="2800" b="0" dirty="0" smtClean="0"/>
              <a:t> and </a:t>
            </a:r>
            <a:r>
              <a:rPr lang="en-GB" sz="2800" b="0" dirty="0" err="1" smtClean="0"/>
              <a:t>Huw</a:t>
            </a:r>
            <a:r>
              <a:rPr lang="en-GB" sz="2800" b="0" dirty="0" smtClean="0"/>
              <a:t> Price, Managing Editors of Crystallography Reviews and Prof </a:t>
            </a:r>
            <a:r>
              <a:rPr lang="en-GB" sz="2800" b="0" dirty="0" err="1" smtClean="0"/>
              <a:t>Moreton</a:t>
            </a:r>
            <a:r>
              <a:rPr lang="en-GB" sz="2800" b="0" dirty="0" smtClean="0"/>
              <a:t> Moore, Joint Main Editor of Crystallography Reviews</a:t>
            </a:r>
          </a:p>
          <a:p>
            <a:r>
              <a:rPr lang="en-GB" sz="2800" b="0" dirty="0" smtClean="0"/>
              <a:t>Numerous Co-editor </a:t>
            </a:r>
            <a:r>
              <a:rPr lang="en-GB" sz="2800" b="0" dirty="0"/>
              <a:t>colleagues on the IUCr Journals Commission and a countless number of referees that have helped me as an Editor handling approx 1000 submitted articles from authors since </a:t>
            </a:r>
            <a:r>
              <a:rPr lang="en-GB" sz="2800" b="0" dirty="0" smtClean="0"/>
              <a:t>1990</a:t>
            </a:r>
          </a:p>
          <a:p>
            <a:r>
              <a:rPr lang="en-GB" sz="2800" b="0" dirty="0" smtClean="0"/>
              <a:t>Dr Michele </a:t>
            </a:r>
            <a:r>
              <a:rPr lang="en-GB" sz="2800" b="0" dirty="0" err="1" smtClean="0"/>
              <a:t>Cianci</a:t>
            </a:r>
            <a:r>
              <a:rPr lang="en-GB" sz="2800" b="0" dirty="0" smtClean="0"/>
              <a:t>, EMBL PETRA III, Hamburg; a former PhD student and collaborator</a:t>
            </a:r>
          </a:p>
          <a:p>
            <a:endParaRPr lang="en-GB"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type="title"/>
          </p:nvPr>
        </p:nvSpPr>
        <p:spPr>
          <a:xfrm>
            <a:off x="1214414" y="381000"/>
            <a:ext cx="6929486" cy="838200"/>
          </a:xfrm>
        </p:spPr>
        <p:txBody>
          <a:bodyPr>
            <a:normAutofit fontScale="90000"/>
          </a:bodyPr>
          <a:lstStyle/>
          <a:p>
            <a:pPr eaLnBrk="1" hangingPunct="1"/>
            <a:r>
              <a:rPr lang="en-GB" dirty="0" smtClean="0">
                <a:solidFill>
                  <a:schemeClr val="accent1">
                    <a:lumMod val="75000"/>
                  </a:schemeClr>
                </a:solidFill>
              </a:rPr>
              <a:t>Start of the publishing cycle</a:t>
            </a:r>
          </a:p>
        </p:txBody>
      </p:sp>
      <p:sp>
        <p:nvSpPr>
          <p:cNvPr id="4" name="Slide Number Placeholder 3"/>
          <p:cNvSpPr>
            <a:spLocks noGrp="1"/>
          </p:cNvSpPr>
          <p:nvPr>
            <p:ph type="sldNum" sz="quarter" idx="12"/>
          </p:nvPr>
        </p:nvSpPr>
        <p:spPr/>
        <p:txBody>
          <a:bodyPr/>
          <a:lstStyle/>
          <a:p>
            <a:pPr>
              <a:defRPr/>
            </a:pPr>
            <a:fld id="{66817471-FD18-40C3-943F-1B894A3E8CF6}" type="slidenum">
              <a:rPr lang="en-GB" smtClean="0"/>
              <a:pPr>
                <a:defRPr/>
              </a:pPr>
              <a:t>3</a:t>
            </a:fld>
            <a:endParaRPr lang="en-GB"/>
          </a:p>
        </p:txBody>
      </p:sp>
      <p:graphicFrame>
        <p:nvGraphicFramePr>
          <p:cNvPr id="6" name="Diagram 5"/>
          <p:cNvGraphicFramePr/>
          <p:nvPr/>
        </p:nvGraphicFramePr>
        <p:xfrm>
          <a:off x="1285852" y="1453588"/>
          <a:ext cx="6858047" cy="483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8438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r>
              <a:rPr lang="en-GB" dirty="0" smtClean="0">
                <a:solidFill>
                  <a:srgbClr val="336699"/>
                </a:solidFill>
              </a:rPr>
              <a:t>The peer review process</a:t>
            </a:r>
            <a:endParaRPr lang="en-GB" dirty="0">
              <a:solidFill>
                <a:srgbClr val="336699"/>
              </a:solidFill>
            </a:endParaRPr>
          </a:p>
        </p:txBody>
      </p:sp>
      <p:sp>
        <p:nvSpPr>
          <p:cNvPr id="3" name="Slide Number Placeholder 2"/>
          <p:cNvSpPr>
            <a:spLocks noGrp="1"/>
          </p:cNvSpPr>
          <p:nvPr>
            <p:ph type="sldNum" sz="quarter" idx="12"/>
          </p:nvPr>
        </p:nvSpPr>
        <p:spPr/>
        <p:txBody>
          <a:bodyPr/>
          <a:lstStyle/>
          <a:p>
            <a:pPr>
              <a:defRPr/>
            </a:pPr>
            <a:fld id="{66817471-FD18-40C3-943F-1B894A3E8CF6}" type="slidenum">
              <a:rPr lang="en-GB" smtClean="0"/>
              <a:pPr>
                <a:defRPr/>
              </a:pPr>
              <a:t>4</a:t>
            </a:fld>
            <a:endParaRPr lang="en-GB"/>
          </a:p>
        </p:txBody>
      </p:sp>
      <p:graphicFrame>
        <p:nvGraphicFramePr>
          <p:cNvPr id="6" name="Diagram 5"/>
          <p:cNvGraphicFramePr/>
          <p:nvPr/>
        </p:nvGraphicFramePr>
        <p:xfrm>
          <a:off x="785786" y="1142984"/>
          <a:ext cx="7715304"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p Arrow 6"/>
          <p:cNvSpPr/>
          <p:nvPr/>
        </p:nvSpPr>
        <p:spPr>
          <a:xfrm rot="18508953">
            <a:off x="2908670" y="2606808"/>
            <a:ext cx="428628" cy="702630"/>
          </a:xfrm>
          <a:prstGeom prst="upArrow">
            <a:avLst/>
          </a:prstGeom>
          <a:solidFill>
            <a:schemeClr val="accent1">
              <a:lumMod val="40000"/>
              <a:lumOff val="6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0556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59432"/>
            <a:ext cx="7772400" cy="1143000"/>
          </a:xfrm>
        </p:spPr>
        <p:txBody>
          <a:bodyPr>
            <a:normAutofit/>
          </a:bodyPr>
          <a:lstStyle/>
          <a:p>
            <a:r>
              <a:rPr lang="en-GB" sz="3200" b="1" dirty="0" smtClean="0"/>
              <a:t>			Which journal? </a:t>
            </a:r>
            <a:endParaRPr lang="en-GB" sz="3200" b="1" dirty="0"/>
          </a:p>
        </p:txBody>
      </p:sp>
      <p:sp>
        <p:nvSpPr>
          <p:cNvPr id="10243" name="Rectangle 3"/>
          <p:cNvSpPr>
            <a:spLocks noGrp="1" noChangeArrowheads="1"/>
          </p:cNvSpPr>
          <p:nvPr>
            <p:ph type="body" sz="half" idx="1"/>
          </p:nvPr>
        </p:nvSpPr>
        <p:spPr>
          <a:xfrm>
            <a:off x="685800" y="980728"/>
            <a:ext cx="7846640" cy="1080467"/>
          </a:xfrm>
        </p:spPr>
        <p:txBody>
          <a:bodyPr>
            <a:normAutofit/>
          </a:bodyPr>
          <a:lstStyle/>
          <a:p>
            <a:pPr>
              <a:lnSpc>
                <a:spcPct val="90000"/>
              </a:lnSpc>
              <a:buFontTx/>
              <a:buNone/>
            </a:pPr>
            <a:r>
              <a:rPr lang="en-GB" sz="2800" b="1" dirty="0"/>
              <a:t>Crystallography is a </a:t>
            </a:r>
            <a:r>
              <a:rPr lang="en-GB" sz="2800" b="1" dirty="0" smtClean="0"/>
              <a:t>trusted science</a:t>
            </a:r>
            <a:r>
              <a:rPr lang="en-GB" sz="2800" b="1" dirty="0"/>
              <a:t>: our research can go to many </a:t>
            </a:r>
            <a:r>
              <a:rPr lang="en-GB" sz="2800" b="1" dirty="0" smtClean="0"/>
              <a:t>journals</a:t>
            </a:r>
            <a:endParaRPr lang="en-GB" sz="2800" dirty="0"/>
          </a:p>
        </p:txBody>
      </p:sp>
      <p:pic>
        <p:nvPicPr>
          <p:cNvPr id="10253" name="Picture 13" descr="[Figure 2]"/>
          <p:cNvPicPr>
            <a:picLocks noGrp="1" noChangeAspect="1" noChangeArrowheads="1"/>
          </p:cNvPicPr>
          <p:nvPr>
            <p:ph sz="quarter" idx="2"/>
          </p:nvPr>
        </p:nvPicPr>
        <p:blipFill>
          <a:blip r:embed="rId4" cstate="print"/>
          <a:srcRect/>
          <a:stretch>
            <a:fillRect/>
          </a:stretch>
        </p:blipFill>
        <p:spPr>
          <a:xfrm>
            <a:off x="5940152" y="2420888"/>
            <a:ext cx="1512068" cy="1806998"/>
          </a:xfrm>
          <a:noFill/>
          <a:ln/>
        </p:spPr>
      </p:pic>
      <p:graphicFrame>
        <p:nvGraphicFramePr>
          <p:cNvPr id="10255" name="Object 15"/>
          <p:cNvGraphicFramePr>
            <a:graphicFrameLocks noGrp="1" noChangeAspect="1"/>
          </p:cNvGraphicFramePr>
          <p:nvPr>
            <p:ph sz="quarter" idx="3"/>
            <p:extLst>
              <p:ext uri="{D42A27DB-BD31-4B8C-83A1-F6EECF244321}">
                <p14:modId xmlns:p14="http://schemas.microsoft.com/office/powerpoint/2010/main" val="2442647293"/>
              </p:ext>
            </p:extLst>
          </p:nvPr>
        </p:nvGraphicFramePr>
        <p:xfrm>
          <a:off x="250824" y="3908034"/>
          <a:ext cx="648767" cy="2726129"/>
        </p:xfrm>
        <a:graphic>
          <a:graphicData uri="http://schemas.openxmlformats.org/presentationml/2006/ole">
            <mc:AlternateContent xmlns:mc="http://schemas.openxmlformats.org/markup-compatibility/2006">
              <mc:Choice xmlns:v="urn:schemas-microsoft-com:vml" Requires="v">
                <p:oleObj spid="_x0000_s1308" name="Photo Editor Photo" r:id="rId5" imgW="657317" imgH="2762636" progId="">
                  <p:embed/>
                </p:oleObj>
              </mc:Choice>
              <mc:Fallback>
                <p:oleObj name="Photo Editor Photo" r:id="rId5" imgW="657317" imgH="2762636" progId="">
                  <p:embed/>
                  <p:pic>
                    <p:nvPicPr>
                      <p:cNvPr id="0" name="Picture 28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4" y="3908034"/>
                        <a:ext cx="648767" cy="2726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59" name="Picture 19" descr="redlobster1"/>
          <p:cNvPicPr>
            <a:picLocks noChangeAspect="1" noChangeArrowheads="1"/>
          </p:cNvPicPr>
          <p:nvPr/>
        </p:nvPicPr>
        <p:blipFill>
          <a:blip r:embed="rId7" cstate="print"/>
          <a:srcRect/>
          <a:stretch>
            <a:fillRect/>
          </a:stretch>
        </p:blipFill>
        <p:spPr bwMode="auto">
          <a:xfrm>
            <a:off x="7812088" y="5373688"/>
            <a:ext cx="1090612" cy="1258887"/>
          </a:xfrm>
          <a:prstGeom prst="rect">
            <a:avLst/>
          </a:prstGeom>
          <a:noFill/>
        </p:spPr>
      </p:pic>
      <p:pic>
        <p:nvPicPr>
          <p:cNvPr id="10260" name="Picture 20"/>
          <p:cNvPicPr>
            <a:picLocks noChangeAspect="1" noChangeArrowheads="1"/>
          </p:cNvPicPr>
          <p:nvPr/>
        </p:nvPicPr>
        <p:blipFill>
          <a:blip r:embed="rId8" cstate="print"/>
          <a:srcRect/>
          <a:stretch>
            <a:fillRect/>
          </a:stretch>
        </p:blipFill>
        <p:spPr bwMode="auto">
          <a:xfrm>
            <a:off x="1062147" y="4941168"/>
            <a:ext cx="3202205" cy="1475383"/>
          </a:xfrm>
          <a:prstGeom prst="rect">
            <a:avLst/>
          </a:prstGeom>
          <a:noFill/>
          <a:ln w="9525">
            <a:noFill/>
            <a:miter lim="800000"/>
            <a:headEnd/>
            <a:tailEnd/>
          </a:ln>
          <a:effectLst/>
        </p:spPr>
      </p:pic>
      <p:graphicFrame>
        <p:nvGraphicFramePr>
          <p:cNvPr id="10262" name="Object 22"/>
          <p:cNvGraphicFramePr>
            <a:graphicFrameLocks noChangeAspect="1"/>
          </p:cNvGraphicFramePr>
          <p:nvPr>
            <p:extLst>
              <p:ext uri="{D42A27DB-BD31-4B8C-83A1-F6EECF244321}">
                <p14:modId xmlns:p14="http://schemas.microsoft.com/office/powerpoint/2010/main" val="2141399655"/>
              </p:ext>
            </p:extLst>
          </p:nvPr>
        </p:nvGraphicFramePr>
        <p:xfrm>
          <a:off x="4716463" y="4562351"/>
          <a:ext cx="3095625" cy="1854200"/>
        </p:xfrm>
        <a:graphic>
          <a:graphicData uri="http://schemas.openxmlformats.org/presentationml/2006/ole">
            <mc:AlternateContent xmlns:mc="http://schemas.openxmlformats.org/markup-compatibility/2006">
              <mc:Choice xmlns:v="urn:schemas-microsoft-com:vml" Requires="v">
                <p:oleObj spid="_x0000_s1309" name="Bitmap Image" r:id="rId9" imgW="2591162" imgH="1552792" progId="PBrush">
                  <p:embed/>
                </p:oleObj>
              </mc:Choice>
              <mc:Fallback>
                <p:oleObj name="Bitmap Image" r:id="rId9" imgW="2591162" imgH="1552792" progId="PBrush">
                  <p:embed/>
                  <p:pic>
                    <p:nvPicPr>
                      <p:cNvPr id="0" name="Picture 2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4562351"/>
                        <a:ext cx="3095625"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64" name="Picture 24" descr="redtheta"/>
          <p:cNvPicPr>
            <a:picLocks noChangeAspect="1" noChangeArrowheads="1"/>
          </p:cNvPicPr>
          <p:nvPr/>
        </p:nvPicPr>
        <p:blipFill>
          <a:blip r:embed="rId11" cstate="print"/>
          <a:srcRect/>
          <a:stretch>
            <a:fillRect/>
          </a:stretch>
        </p:blipFill>
        <p:spPr bwMode="auto">
          <a:xfrm>
            <a:off x="1331640" y="3028510"/>
            <a:ext cx="295275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686800" cy="899592"/>
          </a:xfrm>
        </p:spPr>
        <p:txBody>
          <a:bodyPr>
            <a:normAutofit/>
          </a:bodyPr>
          <a:lstStyle/>
          <a:p>
            <a:r>
              <a:rPr lang="en-GB" sz="3600" dirty="0" smtClean="0"/>
              <a:t>High-impact </a:t>
            </a:r>
            <a:r>
              <a:rPr lang="en-GB" sz="3600" dirty="0"/>
              <a:t>journals; are they worth the effort?</a:t>
            </a:r>
          </a:p>
        </p:txBody>
      </p:sp>
      <p:sp>
        <p:nvSpPr>
          <p:cNvPr id="4" name="Content Placeholder 3"/>
          <p:cNvSpPr>
            <a:spLocks noGrp="1"/>
          </p:cNvSpPr>
          <p:nvPr>
            <p:ph idx="1"/>
          </p:nvPr>
        </p:nvSpPr>
        <p:spPr>
          <a:xfrm>
            <a:off x="457200" y="1196752"/>
            <a:ext cx="8229600" cy="5127848"/>
          </a:xfrm>
        </p:spPr>
        <p:txBody>
          <a:bodyPr>
            <a:normAutofit/>
          </a:bodyPr>
          <a:lstStyle/>
          <a:p>
            <a:r>
              <a:rPr lang="en-GB" dirty="0" smtClean="0"/>
              <a:t>Yes, if you seek an audience across a wide number of disciplines; this can greatly assist the number of citations your article will subsequently receive</a:t>
            </a:r>
          </a:p>
          <a:p>
            <a:r>
              <a:rPr lang="en-GB" dirty="0" smtClean="0"/>
              <a:t>You will need to convince a general editor before you get to detailed refereeing, and so your submission letter must describe why the journal’s wide readership might be interested in your article</a:t>
            </a:r>
          </a:p>
          <a:p>
            <a:r>
              <a:rPr lang="en-GB" dirty="0" smtClean="0"/>
              <a:t>Most journals have a particular template and/or house style and so a significant amount of extra effort is needed to format, and reformat, your article as you will likely proceed down the ‘journal-impact-factor’ pecking order, one rejection to the next</a:t>
            </a:r>
          </a:p>
        </p:txBody>
      </p:sp>
    </p:spTree>
    <p:extLst>
      <p:ext uri="{BB962C8B-B14F-4D97-AF65-F5344CB8AC3E}">
        <p14:creationId xmlns:p14="http://schemas.microsoft.com/office/powerpoint/2010/main" val="1941740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440160"/>
          </a:xfrm>
        </p:spPr>
        <p:txBody>
          <a:bodyPr>
            <a:normAutofit fontScale="90000"/>
          </a:bodyPr>
          <a:lstStyle/>
          <a:p>
            <a:r>
              <a:rPr lang="en-GB" sz="4000" dirty="0" smtClean="0"/>
              <a:t>	When </a:t>
            </a:r>
            <a:r>
              <a:rPr lang="en-GB" sz="4000" dirty="0"/>
              <a:t>is it timely to publish? Is there </a:t>
            </a:r>
            <a:r>
              <a:rPr lang="en-GB" sz="4000" dirty="0" smtClean="0"/>
              <a:t>Intellectual Property </a:t>
            </a:r>
            <a:r>
              <a:rPr lang="en-GB" sz="4000" dirty="0"/>
              <a:t>that must be protected?</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Do not reveal your results in public by any medium (talk or publication) if you think you might wish to seek a patent</a:t>
            </a:r>
          </a:p>
          <a:p>
            <a:r>
              <a:rPr lang="en-GB" dirty="0" smtClean="0"/>
              <a:t>Most universities these days have Intellectual Property (IP) officers to help and advise you</a:t>
            </a:r>
            <a:endParaRPr lang="en-GB" dirty="0"/>
          </a:p>
          <a:p>
            <a:r>
              <a:rPr lang="en-GB" dirty="0" smtClean="0"/>
              <a:t>More judgemental is whether to publish a preliminary or ‘fast’ communication to establish precedence; the </a:t>
            </a:r>
            <a:r>
              <a:rPr lang="en-GB" dirty="0" err="1" smtClean="0"/>
              <a:t>RSC’s</a:t>
            </a:r>
            <a:r>
              <a:rPr lang="en-GB" dirty="0" smtClean="0"/>
              <a:t> Chem. Comm. is one such journal that allows this option</a:t>
            </a:r>
            <a:endParaRPr lang="en-GB" dirty="0"/>
          </a:p>
        </p:txBody>
      </p:sp>
    </p:spTree>
    <p:extLst>
      <p:ext uri="{BB962C8B-B14F-4D97-AF65-F5344CB8AC3E}">
        <p14:creationId xmlns:p14="http://schemas.microsoft.com/office/powerpoint/2010/main" val="2256123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Which </a:t>
            </a:r>
            <a:r>
              <a:rPr lang="en-GB" dirty="0"/>
              <a:t>Editor to select? </a:t>
            </a:r>
            <a:br>
              <a:rPr lang="en-GB" dirty="0"/>
            </a:br>
            <a:endParaRPr lang="en-GB" dirty="0"/>
          </a:p>
        </p:txBody>
      </p:sp>
      <p:sp>
        <p:nvSpPr>
          <p:cNvPr id="3" name="Content Placeholder 2"/>
          <p:cNvSpPr>
            <a:spLocks noGrp="1"/>
          </p:cNvSpPr>
          <p:nvPr>
            <p:ph idx="1"/>
          </p:nvPr>
        </p:nvSpPr>
        <p:spPr/>
        <p:txBody>
          <a:bodyPr/>
          <a:lstStyle/>
          <a:p>
            <a:r>
              <a:rPr lang="en-GB" dirty="0" smtClean="0"/>
              <a:t>Never pick a friend or colleague; it’s an easy way to risk losing your friend</a:t>
            </a:r>
          </a:p>
          <a:p>
            <a:r>
              <a:rPr lang="en-GB" dirty="0" smtClean="0"/>
              <a:t>Pick someone who gave you an impression of being fair and level headed when you met them at a conference or heard them give a seminar</a:t>
            </a:r>
            <a:endParaRPr lang="en-GB" dirty="0"/>
          </a:p>
        </p:txBody>
      </p:sp>
    </p:spTree>
    <p:extLst>
      <p:ext uri="{BB962C8B-B14F-4D97-AF65-F5344CB8AC3E}">
        <p14:creationId xmlns:p14="http://schemas.microsoft.com/office/powerpoint/2010/main" val="2728370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1824"/>
            <a:ext cx="8229600" cy="1143000"/>
          </a:xfrm>
        </p:spPr>
        <p:txBody>
          <a:bodyPr>
            <a:normAutofit fontScale="90000"/>
          </a:bodyPr>
          <a:lstStyle/>
          <a:p>
            <a:r>
              <a:rPr lang="en-GB" sz="3600" dirty="0" smtClean="0"/>
              <a:t>	The ARTICLE draft</a:t>
            </a:r>
            <a:r>
              <a:rPr lang="en-GB" sz="3600" dirty="0"/>
              <a:t>; getting the </a:t>
            </a:r>
            <a:r>
              <a:rPr lang="en-GB" sz="3600" dirty="0" smtClean="0"/>
              <a:t>title and 		    abstract </a:t>
            </a:r>
            <a:r>
              <a:rPr lang="en-GB" sz="3600" dirty="0"/>
              <a:t>right; escalate the key </a:t>
            </a:r>
            <a:r>
              <a:rPr lang="en-GB" sz="3600" dirty="0" smtClean="0"/>
              <a:t>points</a:t>
            </a:r>
            <a:r>
              <a:rPr lang="en-GB" dirty="0"/>
              <a:t/>
            </a:r>
            <a:br>
              <a:rPr lang="en-GB" dirty="0"/>
            </a:br>
            <a:endParaRPr lang="en-GB" dirty="0"/>
          </a:p>
        </p:txBody>
      </p:sp>
      <p:sp>
        <p:nvSpPr>
          <p:cNvPr id="4" name="Content Placeholder 3"/>
          <p:cNvSpPr>
            <a:spLocks noGrp="1"/>
          </p:cNvSpPr>
          <p:nvPr>
            <p:ph idx="1"/>
          </p:nvPr>
        </p:nvSpPr>
        <p:spPr>
          <a:xfrm>
            <a:off x="822960" y="2153407"/>
            <a:ext cx="7520940" cy="3579849"/>
          </a:xfrm>
        </p:spPr>
        <p:txBody>
          <a:bodyPr/>
          <a:lstStyle/>
          <a:p>
            <a:r>
              <a:rPr lang="en-GB" dirty="0" smtClean="0"/>
              <a:t>The abstracting services will offer readers your title and abstract; this can often determine whether your article will be read in detail (apart from your friends and/or competitors)</a:t>
            </a:r>
          </a:p>
          <a:p>
            <a:r>
              <a:rPr lang="en-GB" dirty="0" smtClean="0"/>
              <a:t>Escalate the key findings into your Conclusions, and your abstract, and possibly finally your title</a:t>
            </a:r>
          </a:p>
          <a:p>
            <a:endParaRPr lang="en-GB" dirty="0"/>
          </a:p>
        </p:txBody>
      </p:sp>
    </p:spTree>
    <p:extLst>
      <p:ext uri="{BB962C8B-B14F-4D97-AF65-F5344CB8AC3E}">
        <p14:creationId xmlns:p14="http://schemas.microsoft.com/office/powerpoint/2010/main" val="7021297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444</TotalTime>
  <Words>2264</Words>
  <Application>Microsoft Office PowerPoint</Application>
  <PresentationFormat>On-screen Show (4:3)</PresentationFormat>
  <Paragraphs>162</Paragraphs>
  <Slides>22</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Flow</vt:lpstr>
      <vt:lpstr>Photo Editor Photo</vt:lpstr>
      <vt:lpstr>Bitmap Image</vt:lpstr>
      <vt:lpstr>How to publish one’s results </vt:lpstr>
      <vt:lpstr>  Contents re the ‘How’</vt:lpstr>
      <vt:lpstr>Start of the publishing cycle</vt:lpstr>
      <vt:lpstr>The peer review process</vt:lpstr>
      <vt:lpstr>   Which journal? </vt:lpstr>
      <vt:lpstr>High-impact journals; are they worth the effort?</vt:lpstr>
      <vt:lpstr> When is it timely to publish? Is there Intellectual Property that must be protected? </vt:lpstr>
      <vt:lpstr>     Which Editor to select?  </vt:lpstr>
      <vt:lpstr> The ARTICLE draft; getting the title and       abstract right; escalate the key points </vt:lpstr>
      <vt:lpstr>Community data standards</vt:lpstr>
      <vt:lpstr> Editors can help authors</vt:lpstr>
      <vt:lpstr> Listen to the referees and the Editor;   make it easy for the Editor …. </vt:lpstr>
      <vt:lpstr> Usual reasons for rejection</vt:lpstr>
      <vt:lpstr>Reader assessment involves the article and the linked data</vt:lpstr>
      <vt:lpstr>What helps to attract citations?  </vt:lpstr>
      <vt:lpstr>  Reviews and books</vt:lpstr>
      <vt:lpstr> How to help non-English speakers?</vt:lpstr>
      <vt:lpstr>     Wider impacts; reaching the media via a press release</vt:lpstr>
      <vt:lpstr>The future publishing landscape?</vt:lpstr>
      <vt:lpstr>                          Summary</vt:lpstr>
      <vt:lpstr>      Overall, let’s not forget</vt:lpstr>
      <vt:lpstr>  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Experiences of Global Responsibilities in Science Publishing; Examples from an Editor-in-Chief</dc:title>
  <dc:creator>JH-Laptop</dc:creator>
  <cp:lastModifiedBy>mbdssjrh</cp:lastModifiedBy>
  <cp:revision>141</cp:revision>
  <dcterms:created xsi:type="dcterms:W3CDTF">2012-04-21T05:37:42Z</dcterms:created>
  <dcterms:modified xsi:type="dcterms:W3CDTF">2012-09-28T18:40:16Z</dcterms:modified>
</cp:coreProperties>
</file>