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71" r:id="rId3"/>
    <p:sldId id="258" r:id="rId4"/>
    <p:sldId id="259" r:id="rId5"/>
    <p:sldId id="260" r:id="rId6"/>
    <p:sldId id="261" r:id="rId7"/>
    <p:sldId id="262" r:id="rId8"/>
    <p:sldId id="263" r:id="rId9"/>
    <p:sldId id="264" r:id="rId10"/>
    <p:sldId id="265" r:id="rId11"/>
    <p:sldId id="266" r:id="rId12"/>
    <p:sldId id="267" r:id="rId13"/>
    <p:sldId id="268" r:id="rId14"/>
    <p:sldId id="269" r:id="rId15"/>
    <p:sldId id="279" r:id="rId16"/>
    <p:sldId id="273" r:id="rId17"/>
    <p:sldId id="272" r:id="rId18"/>
    <p:sldId id="280" r:id="rId19"/>
    <p:sldId id="274" r:id="rId20"/>
    <p:sldId id="275" r:id="rId21"/>
    <p:sldId id="277" r:id="rId22"/>
    <p:sldId id="276" r:id="rId23"/>
    <p:sldId id="278"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30" d="100"/>
          <a:sy n="130" d="100"/>
        </p:scale>
        <p:origin x="1080" y="132"/>
      </p:cViewPr>
      <p:guideLst>
        <p:guide orient="horz" pos="2160"/>
        <p:guide pos="2880"/>
      </p:guideLst>
    </p:cSldViewPr>
  </p:slideViewPr>
  <p:notesTextViewPr>
    <p:cViewPr>
      <p:scale>
        <a:sx n="1" d="1"/>
        <a:sy n="1" d="1"/>
      </p:scale>
      <p:origin x="0" y="0"/>
    </p:cViewPr>
  </p:notesTextViewPr>
  <p:sorterViewPr>
    <p:cViewPr>
      <p:scale>
        <a:sx n="100" d="100"/>
        <a:sy n="100" d="100"/>
      </p:scale>
      <p:origin x="0" y="160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09539BD-B1DA-4044-A357-07C28F2A460D}" type="datetimeFigureOut">
              <a:rPr lang="en-GB" smtClean="0"/>
              <a:t>04/03/2016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2ACCCB-88EA-4DFB-B42E-2FD9C87D6CD3}" type="slidenum">
              <a:rPr lang="en-GB" smtClean="0"/>
              <a:t>‹#›</a:t>
            </a:fld>
            <a:endParaRPr lang="en-GB"/>
          </a:p>
        </p:txBody>
      </p:sp>
    </p:spTree>
    <p:extLst>
      <p:ext uri="{BB962C8B-B14F-4D97-AF65-F5344CB8AC3E}">
        <p14:creationId xmlns:p14="http://schemas.microsoft.com/office/powerpoint/2010/main" val="4185636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Until</a:t>
            </a:r>
            <a:r>
              <a:rPr lang="en-GB" baseline="0" dirty="0" smtClean="0"/>
              <a:t> the advent of CIF and its enabling automated structure validation checks with the </a:t>
            </a:r>
            <a:r>
              <a:rPr lang="en-GB" baseline="0" dirty="0" err="1" smtClean="0"/>
              <a:t>checkCIF</a:t>
            </a:r>
            <a:r>
              <a:rPr lang="en-GB" baseline="0" dirty="0" smtClean="0"/>
              <a:t> suite, many structures were published which required subsequent correction. Often the interpretation of the results produced molecular structures that were broadly correct, but overlooked higher lattice symmetries. Such examples were best detected and corrected through access to the deposited structure factors. The paper illustrating this is Marsh, R. E., </a:t>
            </a:r>
            <a:r>
              <a:rPr lang="en-GB" baseline="0" dirty="0" err="1" smtClean="0"/>
              <a:t>Kapon</a:t>
            </a:r>
            <a:r>
              <a:rPr lang="en-GB" baseline="0" dirty="0" smtClean="0"/>
              <a:t>, M., Hu, S. &amp; </a:t>
            </a:r>
            <a:r>
              <a:rPr lang="en-GB" baseline="0" dirty="0" err="1" smtClean="0"/>
              <a:t>Herbstein</a:t>
            </a:r>
            <a:r>
              <a:rPr lang="en-GB" baseline="0" dirty="0" smtClean="0"/>
              <a:t>, F. H. (2002). Some 60 new space-group corrections. </a:t>
            </a:r>
            <a:r>
              <a:rPr lang="en-GB" i="1" baseline="0" dirty="0" err="1" smtClean="0"/>
              <a:t>Acta</a:t>
            </a:r>
            <a:r>
              <a:rPr lang="en-GB" i="1" baseline="0" dirty="0" smtClean="0"/>
              <a:t> </a:t>
            </a:r>
            <a:r>
              <a:rPr lang="en-GB" i="1" baseline="0" dirty="0" err="1" smtClean="0"/>
              <a:t>Cryst</a:t>
            </a:r>
            <a:r>
              <a:rPr lang="en-GB" i="1" baseline="0" dirty="0" smtClean="0"/>
              <a:t>. </a:t>
            </a:r>
            <a:r>
              <a:rPr lang="en-GB" baseline="0" dirty="0" smtClean="0"/>
              <a:t>B</a:t>
            </a:r>
            <a:r>
              <a:rPr lang="en-GB" b="1" baseline="0" dirty="0" smtClean="0"/>
              <a:t>58</a:t>
            </a:r>
            <a:r>
              <a:rPr lang="en-GB" baseline="0" dirty="0" smtClean="0"/>
              <a:t>, 62-77.</a:t>
            </a:r>
            <a:endParaRPr lang="en-GB" dirty="0"/>
          </a:p>
        </p:txBody>
      </p:sp>
      <p:sp>
        <p:nvSpPr>
          <p:cNvPr id="4" name="Slide Number Placeholder 3"/>
          <p:cNvSpPr>
            <a:spLocks noGrp="1"/>
          </p:cNvSpPr>
          <p:nvPr>
            <p:ph type="sldNum" sz="quarter" idx="10"/>
          </p:nvPr>
        </p:nvSpPr>
        <p:spPr/>
        <p:txBody>
          <a:bodyPr/>
          <a:lstStyle/>
          <a:p>
            <a:fld id="{52FE8849-8716-4379-9CD7-B4A1C2A03CD6}" type="slidenum">
              <a:rPr lang="en-GB" smtClean="0"/>
              <a:t>6</a:t>
            </a:fld>
            <a:endParaRPr lang="en-GB"/>
          </a:p>
        </p:txBody>
      </p:sp>
    </p:spTree>
    <p:extLst>
      <p:ext uri="{BB962C8B-B14F-4D97-AF65-F5344CB8AC3E}">
        <p14:creationId xmlns:p14="http://schemas.microsoft.com/office/powerpoint/2010/main" val="15934484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B99824A-8275-4B04-9078-6F3675A43316}" type="datetimeFigureOut">
              <a:rPr lang="en-GB" smtClean="0"/>
              <a:t>04/03/2016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D04AE-2724-4B6B-957A-9DAB3599D148}" type="slidenum">
              <a:rPr lang="en-GB" smtClean="0"/>
              <a:t>‹#›</a:t>
            </a:fld>
            <a:endParaRPr lang="en-GB"/>
          </a:p>
        </p:txBody>
      </p:sp>
    </p:spTree>
    <p:extLst>
      <p:ext uri="{BB962C8B-B14F-4D97-AF65-F5344CB8AC3E}">
        <p14:creationId xmlns:p14="http://schemas.microsoft.com/office/powerpoint/2010/main" val="3619180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B99824A-8275-4B04-9078-6F3675A43316}" type="datetimeFigureOut">
              <a:rPr lang="en-GB" smtClean="0"/>
              <a:t>04/03/2016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D04AE-2724-4B6B-957A-9DAB3599D148}" type="slidenum">
              <a:rPr lang="en-GB" smtClean="0"/>
              <a:t>‹#›</a:t>
            </a:fld>
            <a:endParaRPr lang="en-GB"/>
          </a:p>
        </p:txBody>
      </p:sp>
    </p:spTree>
    <p:extLst>
      <p:ext uri="{BB962C8B-B14F-4D97-AF65-F5344CB8AC3E}">
        <p14:creationId xmlns:p14="http://schemas.microsoft.com/office/powerpoint/2010/main" val="4827381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99824A-8275-4B04-9078-6F3675A43316}" type="datetimeFigureOut">
              <a:rPr lang="en-GB" smtClean="0"/>
              <a:t>04/03/2016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D04AE-2724-4B6B-957A-9DAB3599D148}" type="slidenum">
              <a:rPr lang="en-GB" smtClean="0"/>
              <a:t>‹#›</a:t>
            </a:fld>
            <a:endParaRPr lang="en-GB"/>
          </a:p>
        </p:txBody>
      </p:sp>
    </p:spTree>
    <p:extLst>
      <p:ext uri="{BB962C8B-B14F-4D97-AF65-F5344CB8AC3E}">
        <p14:creationId xmlns:p14="http://schemas.microsoft.com/office/powerpoint/2010/main" val="1621006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B99824A-8275-4B04-9078-6F3675A43316}" type="datetimeFigureOut">
              <a:rPr lang="en-GB" smtClean="0"/>
              <a:t>04/03/2016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D04AE-2724-4B6B-957A-9DAB3599D148}" type="slidenum">
              <a:rPr lang="en-GB" smtClean="0"/>
              <a:t>‹#›</a:t>
            </a:fld>
            <a:endParaRPr lang="en-GB"/>
          </a:p>
        </p:txBody>
      </p:sp>
    </p:spTree>
    <p:extLst>
      <p:ext uri="{BB962C8B-B14F-4D97-AF65-F5344CB8AC3E}">
        <p14:creationId xmlns:p14="http://schemas.microsoft.com/office/powerpoint/2010/main" val="3604548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B99824A-8275-4B04-9078-6F3675A43316}" type="datetimeFigureOut">
              <a:rPr lang="en-GB" smtClean="0"/>
              <a:t>04/03/2016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5D04AE-2724-4B6B-957A-9DAB3599D148}" type="slidenum">
              <a:rPr lang="en-GB" smtClean="0"/>
              <a:t>‹#›</a:t>
            </a:fld>
            <a:endParaRPr lang="en-GB"/>
          </a:p>
        </p:txBody>
      </p:sp>
    </p:spTree>
    <p:extLst>
      <p:ext uri="{BB962C8B-B14F-4D97-AF65-F5344CB8AC3E}">
        <p14:creationId xmlns:p14="http://schemas.microsoft.com/office/powerpoint/2010/main" val="3743000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B99824A-8275-4B04-9078-6F3675A43316}" type="datetimeFigureOut">
              <a:rPr lang="en-GB" smtClean="0"/>
              <a:t>04/03/2016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5D04AE-2724-4B6B-957A-9DAB3599D148}" type="slidenum">
              <a:rPr lang="en-GB" smtClean="0"/>
              <a:t>‹#›</a:t>
            </a:fld>
            <a:endParaRPr lang="en-GB"/>
          </a:p>
        </p:txBody>
      </p:sp>
    </p:spTree>
    <p:extLst>
      <p:ext uri="{BB962C8B-B14F-4D97-AF65-F5344CB8AC3E}">
        <p14:creationId xmlns:p14="http://schemas.microsoft.com/office/powerpoint/2010/main" val="3608548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99824A-8275-4B04-9078-6F3675A43316}" type="datetimeFigureOut">
              <a:rPr lang="en-GB" smtClean="0"/>
              <a:t>04/03/2016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5D04AE-2724-4B6B-957A-9DAB3599D148}" type="slidenum">
              <a:rPr lang="en-GB" smtClean="0"/>
              <a:t>‹#›</a:t>
            </a:fld>
            <a:endParaRPr lang="en-GB"/>
          </a:p>
        </p:txBody>
      </p:sp>
    </p:spTree>
    <p:extLst>
      <p:ext uri="{BB962C8B-B14F-4D97-AF65-F5344CB8AC3E}">
        <p14:creationId xmlns:p14="http://schemas.microsoft.com/office/powerpoint/2010/main" val="782222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99824A-8275-4B04-9078-6F3675A43316}" type="datetimeFigureOut">
              <a:rPr lang="en-GB" smtClean="0"/>
              <a:t>04/03/2016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D04AE-2724-4B6B-957A-9DAB3599D148}" type="slidenum">
              <a:rPr lang="en-GB" smtClean="0"/>
              <a:t>‹#›</a:t>
            </a:fld>
            <a:endParaRPr lang="en-GB"/>
          </a:p>
        </p:txBody>
      </p:sp>
    </p:spTree>
    <p:extLst>
      <p:ext uri="{BB962C8B-B14F-4D97-AF65-F5344CB8AC3E}">
        <p14:creationId xmlns:p14="http://schemas.microsoft.com/office/powerpoint/2010/main" val="3061685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99824A-8275-4B04-9078-6F3675A43316}" type="datetimeFigureOut">
              <a:rPr lang="en-GB" smtClean="0"/>
              <a:t>04/03/2016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D04AE-2724-4B6B-957A-9DAB3599D148}" type="slidenum">
              <a:rPr lang="en-GB" smtClean="0"/>
              <a:t>‹#›</a:t>
            </a:fld>
            <a:endParaRPr lang="en-GB"/>
          </a:p>
        </p:txBody>
      </p:sp>
    </p:spTree>
    <p:extLst>
      <p:ext uri="{BB962C8B-B14F-4D97-AF65-F5344CB8AC3E}">
        <p14:creationId xmlns:p14="http://schemas.microsoft.com/office/powerpoint/2010/main" val="2637210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B99824A-8275-4B04-9078-6F3675A43316}" type="datetimeFigureOut">
              <a:rPr lang="en-GB" smtClean="0"/>
              <a:t>04/03/2016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D04AE-2724-4B6B-957A-9DAB3599D148}" type="slidenum">
              <a:rPr lang="en-GB" smtClean="0"/>
              <a:t>‹#›</a:t>
            </a:fld>
            <a:endParaRPr lang="en-GB"/>
          </a:p>
        </p:txBody>
      </p:sp>
    </p:spTree>
    <p:extLst>
      <p:ext uri="{BB962C8B-B14F-4D97-AF65-F5344CB8AC3E}">
        <p14:creationId xmlns:p14="http://schemas.microsoft.com/office/powerpoint/2010/main" val="667553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B99824A-8275-4B04-9078-6F3675A43316}" type="datetimeFigureOut">
              <a:rPr lang="en-GB" smtClean="0"/>
              <a:t>04/03/2016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D04AE-2724-4B6B-957A-9DAB3599D148}" type="slidenum">
              <a:rPr lang="en-GB" smtClean="0"/>
              <a:t>‹#›</a:t>
            </a:fld>
            <a:endParaRPr lang="en-GB"/>
          </a:p>
        </p:txBody>
      </p:sp>
    </p:spTree>
    <p:extLst>
      <p:ext uri="{BB962C8B-B14F-4D97-AF65-F5344CB8AC3E}">
        <p14:creationId xmlns:p14="http://schemas.microsoft.com/office/powerpoint/2010/main" val="4080018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99824A-8275-4B04-9078-6F3675A43316}" type="datetimeFigureOut">
              <a:rPr lang="en-GB" smtClean="0"/>
              <a:t>04/03/2016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5D04AE-2724-4B6B-957A-9DAB3599D148}" type="slidenum">
              <a:rPr lang="en-GB" smtClean="0"/>
              <a:t>‹#›</a:t>
            </a:fld>
            <a:endParaRPr lang="en-GB"/>
          </a:p>
        </p:txBody>
      </p:sp>
    </p:spTree>
    <p:extLst>
      <p:ext uri="{BB962C8B-B14F-4D97-AF65-F5344CB8AC3E}">
        <p14:creationId xmlns:p14="http://schemas.microsoft.com/office/powerpoint/2010/main" val="31112611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john.helliwell@manchester.ac.uk" TargetMode="Externa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store.synchrotron.org.au/public_data/"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proteindiffraction.org/"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967087"/>
            <a:ext cx="7772400" cy="1470025"/>
          </a:xfrm>
        </p:spPr>
        <p:txBody>
          <a:bodyPr>
            <a:normAutofit fontScale="90000"/>
          </a:bodyPr>
          <a:lstStyle/>
          <a:p>
            <a:r>
              <a:rPr lang="en-GB" sz="3100" b="1" i="1" dirty="0">
                <a:solidFill>
                  <a:srgbClr val="00B050"/>
                </a:solidFill>
              </a:rPr>
              <a:t>Access to raw diffraction data; current practice in article linking to raw diffraction data </a:t>
            </a:r>
            <a:r>
              <a:rPr lang="en-GB" dirty="0"/>
              <a:t/>
            </a:r>
            <a:br>
              <a:rPr lang="en-GB" dirty="0"/>
            </a:br>
            <a:endParaRPr lang="en-GB" dirty="0"/>
          </a:p>
        </p:txBody>
      </p:sp>
      <p:sp>
        <p:nvSpPr>
          <p:cNvPr id="3" name="Subtitle 2"/>
          <p:cNvSpPr>
            <a:spLocks noGrp="1"/>
          </p:cNvSpPr>
          <p:nvPr>
            <p:ph type="subTitle" idx="1"/>
          </p:nvPr>
        </p:nvSpPr>
        <p:spPr>
          <a:xfrm>
            <a:off x="1739918" y="4232261"/>
            <a:ext cx="6400800" cy="1752600"/>
          </a:xfrm>
        </p:spPr>
        <p:txBody>
          <a:bodyPr>
            <a:normAutofit fontScale="62500" lnSpcReduction="20000"/>
          </a:bodyPr>
          <a:lstStyle/>
          <a:p>
            <a:r>
              <a:rPr lang="en-GB" dirty="0" smtClean="0"/>
              <a:t>John R Helliwell</a:t>
            </a:r>
            <a:r>
              <a:rPr lang="en-GB" baseline="30000" dirty="0" smtClean="0"/>
              <a:t>1,*</a:t>
            </a:r>
            <a:r>
              <a:rPr lang="en-GB" dirty="0" smtClean="0"/>
              <a:t> and Brian McMahon</a:t>
            </a:r>
            <a:r>
              <a:rPr lang="en-GB" baseline="30000" dirty="0" smtClean="0"/>
              <a:t>2</a:t>
            </a:r>
            <a:r>
              <a:rPr lang="en-GB" dirty="0" smtClean="0"/>
              <a:t/>
            </a:r>
            <a:br>
              <a:rPr lang="en-GB" dirty="0" smtClean="0"/>
            </a:br>
            <a:r>
              <a:rPr lang="en-GB" dirty="0" smtClean="0"/>
              <a:t>School of Chemistry, University of Manchester, M13 9PL, UK</a:t>
            </a:r>
            <a:br>
              <a:rPr lang="en-GB" dirty="0" smtClean="0"/>
            </a:br>
            <a:r>
              <a:rPr lang="en-GB" dirty="0" err="1" smtClean="0"/>
              <a:t>IUCr</a:t>
            </a:r>
            <a:r>
              <a:rPr lang="en-GB" dirty="0" smtClean="0"/>
              <a:t> 5 Abbey Square, Chester CH1 2HU, UK</a:t>
            </a:r>
            <a:br>
              <a:rPr lang="en-GB" dirty="0" smtClean="0"/>
            </a:br>
            <a:r>
              <a:rPr lang="en-GB" dirty="0" smtClean="0"/>
              <a:t> </a:t>
            </a:r>
            <a:br>
              <a:rPr lang="en-GB" dirty="0" smtClean="0"/>
            </a:br>
            <a:r>
              <a:rPr lang="en-GB" u="sng" dirty="0" smtClean="0">
                <a:hlinkClick r:id="rId2"/>
              </a:rPr>
              <a:t>john.helliwell@manchester.ac.uk</a:t>
            </a:r>
            <a:r>
              <a:rPr lang="en-GB" dirty="0" smtClean="0"/>
              <a:t> </a:t>
            </a:r>
            <a:br>
              <a:rPr lang="en-GB" dirty="0" smtClean="0"/>
            </a:br>
            <a:endParaRPr lang="en-GB" dirty="0"/>
          </a:p>
        </p:txBody>
      </p:sp>
      <p:pic>
        <p:nvPicPr>
          <p:cNvPr id="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4769" t="37514" r="59789" b="44928"/>
          <a:stretch/>
        </p:blipFill>
        <p:spPr bwMode="auto">
          <a:xfrm>
            <a:off x="107504" y="130499"/>
            <a:ext cx="3310308" cy="1284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259632" y="1652607"/>
            <a:ext cx="7764113" cy="1200329"/>
          </a:xfrm>
          <a:prstGeom prst="rect">
            <a:avLst/>
          </a:prstGeom>
          <a:noFill/>
        </p:spPr>
        <p:txBody>
          <a:bodyPr wrap="none" rtlCol="0">
            <a:spAutoFit/>
          </a:bodyPr>
          <a:lstStyle/>
          <a:p>
            <a:r>
              <a:rPr lang="en-GB" sz="3600" i="1" dirty="0" smtClean="0">
                <a:solidFill>
                  <a:srgbClr val="0070C0"/>
                </a:solidFill>
              </a:rPr>
              <a:t>The Future of Structural Science Session </a:t>
            </a:r>
          </a:p>
          <a:p>
            <a:r>
              <a:rPr lang="en-GB" sz="3600" i="1" dirty="0" smtClean="0">
                <a:solidFill>
                  <a:srgbClr val="0070C0"/>
                </a:solidFill>
              </a:rPr>
              <a:t>	at BCA 2016 Nottingham, UK </a:t>
            </a:r>
            <a:endParaRPr lang="en-GB" sz="3600" i="1" dirty="0">
              <a:solidFill>
                <a:srgbClr val="0070C0"/>
              </a:solidFill>
            </a:endParaRPr>
          </a:p>
        </p:txBody>
      </p:sp>
      <p:pic>
        <p:nvPicPr>
          <p:cNvPr id="6" name="Picture 6" descr="Manchester%20University%20Log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15345" y="202183"/>
            <a:ext cx="3708400" cy="1210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l="22884" t="11262" r="8789" b="5371"/>
          <a:stretch/>
        </p:blipFill>
        <p:spPr>
          <a:xfrm>
            <a:off x="107504" y="4232261"/>
            <a:ext cx="1365161" cy="2498501"/>
          </a:xfrm>
          <a:prstGeom prst="rect">
            <a:avLst/>
          </a:prstGeom>
        </p:spPr>
      </p:pic>
      <p:sp>
        <p:nvSpPr>
          <p:cNvPr id="8" name="TextBox 7"/>
          <p:cNvSpPr txBox="1"/>
          <p:nvPr/>
        </p:nvSpPr>
        <p:spPr>
          <a:xfrm>
            <a:off x="1619672" y="6381328"/>
            <a:ext cx="3032177" cy="369332"/>
          </a:xfrm>
          <a:prstGeom prst="rect">
            <a:avLst/>
          </a:prstGeom>
          <a:noFill/>
        </p:spPr>
        <p:txBody>
          <a:bodyPr wrap="none" rtlCol="0">
            <a:spAutoFit/>
          </a:bodyPr>
          <a:lstStyle/>
          <a:p>
            <a:r>
              <a:rPr lang="en-GB" b="1" i="1" dirty="0" smtClean="0">
                <a:solidFill>
                  <a:schemeClr val="accent3"/>
                </a:solidFill>
              </a:rPr>
              <a:t>The arrow of time…the future</a:t>
            </a:r>
            <a:endParaRPr lang="en-GB" b="1" i="1" dirty="0">
              <a:solidFill>
                <a:schemeClr val="accent3"/>
              </a:solidFill>
            </a:endParaRPr>
          </a:p>
        </p:txBody>
      </p:sp>
    </p:spTree>
    <p:extLst>
      <p:ext uri="{BB962C8B-B14F-4D97-AF65-F5344CB8AC3E}">
        <p14:creationId xmlns:p14="http://schemas.microsoft.com/office/powerpoint/2010/main" val="31144232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116632"/>
            <a:ext cx="8229600" cy="1143000"/>
          </a:xfrm>
        </p:spPr>
        <p:txBody>
          <a:bodyPr>
            <a:normAutofit fontScale="90000"/>
          </a:bodyPr>
          <a:lstStyle/>
          <a:p>
            <a:r>
              <a:rPr lang="en-GB" dirty="0" smtClean="0"/>
              <a:t>Context; a call for legal interoperability of data and for (a more) open science</a:t>
            </a: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0075" y="1340768"/>
            <a:ext cx="6738310" cy="5053732"/>
          </a:xfrm>
          <a:prstGeom prst="rect">
            <a:avLst/>
          </a:prstGeom>
        </p:spPr>
      </p:pic>
      <p:sp>
        <p:nvSpPr>
          <p:cNvPr id="6" name="TextBox 5"/>
          <p:cNvSpPr txBox="1"/>
          <p:nvPr/>
        </p:nvSpPr>
        <p:spPr>
          <a:xfrm>
            <a:off x="251520" y="6093296"/>
            <a:ext cx="8684813" cy="800219"/>
          </a:xfrm>
          <a:prstGeom prst="rect">
            <a:avLst/>
          </a:prstGeom>
          <a:noFill/>
        </p:spPr>
        <p:txBody>
          <a:bodyPr wrap="none" rtlCol="0">
            <a:spAutoFit/>
          </a:bodyPr>
          <a:lstStyle/>
          <a:p>
            <a:endParaRPr lang="en-GB" dirty="0"/>
          </a:p>
          <a:p>
            <a:r>
              <a:rPr lang="en-GB" dirty="0"/>
              <a:t> </a:t>
            </a:r>
            <a:r>
              <a:rPr lang="en-GB" sz="2800" b="1" i="1" dirty="0" smtClean="0">
                <a:solidFill>
                  <a:srgbClr val="00B050"/>
                </a:solidFill>
              </a:rPr>
              <a:t>Concept for a European </a:t>
            </a:r>
            <a:r>
              <a:rPr lang="en-GB" sz="2800" b="1" i="1" dirty="0">
                <a:solidFill>
                  <a:srgbClr val="00B050"/>
                </a:solidFill>
              </a:rPr>
              <a:t>Open Science Cloud for Research </a:t>
            </a:r>
          </a:p>
        </p:txBody>
      </p:sp>
    </p:spTree>
    <p:extLst>
      <p:ext uri="{BB962C8B-B14F-4D97-AF65-F5344CB8AC3E}">
        <p14:creationId xmlns:p14="http://schemas.microsoft.com/office/powerpoint/2010/main" val="20549416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smtClean="0">
                <a:solidFill>
                  <a:srgbClr val="00B050"/>
                </a:solidFill>
              </a:rPr>
              <a:t>Contents</a:t>
            </a:r>
            <a:endParaRPr lang="en-GB" b="1" i="1" dirty="0">
              <a:solidFill>
                <a:srgbClr val="00B050"/>
              </a:solidFill>
            </a:endParaRPr>
          </a:p>
        </p:txBody>
      </p:sp>
      <p:sp>
        <p:nvSpPr>
          <p:cNvPr id="3" name="Content Placeholder 2"/>
          <p:cNvSpPr>
            <a:spLocks noGrp="1"/>
          </p:cNvSpPr>
          <p:nvPr>
            <p:ph idx="1"/>
          </p:nvPr>
        </p:nvSpPr>
        <p:spPr/>
        <p:txBody>
          <a:bodyPr>
            <a:normAutofit fontScale="92500" lnSpcReduction="10000"/>
          </a:bodyPr>
          <a:lstStyle/>
          <a:p>
            <a:r>
              <a:rPr lang="en-GB" sz="2800" b="1" i="1" dirty="0">
                <a:solidFill>
                  <a:srgbClr val="00B050"/>
                </a:solidFill>
              </a:rPr>
              <a:t>The </a:t>
            </a:r>
            <a:r>
              <a:rPr lang="en-GB" sz="2800" b="1" i="1" dirty="0">
                <a:solidFill>
                  <a:srgbClr val="FFC000"/>
                </a:solidFill>
              </a:rPr>
              <a:t>philosophical view </a:t>
            </a:r>
            <a:r>
              <a:rPr lang="en-GB" sz="2800" b="1" i="1" dirty="0">
                <a:solidFill>
                  <a:srgbClr val="00B050"/>
                </a:solidFill>
              </a:rPr>
              <a:t>of the importance of access to raw diffraction data; namely analysis through one’s own </a:t>
            </a:r>
            <a:r>
              <a:rPr lang="en-GB" sz="2800" b="1" i="1" dirty="0" smtClean="0">
                <a:solidFill>
                  <a:srgbClr val="00B050"/>
                </a:solidFill>
              </a:rPr>
              <a:t>eyes </a:t>
            </a:r>
            <a:r>
              <a:rPr lang="en-GB" sz="2800" b="1" i="1" dirty="0">
                <a:solidFill>
                  <a:srgbClr val="00B050"/>
                </a:solidFill>
              </a:rPr>
              <a:t>not the lens of someone else</a:t>
            </a:r>
          </a:p>
          <a:p>
            <a:r>
              <a:rPr lang="en-GB" sz="2800" b="1" i="1" dirty="0" smtClean="0">
                <a:solidFill>
                  <a:srgbClr val="FFC000"/>
                </a:solidFill>
              </a:rPr>
              <a:t>Brief recap of 2011 to 2014</a:t>
            </a:r>
            <a:r>
              <a:rPr lang="en-GB" sz="2800" b="1" i="1" dirty="0" smtClean="0">
                <a:solidFill>
                  <a:srgbClr val="00B050"/>
                </a:solidFill>
              </a:rPr>
              <a:t>; our DDDWG Report to the </a:t>
            </a:r>
            <a:r>
              <a:rPr lang="en-GB" sz="2800" b="1" i="1" dirty="0" err="1" smtClean="0">
                <a:solidFill>
                  <a:srgbClr val="00B050"/>
                </a:solidFill>
              </a:rPr>
              <a:t>IUCr</a:t>
            </a:r>
            <a:r>
              <a:rPr lang="en-GB" sz="2800" b="1" i="1" dirty="0" smtClean="0">
                <a:solidFill>
                  <a:srgbClr val="00B050"/>
                </a:solidFill>
              </a:rPr>
              <a:t> Montreal 2014 General Assembly</a:t>
            </a:r>
          </a:p>
          <a:p>
            <a:r>
              <a:rPr lang="en-GB" sz="2800" b="1" i="1" dirty="0" smtClean="0">
                <a:solidFill>
                  <a:srgbClr val="00B050"/>
                </a:solidFill>
              </a:rPr>
              <a:t>The challenge of the </a:t>
            </a:r>
            <a:r>
              <a:rPr lang="en-GB" sz="2800" b="1" i="1" dirty="0" smtClean="0">
                <a:solidFill>
                  <a:srgbClr val="FFC000"/>
                </a:solidFill>
              </a:rPr>
              <a:t>sheer volume </a:t>
            </a:r>
            <a:r>
              <a:rPr lang="en-GB" sz="2800" b="1" i="1" dirty="0" smtClean="0">
                <a:solidFill>
                  <a:srgbClr val="00B050"/>
                </a:solidFill>
              </a:rPr>
              <a:t>of our raw diffraction data</a:t>
            </a:r>
          </a:p>
          <a:p>
            <a:r>
              <a:rPr lang="en-GB" sz="2800" b="1" i="1" dirty="0" smtClean="0">
                <a:solidFill>
                  <a:srgbClr val="00B050"/>
                </a:solidFill>
              </a:rPr>
              <a:t>The challenge of achieving a </a:t>
            </a:r>
            <a:r>
              <a:rPr lang="en-GB" sz="2800" b="1" i="1" dirty="0" smtClean="0">
                <a:solidFill>
                  <a:srgbClr val="FFC000"/>
                </a:solidFill>
              </a:rPr>
              <a:t>new-user </a:t>
            </a:r>
            <a:r>
              <a:rPr lang="en-GB" sz="2800" b="1" i="1" dirty="0" smtClean="0">
                <a:solidFill>
                  <a:srgbClr val="00B050"/>
                </a:solidFill>
              </a:rPr>
              <a:t>depth to raw diffraction data metadata description i.e. can a new-user successfully understand and process any raw data set he/she wishes to analyse?</a:t>
            </a:r>
          </a:p>
        </p:txBody>
      </p:sp>
    </p:spTree>
    <p:extLst>
      <p:ext uri="{BB962C8B-B14F-4D97-AF65-F5344CB8AC3E}">
        <p14:creationId xmlns:p14="http://schemas.microsoft.com/office/powerpoint/2010/main" val="25538581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240" y="274638"/>
            <a:ext cx="8229600" cy="1143000"/>
          </a:xfrm>
        </p:spPr>
        <p:txBody>
          <a:bodyPr>
            <a:noAutofit/>
          </a:bodyPr>
          <a:lstStyle/>
          <a:p>
            <a:r>
              <a:rPr lang="en-GB" sz="3600" b="1" i="1" dirty="0" smtClean="0">
                <a:solidFill>
                  <a:srgbClr val="00B050"/>
                </a:solidFill>
              </a:rPr>
              <a:t>Raw diffraction images </a:t>
            </a:r>
            <a:r>
              <a:rPr lang="en-GB" sz="3600" b="1" i="1" dirty="0">
                <a:solidFill>
                  <a:srgbClr val="00B050"/>
                </a:solidFill>
              </a:rPr>
              <a:t>offer the </a:t>
            </a:r>
            <a:r>
              <a:rPr lang="en-GB" sz="3600" b="1" i="1" dirty="0" smtClean="0">
                <a:solidFill>
                  <a:srgbClr val="00B050"/>
                </a:solidFill>
              </a:rPr>
              <a:t>opportunity of</a:t>
            </a:r>
            <a:endParaRPr lang="en-GB" sz="3600" b="1" i="1" dirty="0">
              <a:solidFill>
                <a:srgbClr val="00B050"/>
              </a:solidFill>
            </a:endParaRPr>
          </a:p>
        </p:txBody>
      </p:sp>
      <p:sp>
        <p:nvSpPr>
          <p:cNvPr id="3" name="Content Placeholder 2"/>
          <p:cNvSpPr>
            <a:spLocks noGrp="1"/>
          </p:cNvSpPr>
          <p:nvPr>
            <p:ph idx="1"/>
          </p:nvPr>
        </p:nvSpPr>
        <p:spPr/>
        <p:txBody>
          <a:bodyPr>
            <a:normAutofit fontScale="92500" lnSpcReduction="20000"/>
          </a:bodyPr>
          <a:lstStyle/>
          <a:p>
            <a:r>
              <a:rPr lang="en-GB" i="1" dirty="0" smtClean="0">
                <a:solidFill>
                  <a:srgbClr val="00B050"/>
                </a:solidFill>
              </a:rPr>
              <a:t>analysing </a:t>
            </a:r>
            <a:r>
              <a:rPr lang="en-GB" i="1" dirty="0">
                <a:solidFill>
                  <a:srgbClr val="00B050"/>
                </a:solidFill>
              </a:rPr>
              <a:t>data at higher resolution than used in the original </a:t>
            </a:r>
            <a:r>
              <a:rPr lang="en-GB" i="1" dirty="0" smtClean="0">
                <a:solidFill>
                  <a:srgbClr val="00B050"/>
                </a:solidFill>
              </a:rPr>
              <a:t>work </a:t>
            </a:r>
          </a:p>
          <a:p>
            <a:r>
              <a:rPr lang="en-GB" i="1" dirty="0" smtClean="0">
                <a:solidFill>
                  <a:srgbClr val="00B050"/>
                </a:solidFill>
              </a:rPr>
              <a:t>serving </a:t>
            </a:r>
            <a:r>
              <a:rPr lang="en-GB" i="1" dirty="0">
                <a:solidFill>
                  <a:srgbClr val="00B050"/>
                </a:solidFill>
              </a:rPr>
              <a:t>as benchmarks in developing improved methods of </a:t>
            </a:r>
            <a:r>
              <a:rPr lang="en-GB" i="1" dirty="0" smtClean="0">
                <a:solidFill>
                  <a:srgbClr val="00B050"/>
                </a:solidFill>
              </a:rPr>
              <a:t>analysis</a:t>
            </a:r>
          </a:p>
          <a:p>
            <a:r>
              <a:rPr lang="en-GB" i="1" dirty="0" smtClean="0">
                <a:solidFill>
                  <a:srgbClr val="00B050"/>
                </a:solidFill>
              </a:rPr>
              <a:t>checking the interpretation of the symmetries of the crystals</a:t>
            </a:r>
          </a:p>
          <a:p>
            <a:r>
              <a:rPr lang="en-GB" i="1" dirty="0" smtClean="0">
                <a:solidFill>
                  <a:srgbClr val="00B050"/>
                </a:solidFill>
              </a:rPr>
              <a:t>analysing </a:t>
            </a:r>
            <a:r>
              <a:rPr lang="en-GB" i="1" dirty="0">
                <a:solidFill>
                  <a:srgbClr val="00B050"/>
                </a:solidFill>
              </a:rPr>
              <a:t>diffraction from multiple lattices present in the </a:t>
            </a:r>
            <a:r>
              <a:rPr lang="en-GB" i="1" dirty="0" smtClean="0">
                <a:solidFill>
                  <a:srgbClr val="00B050"/>
                </a:solidFill>
              </a:rPr>
              <a:t>crystals </a:t>
            </a:r>
          </a:p>
          <a:p>
            <a:r>
              <a:rPr lang="en-GB" i="1" dirty="0" smtClean="0">
                <a:solidFill>
                  <a:srgbClr val="00B050"/>
                </a:solidFill>
              </a:rPr>
              <a:t>analysing </a:t>
            </a:r>
            <a:r>
              <a:rPr lang="en-GB" i="1" dirty="0">
                <a:solidFill>
                  <a:srgbClr val="00B050"/>
                </a:solidFill>
              </a:rPr>
              <a:t>the diffuse scattering that reflects correlated motions or disorder of atoms in the </a:t>
            </a:r>
            <a:r>
              <a:rPr lang="en-GB" i="1" dirty="0" smtClean="0">
                <a:solidFill>
                  <a:srgbClr val="00B050"/>
                </a:solidFill>
              </a:rPr>
              <a:t>crystals</a:t>
            </a:r>
            <a:endParaRPr lang="en-GB" i="1" dirty="0">
              <a:solidFill>
                <a:srgbClr val="00B050"/>
              </a:solidFill>
            </a:endParaRPr>
          </a:p>
          <a:p>
            <a:endParaRPr lang="en-GB" i="1" dirty="0" smtClean="0">
              <a:solidFill>
                <a:schemeClr val="tx2"/>
              </a:solidFill>
            </a:endParaRPr>
          </a:p>
          <a:p>
            <a:endParaRPr lang="en-GB" dirty="0"/>
          </a:p>
        </p:txBody>
      </p:sp>
      <p:pic>
        <p:nvPicPr>
          <p:cNvPr id="4" name="Picture 2" descr="datapyrami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80" y="116633"/>
            <a:ext cx="2051720" cy="1508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59051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i="1" dirty="0">
                <a:solidFill>
                  <a:srgbClr val="00B050"/>
                </a:solidFill>
              </a:rPr>
              <a:t>B</a:t>
            </a:r>
            <a:r>
              <a:rPr lang="en-GB" b="1" i="1" dirty="0" smtClean="0">
                <a:solidFill>
                  <a:srgbClr val="00B050"/>
                </a:solidFill>
              </a:rPr>
              <a:t>enefits of retaining derived data</a:t>
            </a:r>
            <a:endParaRPr lang="en-GB" b="1" i="1" dirty="0">
              <a:solidFill>
                <a:srgbClr val="00B050"/>
              </a:solidFill>
            </a:endParaRPr>
          </a:p>
        </p:txBody>
      </p:sp>
      <p:sp>
        <p:nvSpPr>
          <p:cNvPr id="3" name="Content Placeholder 2"/>
          <p:cNvSpPr>
            <a:spLocks noGrp="1"/>
          </p:cNvSpPr>
          <p:nvPr>
            <p:ph idx="1"/>
          </p:nvPr>
        </p:nvSpPr>
        <p:spPr>
          <a:xfrm>
            <a:off x="179512" y="1451174"/>
            <a:ext cx="4608512" cy="4642122"/>
          </a:xfrm>
        </p:spPr>
        <p:txBody>
          <a:bodyPr>
            <a:normAutofit fontScale="92500"/>
          </a:bodyPr>
          <a:lstStyle/>
          <a:p>
            <a:r>
              <a:rPr lang="en-GB" i="1" dirty="0" smtClean="0">
                <a:solidFill>
                  <a:srgbClr val="00B050"/>
                </a:solidFill>
              </a:rPr>
              <a:t>Scientific record</a:t>
            </a:r>
          </a:p>
          <a:p>
            <a:r>
              <a:rPr lang="en-GB" i="1" dirty="0" smtClean="0">
                <a:solidFill>
                  <a:srgbClr val="00B050"/>
                </a:solidFill>
              </a:rPr>
              <a:t>Database-driven discovery</a:t>
            </a:r>
          </a:p>
          <a:p>
            <a:r>
              <a:rPr lang="en-GB" i="1" dirty="0" smtClean="0">
                <a:solidFill>
                  <a:srgbClr val="00B050"/>
                </a:solidFill>
              </a:rPr>
              <a:t>Protein-ligand interactions</a:t>
            </a:r>
          </a:p>
          <a:p>
            <a:r>
              <a:rPr lang="en-GB" i="1" dirty="0" smtClean="0">
                <a:solidFill>
                  <a:srgbClr val="00B050"/>
                </a:solidFill>
              </a:rPr>
              <a:t>New pathways to synthesis, manufacturing, energetics…</a:t>
            </a:r>
          </a:p>
          <a:p>
            <a:r>
              <a:rPr lang="en-GB" i="1" dirty="0" smtClean="0">
                <a:solidFill>
                  <a:srgbClr val="00B050"/>
                </a:solidFill>
              </a:rPr>
              <a:t>Identification/indexing (e.g. forensic science)</a:t>
            </a:r>
            <a:endParaRPr lang="en-GB" i="1" dirty="0">
              <a:solidFill>
                <a:srgbClr val="00B05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96519" y="1451174"/>
            <a:ext cx="4272608" cy="414908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5976" y="5259481"/>
            <a:ext cx="2336304" cy="1582098"/>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2280" y="5276929"/>
            <a:ext cx="2051720" cy="1504371"/>
          </a:xfrm>
          <a:prstGeom prst="rect">
            <a:avLst/>
          </a:prstGeom>
        </p:spPr>
      </p:pic>
    </p:spTree>
    <p:extLst>
      <p:ext uri="{BB962C8B-B14F-4D97-AF65-F5344CB8AC3E}">
        <p14:creationId xmlns:p14="http://schemas.microsoft.com/office/powerpoint/2010/main" val="2441387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1000"/>
                                        <p:tgtEl>
                                          <p:spTgt spid="5"/>
                                        </p:tgtEl>
                                      </p:cBhvr>
                                    </p:animEffect>
                                  </p:childTnLst>
                                </p:cTn>
                              </p:par>
                            </p:childTnLst>
                          </p:cTn>
                        </p:par>
                        <p:par>
                          <p:cTn id="8" fill="hold">
                            <p:stCondLst>
                              <p:cond delay="20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9384" y="1286519"/>
            <a:ext cx="4414150" cy="3851346"/>
          </a:xfrm>
          <a:prstGeom prst="rect">
            <a:avLst/>
          </a:prstGeom>
        </p:spPr>
      </p:pic>
      <p:sp>
        <p:nvSpPr>
          <p:cNvPr id="2" name="Title 1"/>
          <p:cNvSpPr>
            <a:spLocks noGrp="1"/>
          </p:cNvSpPr>
          <p:nvPr>
            <p:ph type="title"/>
          </p:nvPr>
        </p:nvSpPr>
        <p:spPr/>
        <p:txBody>
          <a:bodyPr>
            <a:normAutofit fontScale="90000"/>
          </a:bodyPr>
          <a:lstStyle/>
          <a:p>
            <a:r>
              <a:rPr lang="en-GB" b="1" i="1" dirty="0" smtClean="0">
                <a:solidFill>
                  <a:srgbClr val="00B050"/>
                </a:solidFill>
              </a:rPr>
              <a:t>Benefits of retaining processed data</a:t>
            </a:r>
            <a:endParaRPr lang="en-GB" b="1" i="1" dirty="0">
              <a:solidFill>
                <a:srgbClr val="00B050"/>
              </a:solidFill>
            </a:endParaRPr>
          </a:p>
        </p:txBody>
      </p:sp>
      <p:sp>
        <p:nvSpPr>
          <p:cNvPr id="3" name="Content Placeholder 2"/>
          <p:cNvSpPr>
            <a:spLocks noGrp="1"/>
          </p:cNvSpPr>
          <p:nvPr>
            <p:ph idx="1"/>
          </p:nvPr>
        </p:nvSpPr>
        <p:spPr>
          <a:xfrm>
            <a:off x="179512" y="1451174"/>
            <a:ext cx="4608512" cy="4642122"/>
          </a:xfrm>
        </p:spPr>
        <p:txBody>
          <a:bodyPr>
            <a:normAutofit fontScale="92500" lnSpcReduction="10000"/>
          </a:bodyPr>
          <a:lstStyle/>
          <a:p>
            <a:r>
              <a:rPr lang="en-GB" i="1" dirty="0" smtClean="0">
                <a:solidFill>
                  <a:srgbClr val="00B050"/>
                </a:solidFill>
              </a:rPr>
              <a:t>Structure validation</a:t>
            </a:r>
          </a:p>
          <a:p>
            <a:r>
              <a:rPr lang="en-GB" i="1" dirty="0" smtClean="0">
                <a:solidFill>
                  <a:srgbClr val="00B050"/>
                </a:solidFill>
              </a:rPr>
              <a:t>Re-refinement</a:t>
            </a:r>
          </a:p>
          <a:p>
            <a:r>
              <a:rPr lang="en-GB" i="1" dirty="0" smtClean="0">
                <a:solidFill>
                  <a:srgbClr val="00B050"/>
                </a:solidFill>
              </a:rPr>
              <a:t>Systematic bias, methods development</a:t>
            </a:r>
          </a:p>
          <a:p>
            <a:r>
              <a:rPr lang="en-GB" i="1" dirty="0" smtClean="0">
                <a:solidFill>
                  <a:srgbClr val="00B050"/>
                </a:solidFill>
              </a:rPr>
              <a:t>Guard against structures associated with incorrect data sets</a:t>
            </a:r>
          </a:p>
          <a:p>
            <a:r>
              <a:rPr lang="en-GB" i="1" dirty="0" smtClean="0">
                <a:solidFill>
                  <a:srgbClr val="00B050"/>
                </a:solidFill>
              </a:rPr>
              <a:t>Help guard against ‘bad apples’ in the databases (Minor et al 2016)</a:t>
            </a:r>
          </a:p>
          <a:p>
            <a:endParaRPr lang="en-GB" dirty="0" smtClean="0"/>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21086" y="2636912"/>
            <a:ext cx="4419466" cy="4208140"/>
          </a:xfrm>
          <a:prstGeom prst="rect">
            <a:avLst/>
          </a:prstGeom>
        </p:spPr>
      </p:pic>
    </p:spTree>
    <p:extLst>
      <p:ext uri="{BB962C8B-B14F-4D97-AF65-F5344CB8AC3E}">
        <p14:creationId xmlns:p14="http://schemas.microsoft.com/office/powerpoint/2010/main" val="4150878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060848"/>
            <a:ext cx="7772400" cy="1470025"/>
          </a:xfrm>
        </p:spPr>
        <p:txBody>
          <a:bodyPr>
            <a:normAutofit fontScale="90000"/>
          </a:bodyPr>
          <a:lstStyle/>
          <a:p>
            <a:r>
              <a:rPr lang="en-GB" b="1" dirty="0" err="1" smtClean="0"/>
              <a:t>IUCr</a:t>
            </a:r>
            <a:r>
              <a:rPr lang="en-GB" b="1" dirty="0" smtClean="0"/>
              <a:t> Diffraction Data Deposition Working Group (DDDWG)</a:t>
            </a:r>
            <a:br>
              <a:rPr lang="en-GB" b="1" dirty="0" smtClean="0"/>
            </a:br>
            <a:r>
              <a:rPr lang="en-GB" b="1" dirty="0" smtClean="0"/>
              <a:t>report </a:t>
            </a:r>
            <a:r>
              <a:rPr lang="en-GB" b="1" dirty="0"/>
              <a:t>to the </a:t>
            </a:r>
            <a:r>
              <a:rPr lang="en-GB" b="1" dirty="0" err="1"/>
              <a:t>IUCr</a:t>
            </a:r>
            <a:r>
              <a:rPr lang="en-GB" b="1" dirty="0"/>
              <a:t> </a:t>
            </a:r>
            <a:r>
              <a:rPr lang="en-GB" b="1" dirty="0" smtClean="0"/>
              <a:t>General Assembly Montreal </a:t>
            </a:r>
            <a:endParaRPr lang="en-GB" dirty="0"/>
          </a:p>
        </p:txBody>
      </p:sp>
      <p:sp>
        <p:nvSpPr>
          <p:cNvPr id="3" name="Subtitle 2"/>
          <p:cNvSpPr>
            <a:spLocks noGrp="1"/>
          </p:cNvSpPr>
          <p:nvPr>
            <p:ph type="subTitle" idx="1"/>
          </p:nvPr>
        </p:nvSpPr>
        <p:spPr/>
        <p:txBody>
          <a:bodyPr/>
          <a:lstStyle/>
          <a:p>
            <a:endParaRPr lang="en-GB" dirty="0" smtClean="0"/>
          </a:p>
          <a:p>
            <a:r>
              <a:rPr lang="en-GB" dirty="0" smtClean="0"/>
              <a:t>John R </a:t>
            </a:r>
            <a:r>
              <a:rPr lang="en-GB" dirty="0" err="1" smtClean="0"/>
              <a:t>Helliwell</a:t>
            </a:r>
            <a:r>
              <a:rPr lang="en-GB" dirty="0" smtClean="0"/>
              <a:t> on behalf of the DDDWG</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328" y="5532185"/>
            <a:ext cx="1419225" cy="1171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1419225" cy="1171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16" y="6237312"/>
            <a:ext cx="4129344" cy="520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188640"/>
            <a:ext cx="4295791" cy="5760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41762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Recommendations from the DDDWG for the upcoming Triennium</a:t>
            </a:r>
          </a:p>
        </p:txBody>
      </p:sp>
      <p:sp>
        <p:nvSpPr>
          <p:cNvPr id="3" name="Content Placeholder 2"/>
          <p:cNvSpPr>
            <a:spLocks noGrp="1"/>
          </p:cNvSpPr>
          <p:nvPr>
            <p:ph idx="1"/>
          </p:nvPr>
        </p:nvSpPr>
        <p:spPr/>
        <p:txBody>
          <a:bodyPr>
            <a:normAutofit fontScale="92500" lnSpcReduction="10000"/>
          </a:bodyPr>
          <a:lstStyle/>
          <a:p>
            <a:r>
              <a:rPr lang="en-GB" dirty="0" err="1"/>
              <a:t>IUCr</a:t>
            </a:r>
            <a:r>
              <a:rPr lang="en-GB" dirty="0"/>
              <a:t> Commissions </a:t>
            </a:r>
            <a:r>
              <a:rPr lang="en-GB" dirty="0" smtClean="0"/>
              <a:t>to </a:t>
            </a:r>
            <a:r>
              <a:rPr lang="en-GB" dirty="0"/>
              <a:t>define their </a:t>
            </a:r>
            <a:r>
              <a:rPr lang="en-GB" dirty="0" smtClean="0"/>
              <a:t>metadata;</a:t>
            </a:r>
          </a:p>
          <a:p>
            <a:r>
              <a:rPr lang="en-GB" i="1" dirty="0"/>
              <a:t>J. Appl. </a:t>
            </a:r>
            <a:r>
              <a:rPr lang="en-GB" i="1" dirty="0" err="1" smtClean="0"/>
              <a:t>Cryst</a:t>
            </a:r>
            <a:r>
              <a:rPr lang="en-GB" i="1" dirty="0" smtClean="0"/>
              <a:t>. </a:t>
            </a:r>
            <a:r>
              <a:rPr lang="en-GB" dirty="0"/>
              <a:t>t</a:t>
            </a:r>
            <a:r>
              <a:rPr lang="en-GB" dirty="0" smtClean="0"/>
              <a:t>o introduce a ‘Difficult Raw Data’ Section (</a:t>
            </a:r>
            <a:r>
              <a:rPr lang="en-GB" dirty="0" err="1" smtClean="0"/>
              <a:t>Loes</a:t>
            </a:r>
            <a:r>
              <a:rPr lang="en-GB" dirty="0" smtClean="0"/>
              <a:t> Kroon-</a:t>
            </a:r>
            <a:r>
              <a:rPr lang="en-GB" dirty="0" err="1" smtClean="0"/>
              <a:t>Batenburg</a:t>
            </a:r>
            <a:r>
              <a:rPr lang="en-GB" dirty="0" smtClean="0"/>
              <a:t>);</a:t>
            </a:r>
          </a:p>
          <a:p>
            <a:r>
              <a:rPr lang="en-GB" dirty="0"/>
              <a:t>A</a:t>
            </a:r>
            <a:r>
              <a:rPr lang="en-GB" dirty="0" smtClean="0"/>
              <a:t> </a:t>
            </a:r>
            <a:r>
              <a:rPr lang="en-GB" dirty="0"/>
              <a:t>centralised crystallographic repository of </a:t>
            </a:r>
            <a:r>
              <a:rPr lang="en-GB" dirty="0" smtClean="0"/>
              <a:t>raw data set metadata should </a:t>
            </a:r>
            <a:r>
              <a:rPr lang="en-GB" dirty="0"/>
              <a:t>be scoped, </a:t>
            </a:r>
            <a:r>
              <a:rPr lang="en-GB" dirty="0" err="1" smtClean="0"/>
              <a:t>inc</a:t>
            </a:r>
            <a:r>
              <a:rPr lang="en-GB" dirty="0" smtClean="0"/>
              <a:t> </a:t>
            </a:r>
            <a:r>
              <a:rPr lang="en-GB" dirty="0"/>
              <a:t>a </a:t>
            </a:r>
            <a:r>
              <a:rPr lang="en-GB" dirty="0" smtClean="0"/>
              <a:t>search </a:t>
            </a:r>
            <a:r>
              <a:rPr lang="en-GB" dirty="0"/>
              <a:t>interface, </a:t>
            </a:r>
            <a:r>
              <a:rPr lang="en-GB" dirty="0" smtClean="0"/>
              <a:t>leading to a </a:t>
            </a:r>
            <a:r>
              <a:rPr lang="en-GB" dirty="0"/>
              <a:t>pilot </a:t>
            </a:r>
            <a:r>
              <a:rPr lang="en-GB" dirty="0" smtClean="0"/>
              <a:t>service; </a:t>
            </a:r>
          </a:p>
          <a:p>
            <a:r>
              <a:rPr lang="en-GB" dirty="0" smtClean="0"/>
              <a:t>With a </a:t>
            </a:r>
            <a:r>
              <a:rPr lang="en-GB" dirty="0"/>
              <a:t>viable pilot metadata </a:t>
            </a:r>
            <a:r>
              <a:rPr lang="en-GB" dirty="0" smtClean="0"/>
              <a:t>registry </a:t>
            </a:r>
            <a:r>
              <a:rPr lang="en-GB" b="1" i="1" dirty="0" smtClean="0"/>
              <a:t>authors</a:t>
            </a:r>
            <a:r>
              <a:rPr lang="en-GB" i="1" dirty="0" smtClean="0"/>
              <a:t> </a:t>
            </a:r>
            <a:r>
              <a:rPr lang="en-GB" b="1" i="1" dirty="0"/>
              <a:t>should</a:t>
            </a:r>
            <a:r>
              <a:rPr lang="en-GB" i="1" dirty="0"/>
              <a:t> </a:t>
            </a:r>
            <a:r>
              <a:rPr lang="en-GB" dirty="0"/>
              <a:t>provide a permanent and prominent link from an article to </a:t>
            </a:r>
            <a:r>
              <a:rPr lang="en-GB" dirty="0" smtClean="0"/>
              <a:t>their </a:t>
            </a:r>
            <a:r>
              <a:rPr lang="en-GB" dirty="0"/>
              <a:t>raw data sets underpinning a journal </a:t>
            </a:r>
            <a:r>
              <a:rPr lang="en-GB" dirty="0" smtClean="0"/>
              <a:t>publication.</a:t>
            </a:r>
            <a:endParaRPr lang="en-GB" dirty="0"/>
          </a:p>
        </p:txBody>
      </p:sp>
    </p:spTree>
    <p:extLst>
      <p:ext uri="{BB962C8B-B14F-4D97-AF65-F5344CB8AC3E}">
        <p14:creationId xmlns:p14="http://schemas.microsoft.com/office/powerpoint/2010/main" val="10050350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Issues for the </a:t>
            </a:r>
            <a:r>
              <a:rPr lang="en-GB" dirty="0" err="1" smtClean="0"/>
              <a:t>IUCr</a:t>
            </a:r>
            <a:r>
              <a:rPr lang="en-GB" dirty="0" smtClean="0"/>
              <a:t> </a:t>
            </a:r>
            <a:endParaRPr lang="en-GB" dirty="0"/>
          </a:p>
        </p:txBody>
      </p:sp>
      <p:sp>
        <p:nvSpPr>
          <p:cNvPr id="3" name="Content Placeholder 2"/>
          <p:cNvSpPr>
            <a:spLocks noGrp="1"/>
          </p:cNvSpPr>
          <p:nvPr>
            <p:ph idx="1"/>
          </p:nvPr>
        </p:nvSpPr>
        <p:spPr/>
        <p:txBody>
          <a:bodyPr>
            <a:normAutofit fontScale="92500"/>
          </a:bodyPr>
          <a:lstStyle/>
          <a:p>
            <a:pPr lvl="0"/>
            <a:r>
              <a:rPr lang="en-GB" dirty="0"/>
              <a:t>The </a:t>
            </a:r>
            <a:r>
              <a:rPr lang="en-GB" dirty="0" err="1" smtClean="0"/>
              <a:t>IUCr’s</a:t>
            </a:r>
            <a:r>
              <a:rPr lang="en-GB" dirty="0" smtClean="0"/>
              <a:t> science involves ‘Big data’ up towards </a:t>
            </a:r>
            <a:r>
              <a:rPr lang="en-GB" dirty="0"/>
              <a:t>the level of the </a:t>
            </a:r>
            <a:r>
              <a:rPr lang="en-GB" dirty="0" smtClean="0"/>
              <a:t>data-deluge </a:t>
            </a:r>
            <a:r>
              <a:rPr lang="en-GB" dirty="0"/>
              <a:t>of the Square Kilometre Array radio </a:t>
            </a:r>
            <a:r>
              <a:rPr lang="en-GB" dirty="0" smtClean="0"/>
              <a:t>telescope;  we may have to consider subsets of data retention or limited time periods for retention;</a:t>
            </a:r>
          </a:p>
          <a:p>
            <a:pPr lvl="0"/>
            <a:endParaRPr lang="en-GB" dirty="0" smtClean="0"/>
          </a:p>
          <a:p>
            <a:pPr lvl="0"/>
            <a:r>
              <a:rPr lang="en-GB" dirty="0" smtClean="0"/>
              <a:t>Rights </a:t>
            </a:r>
            <a:r>
              <a:rPr lang="en-GB" dirty="0"/>
              <a:t>of access to publicly funded, but unpublished, </a:t>
            </a:r>
            <a:r>
              <a:rPr lang="en-GB" dirty="0" smtClean="0"/>
              <a:t>crystallographic research </a:t>
            </a:r>
            <a:r>
              <a:rPr lang="en-GB" dirty="0"/>
              <a:t>data after </a:t>
            </a:r>
            <a:r>
              <a:rPr lang="en-GB" i="1" dirty="0" smtClean="0"/>
              <a:t>e.g</a:t>
            </a:r>
            <a:r>
              <a:rPr lang="en-GB" i="1" dirty="0"/>
              <a:t>.</a:t>
            </a:r>
            <a:r>
              <a:rPr lang="en-GB" dirty="0"/>
              <a:t> 3 to 5 </a:t>
            </a:r>
            <a:r>
              <a:rPr lang="en-GB" dirty="0" smtClean="0"/>
              <a:t>years.</a:t>
            </a:r>
          </a:p>
          <a:p>
            <a:pPr lvl="0"/>
            <a:endParaRPr lang="en-GB" dirty="0"/>
          </a:p>
          <a:p>
            <a:endParaRPr lang="en-GB" dirty="0"/>
          </a:p>
        </p:txBody>
      </p:sp>
    </p:spTree>
    <p:extLst>
      <p:ext uri="{BB962C8B-B14F-4D97-AF65-F5344CB8AC3E}">
        <p14:creationId xmlns:p14="http://schemas.microsoft.com/office/powerpoint/2010/main" val="32966511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Members of the DDDWG 2011 to 2014</a:t>
            </a:r>
            <a:endParaRPr lang="en-GB" dirty="0"/>
          </a:p>
        </p:txBody>
      </p:sp>
      <p:sp>
        <p:nvSpPr>
          <p:cNvPr id="3" name="Content Placeholder 2"/>
          <p:cNvSpPr>
            <a:spLocks noGrp="1"/>
          </p:cNvSpPr>
          <p:nvPr>
            <p:ph idx="1"/>
          </p:nvPr>
        </p:nvSpPr>
        <p:spPr/>
        <p:txBody>
          <a:bodyPr>
            <a:normAutofit lnSpcReduction="10000"/>
          </a:bodyPr>
          <a:lstStyle/>
          <a:p>
            <a:r>
              <a:rPr lang="en-GB" i="1" dirty="0"/>
              <a:t>John R </a:t>
            </a:r>
            <a:r>
              <a:rPr lang="en-GB" i="1" dirty="0" err="1"/>
              <a:t>Helliwell</a:t>
            </a:r>
            <a:r>
              <a:rPr lang="en-GB" i="1" dirty="0"/>
              <a:t> and Brian </a:t>
            </a:r>
            <a:r>
              <a:rPr lang="en-GB" i="1" dirty="0" smtClean="0"/>
              <a:t>McMahon (UK)</a:t>
            </a:r>
            <a:r>
              <a:rPr lang="en-GB" dirty="0" smtClean="0"/>
              <a:t>, </a:t>
            </a:r>
            <a:r>
              <a:rPr lang="en-GB" dirty="0"/>
              <a:t>Chair and </a:t>
            </a:r>
            <a:r>
              <a:rPr lang="en-GB" dirty="0" smtClean="0"/>
              <a:t>Co-Chair;</a:t>
            </a:r>
            <a:r>
              <a:rPr lang="en-GB" i="1" dirty="0" smtClean="0"/>
              <a:t> </a:t>
            </a:r>
          </a:p>
          <a:p>
            <a:r>
              <a:rPr lang="en-GB" i="1" dirty="0" smtClean="0"/>
              <a:t>Steve </a:t>
            </a:r>
            <a:r>
              <a:rPr lang="en-GB" i="1" dirty="0" err="1" smtClean="0"/>
              <a:t>Androulakis</a:t>
            </a:r>
            <a:r>
              <a:rPr lang="en-GB" i="1" dirty="0" smtClean="0"/>
              <a:t> (Australia)</a:t>
            </a:r>
          </a:p>
          <a:p>
            <a:r>
              <a:rPr lang="en-GB" i="1" dirty="0" smtClean="0"/>
              <a:t>Sol </a:t>
            </a:r>
            <a:r>
              <a:rPr lang="en-GB" i="1" dirty="0" err="1" smtClean="0"/>
              <a:t>Gruner</a:t>
            </a:r>
            <a:r>
              <a:rPr lang="en-GB" i="1" dirty="0" smtClean="0"/>
              <a:t> (USA)</a:t>
            </a:r>
            <a:endParaRPr lang="en-GB" dirty="0" smtClean="0"/>
          </a:p>
          <a:p>
            <a:r>
              <a:rPr lang="en-GB" i="1" dirty="0" err="1" smtClean="0"/>
              <a:t>Loes</a:t>
            </a:r>
            <a:r>
              <a:rPr lang="en-GB" i="1" dirty="0" smtClean="0"/>
              <a:t> Kroon-</a:t>
            </a:r>
            <a:r>
              <a:rPr lang="en-GB" i="1" dirty="0" err="1" smtClean="0"/>
              <a:t>Batenburg</a:t>
            </a:r>
            <a:r>
              <a:rPr lang="en-GB" i="1" dirty="0" smtClean="0"/>
              <a:t> (Netherlands)</a:t>
            </a:r>
          </a:p>
          <a:p>
            <a:r>
              <a:rPr lang="en-GB" i="1" dirty="0" smtClean="0"/>
              <a:t>Tom </a:t>
            </a:r>
            <a:r>
              <a:rPr lang="en-GB" i="1" dirty="0" err="1" smtClean="0"/>
              <a:t>Terwilliger</a:t>
            </a:r>
            <a:r>
              <a:rPr lang="en-GB" i="1" dirty="0" smtClean="0"/>
              <a:t> (USA)</a:t>
            </a:r>
          </a:p>
          <a:p>
            <a:r>
              <a:rPr lang="en-GB" i="1" smtClean="0"/>
              <a:t>John Westbrook (USA)</a:t>
            </a:r>
            <a:endParaRPr lang="en-GB" dirty="0"/>
          </a:p>
          <a:p>
            <a:r>
              <a:rPr lang="en-GB" i="1" dirty="0" smtClean="0"/>
              <a:t>Heinz-Josef </a:t>
            </a:r>
            <a:r>
              <a:rPr lang="en-GB" i="1" dirty="0" err="1"/>
              <a:t>Weyer</a:t>
            </a:r>
            <a:r>
              <a:rPr lang="en-GB" dirty="0"/>
              <a:t> </a:t>
            </a:r>
            <a:r>
              <a:rPr lang="en-GB" dirty="0" smtClean="0"/>
              <a:t> </a:t>
            </a:r>
            <a:r>
              <a:rPr lang="en-GB" i="1" dirty="0" smtClean="0"/>
              <a:t>(Switzerland)</a:t>
            </a:r>
          </a:p>
          <a:p>
            <a:endParaRPr lang="en-GB" dirty="0"/>
          </a:p>
        </p:txBody>
      </p:sp>
    </p:spTree>
    <p:extLst>
      <p:ext uri="{BB962C8B-B14F-4D97-AF65-F5344CB8AC3E}">
        <p14:creationId xmlns:p14="http://schemas.microsoft.com/office/powerpoint/2010/main" val="37451697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Members of the DDDWG 2014 to 2017</a:t>
            </a:r>
            <a:endParaRPr lang="en-GB" dirty="0"/>
          </a:p>
        </p:txBody>
      </p:sp>
      <p:sp>
        <p:nvSpPr>
          <p:cNvPr id="3" name="Content Placeholder 2"/>
          <p:cNvSpPr>
            <a:spLocks noGrp="1"/>
          </p:cNvSpPr>
          <p:nvPr>
            <p:ph idx="1"/>
          </p:nvPr>
        </p:nvSpPr>
        <p:spPr/>
        <p:txBody>
          <a:bodyPr>
            <a:normAutofit lnSpcReduction="10000"/>
          </a:bodyPr>
          <a:lstStyle/>
          <a:p>
            <a:r>
              <a:rPr lang="en-GB" i="1" dirty="0"/>
              <a:t>John R </a:t>
            </a:r>
            <a:r>
              <a:rPr lang="en-GB" i="1" dirty="0" err="1"/>
              <a:t>Helliwell</a:t>
            </a:r>
            <a:r>
              <a:rPr lang="en-GB" i="1" dirty="0"/>
              <a:t> and Brian </a:t>
            </a:r>
            <a:r>
              <a:rPr lang="en-GB" i="1" dirty="0" smtClean="0"/>
              <a:t>McMahon (UK)</a:t>
            </a:r>
            <a:r>
              <a:rPr lang="en-GB" dirty="0" smtClean="0"/>
              <a:t>, </a:t>
            </a:r>
            <a:r>
              <a:rPr lang="en-GB" dirty="0"/>
              <a:t>Chair and </a:t>
            </a:r>
            <a:r>
              <a:rPr lang="en-GB" dirty="0" smtClean="0"/>
              <a:t>Co-Chair;</a:t>
            </a:r>
            <a:r>
              <a:rPr lang="en-GB" i="1" dirty="0" smtClean="0"/>
              <a:t> </a:t>
            </a:r>
          </a:p>
          <a:p>
            <a:r>
              <a:rPr lang="en-GB" i="1" dirty="0" smtClean="0"/>
              <a:t>Steve </a:t>
            </a:r>
            <a:r>
              <a:rPr lang="en-GB" i="1" dirty="0" err="1" smtClean="0"/>
              <a:t>Androulakis</a:t>
            </a:r>
            <a:r>
              <a:rPr lang="en-GB" i="1" dirty="0" smtClean="0"/>
              <a:t> (Australia)</a:t>
            </a:r>
          </a:p>
          <a:p>
            <a:r>
              <a:rPr lang="en-GB" i="1" dirty="0" err="1" smtClean="0"/>
              <a:t>Dolothea</a:t>
            </a:r>
            <a:r>
              <a:rPr lang="en-GB" i="1" dirty="0" smtClean="0"/>
              <a:t> </a:t>
            </a:r>
            <a:r>
              <a:rPr lang="en-GB" i="1" dirty="0" err="1" smtClean="0"/>
              <a:t>Szebenyi</a:t>
            </a:r>
            <a:r>
              <a:rPr lang="en-GB" i="1" dirty="0" smtClean="0"/>
              <a:t> (USA)</a:t>
            </a:r>
            <a:endParaRPr lang="en-GB" dirty="0" smtClean="0"/>
          </a:p>
          <a:p>
            <a:r>
              <a:rPr lang="en-GB" i="1" dirty="0" err="1" smtClean="0"/>
              <a:t>Loes</a:t>
            </a:r>
            <a:r>
              <a:rPr lang="en-GB" i="1" dirty="0" smtClean="0"/>
              <a:t> Kroon-</a:t>
            </a:r>
            <a:r>
              <a:rPr lang="en-GB" i="1" dirty="0" err="1" smtClean="0"/>
              <a:t>Batenburg</a:t>
            </a:r>
            <a:r>
              <a:rPr lang="en-GB" i="1" dirty="0" smtClean="0"/>
              <a:t> (Netherlands)</a:t>
            </a:r>
          </a:p>
          <a:p>
            <a:r>
              <a:rPr lang="en-GB" i="1" dirty="0" smtClean="0"/>
              <a:t>Tom </a:t>
            </a:r>
            <a:r>
              <a:rPr lang="en-GB" i="1" dirty="0" err="1" smtClean="0"/>
              <a:t>Terwilliger</a:t>
            </a:r>
            <a:r>
              <a:rPr lang="en-GB" i="1" dirty="0" smtClean="0"/>
              <a:t> (USA)</a:t>
            </a:r>
          </a:p>
          <a:p>
            <a:r>
              <a:rPr lang="en-GB" i="1" dirty="0" smtClean="0"/>
              <a:t>John Westbrook (USA)</a:t>
            </a:r>
            <a:endParaRPr lang="en-GB" dirty="0"/>
          </a:p>
          <a:p>
            <a:r>
              <a:rPr lang="en-GB" i="1" dirty="0" smtClean="0"/>
              <a:t>Heinz-Josef </a:t>
            </a:r>
            <a:r>
              <a:rPr lang="en-GB" i="1" dirty="0" err="1" smtClean="0"/>
              <a:t>Weyer</a:t>
            </a:r>
            <a:r>
              <a:rPr lang="en-GB" dirty="0" smtClean="0"/>
              <a:t>  </a:t>
            </a:r>
            <a:r>
              <a:rPr lang="en-GB" i="1" dirty="0" smtClean="0"/>
              <a:t>(Switzerland</a:t>
            </a:r>
            <a:r>
              <a:rPr lang="en-GB" i="1" dirty="0" smtClean="0"/>
              <a:t>)</a:t>
            </a:r>
            <a:r>
              <a:rPr lang="en-GB" sz="4000" dirty="0" smtClean="0"/>
              <a:t>†</a:t>
            </a:r>
            <a:endParaRPr lang="en-GB" sz="4000" dirty="0" smtClean="0"/>
          </a:p>
          <a:p>
            <a:endParaRPr lang="en-GB" dirty="0"/>
          </a:p>
        </p:txBody>
      </p:sp>
    </p:spTree>
    <p:extLst>
      <p:ext uri="{BB962C8B-B14F-4D97-AF65-F5344CB8AC3E}">
        <p14:creationId xmlns:p14="http://schemas.microsoft.com/office/powerpoint/2010/main" val="520436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b="1" i="1" dirty="0" smtClean="0">
                <a:solidFill>
                  <a:srgbClr val="00B050"/>
                </a:solidFill>
              </a:rPr>
              <a:t>The Cloud to help solve the raw data storage challenge?</a:t>
            </a:r>
            <a:endParaRPr lang="en-GB" b="1" i="1" dirty="0">
              <a:solidFill>
                <a:srgbClr val="00B050"/>
              </a:solidFill>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899" t="19747" r="47941" b="38778"/>
          <a:stretch/>
        </p:blipFill>
        <p:spPr bwMode="auto">
          <a:xfrm>
            <a:off x="541188" y="1695518"/>
            <a:ext cx="8016882" cy="45417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716659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i="1" dirty="0" smtClean="0">
                <a:solidFill>
                  <a:srgbClr val="00B050"/>
                </a:solidFill>
              </a:rPr>
              <a:t>Charge to the ECM29 </a:t>
            </a:r>
            <a:r>
              <a:rPr lang="en-GB" b="1" i="1" dirty="0" err="1" smtClean="0">
                <a:solidFill>
                  <a:srgbClr val="00B050"/>
                </a:solidFill>
              </a:rPr>
              <a:t>Rovinj</a:t>
            </a:r>
            <a:r>
              <a:rPr lang="en-GB" b="1" i="1" dirty="0" smtClean="0">
                <a:solidFill>
                  <a:srgbClr val="00B050"/>
                </a:solidFill>
              </a:rPr>
              <a:t> </a:t>
            </a:r>
            <a:r>
              <a:rPr lang="en-GB" b="1" i="1" dirty="0" err="1" smtClean="0">
                <a:solidFill>
                  <a:srgbClr val="00B050"/>
                </a:solidFill>
              </a:rPr>
              <a:t>IUCr</a:t>
            </a:r>
            <a:r>
              <a:rPr lang="en-GB" b="1" i="1" dirty="0" smtClean="0">
                <a:solidFill>
                  <a:srgbClr val="00B050"/>
                </a:solidFill>
              </a:rPr>
              <a:t> Workshop Participants</a:t>
            </a:r>
            <a:endParaRPr lang="en-GB" b="1" i="1" dirty="0">
              <a:solidFill>
                <a:srgbClr val="00B050"/>
              </a:solidFill>
            </a:endParaRPr>
          </a:p>
        </p:txBody>
      </p:sp>
      <p:sp>
        <p:nvSpPr>
          <p:cNvPr id="3" name="Content Placeholder 2"/>
          <p:cNvSpPr>
            <a:spLocks noGrp="1"/>
          </p:cNvSpPr>
          <p:nvPr>
            <p:ph idx="1"/>
          </p:nvPr>
        </p:nvSpPr>
        <p:spPr/>
        <p:txBody>
          <a:bodyPr>
            <a:normAutofit fontScale="92500" lnSpcReduction="20000"/>
          </a:bodyPr>
          <a:lstStyle/>
          <a:p>
            <a:r>
              <a:rPr lang="en-GB" b="1" i="1" dirty="0" smtClean="0">
                <a:solidFill>
                  <a:srgbClr val="FFC000"/>
                </a:solidFill>
              </a:rPr>
              <a:t>Define</a:t>
            </a:r>
            <a:r>
              <a:rPr lang="en-GB" b="1" i="1" dirty="0" smtClean="0">
                <a:solidFill>
                  <a:srgbClr val="00B050"/>
                </a:solidFill>
              </a:rPr>
              <a:t> your Metadata or at the least Define the Challenges you face</a:t>
            </a:r>
          </a:p>
          <a:p>
            <a:r>
              <a:rPr lang="en-GB" b="1" i="1" dirty="0" smtClean="0">
                <a:solidFill>
                  <a:srgbClr val="00B050"/>
                </a:solidFill>
              </a:rPr>
              <a:t>We have provided a </a:t>
            </a:r>
            <a:r>
              <a:rPr lang="en-GB" b="1" i="1" dirty="0" smtClean="0">
                <a:solidFill>
                  <a:srgbClr val="FFC000"/>
                </a:solidFill>
              </a:rPr>
              <a:t>template form </a:t>
            </a:r>
            <a:r>
              <a:rPr lang="en-GB" b="1" i="1" dirty="0" smtClean="0">
                <a:solidFill>
                  <a:srgbClr val="00B050"/>
                </a:solidFill>
              </a:rPr>
              <a:t>for you to supply information about metadata for your specific research field / </a:t>
            </a:r>
            <a:r>
              <a:rPr lang="en-GB" b="1" i="1" dirty="0" err="1" smtClean="0">
                <a:solidFill>
                  <a:srgbClr val="00B050"/>
                </a:solidFill>
              </a:rPr>
              <a:t>IUCr</a:t>
            </a:r>
            <a:r>
              <a:rPr lang="en-GB" b="1" i="1" dirty="0" smtClean="0">
                <a:solidFill>
                  <a:srgbClr val="00B050"/>
                </a:solidFill>
              </a:rPr>
              <a:t> Commission</a:t>
            </a:r>
          </a:p>
          <a:p>
            <a:r>
              <a:rPr lang="en-GB" b="1" i="1" dirty="0" smtClean="0">
                <a:solidFill>
                  <a:srgbClr val="00B050"/>
                </a:solidFill>
              </a:rPr>
              <a:t>We consider the challenge of aligning scientific metadata with generic standards like the ‘</a:t>
            </a:r>
            <a:r>
              <a:rPr lang="en-GB" b="1" i="1" dirty="0" smtClean="0">
                <a:solidFill>
                  <a:srgbClr val="FFC000"/>
                </a:solidFill>
              </a:rPr>
              <a:t>Dublin Core of Metadata descriptors</a:t>
            </a:r>
            <a:r>
              <a:rPr lang="en-GB" b="1" i="1" dirty="0" smtClean="0">
                <a:solidFill>
                  <a:srgbClr val="00B050"/>
                </a:solidFill>
              </a:rPr>
              <a:t>’</a:t>
            </a:r>
          </a:p>
          <a:p>
            <a:r>
              <a:rPr lang="en-GB" b="1" i="1" dirty="0" smtClean="0">
                <a:solidFill>
                  <a:srgbClr val="00B050"/>
                </a:solidFill>
              </a:rPr>
              <a:t>We have to understand each other’s fields; this will assist </a:t>
            </a:r>
            <a:r>
              <a:rPr lang="en-GB" b="1" i="1" smtClean="0">
                <a:solidFill>
                  <a:srgbClr val="00B050"/>
                </a:solidFill>
              </a:rPr>
              <a:t>the philosophical </a:t>
            </a:r>
            <a:r>
              <a:rPr lang="en-GB" b="1" i="1" dirty="0" smtClean="0">
                <a:solidFill>
                  <a:srgbClr val="00B050"/>
                </a:solidFill>
              </a:rPr>
              <a:t>challenge of </a:t>
            </a:r>
            <a:r>
              <a:rPr lang="en-GB" b="1" i="1" dirty="0" smtClean="0">
                <a:solidFill>
                  <a:srgbClr val="FFC000"/>
                </a:solidFill>
              </a:rPr>
              <a:t>‘seeing a data set through a new-user’s eyes’</a:t>
            </a:r>
          </a:p>
          <a:p>
            <a:endParaRPr lang="en-GB" dirty="0"/>
          </a:p>
        </p:txBody>
      </p:sp>
    </p:spTree>
    <p:extLst>
      <p:ext uri="{BB962C8B-B14F-4D97-AF65-F5344CB8AC3E}">
        <p14:creationId xmlns:p14="http://schemas.microsoft.com/office/powerpoint/2010/main" val="35569704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smtClean="0">
                <a:solidFill>
                  <a:srgbClr val="00B050"/>
                </a:solidFill>
              </a:rPr>
              <a:t>The Workshop Sessions were</a:t>
            </a:r>
            <a:endParaRPr lang="en-GB" b="1" i="1" dirty="0">
              <a:solidFill>
                <a:srgbClr val="00B050"/>
              </a:solidFill>
            </a:endParaRPr>
          </a:p>
        </p:txBody>
      </p:sp>
      <p:sp>
        <p:nvSpPr>
          <p:cNvPr id="3" name="Content Placeholder 2"/>
          <p:cNvSpPr>
            <a:spLocks noGrp="1"/>
          </p:cNvSpPr>
          <p:nvPr>
            <p:ph idx="1"/>
          </p:nvPr>
        </p:nvSpPr>
        <p:spPr/>
        <p:txBody>
          <a:bodyPr>
            <a:normAutofit fontScale="92500" lnSpcReduction="20000"/>
          </a:bodyPr>
          <a:lstStyle/>
          <a:p>
            <a:r>
              <a:rPr lang="en-GB" b="1" i="1" dirty="0" smtClean="0">
                <a:solidFill>
                  <a:srgbClr val="00B050"/>
                </a:solidFill>
              </a:rPr>
              <a:t>Session I: Introduction</a:t>
            </a:r>
          </a:p>
          <a:p>
            <a:r>
              <a:rPr lang="en-GB" b="1" i="1" dirty="0">
                <a:solidFill>
                  <a:srgbClr val="00B050"/>
                </a:solidFill>
              </a:rPr>
              <a:t>Session II: Diffraction images - what can we get out?</a:t>
            </a:r>
          </a:p>
          <a:p>
            <a:r>
              <a:rPr lang="en-GB" b="1" i="1" dirty="0">
                <a:solidFill>
                  <a:srgbClr val="00B050"/>
                </a:solidFill>
              </a:rPr>
              <a:t>Session III: Metadata for diffraction images and other experimental methods</a:t>
            </a:r>
          </a:p>
          <a:p>
            <a:r>
              <a:rPr lang="en-GB" b="1" i="1" dirty="0">
                <a:solidFill>
                  <a:srgbClr val="00B050"/>
                </a:solidFill>
              </a:rPr>
              <a:t>Session IV: Data in the Wider World - From Laboratory to Database</a:t>
            </a:r>
          </a:p>
          <a:p>
            <a:r>
              <a:rPr lang="en-GB" b="1" i="1" dirty="0">
                <a:solidFill>
                  <a:srgbClr val="00B050"/>
                </a:solidFill>
              </a:rPr>
              <a:t>Session V: What new metadata items are </a:t>
            </a:r>
            <a:r>
              <a:rPr lang="en-GB" b="1" i="1" dirty="0" smtClean="0">
                <a:solidFill>
                  <a:srgbClr val="00B050"/>
                </a:solidFill>
              </a:rPr>
              <a:t>needed?</a:t>
            </a:r>
          </a:p>
          <a:p>
            <a:r>
              <a:rPr lang="en-GB" b="1" i="1" dirty="0" smtClean="0">
                <a:solidFill>
                  <a:srgbClr val="00B050"/>
                </a:solidFill>
              </a:rPr>
              <a:t>Session </a:t>
            </a:r>
            <a:r>
              <a:rPr lang="en-GB" b="1" i="1" dirty="0">
                <a:solidFill>
                  <a:srgbClr val="00B050"/>
                </a:solidFill>
              </a:rPr>
              <a:t>VI: Metadata schemas</a:t>
            </a:r>
          </a:p>
          <a:p>
            <a:endParaRPr lang="en-GB" dirty="0"/>
          </a:p>
        </p:txBody>
      </p:sp>
    </p:spTree>
    <p:extLst>
      <p:ext uri="{BB962C8B-B14F-4D97-AF65-F5344CB8AC3E}">
        <p14:creationId xmlns:p14="http://schemas.microsoft.com/office/powerpoint/2010/main" val="7924800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36960" y="873995"/>
            <a:ext cx="7063432" cy="5984005"/>
          </a:xfrm>
        </p:spPr>
      </p:pic>
      <p:sp>
        <p:nvSpPr>
          <p:cNvPr id="2" name="Title 1"/>
          <p:cNvSpPr>
            <a:spLocks noGrp="1"/>
          </p:cNvSpPr>
          <p:nvPr>
            <p:ph type="title"/>
          </p:nvPr>
        </p:nvSpPr>
        <p:spPr>
          <a:solidFill>
            <a:schemeClr val="bg1">
              <a:alpha val="85000"/>
            </a:schemeClr>
          </a:solidFill>
        </p:spPr>
        <p:txBody>
          <a:bodyPr>
            <a:normAutofit/>
          </a:bodyPr>
          <a:lstStyle/>
          <a:p>
            <a:r>
              <a:rPr lang="en-GB" sz="3200" b="1" i="1" dirty="0" smtClean="0">
                <a:solidFill>
                  <a:srgbClr val="00B050"/>
                </a:solidFill>
              </a:rPr>
              <a:t>Complete video record of </a:t>
            </a:r>
            <a:r>
              <a:rPr lang="en-GB" sz="3200" b="1" i="1" dirty="0" err="1" smtClean="0">
                <a:solidFill>
                  <a:srgbClr val="00B050"/>
                </a:solidFill>
              </a:rPr>
              <a:t>Rovinj</a:t>
            </a:r>
            <a:r>
              <a:rPr lang="en-GB" sz="3200" b="1" i="1" dirty="0">
                <a:solidFill>
                  <a:srgbClr val="00B050"/>
                </a:solidFill>
              </a:rPr>
              <a:t> </a:t>
            </a:r>
            <a:r>
              <a:rPr lang="en-GB" sz="3200" b="1" i="1" dirty="0" smtClean="0">
                <a:solidFill>
                  <a:srgbClr val="00B050"/>
                </a:solidFill>
              </a:rPr>
              <a:t>Workshop:  </a:t>
            </a:r>
            <a:r>
              <a:rPr lang="en-GB" sz="3200" b="1" i="1" dirty="0">
                <a:solidFill>
                  <a:srgbClr val="00B050"/>
                </a:solidFill>
              </a:rPr>
              <a:t>http://tinyurl.com/diffraction-metadata</a:t>
            </a:r>
            <a:endParaRPr lang="en-GB" sz="3200" b="1" i="1" dirty="0">
              <a:solidFill>
                <a:srgbClr val="00B050"/>
              </a:solidFill>
            </a:endParaRPr>
          </a:p>
        </p:txBody>
      </p:sp>
    </p:spTree>
    <p:extLst>
      <p:ext uri="{BB962C8B-B14F-4D97-AF65-F5344CB8AC3E}">
        <p14:creationId xmlns:p14="http://schemas.microsoft.com/office/powerpoint/2010/main" val="26206862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Significant pioneering developments</a:t>
            </a:r>
            <a:endParaRPr lang="en-GB" dirty="0"/>
          </a:p>
        </p:txBody>
      </p:sp>
      <p:sp>
        <p:nvSpPr>
          <p:cNvPr id="3" name="Content Placeholder 2"/>
          <p:cNvSpPr>
            <a:spLocks noGrp="1"/>
          </p:cNvSpPr>
          <p:nvPr>
            <p:ph idx="1"/>
          </p:nvPr>
        </p:nvSpPr>
        <p:spPr/>
        <p:txBody>
          <a:bodyPr/>
          <a:lstStyle/>
          <a:p>
            <a:r>
              <a:rPr lang="en-GB" dirty="0" smtClean="0"/>
              <a:t>Australian synchrotron MX raw data archive </a:t>
            </a:r>
            <a:r>
              <a:rPr lang="en-GB" u="sng" dirty="0">
                <a:hlinkClick r:id="rId2"/>
              </a:rPr>
              <a:t>https://</a:t>
            </a:r>
            <a:r>
              <a:rPr lang="en-GB" u="sng" dirty="0" smtClean="0">
                <a:hlinkClick r:id="rId2"/>
              </a:rPr>
              <a:t>store.synchrotron.org.au/public_data/</a:t>
            </a:r>
            <a:endParaRPr lang="en-GB" u="sng" dirty="0" smtClean="0"/>
          </a:p>
          <a:p>
            <a:r>
              <a:rPr lang="en-GB" dirty="0" smtClean="0"/>
              <a:t>The USA NIH funded various structural genomics projects with raw data archives </a:t>
            </a:r>
          </a:p>
          <a:p>
            <a:endParaRPr lang="en-GB" dirty="0"/>
          </a:p>
        </p:txBody>
      </p:sp>
    </p:spTree>
    <p:extLst>
      <p:ext uri="{BB962C8B-B14F-4D97-AF65-F5344CB8AC3E}">
        <p14:creationId xmlns:p14="http://schemas.microsoft.com/office/powerpoint/2010/main" val="36259786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Recent developments</a:t>
            </a:r>
            <a:endParaRPr lang="en-GB" dirty="0"/>
          </a:p>
        </p:txBody>
      </p:sp>
      <p:sp>
        <p:nvSpPr>
          <p:cNvPr id="3" name="Content Placeholder 2"/>
          <p:cNvSpPr>
            <a:spLocks noGrp="1"/>
          </p:cNvSpPr>
          <p:nvPr>
            <p:ph idx="1"/>
          </p:nvPr>
        </p:nvSpPr>
        <p:spPr>
          <a:xfrm>
            <a:off x="395536" y="1600200"/>
            <a:ext cx="8568952" cy="4525963"/>
          </a:xfrm>
        </p:spPr>
        <p:txBody>
          <a:bodyPr/>
          <a:lstStyle/>
          <a:p>
            <a:r>
              <a:rPr lang="en-GB" sz="3000" dirty="0" smtClean="0"/>
              <a:t>University data repositories</a:t>
            </a:r>
          </a:p>
          <a:p>
            <a:r>
              <a:rPr lang="en-GB" sz="3000" dirty="0" smtClean="0"/>
              <a:t>ESRF Data Archive (“every raw data set measured with a registered </a:t>
            </a:r>
            <a:r>
              <a:rPr lang="en-GB" sz="3000" dirty="0" err="1" smtClean="0"/>
              <a:t>doi</a:t>
            </a:r>
            <a:r>
              <a:rPr lang="en-GB" sz="3000" dirty="0" smtClean="0"/>
              <a:t>”)</a:t>
            </a:r>
          </a:p>
          <a:p>
            <a:r>
              <a:rPr lang="en-GB" sz="3000" dirty="0" smtClean="0"/>
              <a:t>EC’s </a:t>
            </a:r>
            <a:r>
              <a:rPr lang="en-GB" sz="3000" dirty="0" err="1" smtClean="0"/>
              <a:t>Zenodo</a:t>
            </a:r>
            <a:r>
              <a:rPr lang="en-GB" sz="3000" dirty="0" smtClean="0"/>
              <a:t> science data archive </a:t>
            </a:r>
            <a:r>
              <a:rPr lang="en-GB" sz="3000" dirty="0" smtClean="0"/>
              <a:t>(free </a:t>
            </a:r>
            <a:r>
              <a:rPr lang="en-GB" sz="3000" dirty="0" smtClean="0"/>
              <a:t>of charge!)</a:t>
            </a:r>
          </a:p>
          <a:p>
            <a:r>
              <a:rPr lang="en-GB" sz="3000" dirty="0" smtClean="0"/>
              <a:t>The University of Virginia BD2K for MX, </a:t>
            </a:r>
            <a:r>
              <a:rPr lang="en-GB" sz="3000" dirty="0"/>
              <a:t>led by </a:t>
            </a:r>
            <a:r>
              <a:rPr lang="en-GB" sz="3000" dirty="0" err="1"/>
              <a:t>Wladek</a:t>
            </a:r>
            <a:r>
              <a:rPr lang="en-GB" sz="3000" dirty="0"/>
              <a:t> Minor </a:t>
            </a:r>
            <a:r>
              <a:rPr lang="en-GB" sz="3000" u="sng" dirty="0" smtClean="0">
                <a:hlinkClick r:id="rId2"/>
              </a:rPr>
              <a:t>http</a:t>
            </a:r>
            <a:r>
              <a:rPr lang="en-GB" sz="3000" u="sng" dirty="0">
                <a:hlinkClick r:id="rId2"/>
              </a:rPr>
              <a:t>://www.proteindiffraction.org/</a:t>
            </a:r>
            <a:r>
              <a:rPr lang="en-GB" sz="3000" dirty="0"/>
              <a:t> (USA)</a:t>
            </a:r>
            <a:r>
              <a:rPr lang="en-GB" sz="3000" dirty="0" smtClean="0"/>
              <a:t> </a:t>
            </a:r>
          </a:p>
          <a:p>
            <a:r>
              <a:rPr lang="en-GB" dirty="0" err="1" smtClean="0"/>
              <a:t>IUCrData</a:t>
            </a:r>
            <a:r>
              <a:rPr lang="en-GB" dirty="0" smtClean="0"/>
              <a:t> (initially, </a:t>
            </a:r>
            <a:r>
              <a:rPr lang="en-GB" i="1" dirty="0" smtClean="0"/>
              <a:t>derived</a:t>
            </a:r>
            <a:r>
              <a:rPr lang="en-GB" dirty="0" smtClean="0"/>
              <a:t> data sets)</a:t>
            </a:r>
            <a:endParaRPr lang="en-GB" dirty="0"/>
          </a:p>
        </p:txBody>
      </p:sp>
    </p:spTree>
    <p:extLst>
      <p:ext uri="{BB962C8B-B14F-4D97-AF65-F5344CB8AC3E}">
        <p14:creationId xmlns:p14="http://schemas.microsoft.com/office/powerpoint/2010/main" val="32084766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IUCrData</a:t>
            </a:r>
            <a:endParaRPr lang="en-GB" dirty="0"/>
          </a:p>
        </p:txBody>
      </p:sp>
      <p:sp>
        <p:nvSpPr>
          <p:cNvPr id="3" name="Content Placeholder 2"/>
          <p:cNvSpPr>
            <a:spLocks noGrp="1"/>
          </p:cNvSpPr>
          <p:nvPr>
            <p:ph idx="1"/>
          </p:nvPr>
        </p:nvSpPr>
        <p:spPr>
          <a:xfrm>
            <a:off x="6516216" y="1600200"/>
            <a:ext cx="2448272" cy="4525963"/>
          </a:xfrm>
        </p:spPr>
        <p:txBody>
          <a:bodyPr>
            <a:normAutofit fontScale="70000" lnSpcReduction="20000"/>
          </a:bodyPr>
          <a:lstStyle/>
          <a:p>
            <a:r>
              <a:rPr lang="en-GB" sz="3000" dirty="0" smtClean="0"/>
              <a:t>Data publishing platform launched 2016</a:t>
            </a:r>
          </a:p>
          <a:p>
            <a:r>
              <a:rPr lang="en-GB" sz="3000" dirty="0" smtClean="0"/>
              <a:t>Addresses immediate need for concise reporting of peer-reviewed structural model data sets</a:t>
            </a:r>
          </a:p>
          <a:p>
            <a:r>
              <a:rPr lang="en-GB" sz="3000" dirty="0" smtClean="0"/>
              <a:t>Intends to develop new synergies between journal publications and data sets</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05400"/>
            <a:ext cx="6228184" cy="5452599"/>
          </a:xfrm>
          <a:prstGeom prst="rect">
            <a:avLst/>
          </a:prstGeom>
        </p:spPr>
      </p:pic>
    </p:spTree>
    <p:extLst>
      <p:ext uri="{BB962C8B-B14F-4D97-AF65-F5344CB8AC3E}">
        <p14:creationId xmlns:p14="http://schemas.microsoft.com/office/powerpoint/2010/main" val="31755185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26" t="15217" r="30639" b="1"/>
          <a:stretch/>
        </p:blipFill>
        <p:spPr bwMode="auto">
          <a:xfrm>
            <a:off x="323528" y="476672"/>
            <a:ext cx="8197146" cy="57515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18153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463" t="12861" r="48259" b="1526"/>
          <a:stretch/>
        </p:blipFill>
        <p:spPr bwMode="auto">
          <a:xfrm>
            <a:off x="2051720" y="151048"/>
            <a:ext cx="4850295" cy="62626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690196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Editor, referee and reader/user </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In the early 1990s </a:t>
            </a:r>
            <a:r>
              <a:rPr lang="en-GB" i="1" dirty="0" err="1" smtClean="0"/>
              <a:t>Acta</a:t>
            </a:r>
            <a:r>
              <a:rPr lang="en-GB" i="1" dirty="0" smtClean="0"/>
              <a:t> </a:t>
            </a:r>
            <a:r>
              <a:rPr lang="en-GB" i="1" dirty="0" err="1" smtClean="0"/>
              <a:t>Cryst</a:t>
            </a:r>
            <a:r>
              <a:rPr lang="en-GB" i="1" dirty="0" smtClean="0"/>
              <a:t>. </a:t>
            </a:r>
            <a:r>
              <a:rPr lang="en-GB" i="1" dirty="0" smtClean="0"/>
              <a:t>C </a:t>
            </a:r>
            <a:r>
              <a:rPr lang="en-GB" dirty="0" smtClean="0"/>
              <a:t>pioneered refereeing of articles as well as their structure factors and coordinates; any one or all of these could be revised!</a:t>
            </a:r>
          </a:p>
          <a:p>
            <a:r>
              <a:rPr lang="en-GB" dirty="0" smtClean="0"/>
              <a:t>Databases can then harvest the fruits of that peer review thoroughness;</a:t>
            </a:r>
          </a:p>
          <a:p>
            <a:r>
              <a:rPr lang="en-GB" dirty="0" smtClean="0"/>
              <a:t>In 2002 JRH as </a:t>
            </a:r>
            <a:r>
              <a:rPr lang="en-GB" dirty="0" err="1" smtClean="0"/>
              <a:t>IUCr</a:t>
            </a:r>
            <a:r>
              <a:rPr lang="en-GB" dirty="0" smtClean="0"/>
              <a:t> </a:t>
            </a:r>
            <a:r>
              <a:rPr lang="en-GB" dirty="0" err="1" smtClean="0"/>
              <a:t>EinC</a:t>
            </a:r>
            <a:r>
              <a:rPr lang="en-GB" dirty="0" smtClean="0"/>
              <a:t> proposed at </a:t>
            </a:r>
            <a:r>
              <a:rPr lang="en-GB" dirty="0" err="1" smtClean="0"/>
              <a:t>IUCr</a:t>
            </a:r>
            <a:r>
              <a:rPr lang="en-GB" dirty="0" smtClean="0"/>
              <a:t> Geneva that the </a:t>
            </a:r>
            <a:r>
              <a:rPr lang="en-GB" i="1" dirty="0" err="1" smtClean="0"/>
              <a:t>Acta</a:t>
            </a:r>
            <a:r>
              <a:rPr lang="en-GB" i="1" dirty="0" smtClean="0"/>
              <a:t> </a:t>
            </a:r>
            <a:r>
              <a:rPr lang="en-GB" i="1" dirty="0" err="1" smtClean="0"/>
              <a:t>Cryst</a:t>
            </a:r>
            <a:r>
              <a:rPr lang="en-GB" i="1" dirty="0" smtClean="0"/>
              <a:t>. </a:t>
            </a:r>
            <a:r>
              <a:rPr lang="en-GB" i="1" dirty="0" smtClean="0"/>
              <a:t>C </a:t>
            </a:r>
            <a:r>
              <a:rPr lang="en-GB" dirty="0" smtClean="0"/>
              <a:t>method should be harnessed for </a:t>
            </a:r>
            <a:r>
              <a:rPr lang="en-GB" i="1" dirty="0" err="1" smtClean="0"/>
              <a:t>Acta</a:t>
            </a:r>
            <a:r>
              <a:rPr lang="en-GB" i="1" dirty="0" smtClean="0"/>
              <a:t> </a:t>
            </a:r>
            <a:r>
              <a:rPr lang="en-GB" i="1" dirty="0" err="1" smtClean="0"/>
              <a:t>Cryst</a:t>
            </a:r>
            <a:r>
              <a:rPr lang="en-GB" i="1" dirty="0" smtClean="0"/>
              <a:t>. </a:t>
            </a:r>
            <a:r>
              <a:rPr lang="en-GB" i="1" dirty="0" smtClean="0"/>
              <a:t>D</a:t>
            </a:r>
            <a:r>
              <a:rPr lang="en-GB" dirty="0" smtClean="0"/>
              <a:t> submissions (sadly, was rejected);</a:t>
            </a:r>
          </a:p>
          <a:p>
            <a:r>
              <a:rPr lang="en-GB" dirty="0" smtClean="0"/>
              <a:t>Today I still commend the </a:t>
            </a:r>
            <a:r>
              <a:rPr lang="en-GB" i="1" dirty="0" err="1" smtClean="0"/>
              <a:t>Acta</a:t>
            </a:r>
            <a:r>
              <a:rPr lang="en-GB" i="1" dirty="0" smtClean="0"/>
              <a:t> </a:t>
            </a:r>
            <a:r>
              <a:rPr lang="en-GB" i="1" dirty="0" err="1" smtClean="0"/>
              <a:t>Cryst</a:t>
            </a:r>
            <a:r>
              <a:rPr lang="en-GB" i="1" dirty="0" smtClean="0"/>
              <a:t>. </a:t>
            </a:r>
            <a:r>
              <a:rPr lang="en-GB" i="1" dirty="0" smtClean="0"/>
              <a:t>C </a:t>
            </a:r>
            <a:r>
              <a:rPr lang="en-GB" dirty="0" smtClean="0"/>
              <a:t>method to the benefit of journals, databases, authors and readers;</a:t>
            </a:r>
          </a:p>
          <a:p>
            <a:r>
              <a:rPr lang="en-GB" b="1" i="1" dirty="0" smtClean="0">
                <a:solidFill>
                  <a:schemeClr val="accent3"/>
                </a:solidFill>
              </a:rPr>
              <a:t>Now we also have the technology and organisation to have access to the raw diffraction data as well. </a:t>
            </a:r>
          </a:p>
          <a:p>
            <a:endParaRPr lang="en-GB" dirty="0"/>
          </a:p>
        </p:txBody>
      </p:sp>
    </p:spTree>
    <p:extLst>
      <p:ext uri="{BB962C8B-B14F-4D97-AF65-F5344CB8AC3E}">
        <p14:creationId xmlns:p14="http://schemas.microsoft.com/office/powerpoint/2010/main" val="38637340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conclusion</a:t>
            </a:r>
            <a:endParaRPr lang="en-GB" dirty="0"/>
          </a:p>
        </p:txBody>
      </p:sp>
      <p:sp>
        <p:nvSpPr>
          <p:cNvPr id="3" name="Content Placeholder 2"/>
          <p:cNvSpPr>
            <a:spLocks noGrp="1"/>
          </p:cNvSpPr>
          <p:nvPr>
            <p:ph idx="1"/>
          </p:nvPr>
        </p:nvSpPr>
        <p:spPr/>
        <p:txBody>
          <a:bodyPr>
            <a:normAutofit fontScale="62500" lnSpcReduction="20000"/>
          </a:bodyPr>
          <a:lstStyle/>
          <a:p>
            <a:r>
              <a:rPr lang="en-GB" dirty="0" smtClean="0"/>
              <a:t>New modus operandi for </a:t>
            </a:r>
            <a:r>
              <a:rPr lang="en-GB" b="1" i="1" dirty="0" smtClean="0">
                <a:solidFill>
                  <a:srgbClr val="00B050"/>
                </a:solidFill>
              </a:rPr>
              <a:t>published funded research</a:t>
            </a:r>
            <a:r>
              <a:rPr lang="en-GB" dirty="0" smtClean="0"/>
              <a:t>; access to all data and should be open access. </a:t>
            </a:r>
          </a:p>
          <a:p>
            <a:r>
              <a:rPr lang="en-GB" dirty="0" smtClean="0"/>
              <a:t>A </a:t>
            </a:r>
            <a:r>
              <a:rPr lang="en-GB" b="1" i="1" dirty="0" smtClean="0">
                <a:solidFill>
                  <a:srgbClr val="00B050"/>
                </a:solidFill>
              </a:rPr>
              <a:t>limited time for funded researchers to analyse their data and publish</a:t>
            </a:r>
            <a:r>
              <a:rPr lang="en-GB" dirty="0" smtClean="0"/>
              <a:t>; typically 3 years. Then the raw data are put on open access.</a:t>
            </a:r>
          </a:p>
          <a:p>
            <a:r>
              <a:rPr lang="en-GB" dirty="0" smtClean="0"/>
              <a:t>Policy makers are now discussing new ways to ‘</a:t>
            </a:r>
            <a:r>
              <a:rPr lang="en-GB" b="1" i="1" dirty="0" smtClean="0">
                <a:solidFill>
                  <a:srgbClr val="00B050"/>
                </a:solidFill>
              </a:rPr>
              <a:t>speed up science and discovery for tax payers to reap quicker benefits</a:t>
            </a:r>
            <a:r>
              <a:rPr lang="en-GB" dirty="0" smtClean="0"/>
              <a:t>’; </a:t>
            </a:r>
            <a:r>
              <a:rPr lang="en-GB" b="1" i="1" dirty="0" smtClean="0">
                <a:solidFill>
                  <a:schemeClr val="accent4"/>
                </a:solidFill>
              </a:rPr>
              <a:t>Open Science</a:t>
            </a:r>
            <a:r>
              <a:rPr lang="en-GB" dirty="0" smtClean="0"/>
              <a:t>. New rules of conduct for funded research would be essential!  </a:t>
            </a:r>
          </a:p>
          <a:p>
            <a:endParaRPr lang="en-GB" dirty="0" smtClean="0"/>
          </a:p>
          <a:p>
            <a:r>
              <a:rPr lang="en-GB" dirty="0" smtClean="0"/>
              <a:t>Next actions of the </a:t>
            </a:r>
            <a:r>
              <a:rPr lang="en-GB" dirty="0" err="1" smtClean="0"/>
              <a:t>IUCr</a:t>
            </a:r>
            <a:r>
              <a:rPr lang="en-GB" dirty="0" smtClean="0"/>
              <a:t> DDDWG; articles are in preparation from ECM29 </a:t>
            </a:r>
            <a:r>
              <a:rPr lang="en-GB" dirty="0" err="1" smtClean="0"/>
              <a:t>Rovinj</a:t>
            </a:r>
            <a:r>
              <a:rPr lang="en-GB" dirty="0" smtClean="0"/>
              <a:t> Workshop; with </a:t>
            </a:r>
            <a:r>
              <a:rPr lang="en-GB" dirty="0" err="1" smtClean="0"/>
              <a:t>IUCr</a:t>
            </a:r>
            <a:r>
              <a:rPr lang="en-GB" dirty="0" smtClean="0"/>
              <a:t> </a:t>
            </a:r>
            <a:r>
              <a:rPr lang="en-GB" dirty="0" smtClean="0"/>
              <a:t>COMCIFS  </a:t>
            </a:r>
            <a:r>
              <a:rPr lang="en-GB" dirty="0" smtClean="0"/>
              <a:t>a </a:t>
            </a:r>
            <a:r>
              <a:rPr lang="en-GB" dirty="0" err="1" smtClean="0"/>
              <a:t>checkcif</a:t>
            </a:r>
            <a:r>
              <a:rPr lang="en-GB" dirty="0" smtClean="0"/>
              <a:t> for raw data; planned workshop on </a:t>
            </a:r>
            <a:r>
              <a:rPr lang="en-GB" b="1" i="1" dirty="0" smtClean="0">
                <a:solidFill>
                  <a:schemeClr val="accent3"/>
                </a:solidFill>
              </a:rPr>
              <a:t>metadata for raw data at </a:t>
            </a:r>
            <a:r>
              <a:rPr lang="en-GB" dirty="0" smtClean="0"/>
              <a:t>ACA New Orleans; sessions at </a:t>
            </a:r>
            <a:r>
              <a:rPr lang="en-GB" dirty="0" err="1" smtClean="0"/>
              <a:t>IUCr</a:t>
            </a:r>
            <a:r>
              <a:rPr lang="en-GB" dirty="0" smtClean="0"/>
              <a:t> Hyderabad…..</a:t>
            </a:r>
          </a:p>
          <a:p>
            <a:endParaRPr lang="en-GB" dirty="0"/>
          </a:p>
          <a:p>
            <a:r>
              <a:rPr lang="en-GB" dirty="0" smtClean="0"/>
              <a:t>Current actions of  JRH as a researcher; inviting other </a:t>
            </a:r>
            <a:r>
              <a:rPr lang="en-GB" b="1" i="1" dirty="0" err="1" smtClean="0">
                <a:solidFill>
                  <a:schemeClr val="accent3"/>
                </a:solidFill>
              </a:rPr>
              <a:t>platins</a:t>
            </a:r>
            <a:r>
              <a:rPr lang="en-GB" b="1" i="1" dirty="0" smtClean="0">
                <a:solidFill>
                  <a:schemeClr val="accent3"/>
                </a:solidFill>
              </a:rPr>
              <a:t> with proteins </a:t>
            </a:r>
            <a:r>
              <a:rPr lang="en-GB" dirty="0" smtClean="0"/>
              <a:t>and nucleic acids researchers to contribute to the </a:t>
            </a:r>
            <a:r>
              <a:rPr lang="en-GB" b="1" i="1" dirty="0" smtClean="0">
                <a:solidFill>
                  <a:schemeClr val="accent3"/>
                </a:solidFill>
              </a:rPr>
              <a:t>fully open access raw data, SFs, coordinates and publications</a:t>
            </a:r>
            <a:r>
              <a:rPr lang="en-GB" dirty="0" smtClean="0"/>
              <a:t>…….</a:t>
            </a:r>
            <a:endParaRPr lang="en-GB" dirty="0"/>
          </a:p>
        </p:txBody>
      </p:sp>
    </p:spTree>
    <p:extLst>
      <p:ext uri="{BB962C8B-B14F-4D97-AF65-F5344CB8AC3E}">
        <p14:creationId xmlns:p14="http://schemas.microsoft.com/office/powerpoint/2010/main" val="3244512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384"/>
            <a:ext cx="8229600" cy="1143000"/>
          </a:xfrm>
        </p:spPr>
        <p:txBody>
          <a:bodyPr>
            <a:normAutofit/>
          </a:bodyPr>
          <a:lstStyle/>
          <a:p>
            <a:r>
              <a:rPr lang="en-GB" sz="2800" b="1" i="1" dirty="0">
                <a:solidFill>
                  <a:schemeClr val="accent3"/>
                </a:solidFill>
              </a:rPr>
              <a:t>J</a:t>
            </a:r>
            <a:r>
              <a:rPr lang="en-GB" sz="2800" b="1" i="1" dirty="0" smtClean="0">
                <a:solidFill>
                  <a:schemeClr val="accent3"/>
                </a:solidFill>
              </a:rPr>
              <a:t>oin </a:t>
            </a:r>
            <a:r>
              <a:rPr lang="en-GB" sz="2800" b="1" i="1" smtClean="0">
                <a:solidFill>
                  <a:schemeClr val="accent3"/>
                </a:solidFill>
              </a:rPr>
              <a:t>in with the </a:t>
            </a:r>
            <a:r>
              <a:rPr lang="en-GB" sz="2800" b="1" i="1" dirty="0" smtClean="0">
                <a:solidFill>
                  <a:schemeClr val="accent3"/>
                </a:solidFill>
              </a:rPr>
              <a:t>raw diffraction data revolution</a:t>
            </a:r>
            <a:endParaRPr lang="en-GB" sz="2800" b="1" i="1" dirty="0">
              <a:solidFill>
                <a:schemeClr val="accent3"/>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4136" y="980728"/>
            <a:ext cx="6660232" cy="4995174"/>
          </a:xfrm>
          <a:prstGeom prst="rect">
            <a:avLst/>
          </a:prstGeom>
        </p:spPr>
      </p:pic>
      <p:sp>
        <p:nvSpPr>
          <p:cNvPr id="6" name="TextBox 5"/>
          <p:cNvSpPr txBox="1"/>
          <p:nvPr/>
        </p:nvSpPr>
        <p:spPr>
          <a:xfrm>
            <a:off x="3131840" y="6120602"/>
            <a:ext cx="2539798" cy="769441"/>
          </a:xfrm>
          <a:prstGeom prst="rect">
            <a:avLst/>
          </a:prstGeom>
          <a:noFill/>
        </p:spPr>
        <p:txBody>
          <a:bodyPr wrap="none" rtlCol="0">
            <a:spAutoFit/>
          </a:bodyPr>
          <a:lstStyle/>
          <a:p>
            <a:r>
              <a:rPr lang="en-GB" sz="4400" b="1" i="1" dirty="0" smtClean="0">
                <a:solidFill>
                  <a:schemeClr val="accent3"/>
                </a:solidFill>
              </a:rPr>
              <a:t>Thankyou</a:t>
            </a:r>
            <a:r>
              <a:rPr lang="en-GB" dirty="0" smtClean="0"/>
              <a:t> </a:t>
            </a:r>
            <a:endParaRPr lang="en-GB" dirty="0"/>
          </a:p>
        </p:txBody>
      </p:sp>
    </p:spTree>
    <p:extLst>
      <p:ext uri="{BB962C8B-B14F-4D97-AF65-F5344CB8AC3E}">
        <p14:creationId xmlns:p14="http://schemas.microsoft.com/office/powerpoint/2010/main" val="34454250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247</TotalTime>
  <Words>1203</Words>
  <Application>Microsoft Office PowerPoint</Application>
  <PresentationFormat>On-screen Show (4:3)</PresentationFormat>
  <Paragraphs>104</Paragraphs>
  <Slides>23</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23</vt:i4>
      </vt:variant>
    </vt:vector>
  </HeadingPairs>
  <TitlesOfParts>
    <vt:vector size="26" baseType="lpstr">
      <vt:lpstr>Arial</vt:lpstr>
      <vt:lpstr>Calibri</vt:lpstr>
      <vt:lpstr>Office Theme</vt:lpstr>
      <vt:lpstr>Access to raw diffraction data; current practice in article linking to raw diffraction data  </vt:lpstr>
      <vt:lpstr>Context; a call for legal interoperability of data and for (a more) open science</vt:lpstr>
      <vt:lpstr>Contents</vt:lpstr>
      <vt:lpstr>Raw diffraction images offer the opportunity of</vt:lpstr>
      <vt:lpstr>Benefits of retaining derived data</vt:lpstr>
      <vt:lpstr>Benefits of retaining processed data</vt:lpstr>
      <vt:lpstr>IUCr Diffraction Data Deposition Working Group (DDDWG) report to the IUCr General Assembly Montreal </vt:lpstr>
      <vt:lpstr>Recommendations from the DDDWG for the upcoming Triennium</vt:lpstr>
      <vt:lpstr>Issues for the IUCr </vt:lpstr>
      <vt:lpstr>Members of the DDDWG 2011 to 2014</vt:lpstr>
      <vt:lpstr>Members of the DDDWG 2014 to 2017</vt:lpstr>
      <vt:lpstr>The Cloud to help solve the raw data storage challenge?</vt:lpstr>
      <vt:lpstr>Charge to the ECM29 Rovinj IUCr Workshop Participants</vt:lpstr>
      <vt:lpstr>The Workshop Sessions were</vt:lpstr>
      <vt:lpstr>Complete video record of Rovinj Workshop:  http://tinyurl.com/diffraction-metadata</vt:lpstr>
      <vt:lpstr>Significant pioneering developments</vt:lpstr>
      <vt:lpstr>Recent developments</vt:lpstr>
      <vt:lpstr>IUCrData</vt:lpstr>
      <vt:lpstr>PowerPoint Presentation</vt:lpstr>
      <vt:lpstr>PowerPoint Presentation</vt:lpstr>
      <vt:lpstr>Editor, referee and reader/user </vt:lpstr>
      <vt:lpstr>In conclusion</vt:lpstr>
      <vt:lpstr>Join in with the raw diffraction data revolution</vt:lpstr>
    </vt:vector>
  </TitlesOfParts>
  <Company>University of Manchester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Access to raw diffraction data; current practice in article linking to raw diffraction data</dc:title>
  <dc:creator>mbdssjrh</dc:creator>
  <cp:lastModifiedBy>bm</cp:lastModifiedBy>
  <cp:revision>19</cp:revision>
  <dcterms:created xsi:type="dcterms:W3CDTF">2016-03-04T09:32:13Z</dcterms:created>
  <dcterms:modified xsi:type="dcterms:W3CDTF">2016-03-04T14:09:09Z</dcterms:modified>
</cp:coreProperties>
</file>